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6"/>
  </p:notesMasterIdLst>
  <p:sldIdLst>
    <p:sldId id="334" r:id="rId2"/>
    <p:sldId id="346" r:id="rId3"/>
    <p:sldId id="343" r:id="rId4"/>
    <p:sldId id="344" r:id="rId5"/>
    <p:sldId id="345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1" r:id="rId20"/>
    <p:sldId id="360" r:id="rId21"/>
    <p:sldId id="378" r:id="rId22"/>
    <p:sldId id="377" r:id="rId23"/>
    <p:sldId id="364" r:id="rId24"/>
    <p:sldId id="371" r:id="rId25"/>
    <p:sldId id="365" r:id="rId26"/>
    <p:sldId id="366" r:id="rId27"/>
    <p:sldId id="368" r:id="rId28"/>
    <p:sldId id="367" r:id="rId29"/>
    <p:sldId id="369" r:id="rId30"/>
    <p:sldId id="370" r:id="rId31"/>
    <p:sldId id="379" r:id="rId32"/>
    <p:sldId id="372" r:id="rId33"/>
    <p:sldId id="373" r:id="rId34"/>
    <p:sldId id="385" r:id="rId35"/>
  </p:sldIdLst>
  <p:sldSz cx="9144000" cy="5143500" type="screen16x9"/>
  <p:notesSz cx="6858000" cy="9144000"/>
  <p:defaultTextStyle>
    <a:defPPr>
      <a:defRPr lang="en-US"/>
    </a:defPPr>
    <a:lvl1pPr marL="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6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4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3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358" userDrawn="1">
          <p15:clr>
            <a:srgbClr val="A4A3A4"/>
          </p15:clr>
        </p15:guide>
        <p15:guide id="4" orient="horz" pos="2868">
          <p15:clr>
            <a:srgbClr val="A4A3A4"/>
          </p15:clr>
        </p15:guide>
        <p15:guide id="5" pos="2863">
          <p15:clr>
            <a:srgbClr val="A4A3A4"/>
          </p15:clr>
        </p15:guide>
        <p15:guide id="6" orient="horz" pos="3239">
          <p15:clr>
            <a:srgbClr val="A4A3A4"/>
          </p15:clr>
        </p15:guide>
        <p15:guide id="7" pos="28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EC"/>
    <a:srgbClr val="DBECCC"/>
    <a:srgbClr val="262087"/>
    <a:srgbClr val="0066CC"/>
    <a:srgbClr val="0099CC"/>
    <a:srgbClr val="009999"/>
    <a:srgbClr val="333399"/>
    <a:srgbClr val="33A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8" autoAdjust="0"/>
    <p:restoredTop sz="79564" autoAdjust="0"/>
  </p:normalViewPr>
  <p:slideViewPr>
    <p:cSldViewPr snapToGrid="0">
      <p:cViewPr varScale="1">
        <p:scale>
          <a:sx n="115" d="100"/>
          <a:sy n="115" d="100"/>
        </p:scale>
        <p:origin x="690" y="102"/>
      </p:cViewPr>
      <p:guideLst>
        <p:guide pos="2880"/>
        <p:guide orient="horz" pos="2358"/>
        <p:guide orient="horz" pos="2868"/>
        <p:guide pos="2863"/>
        <p:guide orient="horz" pos="3239"/>
        <p:guide pos="28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325AA-1E64-49BA-8996-77737FED70D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F912C3-847E-41C5-88C1-A7123FA55B0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b="1" u="sng" dirty="0">
              <a:solidFill>
                <a:schemeClr val="tx1"/>
              </a:solidFill>
            </a:rPr>
            <a:t>Fall  2020</a:t>
          </a:r>
          <a:r>
            <a:rPr lang="en-US" sz="1200" b="1" dirty="0">
              <a:solidFill>
                <a:schemeClr val="tx1"/>
              </a:solidFill>
            </a:rPr>
            <a:t>:</a:t>
          </a:r>
        </a:p>
        <a:p>
          <a:r>
            <a:rPr lang="en-US" sz="1200" b="1" dirty="0">
              <a:solidFill>
                <a:schemeClr val="tx1"/>
              </a:solidFill>
            </a:rPr>
            <a:t>Agencies submit budget requests</a:t>
          </a:r>
        </a:p>
      </dgm:t>
    </dgm:pt>
    <dgm:pt modelId="{CB94C052-77C6-4018-AE65-2262A36ED899}" type="parTrans" cxnId="{B6E0C9F5-B577-4CE1-B428-904647965232}">
      <dgm:prSet/>
      <dgm:spPr/>
      <dgm:t>
        <a:bodyPr/>
        <a:lstStyle/>
        <a:p>
          <a:endParaRPr lang="en-US"/>
        </a:p>
      </dgm:t>
    </dgm:pt>
    <dgm:pt modelId="{AA71A520-539B-4707-81C8-64977FE0C2B0}" type="sibTrans" cxnId="{B6E0C9F5-B577-4CE1-B428-904647965232}">
      <dgm:prSet/>
      <dgm:spPr/>
      <dgm:t>
        <a:bodyPr/>
        <a:lstStyle/>
        <a:p>
          <a:endParaRPr lang="en-US" dirty="0"/>
        </a:p>
      </dgm:t>
    </dgm:pt>
    <dgm:pt modelId="{FE25F4B0-1458-49F5-B0A6-E98E8EA63AE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Gov reviews requests  &amp; proposes budget (Jan/Feb 2021)</a:t>
          </a:r>
        </a:p>
      </dgm:t>
    </dgm:pt>
    <dgm:pt modelId="{E84A6954-212E-4398-B762-B80EA95F43A3}" type="parTrans" cxnId="{2193EAD0-75B2-4194-8B8F-C83A298715BC}">
      <dgm:prSet/>
      <dgm:spPr/>
      <dgm:t>
        <a:bodyPr/>
        <a:lstStyle/>
        <a:p>
          <a:endParaRPr lang="en-US"/>
        </a:p>
      </dgm:t>
    </dgm:pt>
    <dgm:pt modelId="{76D5DCEE-BEEF-47F4-B76C-465DB74C8E6C}" type="sibTrans" cxnId="{2193EAD0-75B2-4194-8B8F-C83A298715BC}">
      <dgm:prSet/>
      <dgm:spPr/>
      <dgm:t>
        <a:bodyPr/>
        <a:lstStyle/>
        <a:p>
          <a:endParaRPr lang="en-US" dirty="0"/>
        </a:p>
      </dgm:t>
    </dgm:pt>
    <dgm:pt modelId="{0308EB30-F133-43A5-835D-1D2EE028E4E2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1200" b="1" dirty="0">
              <a:solidFill>
                <a:schemeClr val="tx1"/>
              </a:solidFill>
            </a:rPr>
            <a:t>JCF reviews &amp; takes action (Spring 2021)</a:t>
          </a:r>
        </a:p>
      </dgm:t>
    </dgm:pt>
    <dgm:pt modelId="{2FB543C0-C7C9-4DE8-B49E-D348F1C7B008}" type="parTrans" cxnId="{8A3B0AB8-BDA1-4535-8632-DECABCCC76F4}">
      <dgm:prSet/>
      <dgm:spPr/>
      <dgm:t>
        <a:bodyPr/>
        <a:lstStyle/>
        <a:p>
          <a:endParaRPr lang="en-US"/>
        </a:p>
      </dgm:t>
    </dgm:pt>
    <dgm:pt modelId="{AABD1BC4-E48A-47F6-887E-A3ECDD50EA84}" type="sibTrans" cxnId="{8A3B0AB8-BDA1-4535-8632-DECABCCC76F4}">
      <dgm:prSet/>
      <dgm:spPr/>
      <dgm:t>
        <a:bodyPr/>
        <a:lstStyle/>
        <a:p>
          <a:endParaRPr lang="en-US" dirty="0"/>
        </a:p>
      </dgm:t>
    </dgm:pt>
    <dgm:pt modelId="{EC4AE06B-8323-443C-BD75-D995F14F2D21}">
      <dgm:prSet phldrT="[Text]" custT="1"/>
      <dgm:spPr>
        <a:solidFill>
          <a:srgbClr val="0DD312"/>
        </a:solidFill>
      </dgm:spPr>
      <dgm:t>
        <a:bodyPr/>
        <a:lstStyle/>
        <a:p>
          <a:pPr algn="ctr"/>
          <a:r>
            <a:rPr lang="en-US" sz="1200" b="1" dirty="0">
              <a:solidFill>
                <a:schemeClr val="tx1"/>
              </a:solidFill>
            </a:rPr>
            <a:t>Leg votes on Budget Bill &amp;  sends to Gov (June/July 2021)</a:t>
          </a:r>
        </a:p>
      </dgm:t>
    </dgm:pt>
    <dgm:pt modelId="{16E2D555-4D41-426B-9BE3-08E6FD9D9AFE}" type="parTrans" cxnId="{152F9D29-A7EF-4D54-BC7E-416D6C82FF2A}">
      <dgm:prSet/>
      <dgm:spPr/>
      <dgm:t>
        <a:bodyPr/>
        <a:lstStyle/>
        <a:p>
          <a:endParaRPr lang="en-US"/>
        </a:p>
      </dgm:t>
    </dgm:pt>
    <dgm:pt modelId="{400C9D56-1D6A-4794-81DF-14818E2BA3A8}" type="sibTrans" cxnId="{152F9D29-A7EF-4D54-BC7E-416D6C82FF2A}">
      <dgm:prSet/>
      <dgm:spPr/>
      <dgm:t>
        <a:bodyPr/>
        <a:lstStyle/>
        <a:p>
          <a:endParaRPr lang="en-US" dirty="0"/>
        </a:p>
      </dgm:t>
    </dgm:pt>
    <dgm:pt modelId="{C1CFC4BA-AC4A-4F63-87B3-CE6FE43A16B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200" b="1" dirty="0">
              <a:solidFill>
                <a:schemeClr val="tx1"/>
              </a:solidFill>
            </a:rPr>
            <a:t>Gov signs Budget Bill w/ vetoes (July 1 2021?)</a:t>
          </a:r>
        </a:p>
      </dgm:t>
    </dgm:pt>
    <dgm:pt modelId="{9463A289-713F-4DDC-B635-A136059FB2E3}" type="parTrans" cxnId="{E2F53908-24A6-4B05-9379-128A0310D76B}">
      <dgm:prSet/>
      <dgm:spPr/>
      <dgm:t>
        <a:bodyPr/>
        <a:lstStyle/>
        <a:p>
          <a:endParaRPr lang="en-US"/>
        </a:p>
      </dgm:t>
    </dgm:pt>
    <dgm:pt modelId="{C3AEBCC2-9387-418A-89FA-0334126F0BEB}" type="sibTrans" cxnId="{E2F53908-24A6-4B05-9379-128A0310D76B}">
      <dgm:prSet/>
      <dgm:spPr/>
      <dgm:t>
        <a:bodyPr/>
        <a:lstStyle/>
        <a:p>
          <a:endParaRPr lang="en-US" dirty="0"/>
        </a:p>
      </dgm:t>
    </dgm:pt>
    <dgm:pt modelId="{3E555D72-4139-41B5-96E2-3B5CDB6E4887}" type="pres">
      <dgm:prSet presAssocID="{127325AA-1E64-49BA-8996-77737FED70D1}" presName="cycle" presStyleCnt="0">
        <dgm:presLayoutVars>
          <dgm:dir/>
          <dgm:resizeHandles val="exact"/>
        </dgm:presLayoutVars>
      </dgm:prSet>
      <dgm:spPr/>
    </dgm:pt>
    <dgm:pt modelId="{B6FF00B4-3EA6-4F63-9CF5-EC4E87A908BF}" type="pres">
      <dgm:prSet presAssocID="{96F912C3-847E-41C5-88C1-A7123FA55B0D}" presName="node" presStyleLbl="node1" presStyleIdx="0" presStyleCnt="5" custScaleX="110902" custScaleY="110910">
        <dgm:presLayoutVars>
          <dgm:bulletEnabled val="1"/>
        </dgm:presLayoutVars>
      </dgm:prSet>
      <dgm:spPr/>
    </dgm:pt>
    <dgm:pt modelId="{BC90C08D-3BAB-49C4-810B-7B24ED174898}" type="pres">
      <dgm:prSet presAssocID="{AA71A520-539B-4707-81C8-64977FE0C2B0}" presName="sibTrans" presStyleLbl="sibTrans2D1" presStyleIdx="0" presStyleCnt="5"/>
      <dgm:spPr/>
    </dgm:pt>
    <dgm:pt modelId="{5A093ACA-5D1C-46F4-AFFA-8A675303ACA8}" type="pres">
      <dgm:prSet presAssocID="{AA71A520-539B-4707-81C8-64977FE0C2B0}" presName="connectorText" presStyleLbl="sibTrans2D1" presStyleIdx="0" presStyleCnt="5"/>
      <dgm:spPr/>
    </dgm:pt>
    <dgm:pt modelId="{389D38DF-05BA-4A20-94C9-09FC8B98C4D4}" type="pres">
      <dgm:prSet presAssocID="{FE25F4B0-1458-49F5-B0A6-E98E8EA63AE4}" presName="node" presStyleLbl="node1" presStyleIdx="1" presStyleCnt="5" custScaleX="114196" custScaleY="111640">
        <dgm:presLayoutVars>
          <dgm:bulletEnabled val="1"/>
        </dgm:presLayoutVars>
      </dgm:prSet>
      <dgm:spPr/>
    </dgm:pt>
    <dgm:pt modelId="{CA8CC457-2F41-44AB-B940-3CEDB00DF682}" type="pres">
      <dgm:prSet presAssocID="{76D5DCEE-BEEF-47F4-B76C-465DB74C8E6C}" presName="sibTrans" presStyleLbl="sibTrans2D1" presStyleIdx="1" presStyleCnt="5"/>
      <dgm:spPr/>
    </dgm:pt>
    <dgm:pt modelId="{29EDA362-A942-4FAF-9F8E-ABABB544572C}" type="pres">
      <dgm:prSet presAssocID="{76D5DCEE-BEEF-47F4-B76C-465DB74C8E6C}" presName="connectorText" presStyleLbl="sibTrans2D1" presStyleIdx="1" presStyleCnt="5"/>
      <dgm:spPr/>
    </dgm:pt>
    <dgm:pt modelId="{564FF11C-423B-480B-B498-B0D6260AB4F2}" type="pres">
      <dgm:prSet presAssocID="{0308EB30-F133-43A5-835D-1D2EE028E4E2}" presName="node" presStyleLbl="node1" presStyleIdx="2" presStyleCnt="5" custScaleX="108836" custScaleY="107958" custRadScaleRad="94350" custRadScaleInc="2846">
        <dgm:presLayoutVars>
          <dgm:bulletEnabled val="1"/>
        </dgm:presLayoutVars>
      </dgm:prSet>
      <dgm:spPr/>
    </dgm:pt>
    <dgm:pt modelId="{4D54196C-ACDD-4B2A-8526-BA9A11F28CBB}" type="pres">
      <dgm:prSet presAssocID="{AABD1BC4-E48A-47F6-887E-A3ECDD50EA84}" presName="sibTrans" presStyleLbl="sibTrans2D1" presStyleIdx="2" presStyleCnt="5" custScaleY="121000"/>
      <dgm:spPr/>
    </dgm:pt>
    <dgm:pt modelId="{5E319D90-6036-46DF-9B0B-4AFC4D89ED3A}" type="pres">
      <dgm:prSet presAssocID="{AABD1BC4-E48A-47F6-887E-A3ECDD50EA84}" presName="connectorText" presStyleLbl="sibTrans2D1" presStyleIdx="2" presStyleCnt="5"/>
      <dgm:spPr/>
    </dgm:pt>
    <dgm:pt modelId="{3DE89272-ECC9-4ABA-88D0-D59A2D3E6736}" type="pres">
      <dgm:prSet presAssocID="{EC4AE06B-8323-443C-BD75-D995F14F2D21}" presName="node" presStyleLbl="node1" presStyleIdx="3" presStyleCnt="5" custScaleX="112575" custScaleY="108187" custRadScaleRad="93851" custRadScaleInc="-164">
        <dgm:presLayoutVars>
          <dgm:bulletEnabled val="1"/>
        </dgm:presLayoutVars>
      </dgm:prSet>
      <dgm:spPr/>
    </dgm:pt>
    <dgm:pt modelId="{4B2AD06A-96C5-4456-A945-141EA2F490C6}" type="pres">
      <dgm:prSet presAssocID="{400C9D56-1D6A-4794-81DF-14818E2BA3A8}" presName="sibTrans" presStyleLbl="sibTrans2D1" presStyleIdx="3" presStyleCnt="5"/>
      <dgm:spPr/>
    </dgm:pt>
    <dgm:pt modelId="{9C8F62FE-C0E8-4D9B-BE25-0CDD2F509703}" type="pres">
      <dgm:prSet presAssocID="{400C9D56-1D6A-4794-81DF-14818E2BA3A8}" presName="connectorText" presStyleLbl="sibTrans2D1" presStyleIdx="3" presStyleCnt="5"/>
      <dgm:spPr/>
    </dgm:pt>
    <dgm:pt modelId="{325369E0-69A2-44BB-A4FC-86C2C8838E8A}" type="pres">
      <dgm:prSet presAssocID="{C1CFC4BA-AC4A-4F63-87B3-CE6FE43A16BE}" presName="node" presStyleLbl="node1" presStyleIdx="4" presStyleCnt="5" custScaleX="105574" custScaleY="105878">
        <dgm:presLayoutVars>
          <dgm:bulletEnabled val="1"/>
        </dgm:presLayoutVars>
      </dgm:prSet>
      <dgm:spPr/>
    </dgm:pt>
    <dgm:pt modelId="{713D7682-00E6-4E48-BDFE-DEB1C0E89B2C}" type="pres">
      <dgm:prSet presAssocID="{C3AEBCC2-9387-418A-89FA-0334126F0BEB}" presName="sibTrans" presStyleLbl="sibTrans2D1" presStyleIdx="4" presStyleCnt="5"/>
      <dgm:spPr/>
    </dgm:pt>
    <dgm:pt modelId="{CCC907C7-860E-405B-A495-EDFCF4B58D72}" type="pres">
      <dgm:prSet presAssocID="{C3AEBCC2-9387-418A-89FA-0334126F0BEB}" presName="connectorText" presStyleLbl="sibTrans2D1" presStyleIdx="4" presStyleCnt="5"/>
      <dgm:spPr/>
    </dgm:pt>
  </dgm:ptLst>
  <dgm:cxnLst>
    <dgm:cxn modelId="{761AB803-C314-47C3-921F-19A761E5CFBE}" type="presOf" srcId="{AA71A520-539B-4707-81C8-64977FE0C2B0}" destId="{5A093ACA-5D1C-46F4-AFFA-8A675303ACA8}" srcOrd="1" destOrd="0" presId="urn:microsoft.com/office/officeart/2005/8/layout/cycle2"/>
    <dgm:cxn modelId="{E2F53908-24A6-4B05-9379-128A0310D76B}" srcId="{127325AA-1E64-49BA-8996-77737FED70D1}" destId="{C1CFC4BA-AC4A-4F63-87B3-CE6FE43A16BE}" srcOrd="4" destOrd="0" parTransId="{9463A289-713F-4DDC-B635-A136059FB2E3}" sibTransId="{C3AEBCC2-9387-418A-89FA-0334126F0BEB}"/>
    <dgm:cxn modelId="{152F9D29-A7EF-4D54-BC7E-416D6C82FF2A}" srcId="{127325AA-1E64-49BA-8996-77737FED70D1}" destId="{EC4AE06B-8323-443C-BD75-D995F14F2D21}" srcOrd="3" destOrd="0" parTransId="{16E2D555-4D41-426B-9BE3-08E6FD9D9AFE}" sibTransId="{400C9D56-1D6A-4794-81DF-14818E2BA3A8}"/>
    <dgm:cxn modelId="{5776273C-5E71-4F66-9CD7-A6BADAAED009}" type="presOf" srcId="{FE25F4B0-1458-49F5-B0A6-E98E8EA63AE4}" destId="{389D38DF-05BA-4A20-94C9-09FC8B98C4D4}" srcOrd="0" destOrd="0" presId="urn:microsoft.com/office/officeart/2005/8/layout/cycle2"/>
    <dgm:cxn modelId="{FE80D465-52C9-4FEC-B90B-E28888F545AF}" type="presOf" srcId="{400C9D56-1D6A-4794-81DF-14818E2BA3A8}" destId="{4B2AD06A-96C5-4456-A945-141EA2F490C6}" srcOrd="0" destOrd="0" presId="urn:microsoft.com/office/officeart/2005/8/layout/cycle2"/>
    <dgm:cxn modelId="{540D3A4A-8B09-4E3D-AD64-EEDAE4DB4953}" type="presOf" srcId="{400C9D56-1D6A-4794-81DF-14818E2BA3A8}" destId="{9C8F62FE-C0E8-4D9B-BE25-0CDD2F509703}" srcOrd="1" destOrd="0" presId="urn:microsoft.com/office/officeart/2005/8/layout/cycle2"/>
    <dgm:cxn modelId="{82A7BF71-37A9-43A5-8678-A297A6A59245}" type="presOf" srcId="{96F912C3-847E-41C5-88C1-A7123FA55B0D}" destId="{B6FF00B4-3EA6-4F63-9CF5-EC4E87A908BF}" srcOrd="0" destOrd="0" presId="urn:microsoft.com/office/officeart/2005/8/layout/cycle2"/>
    <dgm:cxn modelId="{75868278-BA68-4DFF-BA45-BC5AD15F46D1}" type="presOf" srcId="{AABD1BC4-E48A-47F6-887E-A3ECDD50EA84}" destId="{4D54196C-ACDD-4B2A-8526-BA9A11F28CBB}" srcOrd="0" destOrd="0" presId="urn:microsoft.com/office/officeart/2005/8/layout/cycle2"/>
    <dgm:cxn modelId="{65150079-D7AE-4381-88BF-A08FDD35E868}" type="presOf" srcId="{C1CFC4BA-AC4A-4F63-87B3-CE6FE43A16BE}" destId="{325369E0-69A2-44BB-A4FC-86C2C8838E8A}" srcOrd="0" destOrd="0" presId="urn:microsoft.com/office/officeart/2005/8/layout/cycle2"/>
    <dgm:cxn modelId="{48F9A959-10E0-4055-A8DB-C09B46536329}" type="presOf" srcId="{127325AA-1E64-49BA-8996-77737FED70D1}" destId="{3E555D72-4139-41B5-96E2-3B5CDB6E4887}" srcOrd="0" destOrd="0" presId="urn:microsoft.com/office/officeart/2005/8/layout/cycle2"/>
    <dgm:cxn modelId="{52B5BD8A-888F-4BB9-A61A-4E9EDF8576AF}" type="presOf" srcId="{AABD1BC4-E48A-47F6-887E-A3ECDD50EA84}" destId="{5E319D90-6036-46DF-9B0B-4AFC4D89ED3A}" srcOrd="1" destOrd="0" presId="urn:microsoft.com/office/officeart/2005/8/layout/cycle2"/>
    <dgm:cxn modelId="{C6A34596-8A25-499D-A074-C52EBA9D3E9F}" type="presOf" srcId="{76D5DCEE-BEEF-47F4-B76C-465DB74C8E6C}" destId="{29EDA362-A942-4FAF-9F8E-ABABB544572C}" srcOrd="1" destOrd="0" presId="urn:microsoft.com/office/officeart/2005/8/layout/cycle2"/>
    <dgm:cxn modelId="{8A1DF4A6-E30B-4B31-9154-4E9CB87C263C}" type="presOf" srcId="{0308EB30-F133-43A5-835D-1D2EE028E4E2}" destId="{564FF11C-423B-480B-B498-B0D6260AB4F2}" srcOrd="0" destOrd="0" presId="urn:microsoft.com/office/officeart/2005/8/layout/cycle2"/>
    <dgm:cxn modelId="{CC7D25AB-E22E-4748-B8A4-DC4CA4C02EEB}" type="presOf" srcId="{AA71A520-539B-4707-81C8-64977FE0C2B0}" destId="{BC90C08D-3BAB-49C4-810B-7B24ED174898}" srcOrd="0" destOrd="0" presId="urn:microsoft.com/office/officeart/2005/8/layout/cycle2"/>
    <dgm:cxn modelId="{DC7548AF-F991-4153-8C4E-09D31FF13971}" type="presOf" srcId="{C3AEBCC2-9387-418A-89FA-0334126F0BEB}" destId="{CCC907C7-860E-405B-A495-EDFCF4B58D72}" srcOrd="1" destOrd="0" presId="urn:microsoft.com/office/officeart/2005/8/layout/cycle2"/>
    <dgm:cxn modelId="{55440AB1-076D-4C50-9465-58165EAEAEE8}" type="presOf" srcId="{EC4AE06B-8323-443C-BD75-D995F14F2D21}" destId="{3DE89272-ECC9-4ABA-88D0-D59A2D3E6736}" srcOrd="0" destOrd="0" presId="urn:microsoft.com/office/officeart/2005/8/layout/cycle2"/>
    <dgm:cxn modelId="{FF6393B2-BC1E-496B-8521-2E60553EE1AB}" type="presOf" srcId="{76D5DCEE-BEEF-47F4-B76C-465DB74C8E6C}" destId="{CA8CC457-2F41-44AB-B940-3CEDB00DF682}" srcOrd="0" destOrd="0" presId="urn:microsoft.com/office/officeart/2005/8/layout/cycle2"/>
    <dgm:cxn modelId="{8A3B0AB8-BDA1-4535-8632-DECABCCC76F4}" srcId="{127325AA-1E64-49BA-8996-77737FED70D1}" destId="{0308EB30-F133-43A5-835D-1D2EE028E4E2}" srcOrd="2" destOrd="0" parTransId="{2FB543C0-C7C9-4DE8-B49E-D348F1C7B008}" sibTransId="{AABD1BC4-E48A-47F6-887E-A3ECDD50EA84}"/>
    <dgm:cxn modelId="{2193EAD0-75B2-4194-8B8F-C83A298715BC}" srcId="{127325AA-1E64-49BA-8996-77737FED70D1}" destId="{FE25F4B0-1458-49F5-B0A6-E98E8EA63AE4}" srcOrd="1" destOrd="0" parTransId="{E84A6954-212E-4398-B762-B80EA95F43A3}" sibTransId="{76D5DCEE-BEEF-47F4-B76C-465DB74C8E6C}"/>
    <dgm:cxn modelId="{70E024EC-735F-4568-85CF-F63CE5C2F3F7}" type="presOf" srcId="{C3AEBCC2-9387-418A-89FA-0334126F0BEB}" destId="{713D7682-00E6-4E48-BDFE-DEB1C0E89B2C}" srcOrd="0" destOrd="0" presId="urn:microsoft.com/office/officeart/2005/8/layout/cycle2"/>
    <dgm:cxn modelId="{B6E0C9F5-B577-4CE1-B428-904647965232}" srcId="{127325AA-1E64-49BA-8996-77737FED70D1}" destId="{96F912C3-847E-41C5-88C1-A7123FA55B0D}" srcOrd="0" destOrd="0" parTransId="{CB94C052-77C6-4018-AE65-2262A36ED899}" sibTransId="{AA71A520-539B-4707-81C8-64977FE0C2B0}"/>
    <dgm:cxn modelId="{B3D506DA-7C0C-4CCA-8886-2739F396C9B1}" type="presParOf" srcId="{3E555D72-4139-41B5-96E2-3B5CDB6E4887}" destId="{B6FF00B4-3EA6-4F63-9CF5-EC4E87A908BF}" srcOrd="0" destOrd="0" presId="urn:microsoft.com/office/officeart/2005/8/layout/cycle2"/>
    <dgm:cxn modelId="{04AE4B9D-DDDF-4EBF-95F9-2660C197BB53}" type="presParOf" srcId="{3E555D72-4139-41B5-96E2-3B5CDB6E4887}" destId="{BC90C08D-3BAB-49C4-810B-7B24ED174898}" srcOrd="1" destOrd="0" presId="urn:microsoft.com/office/officeart/2005/8/layout/cycle2"/>
    <dgm:cxn modelId="{16C6E007-A519-4308-8E47-5B66581EC75A}" type="presParOf" srcId="{BC90C08D-3BAB-49C4-810B-7B24ED174898}" destId="{5A093ACA-5D1C-46F4-AFFA-8A675303ACA8}" srcOrd="0" destOrd="0" presId="urn:microsoft.com/office/officeart/2005/8/layout/cycle2"/>
    <dgm:cxn modelId="{361541EE-7DDB-47EE-9021-6D4B58956D2E}" type="presParOf" srcId="{3E555D72-4139-41B5-96E2-3B5CDB6E4887}" destId="{389D38DF-05BA-4A20-94C9-09FC8B98C4D4}" srcOrd="2" destOrd="0" presId="urn:microsoft.com/office/officeart/2005/8/layout/cycle2"/>
    <dgm:cxn modelId="{0DDBFD83-CB16-442A-B129-C2A2F318956F}" type="presParOf" srcId="{3E555D72-4139-41B5-96E2-3B5CDB6E4887}" destId="{CA8CC457-2F41-44AB-B940-3CEDB00DF682}" srcOrd="3" destOrd="0" presId="urn:microsoft.com/office/officeart/2005/8/layout/cycle2"/>
    <dgm:cxn modelId="{06F58B35-8B77-4264-BC53-C73AD712280F}" type="presParOf" srcId="{CA8CC457-2F41-44AB-B940-3CEDB00DF682}" destId="{29EDA362-A942-4FAF-9F8E-ABABB544572C}" srcOrd="0" destOrd="0" presId="urn:microsoft.com/office/officeart/2005/8/layout/cycle2"/>
    <dgm:cxn modelId="{58F945ED-300B-416A-981E-AD8CB8873CB5}" type="presParOf" srcId="{3E555D72-4139-41B5-96E2-3B5CDB6E4887}" destId="{564FF11C-423B-480B-B498-B0D6260AB4F2}" srcOrd="4" destOrd="0" presId="urn:microsoft.com/office/officeart/2005/8/layout/cycle2"/>
    <dgm:cxn modelId="{185E6F48-0211-47CE-AD75-AA9BCDCDE603}" type="presParOf" srcId="{3E555D72-4139-41B5-96E2-3B5CDB6E4887}" destId="{4D54196C-ACDD-4B2A-8526-BA9A11F28CBB}" srcOrd="5" destOrd="0" presId="urn:microsoft.com/office/officeart/2005/8/layout/cycle2"/>
    <dgm:cxn modelId="{4666421F-6E8D-4C0B-86A0-F7D128FBA047}" type="presParOf" srcId="{4D54196C-ACDD-4B2A-8526-BA9A11F28CBB}" destId="{5E319D90-6036-46DF-9B0B-4AFC4D89ED3A}" srcOrd="0" destOrd="0" presId="urn:microsoft.com/office/officeart/2005/8/layout/cycle2"/>
    <dgm:cxn modelId="{9C3D1228-3E2E-42B8-84BA-122416C62981}" type="presParOf" srcId="{3E555D72-4139-41B5-96E2-3B5CDB6E4887}" destId="{3DE89272-ECC9-4ABA-88D0-D59A2D3E6736}" srcOrd="6" destOrd="0" presId="urn:microsoft.com/office/officeart/2005/8/layout/cycle2"/>
    <dgm:cxn modelId="{13C33465-5209-4FA4-BE55-EB5418C2A2DE}" type="presParOf" srcId="{3E555D72-4139-41B5-96E2-3B5CDB6E4887}" destId="{4B2AD06A-96C5-4456-A945-141EA2F490C6}" srcOrd="7" destOrd="0" presId="urn:microsoft.com/office/officeart/2005/8/layout/cycle2"/>
    <dgm:cxn modelId="{D8F94FC4-FBA9-4E59-A05A-371D1B36AF01}" type="presParOf" srcId="{4B2AD06A-96C5-4456-A945-141EA2F490C6}" destId="{9C8F62FE-C0E8-4D9B-BE25-0CDD2F509703}" srcOrd="0" destOrd="0" presId="urn:microsoft.com/office/officeart/2005/8/layout/cycle2"/>
    <dgm:cxn modelId="{A13879EB-55E8-4623-ABC6-BD77E229D006}" type="presParOf" srcId="{3E555D72-4139-41B5-96E2-3B5CDB6E4887}" destId="{325369E0-69A2-44BB-A4FC-86C2C8838E8A}" srcOrd="8" destOrd="0" presId="urn:microsoft.com/office/officeart/2005/8/layout/cycle2"/>
    <dgm:cxn modelId="{93857BB6-6966-41A9-8113-517BB7C1AB59}" type="presParOf" srcId="{3E555D72-4139-41B5-96E2-3B5CDB6E4887}" destId="{713D7682-00E6-4E48-BDFE-DEB1C0E89B2C}" srcOrd="9" destOrd="0" presId="urn:microsoft.com/office/officeart/2005/8/layout/cycle2"/>
    <dgm:cxn modelId="{DA58D71B-7B1E-4094-B83B-5A47536D0738}" type="presParOf" srcId="{713D7682-00E6-4E48-BDFE-DEB1C0E89B2C}" destId="{CCC907C7-860E-405B-A495-EDFCF4B58D7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F00B4-3EA6-4F63-9CF5-EC4E87A908BF}">
      <dsp:nvSpPr>
        <dsp:cNvPr id="0" name=""/>
        <dsp:cNvSpPr/>
      </dsp:nvSpPr>
      <dsp:spPr>
        <a:xfrm>
          <a:off x="2911940" y="-53676"/>
          <a:ext cx="1259006" cy="125909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tx1"/>
              </a:solidFill>
            </a:rPr>
            <a:t>Fall  2020</a:t>
          </a:r>
          <a:r>
            <a:rPr lang="en-US" sz="1200" b="1" kern="1200" dirty="0">
              <a:solidFill>
                <a:schemeClr val="tx1"/>
              </a:solidFill>
            </a:rPr>
            <a:t>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Agencies submit budget requests</a:t>
          </a:r>
        </a:p>
      </dsp:txBody>
      <dsp:txXfrm>
        <a:off x="3096317" y="130714"/>
        <a:ext cx="890252" cy="890316"/>
      </dsp:txXfrm>
    </dsp:sp>
    <dsp:sp modelId="{BC90C08D-3BAB-49C4-810B-7B24ED174898}">
      <dsp:nvSpPr>
        <dsp:cNvPr id="0" name=""/>
        <dsp:cNvSpPr/>
      </dsp:nvSpPr>
      <dsp:spPr>
        <a:xfrm rot="2160000">
          <a:off x="4106020" y="878058"/>
          <a:ext cx="230045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112610" y="934405"/>
        <a:ext cx="161032" cy="229886"/>
      </dsp:txXfrm>
    </dsp:sp>
    <dsp:sp modelId="{389D38DF-05BA-4A20-94C9-09FC8B98C4D4}">
      <dsp:nvSpPr>
        <dsp:cNvPr id="0" name=""/>
        <dsp:cNvSpPr/>
      </dsp:nvSpPr>
      <dsp:spPr>
        <a:xfrm>
          <a:off x="4273946" y="945319"/>
          <a:ext cx="1296400" cy="126738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Gov reviews requests  &amp; proposes budget (Jan/Feb 2021)</a:t>
          </a:r>
        </a:p>
      </dsp:txBody>
      <dsp:txXfrm>
        <a:off x="4463799" y="1130923"/>
        <a:ext cx="916694" cy="896176"/>
      </dsp:txXfrm>
    </dsp:sp>
    <dsp:sp modelId="{CA8CC457-2F41-44AB-B940-3CEDB00DF682}">
      <dsp:nvSpPr>
        <dsp:cNvPr id="0" name=""/>
        <dsp:cNvSpPr/>
      </dsp:nvSpPr>
      <dsp:spPr>
        <a:xfrm rot="6645668">
          <a:off x="4508496" y="2177188"/>
          <a:ext cx="228532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4554927" y="2221763"/>
        <a:ext cx="159972" cy="229886"/>
      </dsp:txXfrm>
    </dsp:sp>
    <dsp:sp modelId="{564FF11C-423B-480B-B498-B0D6260AB4F2}">
      <dsp:nvSpPr>
        <dsp:cNvPr id="0" name=""/>
        <dsp:cNvSpPr/>
      </dsp:nvSpPr>
      <dsp:spPr>
        <a:xfrm>
          <a:off x="3708833" y="2537193"/>
          <a:ext cx="1235551" cy="122558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JCF reviews &amp; takes action (Spring 2021)</a:t>
          </a:r>
        </a:p>
      </dsp:txBody>
      <dsp:txXfrm>
        <a:off x="3889775" y="2716676"/>
        <a:ext cx="873667" cy="866618"/>
      </dsp:txXfrm>
    </dsp:sp>
    <dsp:sp modelId="{4D54196C-ACDD-4B2A-8526-BA9A11F28CBB}">
      <dsp:nvSpPr>
        <dsp:cNvPr id="0" name=""/>
        <dsp:cNvSpPr/>
      </dsp:nvSpPr>
      <dsp:spPr>
        <a:xfrm rot="10841764">
          <a:off x="3462721" y="2908744"/>
          <a:ext cx="173960" cy="463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3514907" y="3001782"/>
        <a:ext cx="121772" cy="278162"/>
      </dsp:txXfrm>
    </dsp:sp>
    <dsp:sp modelId="{3DE89272-ECC9-4ABA-88D0-D59A2D3E6736}">
      <dsp:nvSpPr>
        <dsp:cNvPr id="0" name=""/>
        <dsp:cNvSpPr/>
      </dsp:nvSpPr>
      <dsp:spPr>
        <a:xfrm>
          <a:off x="2102729" y="2516638"/>
          <a:ext cx="1277998" cy="1228184"/>
        </a:xfrm>
        <a:prstGeom prst="ellipse">
          <a:avLst/>
        </a:prstGeom>
        <a:solidFill>
          <a:srgbClr val="0DD3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Leg votes on Budget Bill &amp;  sends to Gov (June/July 2021)</a:t>
          </a:r>
        </a:p>
      </dsp:txBody>
      <dsp:txXfrm>
        <a:off x="2289887" y="2696501"/>
        <a:ext cx="903682" cy="868458"/>
      </dsp:txXfrm>
    </dsp:sp>
    <dsp:sp modelId="{4B2AD06A-96C5-4456-A945-141EA2F490C6}">
      <dsp:nvSpPr>
        <dsp:cNvPr id="0" name=""/>
        <dsp:cNvSpPr/>
      </dsp:nvSpPr>
      <dsp:spPr>
        <a:xfrm rot="14968397">
          <a:off x="2334325" y="2161870"/>
          <a:ext cx="232748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2381479" y="2271194"/>
        <a:ext cx="162924" cy="229886"/>
      </dsp:txXfrm>
    </dsp:sp>
    <dsp:sp modelId="{325369E0-69A2-44BB-A4FC-86C2C8838E8A}">
      <dsp:nvSpPr>
        <dsp:cNvPr id="0" name=""/>
        <dsp:cNvSpPr/>
      </dsp:nvSpPr>
      <dsp:spPr>
        <a:xfrm>
          <a:off x="1561479" y="978026"/>
          <a:ext cx="1198520" cy="120197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Gov signs Budget Bill w/ vetoes (July 1 2021?)</a:t>
          </a:r>
        </a:p>
      </dsp:txBody>
      <dsp:txXfrm>
        <a:off x="1736998" y="1154051"/>
        <a:ext cx="847482" cy="849921"/>
      </dsp:txXfrm>
    </dsp:sp>
    <dsp:sp modelId="{713D7682-00E6-4E48-BDFE-DEB1C0E89B2C}">
      <dsp:nvSpPr>
        <dsp:cNvPr id="0" name=""/>
        <dsp:cNvSpPr/>
      </dsp:nvSpPr>
      <dsp:spPr>
        <a:xfrm rot="19440000">
          <a:off x="2706824" y="898796"/>
          <a:ext cx="252953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714070" y="997727"/>
        <a:ext cx="177067" cy="229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B83D7-E2E6-4168-BC1A-7C3B039E3BE1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80779-D02A-4A5F-A8D8-7F5F6831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pi.wi.gov/sfs/limits/worksheets/revenue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/communications/calendars/overview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/communications/calendars/overview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pi.wi.gov/sfs/finances/debt/overview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/finances/debt/overvie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pi.wi.gov/sfs/reporting/safr/referendum/procedure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Introduction, Survey, Summary</a:t>
            </a:r>
            <a:r>
              <a:rPr lang="en-US" baseline="0" dirty="0"/>
              <a:t> -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50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Send an email indicating </a:t>
            </a:r>
            <a:r>
              <a:rPr lang="en-US" dirty="0"/>
              <a:t>the reason for the change and request the report</a:t>
            </a:r>
            <a:r>
              <a:rPr lang="en-US" baseline="0" dirty="0"/>
              <a:t> be opened, cc auditor if you have a membership audit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dirty="0"/>
              <a:t>Districts that were selected for a membership audit will need to</a:t>
            </a:r>
            <a:r>
              <a:rPr lang="en-US" i="0" baseline="0" dirty="0"/>
              <a:t> have after the audit confirmed by their </a:t>
            </a:r>
            <a:r>
              <a:rPr lang="en-US" i="0" dirty="0"/>
              <a:t>auditor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Bruce Anderson or Roger Kordus are the contacts for membership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56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Double check and confirm OE residency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Contact SMS for corrections until June 19th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 PI-1563 September and January Pupil Counts for any membership changes (need to request report</a:t>
            </a:r>
            <a:r>
              <a:rPr lang="en-US" baseline="0" dirty="0"/>
              <a:t> be opened s described on the prior slide)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Aid adjustments for July are then calculated by the School Management Services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 (amend) your Budget if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87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Your</a:t>
            </a:r>
            <a:r>
              <a:rPr lang="en-US" baseline="0" dirty="0"/>
              <a:t> aid payment will be adjusted for the cost of these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Aid withheld for Open Enrollment adjustment in June/July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Aid withheld for Private Vouchers adjustment in June/July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https://dpi.wi.gov/sfs/finances/aids-register/aid-payment-adj-exp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11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Cash flow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Budget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to compare to aids register</a:t>
            </a:r>
          </a:p>
        </p:txBody>
      </p:sp>
    </p:spTree>
    <p:extLst>
      <p:ext uri="{BB962C8B-B14F-4D97-AF65-F5344CB8AC3E}">
        <p14:creationId xmlns:p14="http://schemas.microsoft.com/office/powerpoint/2010/main" val="1599723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to update</a:t>
            </a:r>
            <a:r>
              <a:rPr lang="en-US" baseline="0" dirty="0"/>
              <a:t> </a:t>
            </a:r>
            <a:r>
              <a:rPr lang="en-US" dirty="0"/>
              <a:t>the 1504SE</a:t>
            </a:r>
            <a:r>
              <a:rPr lang="en-US" baseline="0" dirty="0"/>
              <a:t> as well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MOE impact, this will help you to monitor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Report used to collect the district’s proposed special education (Fund 27) expenditures and revenues.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is used by the Special Education and Federal Grants Teams in determination of Maintenance of Effort (MOE) for the IDEA Grant.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your district revises its budget due to MOE requirements, be sure to update the Special Education Budget Report.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19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</a:t>
            </a:r>
            <a:r>
              <a:rPr lang="en-US" baseline="0" dirty="0"/>
              <a:t> the districts that struggle to meet the financial reporting deadlines have issues related to cash reconciliation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09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Untimely OPEB and Pension</a:t>
            </a:r>
            <a:r>
              <a:rPr lang="en-US" baseline="0" dirty="0"/>
              <a:t> benefit studies was one of the most frequent reasons reports were 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0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Lato Black" panose="020F0A02020204030203" pitchFamily="34" charset="0"/>
              </a:rPr>
              <a:t>Pupil Transportation – you have the data and only need to identify</a:t>
            </a:r>
            <a:r>
              <a:rPr lang="en-US" sz="1200" baseline="0" dirty="0">
                <a:latin typeface="Lato Black" panose="020F0A02020204030203" pitchFamily="34" charset="0"/>
              </a:rPr>
              <a:t> students that move or rode the bus in after you compiled the data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latin typeface="Lato Black" panose="020F0A02020204030203" pitchFamily="34" charset="0"/>
              </a:rPr>
              <a:t>If you contract, suggest you request before school is out and final payment due</a:t>
            </a:r>
            <a:endParaRPr lang="en-US" sz="1200" dirty="0">
              <a:latin typeface="Lato Black" panose="020F0A0202020403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Lato Black" panose="020F0A02020204030203" pitchFamily="34" charset="0"/>
              </a:rPr>
              <a:t>Census – if</a:t>
            </a:r>
            <a:r>
              <a:rPr lang="en-US" sz="1200" baseline="0" dirty="0">
                <a:latin typeface="Lato Black" panose="020F0A02020204030203" pitchFamily="34" charset="0"/>
              </a:rPr>
              <a:t> using the mathematical calculation, use have the 3</a:t>
            </a:r>
            <a:r>
              <a:rPr lang="en-US" sz="1200" baseline="30000" dirty="0">
                <a:latin typeface="Lato Black" panose="020F0A02020204030203" pitchFamily="34" charset="0"/>
              </a:rPr>
              <a:t>rd</a:t>
            </a:r>
            <a:r>
              <a:rPr lang="en-US" sz="1200" baseline="0" dirty="0">
                <a:latin typeface="Lato Black" panose="020F0A02020204030203" pitchFamily="34" charset="0"/>
              </a:rPr>
              <a:t> Friday</a:t>
            </a:r>
            <a:endParaRPr lang="en-US" sz="1200" dirty="0">
              <a:latin typeface="Lato Black" panose="020F0A0202020403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62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40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Remember the steps in</a:t>
            </a:r>
            <a:r>
              <a:rPr lang="en-US" baseline="0" dirty="0"/>
              <a:t> the process, we need to add one more for amending the adopted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 we said, the budget is a plan based on the information you have at the time, things can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purposes and appropriations should be reflected in the amended budget (e.g.. Grant carryover or new grants)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002060"/>
                </a:solidFill>
              </a:rPr>
              <a:t>The adopted budget is amended as needed throughout the year and resources and needs change</a:t>
            </a: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23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DPI</a:t>
            </a:r>
            <a:r>
              <a:rPr lang="en-US" baseline="0" dirty="0">
                <a:latin typeface="Lato Black" panose="020F0A02020204030203" pitchFamily="34" charset="0"/>
              </a:rPr>
              <a:t>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Fiscal audit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Preparation of financial statements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41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The district’s budget is a roadmap based on the district’s best estimations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Board prepares</a:t>
            </a:r>
            <a:r>
              <a:rPr lang="en-US" baseline="0" dirty="0">
                <a:latin typeface="Lato Black" panose="020F0A02020204030203" pitchFamily="34" charset="0"/>
              </a:rPr>
              <a:t> a budget for presentation at the hearing</a:t>
            </a:r>
            <a:endParaRPr lang="en-US" dirty="0"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Board adopts a Fall budget that is used to set levy, often the district’s “original”</a:t>
            </a:r>
            <a:r>
              <a:rPr lang="en-US" baseline="0" dirty="0">
                <a:latin typeface="Lato Black" panose="020F0A02020204030203" pitchFamily="34" charset="0"/>
              </a:rPr>
              <a:t> budget</a:t>
            </a:r>
            <a:endParaRPr lang="en-US" dirty="0"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Estimates are updated or become actuals - Budgets can change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Lato Black" panose="020F0A02020204030203" pitchFamily="34" charset="0"/>
                <a:ea typeface="+mn-ea"/>
                <a:cs typeface="+mn-cs"/>
              </a:rPr>
              <a:t>The annual “original” budget provides the best estimates at the time of adoption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Lato Black" panose="020F0A02020204030203" pitchFamily="34" charset="0"/>
                <a:ea typeface="+mn-ea"/>
                <a:cs typeface="+mn-cs"/>
              </a:rPr>
              <a:t>The adopted budget is amended as needed throughout the year and resources and needs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Lato Black" panose="020F0A0202020403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77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002060"/>
                </a:solidFill>
              </a:rPr>
              <a:t>The annual “original” budget provides the best estimates at the time of adoption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DPI format requires that both</a:t>
            </a:r>
            <a:r>
              <a:rPr lang="en-US" baseline="0" dirty="0"/>
              <a:t> Appropriations and Purposes are to the second digit. Your BOE may approve a budget at a greater level of detail. This is the detail level required for changes and publication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Lato Black" panose="020F0A02020204030203" pitchFamily="34" charset="0"/>
              </a:rPr>
              <a:t>Changes in subordinate line items from which the adopted budget evolved (but which are not detailed in the adopted budget) do not require the two-thirds vote and publication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94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0779-D02A-4A5F-A8D8-7F5F6831EA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9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84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</a:t>
            </a:r>
            <a:r>
              <a:rPr lang="en-US" baseline="0" dirty="0"/>
              <a:t> are planning for the first year of the biennium—watch the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00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school district budget development process is cyclical in nature and builds upon itself from year to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 from prior</a:t>
            </a:r>
            <a:r>
              <a:rPr lang="en-US" baseline="0" dirty="0"/>
              <a:t> years - budget performance, enrolment trends, staff cost trends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Review current year budget performance and success in meeting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Project (changes) for future trends, costs and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44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 the Board of Education and/or superintendent develop budget goals and priorities to guide the upcoming budget cycle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Example Review Fee Policy</a:t>
            </a:r>
            <a:r>
              <a:rPr lang="en-US" baseline="0" dirty="0"/>
              <a:t> and share your findings, as appropriate, with </a:t>
            </a:r>
            <a:r>
              <a:rPr lang="en-US" dirty="0"/>
              <a:t>Board of Education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Develop a timeline for Budget development including roles and responsibilities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Project Revenue Limit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00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Lato Black" panose="020F0A02020204030203" pitchFamily="34" charset="0"/>
              </a:rPr>
              <a:t>Revenue</a:t>
            </a:r>
            <a:r>
              <a:rPr lang="en-US" baseline="0" dirty="0">
                <a:latin typeface="Lato Black" panose="020F0A02020204030203" pitchFamily="34" charset="0"/>
              </a:rPr>
              <a:t> Limits control greatest share of revenues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Lato Black" panose="020F0A02020204030203" pitchFamily="34" charset="0"/>
              </a:rPr>
              <a:t>Authority to exceed the revenue limit (except for exemptions identified by law) is given by a referendum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 Start work on Revenue Limit projection for 2020-21 fiscal year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2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  <a:hlinkClick r:id="rId3"/>
              </a:rPr>
              <a:t> http</a:t>
            </a: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  <a:hlinkClick r:id="rId3"/>
              </a:rPr>
              <a:t>://dpi.wi.gov/sfs/limits/worksheets/revenue</a:t>
            </a: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447675" lv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You will have to estimate Fall 2020 enrollments and other data</a:t>
            </a:r>
            <a:r>
              <a:rPr lang="en-US" altLang="en-US" sz="2800" b="1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not on file at DPI yet</a:t>
            </a:r>
            <a:endParaRPr lang="en-US" altLang="en-US" sz="2800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447675" lv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Use 2019-20 property values until new ones are released from DOR</a:t>
            </a:r>
          </a:p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Estimate Revenue Limit exemptions and debt payments based on prior year and knowledge of changes</a:t>
            </a:r>
          </a:p>
          <a:p>
            <a:pPr marL="45720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Remember that the pre-populated worksheet only reflects the information we have on file </a:t>
            </a:r>
          </a:p>
          <a:p>
            <a:pPr marL="45720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Estimate the (missing) information not yet available</a:t>
            </a:r>
          </a:p>
          <a:p>
            <a:pPr marL="45720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Review and confirm the populated figures for accuracy</a:t>
            </a:r>
          </a:p>
          <a:p>
            <a:pPr marL="45720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Recognize how current year membership changes impact your calculation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pPr marL="447675" marR="0" lvl="1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en-US" sz="2800" b="1" dirty="0">
              <a:solidFill>
                <a:srgbClr val="00206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Review Current Year Budget and Actuals</a:t>
            </a:r>
          </a:p>
          <a:p>
            <a:pPr marL="914400" lvl="1" indent="-466725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endParaRPr lang="en-US" sz="1200" dirty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Lato Black" panose="020F0A02020204030203" pitchFamily="34" charset="0"/>
              </a:rPr>
              <a:t>Estimate Revenue outside</a:t>
            </a:r>
            <a:r>
              <a:rPr lang="en-US" sz="1200" baseline="0" dirty="0">
                <a:solidFill>
                  <a:srgbClr val="002060"/>
                </a:solidFill>
                <a:latin typeface="Lato Black" panose="020F0A02020204030203" pitchFamily="34" charset="0"/>
              </a:rPr>
              <a:t> of “controlled” revenues</a:t>
            </a:r>
            <a:endParaRPr lang="en-US" sz="1200" dirty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Per Pupil and Special Education are the largest </a:t>
            </a:r>
            <a:r>
              <a:rPr lang="en-US" u="sng" baseline="0" dirty="0">
                <a:latin typeface="Lato Black" panose="020F0A02020204030203" pitchFamily="34" charset="0"/>
              </a:rPr>
              <a:t>categorical aid </a:t>
            </a:r>
            <a:r>
              <a:rPr lang="en-US" baseline="0" dirty="0">
                <a:latin typeface="Lato Black" panose="020F0A02020204030203" pitchFamily="34" charset="0"/>
              </a:rPr>
              <a:t>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Federal Grants such as Title I and IDEA (largest) and State grants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Payment for referendum approved Debt Issues are outside the limit (Levy on a CY basis)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Student Fees may be not be assessed generally and must be related to the cost of an item, BOE policy and fee waiver for indigent students required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Incoming Open enrollment (make sure to adjust expense as well)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63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Use data and look for trends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Student</a:t>
            </a:r>
            <a:r>
              <a:rPr lang="en-US" baseline="0" dirty="0">
                <a:latin typeface="Lato Black" panose="020F0A02020204030203" pitchFamily="34" charset="0"/>
              </a:rPr>
              <a:t> enrollment (headcount in buildings and resident counts)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Private schools taking vouchers in your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Real estate, housing, and property values</a:t>
            </a:r>
            <a:endParaRPr lang="en-US" dirty="0">
              <a:latin typeface="Lato Black" panose="020F0A0202020403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0779-D02A-4A5F-A8D8-7F5F6831EA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60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1440"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</a:pPr>
            <a:r>
              <a:rPr lang="en-US" altLang="en-US" sz="1400" b="0" kern="1200" dirty="0">
                <a:solidFill>
                  <a:srgbClr val="002060"/>
                </a:solidFill>
                <a:latin typeface="Lato" panose="020F0502020204030203" pitchFamily="34" charset="0"/>
                <a:ea typeface="+mn-ea"/>
                <a:cs typeface="+mn-cs"/>
              </a:rPr>
              <a:t>Review Current Year Budget and Actuals</a:t>
            </a:r>
          </a:p>
          <a:p>
            <a:pPr indent="91440"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</a:pPr>
            <a:r>
              <a:rPr lang="en-US" altLang="en-US" sz="1400" b="0" kern="1200" dirty="0">
                <a:solidFill>
                  <a:srgbClr val="002060"/>
                </a:solidFill>
                <a:latin typeface="Lato" panose="020F0502020204030203" pitchFamily="34" charset="0"/>
                <a:ea typeface="+mn-ea"/>
                <a:cs typeface="+mn-cs"/>
              </a:rPr>
              <a:t>Review Trends</a:t>
            </a:r>
          </a:p>
          <a:p>
            <a:pPr indent="91440"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</a:pPr>
            <a:r>
              <a:rPr lang="en-US" altLang="en-US" sz="1400" b="0" kern="1200" dirty="0">
                <a:solidFill>
                  <a:srgbClr val="002060"/>
                </a:solidFill>
                <a:latin typeface="Lato" panose="020F0502020204030203" pitchFamily="34" charset="0"/>
                <a:ea typeface="+mn-ea"/>
                <a:cs typeface="+mn-cs"/>
              </a:rPr>
              <a:t>Review enrollment projections and staffing needs for the upcoming year</a:t>
            </a:r>
          </a:p>
          <a:p>
            <a:pPr indent="91440"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</a:pPr>
            <a:r>
              <a:rPr lang="en-US" altLang="en-US" sz="1400" b="0" kern="1200" dirty="0">
                <a:solidFill>
                  <a:srgbClr val="002060"/>
                </a:solidFill>
                <a:latin typeface="Lato" panose="020F0502020204030203" pitchFamily="34" charset="0"/>
                <a:ea typeface="+mn-ea"/>
                <a:cs typeface="+mn-cs"/>
              </a:rPr>
              <a:t>Develop preliminary expenditures</a:t>
            </a:r>
          </a:p>
          <a:p>
            <a:pPr indent="91440"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</a:pPr>
            <a:r>
              <a:rPr lang="en-US" altLang="en-US" sz="1400" b="0" kern="1200" dirty="0">
                <a:solidFill>
                  <a:srgbClr val="002060"/>
                </a:solidFill>
                <a:latin typeface="Lato" panose="020F0502020204030203" pitchFamily="34" charset="0"/>
                <a:ea typeface="+mn-ea"/>
                <a:cs typeface="+mn-cs"/>
              </a:rPr>
              <a:t>Identify budgets for Debt Service (Funds 38 &amp; 39)</a:t>
            </a:r>
          </a:p>
          <a:p>
            <a:pPr indent="91440"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</a:pPr>
            <a:r>
              <a:rPr lang="en-US" altLang="en-US" sz="1400" b="0" kern="1200" dirty="0">
                <a:solidFill>
                  <a:srgbClr val="002060"/>
                </a:solidFill>
                <a:latin typeface="Lato" panose="020F0502020204030203" pitchFamily="34" charset="0"/>
                <a:ea typeface="+mn-ea"/>
                <a:cs typeface="+mn-cs"/>
              </a:rPr>
              <a:t>Consider impacts of Private School Vouchers and Open Enrollment out</a:t>
            </a:r>
          </a:p>
          <a:p>
            <a:pPr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</a:pPr>
            <a:endParaRPr lang="en-US" altLang="en-US" sz="1200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6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18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Review enrollment projections and staffing needs for the upcoming year- class size policy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002060"/>
                </a:solidFill>
              </a:rPr>
              <a:t>Consider impacts of Private School Vouchers and Open Enrollment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002060"/>
                </a:solidFill>
              </a:rPr>
              <a:t>Plan for overall increases in salaries, </a:t>
            </a:r>
            <a:r>
              <a:rPr lang="en-US" altLang="en-US" sz="1200" b="0" baseline="0" dirty="0">
                <a:solidFill>
                  <a:srgbClr val="002060"/>
                </a:solidFill>
              </a:rPr>
              <a:t>benefits, utilities, and transportation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rgbClr val="002060"/>
                </a:solidFill>
              </a:rPr>
              <a:t>Look at other big ticket items – worker compensation and other business insurances, maintenance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002060"/>
                </a:solidFill>
              </a:rPr>
              <a:t>Identify budgets for Debt Service (Funds 38 &amp; 39)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17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</a:t>
            </a:r>
            <a:r>
              <a:rPr lang="en-US" baseline="0" dirty="0"/>
              <a:t> have come full circle since last August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Remember the steps in</a:t>
            </a:r>
            <a:r>
              <a:rPr lang="en-US" baseline="0" dirty="0"/>
              <a:t> the process, we need to add one more for amending the adopted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 we said, the budget is a plan based on the information you have at the time, things can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purposes and appropriations should be reflected in the amended budget (e.g.. Grant carryover or new grants)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002060"/>
                </a:solidFill>
              </a:rPr>
              <a:t>The adopted budget is amended as needed throughout the year and resources and needs change</a:t>
            </a: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29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07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9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14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002060"/>
                </a:solidFill>
                <a:latin typeface="Lato Black" panose="020F0A02020204030203" pitchFamily="34" charset="0"/>
              </a:rPr>
              <a:t>Snip it from Multi-tasker</a:t>
            </a:r>
            <a:r>
              <a:rPr lang="en-US" sz="1200" b="0" baseline="0" dirty="0">
                <a:solidFill>
                  <a:srgbClr val="002060"/>
                </a:solidFill>
                <a:latin typeface="Lato Black" panose="020F0A02020204030203" pitchFamily="34" charset="0"/>
              </a:rPr>
              <a:t> (tool reminder) </a:t>
            </a:r>
            <a:r>
              <a:rPr lang="en-US" dirty="0">
                <a:hlinkClick r:id="rId3"/>
              </a:rPr>
              <a:t>https://dpi.wi.gov/sfs/communications/calendars/overview</a:t>
            </a:r>
            <a:endParaRPr lang="en-US" sz="1200" b="0" dirty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0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14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002060"/>
                </a:solidFill>
                <a:latin typeface="Lato Black" panose="020F0A02020204030203" pitchFamily="34" charset="0"/>
              </a:rPr>
              <a:t>Snip it from Year-</a:t>
            </a:r>
            <a:r>
              <a:rPr lang="en-US" sz="1200" b="0" baseline="0" dirty="0">
                <a:solidFill>
                  <a:srgbClr val="002060"/>
                </a:solidFill>
                <a:latin typeface="Lato Black" panose="020F0A02020204030203" pitchFamily="34" charset="0"/>
              </a:rPr>
              <a:t> at – Glance resource and  due date calendar (tool reminder) </a:t>
            </a:r>
            <a:r>
              <a:rPr lang="en-US" dirty="0">
                <a:hlinkClick r:id="rId3"/>
              </a:rPr>
              <a:t>https://dpi.wi.gov/sfs/communications/calendars/overview</a:t>
            </a:r>
            <a:endParaRPr lang="en-US" sz="1200" b="0" dirty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14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002060"/>
                </a:solidFill>
                <a:latin typeface="Lato Black" panose="020F0A02020204030203" pitchFamily="34" charset="0"/>
              </a:rPr>
              <a:t>Remember to go in and make any changes to the district’s debt schedule that have occurred during the fiscal year.  Debt Service information at:</a:t>
            </a:r>
            <a:r>
              <a:rPr lang="en-US" sz="1200" b="0" dirty="0"/>
              <a:t>	</a:t>
            </a:r>
            <a:r>
              <a:rPr lang="en-US" sz="1200" b="0" dirty="0">
                <a:hlinkClick r:id="rId4"/>
              </a:rPr>
              <a:t>http://dpi.wi.gov/sfs/finances/debt/overview</a:t>
            </a:r>
            <a:r>
              <a:rPr lang="en-US" sz="1200" b="0" dirty="0"/>
              <a:t> </a:t>
            </a:r>
          </a:p>
          <a:p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2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Your debt schedule includes your principle and interest payment.  Make any changes to the schedule to reflect your payments. Your PI1504/5</a:t>
            </a:r>
            <a:r>
              <a:rPr lang="en-US" baseline="0" dirty="0"/>
              <a:t> financial reports compare your reported info to the debt schedules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Report used to collect the district’s long-term debt repayment schedules for all district indebtedness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Data used to project future equalization aid payments from a state-wide perspective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Debt schedule report should be updated anytime new debt has been issued or existing debt has been amended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hlinkClick r:id="rId3"/>
              </a:rPr>
              <a:t>https://dpi.wi.gov/sfs/finances/debt/overview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7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Your debt schedule includes your principle,</a:t>
            </a:r>
            <a:r>
              <a:rPr lang="en-US" baseline="0" dirty="0"/>
              <a:t> </a:t>
            </a:r>
            <a:r>
              <a:rPr lang="en-US" dirty="0"/>
              <a:t>interest, and outstanding debt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Make any changes to the schedule to reflect your payments</a:t>
            </a:r>
            <a:endParaRPr lang="en-US" dirty="0"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Submit changes to debt schedule within 10 days of the change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Report New debt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Report Changes to existing debt schedules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Update to keep current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Contact Jillian.Raff@dpi.wi.gov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Your PI1504/5</a:t>
            </a:r>
            <a:r>
              <a:rPr lang="en-US" baseline="0" dirty="0"/>
              <a:t> financial reports compare your reported info to the debt schedules</a:t>
            </a:r>
          </a:p>
        </p:txBody>
      </p:sp>
    </p:spTree>
    <p:extLst>
      <p:ext uri="{BB962C8B-B14F-4D97-AF65-F5344CB8AC3E}">
        <p14:creationId xmlns:p14="http://schemas.microsoft.com/office/powerpoint/2010/main" val="337623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Lato Black" panose="020F0A02020204030203" pitchFamily="34" charset="0"/>
              </a:rPr>
              <a:t>Districts must notify DPI of upcoming referendum within 10 days of adopting the resolution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SAFR report used to collect data an any district referendums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Lato Black" panose="020F0A02020204030203" pitchFamily="34" charset="0"/>
              </a:rPr>
              <a:t>Issue debt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Lato Black" panose="020F0A02020204030203" pitchFamily="34" charset="0"/>
              </a:rPr>
              <a:t>Operational costs that are recurring or non-recurring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Lato Black" panose="020F0A02020204030203" pitchFamily="34" charset="0"/>
              </a:rPr>
              <a:t>Districts are also required to send to DPI a copy of the adopted resolution authorizing 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After the referendum vote, the district should update the vote to show the vote tally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April every year, November</a:t>
            </a:r>
            <a:r>
              <a:rPr lang="en-US" baseline="0" dirty="0">
                <a:latin typeface="Lato Black" panose="020F0A02020204030203" pitchFamily="34" charset="0"/>
              </a:rPr>
              <a:t> every other year</a:t>
            </a:r>
            <a:endParaRPr lang="en-US" dirty="0">
              <a:latin typeface="Lato Black" panose="020F0A0202020403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6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Districts are also required to send to DPI a copy of board of canvassers statement which reports official vote tally within 10 days of the 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The morning after the election report the preliminary results to DPI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>
                <a:latin typeface="Lato Black" panose="020F0A02020204030203" pitchFamily="34" charset="0"/>
              </a:rPr>
              <a:t>Update the vote in the SAFR referendum portal or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>
                <a:latin typeface="Lato Black" panose="020F0A02020204030203" pitchFamily="34" charset="0"/>
              </a:rPr>
              <a:t>Email roger.kordus@dpi.wi.gov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Questions: Roger Kordus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Lato Black" panose="020F0A02020204030203" pitchFamily="34" charset="0"/>
                <a:hlinkClick r:id="rId3"/>
              </a:rPr>
              <a:t>http://dpi.wi.gov/sfs/reporting/safr/referendum/procedures</a:t>
            </a:r>
            <a:r>
              <a:rPr lang="en-US" altLang="en-US" sz="1200" dirty="0">
                <a:solidFill>
                  <a:srgbClr val="C00000"/>
                </a:solidFill>
                <a:latin typeface="Lato Black" panose="020F0A02020204030203" pitchFamily="34" charset="0"/>
              </a:rPr>
              <a:t> </a:t>
            </a:r>
            <a:r>
              <a:rPr lang="en-US" dirty="0">
                <a:latin typeface="Lato Black" panose="020F0A02020204030203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0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3834"/>
            <a:ext cx="9144000" cy="1262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820"/>
              </a:lnSpc>
              <a:buNone/>
              <a:defRPr sz="3600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2637">
                <a:solidFill>
                  <a:srgbClr val="333399"/>
                </a:solidFill>
                <a:latin typeface="+mj-lt"/>
              </a:defRPr>
            </a:lvl2pPr>
            <a:lvl3pPr>
              <a:defRPr sz="2637">
                <a:solidFill>
                  <a:srgbClr val="333399"/>
                </a:solidFill>
                <a:latin typeface="+mj-lt"/>
              </a:defRPr>
            </a:lvl3pPr>
            <a:lvl4pPr>
              <a:defRPr sz="2637">
                <a:solidFill>
                  <a:srgbClr val="333399"/>
                </a:solidFill>
                <a:latin typeface="+mj-lt"/>
              </a:defRPr>
            </a:lvl4pPr>
            <a:lvl5pPr>
              <a:defRPr sz="2637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Slide Master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58013" y="3035370"/>
            <a:ext cx="2228771" cy="1123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789" indent="0">
              <a:lnSpc>
                <a:spcPct val="100000"/>
              </a:lnSpc>
              <a:buNone/>
              <a:defRPr sz="1465"/>
            </a:lvl2pPr>
            <a:lvl3pPr marL="685578" indent="0">
              <a:lnSpc>
                <a:spcPct val="100000"/>
              </a:lnSpc>
              <a:buNone/>
              <a:defRPr sz="1465"/>
            </a:lvl3pPr>
            <a:lvl4pPr marL="1028367" indent="0">
              <a:lnSpc>
                <a:spcPct val="100000"/>
              </a:lnSpc>
              <a:buNone/>
              <a:defRPr sz="1465"/>
            </a:lvl4pPr>
            <a:lvl5pPr marL="1371156" indent="0">
              <a:lnSpc>
                <a:spcPct val="100000"/>
              </a:lnSpc>
              <a:buNone/>
              <a:defRPr sz="1465"/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DB4021-3A30-4F48-B5FC-981F18194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7103" r="1" b="14555"/>
          <a:stretch/>
        </p:blipFill>
        <p:spPr>
          <a:xfrm>
            <a:off x="-1" y="3248879"/>
            <a:ext cx="9144058" cy="1896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265645-85AD-8740-A5BB-153947EF50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41" y="4465217"/>
            <a:ext cx="2624950" cy="5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Text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512779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buNone/>
              <a:defRPr sz="1758"/>
            </a:lvl2pPr>
            <a:lvl3pPr marL="685578" indent="0">
              <a:buNone/>
              <a:defRPr sz="1758"/>
            </a:lvl3pPr>
            <a:lvl4pPr marL="1028368" indent="0">
              <a:buNone/>
              <a:defRPr sz="1758"/>
            </a:lvl4pPr>
            <a:lvl5pPr marL="1371157" indent="0">
              <a:buNone/>
              <a:defRPr sz="1758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Video Slide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042012" y="1304873"/>
            <a:ext cx="5045075" cy="2530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9B0-F500-4C0C-9AC4-CD0502457B17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3A2-5DEE-4E2D-ACFE-D2250D8C2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8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7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4116" y="1364104"/>
            <a:ext cx="4762552" cy="247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Slide Master</a:t>
            </a:r>
          </a:p>
        </p:txBody>
      </p:sp>
    </p:spTree>
    <p:extLst>
      <p:ext uri="{BB962C8B-B14F-4D97-AF65-F5344CB8AC3E}">
        <p14:creationId xmlns:p14="http://schemas.microsoft.com/office/powerpoint/2010/main" val="196382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7" r:id="rId3"/>
    <p:sldLayoutId id="2147483698" r:id="rId4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0"/>
        </a:spcBef>
        <a:spcAft>
          <a:spcPts val="3000"/>
        </a:spcAft>
        <a:buFont typeface="Arial"/>
        <a:buChar char="•"/>
        <a:defRPr sz="2400" b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 typeface="Lato" panose="020F0502020204030203" pitchFamily="34" charset="0"/>
        <a:buNone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/finances/aids-register/aid-payment-adj-ex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dpifin@dpi.wi.gov" TargetMode="External"/><Relationship Id="rId2" Type="http://schemas.openxmlformats.org/officeDocument/2006/relationships/hyperlink" Target="https://dpi.wi.gov/sfs/communications/staff-director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9333" y="1749287"/>
            <a:ext cx="8446168" cy="15253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4050" dirty="0"/>
              <a:t>SPRING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22442" y="3274617"/>
            <a:ext cx="3382739" cy="13294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500" dirty="0">
                <a:latin typeface="Lato Black" panose="020F0A02020204030203"/>
              </a:rPr>
              <a:t>Dan Bush</a:t>
            </a:r>
            <a:br>
              <a:rPr lang="en-US" sz="1500" dirty="0">
                <a:latin typeface="Lato Black" panose="020F0A02020204030203"/>
              </a:rPr>
            </a:br>
            <a:r>
              <a:rPr lang="en-US" sz="1500" dirty="0">
                <a:latin typeface="Lato Black" panose="020F0A02020204030203"/>
              </a:rPr>
              <a:t>Director, School Financial Services Team</a:t>
            </a:r>
          </a:p>
          <a:p>
            <a:pPr>
              <a:spcAft>
                <a:spcPts val="0"/>
              </a:spcAft>
            </a:pPr>
            <a:r>
              <a:rPr lang="en-US" sz="1500" dirty="0">
                <a:latin typeface="Lato Black" panose="020F0A02020204030203"/>
              </a:rPr>
              <a:t>March 17, 2021</a:t>
            </a:r>
          </a:p>
        </p:txBody>
      </p:sp>
    </p:spTree>
    <p:extLst>
      <p:ext uri="{BB962C8B-B14F-4D97-AF65-F5344CB8AC3E}">
        <p14:creationId xmlns:p14="http://schemas.microsoft.com/office/powerpoint/2010/main" val="1639073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27175" y="998303"/>
            <a:ext cx="6889652" cy="4008595"/>
          </a:xfrm>
          <a:prstGeom prst="triangle">
            <a:avLst>
              <a:gd name="adj" fmla="val 49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5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80" y="0"/>
            <a:ext cx="9140642" cy="924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Membership and Pupil Count Changes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389976" y="2371913"/>
            <a:ext cx="2613412" cy="2373922"/>
          </a:xfrm>
        </p:spPr>
        <p:txBody>
          <a:bodyPr>
            <a:noAutofit/>
          </a:bodyPr>
          <a:lstStyle/>
          <a:p>
            <a:pPr marL="385763" indent="-385763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sz="2051" dirty="0">
                <a:solidFill>
                  <a:schemeClr val="bg1"/>
                </a:solidFill>
              </a:rPr>
              <a:t>All changes after audit reports are due must be requested</a:t>
            </a:r>
          </a:p>
          <a:p>
            <a:pPr marL="385763" indent="-385763">
              <a:spcBef>
                <a:spcPct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altLang="en-US" sz="2051" dirty="0">
                <a:solidFill>
                  <a:schemeClr val="bg1"/>
                </a:solidFill>
              </a:rPr>
              <a:t>Changes may impact revenue limit</a:t>
            </a:r>
          </a:p>
        </p:txBody>
      </p:sp>
    </p:spTree>
    <p:extLst>
      <p:ext uri="{BB962C8B-B14F-4D97-AF65-F5344CB8AC3E}">
        <p14:creationId xmlns:p14="http://schemas.microsoft.com/office/powerpoint/2010/main" val="166887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921657"/>
          </a:xfrm>
        </p:spPr>
        <p:txBody>
          <a:bodyPr/>
          <a:lstStyle/>
          <a:p>
            <a:r>
              <a:rPr lang="en-US" dirty="0"/>
              <a:t>Open Enrollment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67" y="1618091"/>
            <a:ext cx="2636866" cy="22062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1082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921657"/>
          </a:xfrm>
        </p:spPr>
        <p:txBody>
          <a:bodyPr/>
          <a:lstStyle/>
          <a:p>
            <a:r>
              <a:rPr lang="en-US" dirty="0"/>
              <a:t>Open Enrollment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439466"/>
            <a:ext cx="7943850" cy="22645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2202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Actual and Projected State Aid Adjustments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23663" y="1262883"/>
            <a:ext cx="7496675" cy="3139511"/>
          </a:xfrm>
        </p:spPr>
        <p:txBody>
          <a:bodyPr>
            <a:noAutofit/>
          </a:bodyPr>
          <a:lstStyle/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/>
              <a:t>Aid withheld for Open Enrollment adjustment in June</a:t>
            </a:r>
          </a:p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/>
              <a:t>Worksheet posted showing aid withheld in anticipation of June deductions</a:t>
            </a:r>
          </a:p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/>
              <a:t>Revised worksheet for 2021 includes aid eligibility, withheld and paid</a:t>
            </a:r>
          </a:p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>
                <a:hlinkClick r:id="rId3"/>
              </a:rPr>
              <a:t>https://dpi.wi.gov/sfs/finances/aids-register/aid-payment-adj-exp</a:t>
            </a:r>
            <a:endParaRPr lang="en-US" altLang="en-US" sz="2051" dirty="0"/>
          </a:p>
          <a:p>
            <a:pPr marL="199975" indent="0">
              <a:spcBef>
                <a:spcPts val="879"/>
              </a:spcBef>
              <a:spcAft>
                <a:spcPts val="879"/>
              </a:spcAft>
              <a:buNone/>
            </a:pPr>
            <a:endParaRPr lang="en-US" altLang="en-US" sz="205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9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83" y="987718"/>
            <a:ext cx="4631635" cy="415578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Budget Report  PI-1504 (SE, SLR)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61334" y="1534008"/>
            <a:ext cx="2821331" cy="19494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Update with Board (Amended) Adopted Budget</a:t>
            </a:r>
          </a:p>
        </p:txBody>
      </p:sp>
    </p:spTree>
    <p:extLst>
      <p:ext uri="{BB962C8B-B14F-4D97-AF65-F5344CB8AC3E}">
        <p14:creationId xmlns:p14="http://schemas.microsoft.com/office/powerpoint/2010/main" val="1646047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ownsdl\AppData\Local\Microsoft\Windows\Temporary Internet Files\Content.IE5\7L0WU5X0\dolla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942" y="3264681"/>
            <a:ext cx="916052" cy="12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Bank Reconciliations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10066" y="1085902"/>
            <a:ext cx="7496675" cy="4057598"/>
          </a:xfrm>
        </p:spPr>
        <p:txBody>
          <a:bodyPr>
            <a:noAutofit/>
          </a:bodyPr>
          <a:lstStyle/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/>
              <a:t>Someone in your office needs to reconcile the bank statement to the district ledger EVERY MONTH </a:t>
            </a:r>
          </a:p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/>
              <a:t>You cannot balance your reports if you don’t account for  your CASH </a:t>
            </a:r>
          </a:p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/>
              <a:t>Segregation of duties would suggest that the person making deposits should not reconcile the account</a:t>
            </a:r>
          </a:p>
          <a:p>
            <a:pPr marL="542875" indent="-342900">
              <a:spcBef>
                <a:spcPts val="879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altLang="en-US" sz="2051" dirty="0"/>
              <a:t>If necessary, the district may/should hire an accounting service to reconcile</a:t>
            </a:r>
          </a:p>
        </p:txBody>
      </p:sp>
    </p:spTree>
    <p:extLst>
      <p:ext uri="{BB962C8B-B14F-4D97-AF65-F5344CB8AC3E}">
        <p14:creationId xmlns:p14="http://schemas.microsoft.com/office/powerpoint/2010/main" val="3666221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80" y="0"/>
            <a:ext cx="9140642" cy="924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Annual Financial Audit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45267" y="1249581"/>
            <a:ext cx="6263765" cy="36802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Lato Black" panose="020F0A02020204030203" pitchFamily="34" charset="0"/>
              </a:rPr>
              <a:t>Select firm to complete your audit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Lato Black" panose="020F0A02020204030203" pitchFamily="34" charset="0"/>
              </a:rPr>
              <a:t>Determine if your employee benefits require and actuarial study or table update and select a vendor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Lato Black" panose="020F0A02020204030203" pitchFamily="34" charset="0"/>
              </a:rPr>
              <a:t>Determine if there are any other needs to complete your financial statements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Lato Black" panose="020F0A02020204030203" pitchFamily="34" charset="0"/>
              </a:rPr>
              <a:t>Have a plan and schedule the work if possible to meet report deadlines</a:t>
            </a:r>
          </a:p>
        </p:txBody>
      </p:sp>
    </p:spTree>
    <p:extLst>
      <p:ext uri="{BB962C8B-B14F-4D97-AF65-F5344CB8AC3E}">
        <p14:creationId xmlns:p14="http://schemas.microsoft.com/office/powerpoint/2010/main" val="405243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Early DPI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00035" y="1361194"/>
            <a:ext cx="6812951" cy="33920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A02020204030203" pitchFamily="34" charset="0"/>
              </a:rPr>
              <a:t>Achievement Gap Reduction (AGR) / SAGE Classroom Expansion – due May 10th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A02020204030203" pitchFamily="34" charset="0"/>
              </a:rPr>
              <a:t>Transfer of Service (PI-5000) opens May 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A02020204030203" pitchFamily="34" charset="0"/>
              </a:rPr>
              <a:t>Pupil Transportation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A02020204030203" pitchFamily="34" charset="0"/>
              </a:rPr>
              <a:t>Census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A02020204030203" pitchFamily="34" charset="0"/>
              </a:rPr>
              <a:t>Calendar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A02020204030203" pitchFamily="34" charset="0"/>
              </a:rPr>
              <a:t>Group and Foster home Membership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93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638" y="1622828"/>
            <a:ext cx="8983363" cy="702929"/>
          </a:xfrm>
        </p:spPr>
        <p:txBody>
          <a:bodyPr/>
          <a:lstStyle/>
          <a:p>
            <a:r>
              <a:rPr lang="en-US" dirty="0"/>
              <a:t>Budget Adoption and Amendment</a:t>
            </a:r>
          </a:p>
        </p:txBody>
      </p:sp>
    </p:spTree>
    <p:extLst>
      <p:ext uri="{BB962C8B-B14F-4D97-AF65-F5344CB8AC3E}">
        <p14:creationId xmlns:p14="http://schemas.microsoft.com/office/powerpoint/2010/main" val="113811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1371" y="4831554"/>
            <a:ext cx="784849" cy="215444"/>
          </a:xfrm>
          <a:prstGeom prst="rect">
            <a:avLst/>
          </a:prstGeom>
          <a:solidFill>
            <a:srgbClr val="006EC0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800" dirty="0">
              <a:latin typeface="Lato" panose="020F050202020403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57204" y="24170"/>
            <a:ext cx="9144000" cy="921657"/>
          </a:xfrm>
        </p:spPr>
        <p:txBody>
          <a:bodyPr>
            <a:normAutofit fontScale="92500"/>
          </a:bodyPr>
          <a:lstStyle/>
          <a:p>
            <a:r>
              <a:rPr lang="en-US" dirty="0"/>
              <a:t>Budget Adoption, Tax Levy and Amendments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220" y="4200074"/>
            <a:ext cx="8151375" cy="707886"/>
          </a:xfrm>
          <a:prstGeom prst="rect">
            <a:avLst/>
          </a:prstGeom>
          <a:solidFill>
            <a:srgbClr val="006EC0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Create a proposed budget that identifies expected revenues, expenditures and fund balances for the upcoming/current year</a:t>
            </a:r>
            <a:endParaRPr lang="en-US" sz="2000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034" y="3581770"/>
            <a:ext cx="7294089" cy="647421"/>
          </a:xfrm>
          <a:prstGeom prst="rect">
            <a:avLst/>
          </a:prstGeom>
          <a:solidFill>
            <a:srgbClr val="009999"/>
          </a:solidFill>
          <a:ln w="12700"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Publish a class 1 notice in the newspaper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43667" y="2976108"/>
            <a:ext cx="6540456" cy="646331"/>
          </a:xfrm>
          <a:prstGeom prst="rect">
            <a:avLst/>
          </a:prstGeom>
          <a:solidFill>
            <a:srgbClr val="0099CC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The public hearing is held, at which time residents of the district have an opportunity to comment on the proposed budget</a:t>
            </a:r>
            <a:endParaRPr lang="en-US" sz="1800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3280" y="2323075"/>
            <a:ext cx="5693066" cy="707886"/>
          </a:xfrm>
          <a:prstGeom prst="rect">
            <a:avLst/>
          </a:prstGeom>
          <a:solidFill>
            <a:srgbClr val="33A056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The electors at the annual meeting vote a tax (Common School districts)</a:t>
            </a:r>
            <a:endParaRPr lang="en-US" sz="800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8240" y="1703161"/>
            <a:ext cx="4825883" cy="646331"/>
          </a:xfrm>
          <a:prstGeom prst="rect">
            <a:avLst/>
          </a:prstGeom>
          <a:solidFill>
            <a:srgbClr val="333399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Adopt a budget at a school board meeting and set the tax levy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90" y="4436451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#1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54419" y="1790380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#5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43667" y="2440079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#4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30693" y="3057250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#3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9942" y="3726444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#2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5623" y="1065022"/>
            <a:ext cx="38185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Amend the Adopted budget at a school board meeting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8239" y="1218357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#6 </a:t>
            </a:r>
          </a:p>
        </p:txBody>
      </p:sp>
    </p:spTree>
    <p:extLst>
      <p:ext uri="{BB962C8B-B14F-4D97-AF65-F5344CB8AC3E}">
        <p14:creationId xmlns:p14="http://schemas.microsoft.com/office/powerpoint/2010/main" val="235661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638" y="1622828"/>
            <a:ext cx="8600303" cy="2084200"/>
          </a:xfrm>
        </p:spPr>
        <p:txBody>
          <a:bodyPr/>
          <a:lstStyle/>
          <a:p>
            <a:r>
              <a:rPr lang="en-US" dirty="0"/>
              <a:t>Spring Activities </a:t>
            </a:r>
          </a:p>
          <a:p>
            <a:r>
              <a:rPr lang="en-US" dirty="0"/>
              <a:t>Current Fiscal Year</a:t>
            </a:r>
          </a:p>
        </p:txBody>
      </p:sp>
    </p:spTree>
    <p:extLst>
      <p:ext uri="{BB962C8B-B14F-4D97-AF65-F5344CB8AC3E}">
        <p14:creationId xmlns:p14="http://schemas.microsoft.com/office/powerpoint/2010/main" val="187960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69" y="1906073"/>
            <a:ext cx="7670512" cy="3251859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18375"/>
            <a:ext cx="9144000" cy="921657"/>
          </a:xfrm>
        </p:spPr>
        <p:txBody>
          <a:bodyPr>
            <a:normAutofit/>
          </a:bodyPr>
          <a:lstStyle/>
          <a:p>
            <a:r>
              <a:rPr lang="en-US" dirty="0"/>
              <a:t>2020-21 Budget Changes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5748" y="1046745"/>
            <a:ext cx="1388924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Lato Black" panose="020F0A02020204030203" pitchFamily="34" charset="0"/>
              </a:rPr>
              <a:t>Board adopts a Budget (original) and approves a Tax Levy after the hearing</a:t>
            </a:r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56" y="1061224"/>
            <a:ext cx="1223692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Lato Black" panose="020F0A02020204030203" pitchFamily="34" charset="0"/>
              </a:rPr>
              <a:t>Budget  Impact Areas</a:t>
            </a:r>
          </a:p>
          <a:p>
            <a:endParaRPr lang="en-US" sz="1350" dirty="0">
              <a:latin typeface="Lato Black" panose="020F0A02020204030203" pitchFamily="34" charset="0"/>
            </a:endParaRPr>
          </a:p>
          <a:p>
            <a:endParaRPr lang="en-US" sz="1350" dirty="0">
              <a:latin typeface="Lato Black" panose="020F0A02020204030203" pitchFamily="34" charset="0"/>
            </a:endParaRPr>
          </a:p>
          <a:p>
            <a:endParaRPr lang="en-US" sz="1350" dirty="0">
              <a:latin typeface="Lato Black" panose="020F0A02020204030203" pitchFamily="34" charset="0"/>
            </a:endParaRP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6268" y="2411945"/>
            <a:ext cx="111559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Lato Black" panose="020F0A02020204030203" pitchFamily="34" charset="0"/>
              </a:rPr>
              <a:t>Final Board Amended Budget</a:t>
            </a:r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579" y="2508368"/>
            <a:ext cx="1211502" cy="7155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Student Needs (Enrollment)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412" y="3217389"/>
            <a:ext cx="1187668" cy="7155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Grant Revenue  Availability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412" y="3934316"/>
            <a:ext cx="1187668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Equipment Failures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412" y="4442147"/>
            <a:ext cx="1179558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Weather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6531" y="2497677"/>
            <a:ext cx="1158314" cy="7155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Estimates based on trends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5246" y="2492286"/>
            <a:ext cx="1422998" cy="7155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3</a:t>
            </a:r>
            <a:r>
              <a:rPr lang="en-US" sz="1350" baseline="30000" dirty="0">
                <a:latin typeface="Lato Black" panose="020F0A02020204030203" pitchFamily="34" charset="0"/>
              </a:rPr>
              <a:t>rd</a:t>
            </a:r>
            <a:r>
              <a:rPr lang="en-US" sz="1350" dirty="0">
                <a:latin typeface="Lato Black" panose="020F0A02020204030203" pitchFamily="34" charset="0"/>
              </a:rPr>
              <a:t> Friday in September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5067" y="2481913"/>
            <a:ext cx="1283455" cy="7155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New course needs teacher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4706" y="3218415"/>
            <a:ext cx="1171497" cy="7155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Base amount</a:t>
            </a:r>
          </a:p>
          <a:p>
            <a:r>
              <a:rPr lang="en-US" sz="1350" dirty="0">
                <a:latin typeface="Lato Black" panose="020F0A02020204030203" pitchFamily="34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2049" y="3207867"/>
            <a:ext cx="1436195" cy="7155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Carryover is calculated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8645" y="3213957"/>
            <a:ext cx="1301910" cy="7155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Change in plans/needs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4708" y="3925440"/>
            <a:ext cx="1185323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Estimated expense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66605" y="3916075"/>
            <a:ext cx="1431639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Boiler Fails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1037" y="3925441"/>
            <a:ext cx="1302808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Roof Fails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68488" y="4434508"/>
            <a:ext cx="1201543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Utility based on trends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68997" y="4416532"/>
            <a:ext cx="1431639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Heavy Snow (Removal costs)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11037" y="4435722"/>
            <a:ext cx="1291516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Lato Black" panose="020F0A02020204030203" pitchFamily="34" charset="0"/>
              </a:rPr>
              <a:t>Late spring (Heating)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5067" y="1046745"/>
            <a:ext cx="1291515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Lato Black" panose="020F0A02020204030203" pitchFamily="34" charset="0"/>
              </a:rPr>
              <a:t>Board </a:t>
            </a:r>
            <a:r>
              <a:rPr lang="en-US" sz="1350" b="1" i="1" dirty="0">
                <a:latin typeface="Lato Black" panose="020F0A02020204030203" pitchFamily="34" charset="0"/>
              </a:rPr>
              <a:t>amends</a:t>
            </a:r>
            <a:r>
              <a:rPr lang="en-US" sz="1350" b="1" dirty="0">
                <a:latin typeface="Lato Black" panose="020F0A02020204030203" pitchFamily="34" charset="0"/>
              </a:rPr>
              <a:t> Budget when appropriation and purposes change</a:t>
            </a: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96543" y="1061224"/>
            <a:ext cx="1178289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Lato Black" panose="020F0A02020204030203" pitchFamily="34" charset="0"/>
              </a:rPr>
              <a:t>Board approves  a Budget for the hearing</a:t>
            </a:r>
          </a:p>
          <a:p>
            <a:endParaRPr lang="en-US" sz="1350" b="1" dirty="0">
              <a:latin typeface="Lato Black" panose="020F0A02020204030203" pitchFamily="34" charset="0"/>
            </a:endParaRPr>
          </a:p>
          <a:p>
            <a:endParaRPr lang="en-US" sz="1350" dirty="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35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80" y="0"/>
            <a:ext cx="9140641" cy="9244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Budget Adoption Format</a:t>
            </a:r>
          </a:p>
        </p:txBody>
      </p:sp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1025" b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847"/>
          <a:stretch/>
        </p:blipFill>
        <p:spPr>
          <a:xfrm>
            <a:off x="1005781" y="2595219"/>
            <a:ext cx="3218271" cy="14117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402" y="1042590"/>
            <a:ext cx="3133071" cy="36130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479" y="1069089"/>
            <a:ext cx="3193573" cy="13814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49044" y="4248736"/>
            <a:ext cx="2573140" cy="273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77" dirty="0">
                <a:latin typeface="+mj-lt"/>
              </a:rPr>
              <a:t>Minimum detail to the second digit.......</a:t>
            </a:r>
            <a:endParaRPr lang="en-US" sz="1177" dirty="0">
              <a:ln w="12700">
                <a:solidFill>
                  <a:schemeClr val="tx1"/>
                </a:solidFill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862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 to the Current Budget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349828" y="1128485"/>
            <a:ext cx="6803572" cy="388787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Aft>
                <a:spcPts val="614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Black" panose="020F0A02020204030203" pitchFamily="34" charset="0"/>
              </a:rPr>
              <a:t>School District Treasurers must also comply with </a:t>
            </a:r>
            <a:r>
              <a:rPr lang="en-US" dirty="0" err="1">
                <a:latin typeface="Lato Black" panose="020F0A02020204030203" pitchFamily="34" charset="0"/>
              </a:rPr>
              <a:t>Wis</a:t>
            </a:r>
            <a:r>
              <a:rPr lang="en-US" dirty="0">
                <a:latin typeface="Lato Black" panose="020F0A02020204030203" pitchFamily="34" charset="0"/>
              </a:rPr>
              <a:t> Stat § 120.16(2) to assure disbursements from the school district treasury are made within the law</a:t>
            </a:r>
          </a:p>
          <a:p>
            <a:pPr>
              <a:lnSpc>
                <a:spcPct val="130000"/>
              </a:lnSpc>
              <a:spcAft>
                <a:spcPts val="614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Black" panose="020F0A02020204030203" pitchFamily="34" charset="0"/>
              </a:rPr>
              <a:t>Class 1 notice within 15 days after the change is made (publication)</a:t>
            </a:r>
          </a:p>
        </p:txBody>
      </p:sp>
    </p:spTree>
    <p:extLst>
      <p:ext uri="{BB962C8B-B14F-4D97-AF65-F5344CB8AC3E}">
        <p14:creationId xmlns:p14="http://schemas.microsoft.com/office/powerpoint/2010/main" val="3657549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99657" y="1572065"/>
            <a:ext cx="7425365" cy="1902846"/>
          </a:xfrm>
        </p:spPr>
        <p:txBody>
          <a:bodyPr/>
          <a:lstStyle/>
          <a:p>
            <a:r>
              <a:rPr lang="en-US" dirty="0"/>
              <a:t>Spring Activities Related to the Next Fiscal Year (2021-22)</a:t>
            </a:r>
          </a:p>
        </p:txBody>
      </p:sp>
    </p:spTree>
    <p:extLst>
      <p:ext uri="{BB962C8B-B14F-4D97-AF65-F5344CB8AC3E}">
        <p14:creationId xmlns:p14="http://schemas.microsoft.com/office/powerpoint/2010/main" val="3412394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Impact of State Biennial Budget Cycle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56617"/>
              </p:ext>
            </p:extLst>
          </p:nvPr>
        </p:nvGraphicFramePr>
        <p:xfrm>
          <a:off x="1096597" y="1052398"/>
          <a:ext cx="7131827" cy="376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075044" y="2445027"/>
            <a:ext cx="1377724" cy="1217786"/>
            <a:chOff x="3505200" y="3276600"/>
            <a:chExt cx="2057400" cy="1600200"/>
          </a:xfrm>
          <a:solidFill>
            <a:srgbClr val="CC99FF"/>
          </a:solidFill>
        </p:grpSpPr>
        <p:sp>
          <p:nvSpPr>
            <p:cNvPr id="8" name="Oval 7"/>
            <p:cNvSpPr/>
            <p:nvPr/>
          </p:nvSpPr>
          <p:spPr>
            <a:xfrm>
              <a:off x="3505200" y="3276600"/>
              <a:ext cx="2057400" cy="1600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94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3552736"/>
              <a:ext cx="1524000" cy="10919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Advocates,  Interest Groups, &amp; Public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0626" y="1181611"/>
            <a:ext cx="219946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State budget is for a two-year period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2474" y="1889238"/>
            <a:ext cx="2170903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From agency requests to a  signed budget bill: 9 to 12 months   (or longer)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625" y="3338818"/>
            <a:ext cx="219946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Current requests: July 1, 2021 through June 30, 2023</a:t>
            </a:r>
          </a:p>
        </p:txBody>
      </p:sp>
    </p:spTree>
    <p:extLst>
      <p:ext uri="{BB962C8B-B14F-4D97-AF65-F5344CB8AC3E}">
        <p14:creationId xmlns:p14="http://schemas.microsoft.com/office/powerpoint/2010/main" val="40435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Budget Planning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743" y="1071990"/>
            <a:ext cx="4262510" cy="3950177"/>
            <a:chOff x="513202" y="1553409"/>
            <a:chExt cx="2160588" cy="2159000"/>
          </a:xfrm>
          <a:solidFill>
            <a:schemeClr val="accent6"/>
          </a:solidFill>
        </p:grpSpPr>
        <p:sp>
          <p:nvSpPr>
            <p:cNvPr id="14" name="Freeform 4"/>
            <p:cNvSpPr>
              <a:spLocks/>
            </p:cNvSpPr>
            <p:nvPr/>
          </p:nvSpPr>
          <p:spPr bwMode="blackWhite">
            <a:xfrm>
              <a:off x="513202" y="1553409"/>
              <a:ext cx="2160588" cy="2159000"/>
            </a:xfrm>
            <a:custGeom>
              <a:avLst/>
              <a:gdLst>
                <a:gd name="T0" fmla="*/ 15 w 1725"/>
                <a:gd name="T1" fmla="*/ 217 h 1724"/>
                <a:gd name="T2" fmla="*/ 3 w 1725"/>
                <a:gd name="T3" fmla="*/ 286 h 1724"/>
                <a:gd name="T4" fmla="*/ 1 w 1725"/>
                <a:gd name="T5" fmla="*/ 357 h 1724"/>
                <a:gd name="T6" fmla="*/ 9 w 1725"/>
                <a:gd name="T7" fmla="*/ 428 h 1724"/>
                <a:gd name="T8" fmla="*/ 30 w 1725"/>
                <a:gd name="T9" fmla="*/ 494 h 1724"/>
                <a:gd name="T10" fmla="*/ 60 w 1725"/>
                <a:gd name="T11" fmla="*/ 552 h 1724"/>
                <a:gd name="T12" fmla="*/ 97 w 1725"/>
                <a:gd name="T13" fmla="*/ 601 h 1724"/>
                <a:gd name="T14" fmla="*/ 141 w 1725"/>
                <a:gd name="T15" fmla="*/ 637 h 1724"/>
                <a:gd name="T16" fmla="*/ 191 w 1725"/>
                <a:gd name="T17" fmla="*/ 659 h 1724"/>
                <a:gd name="T18" fmla="*/ 242 w 1725"/>
                <a:gd name="T19" fmla="*/ 667 h 1724"/>
                <a:gd name="T20" fmla="*/ 294 w 1725"/>
                <a:gd name="T21" fmla="*/ 659 h 1724"/>
                <a:gd name="T22" fmla="*/ 343 w 1725"/>
                <a:gd name="T23" fmla="*/ 637 h 1724"/>
                <a:gd name="T24" fmla="*/ 387 w 1725"/>
                <a:gd name="T25" fmla="*/ 601 h 1724"/>
                <a:gd name="T26" fmla="*/ 425 w 1725"/>
                <a:gd name="T27" fmla="*/ 552 h 1724"/>
                <a:gd name="T28" fmla="*/ 455 w 1725"/>
                <a:gd name="T29" fmla="*/ 494 h 1724"/>
                <a:gd name="T30" fmla="*/ 475 w 1725"/>
                <a:gd name="T31" fmla="*/ 428 h 1724"/>
                <a:gd name="T32" fmla="*/ 484 w 1725"/>
                <a:gd name="T33" fmla="*/ 357 h 1724"/>
                <a:gd name="T34" fmla="*/ 482 w 1725"/>
                <a:gd name="T35" fmla="*/ 285 h 1724"/>
                <a:gd name="T36" fmla="*/ 469 w 1725"/>
                <a:gd name="T37" fmla="*/ 215 h 1724"/>
                <a:gd name="T38" fmla="*/ 446 w 1725"/>
                <a:gd name="T39" fmla="*/ 151 h 1724"/>
                <a:gd name="T40" fmla="*/ 411 w 1725"/>
                <a:gd name="T41" fmla="*/ 94 h 1724"/>
                <a:gd name="T42" fmla="*/ 370 w 1725"/>
                <a:gd name="T43" fmla="*/ 50 h 1724"/>
                <a:gd name="T44" fmla="*/ 323 w 1725"/>
                <a:gd name="T45" fmla="*/ 18 h 1724"/>
                <a:gd name="T46" fmla="*/ 271 w 1725"/>
                <a:gd name="T47" fmla="*/ 2 h 1724"/>
                <a:gd name="T48" fmla="*/ 218 w 1725"/>
                <a:gd name="T49" fmla="*/ 2 h 1724"/>
                <a:gd name="T50" fmla="*/ 167 w 1725"/>
                <a:gd name="T51" fmla="*/ 17 h 1724"/>
                <a:gd name="T52" fmla="*/ 119 w 1725"/>
                <a:gd name="T53" fmla="*/ 47 h 1724"/>
                <a:gd name="T54" fmla="*/ 77 w 1725"/>
                <a:gd name="T55" fmla="*/ 90 h 1724"/>
                <a:gd name="T56" fmla="*/ 126 w 1725"/>
                <a:gd name="T57" fmla="*/ 118 h 1724"/>
                <a:gd name="T58" fmla="*/ 186 w 1725"/>
                <a:gd name="T59" fmla="*/ 187 h 1724"/>
                <a:gd name="T60" fmla="*/ 218 w 1725"/>
                <a:gd name="T61" fmla="*/ 170 h 1724"/>
                <a:gd name="T62" fmla="*/ 254 w 1725"/>
                <a:gd name="T63" fmla="*/ 167 h 1724"/>
                <a:gd name="T64" fmla="*/ 289 w 1725"/>
                <a:gd name="T65" fmla="*/ 178 h 1724"/>
                <a:gd name="T66" fmla="*/ 320 w 1725"/>
                <a:gd name="T67" fmla="*/ 205 h 1724"/>
                <a:gd name="T68" fmla="*/ 344 w 1725"/>
                <a:gd name="T69" fmla="*/ 241 h 1724"/>
                <a:gd name="T70" fmla="*/ 358 w 1725"/>
                <a:gd name="T71" fmla="*/ 285 h 1724"/>
                <a:gd name="T72" fmla="*/ 363 w 1725"/>
                <a:gd name="T73" fmla="*/ 334 h 1724"/>
                <a:gd name="T74" fmla="*/ 358 w 1725"/>
                <a:gd name="T75" fmla="*/ 384 h 1724"/>
                <a:gd name="T76" fmla="*/ 341 w 1725"/>
                <a:gd name="T77" fmla="*/ 429 h 1724"/>
                <a:gd name="T78" fmla="*/ 317 w 1725"/>
                <a:gd name="T79" fmla="*/ 465 h 1724"/>
                <a:gd name="T80" fmla="*/ 285 w 1725"/>
                <a:gd name="T81" fmla="*/ 491 h 1724"/>
                <a:gd name="T82" fmla="*/ 248 w 1725"/>
                <a:gd name="T83" fmla="*/ 500 h 1724"/>
                <a:gd name="T84" fmla="*/ 212 w 1725"/>
                <a:gd name="T85" fmla="*/ 495 h 1724"/>
                <a:gd name="T86" fmla="*/ 178 w 1725"/>
                <a:gd name="T87" fmla="*/ 476 h 1724"/>
                <a:gd name="T88" fmla="*/ 151 w 1725"/>
                <a:gd name="T89" fmla="*/ 443 h 1724"/>
                <a:gd name="T90" fmla="*/ 131 w 1725"/>
                <a:gd name="T91" fmla="*/ 399 h 1724"/>
                <a:gd name="T92" fmla="*/ 122 w 1725"/>
                <a:gd name="T93" fmla="*/ 350 h 1724"/>
                <a:gd name="T94" fmla="*/ 124 w 1725"/>
                <a:gd name="T95" fmla="*/ 302 h 1724"/>
                <a:gd name="T96" fmla="*/ 135 w 1725"/>
                <a:gd name="T97" fmla="*/ 256 h 1724"/>
                <a:gd name="T98" fmla="*/ 157 w 1725"/>
                <a:gd name="T99" fmla="*/ 217 h 1724"/>
                <a:gd name="T100" fmla="*/ 80 w 1725"/>
                <a:gd name="T101" fmla="*/ 136 h 1724"/>
                <a:gd name="T102" fmla="*/ 30 w 1725"/>
                <a:gd name="T103" fmla="*/ 174 h 17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25"/>
                <a:gd name="T157" fmla="*/ 0 h 1724"/>
                <a:gd name="T158" fmla="*/ 1725 w 1725"/>
                <a:gd name="T159" fmla="*/ 1724 h 17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25" h="1724">
                  <a:moveTo>
                    <a:pt x="106" y="450"/>
                  </a:moveTo>
                  <a:lnTo>
                    <a:pt x="78" y="504"/>
                  </a:lnTo>
                  <a:lnTo>
                    <a:pt x="54" y="561"/>
                  </a:lnTo>
                  <a:lnTo>
                    <a:pt x="35" y="619"/>
                  </a:lnTo>
                  <a:lnTo>
                    <a:pt x="19" y="678"/>
                  </a:lnTo>
                  <a:lnTo>
                    <a:pt x="9" y="739"/>
                  </a:lnTo>
                  <a:lnTo>
                    <a:pt x="2" y="800"/>
                  </a:lnTo>
                  <a:lnTo>
                    <a:pt x="0" y="861"/>
                  </a:lnTo>
                  <a:lnTo>
                    <a:pt x="2" y="923"/>
                  </a:lnTo>
                  <a:lnTo>
                    <a:pt x="9" y="984"/>
                  </a:lnTo>
                  <a:lnTo>
                    <a:pt x="21" y="1045"/>
                  </a:lnTo>
                  <a:lnTo>
                    <a:pt x="35" y="1105"/>
                  </a:lnTo>
                  <a:lnTo>
                    <a:pt x="55" y="1162"/>
                  </a:lnTo>
                  <a:lnTo>
                    <a:pt x="78" y="1220"/>
                  </a:lnTo>
                  <a:lnTo>
                    <a:pt x="106" y="1275"/>
                  </a:lnTo>
                  <a:lnTo>
                    <a:pt x="137" y="1328"/>
                  </a:lnTo>
                  <a:lnTo>
                    <a:pt x="172" y="1378"/>
                  </a:lnTo>
                  <a:lnTo>
                    <a:pt x="211" y="1426"/>
                  </a:lnTo>
                  <a:lnTo>
                    <a:pt x="253" y="1471"/>
                  </a:lnTo>
                  <a:lnTo>
                    <a:pt x="298" y="1513"/>
                  </a:lnTo>
                  <a:lnTo>
                    <a:pt x="346" y="1552"/>
                  </a:lnTo>
                  <a:lnTo>
                    <a:pt x="396" y="1586"/>
                  </a:lnTo>
                  <a:lnTo>
                    <a:pt x="449" y="1618"/>
                  </a:lnTo>
                  <a:lnTo>
                    <a:pt x="504" y="1646"/>
                  </a:lnTo>
                  <a:lnTo>
                    <a:pt x="561" y="1669"/>
                  </a:lnTo>
                  <a:lnTo>
                    <a:pt x="619" y="1689"/>
                  </a:lnTo>
                  <a:lnTo>
                    <a:pt x="679" y="1703"/>
                  </a:lnTo>
                  <a:lnTo>
                    <a:pt x="740" y="1715"/>
                  </a:lnTo>
                  <a:lnTo>
                    <a:pt x="801" y="1721"/>
                  </a:lnTo>
                  <a:lnTo>
                    <a:pt x="862" y="1723"/>
                  </a:lnTo>
                  <a:lnTo>
                    <a:pt x="924" y="1721"/>
                  </a:lnTo>
                  <a:lnTo>
                    <a:pt x="985" y="1715"/>
                  </a:lnTo>
                  <a:lnTo>
                    <a:pt x="1046" y="1703"/>
                  </a:lnTo>
                  <a:lnTo>
                    <a:pt x="1105" y="1689"/>
                  </a:lnTo>
                  <a:lnTo>
                    <a:pt x="1163" y="1669"/>
                  </a:lnTo>
                  <a:lnTo>
                    <a:pt x="1220" y="1646"/>
                  </a:lnTo>
                  <a:lnTo>
                    <a:pt x="1276" y="1618"/>
                  </a:lnTo>
                  <a:lnTo>
                    <a:pt x="1329" y="1586"/>
                  </a:lnTo>
                  <a:lnTo>
                    <a:pt x="1379" y="1552"/>
                  </a:lnTo>
                  <a:lnTo>
                    <a:pt x="1427" y="1513"/>
                  </a:lnTo>
                  <a:lnTo>
                    <a:pt x="1472" y="1471"/>
                  </a:lnTo>
                  <a:lnTo>
                    <a:pt x="1514" y="1426"/>
                  </a:lnTo>
                  <a:lnTo>
                    <a:pt x="1553" y="1378"/>
                  </a:lnTo>
                  <a:lnTo>
                    <a:pt x="1587" y="1328"/>
                  </a:lnTo>
                  <a:lnTo>
                    <a:pt x="1619" y="1275"/>
                  </a:lnTo>
                  <a:lnTo>
                    <a:pt x="1647" y="1220"/>
                  </a:lnTo>
                  <a:lnTo>
                    <a:pt x="1670" y="1162"/>
                  </a:lnTo>
                  <a:lnTo>
                    <a:pt x="1689" y="1105"/>
                  </a:lnTo>
                  <a:lnTo>
                    <a:pt x="1704" y="1045"/>
                  </a:lnTo>
                  <a:lnTo>
                    <a:pt x="1716" y="984"/>
                  </a:lnTo>
                  <a:lnTo>
                    <a:pt x="1722" y="923"/>
                  </a:lnTo>
                  <a:lnTo>
                    <a:pt x="1724" y="861"/>
                  </a:lnTo>
                  <a:lnTo>
                    <a:pt x="1722" y="799"/>
                  </a:lnTo>
                  <a:lnTo>
                    <a:pt x="1715" y="737"/>
                  </a:lnTo>
                  <a:lnTo>
                    <a:pt x="1704" y="675"/>
                  </a:lnTo>
                  <a:lnTo>
                    <a:pt x="1688" y="615"/>
                  </a:lnTo>
                  <a:lnTo>
                    <a:pt x="1668" y="555"/>
                  </a:lnTo>
                  <a:lnTo>
                    <a:pt x="1643" y="498"/>
                  </a:lnTo>
                  <a:lnTo>
                    <a:pt x="1616" y="442"/>
                  </a:lnTo>
                  <a:lnTo>
                    <a:pt x="1583" y="389"/>
                  </a:lnTo>
                  <a:lnTo>
                    <a:pt x="1547" y="337"/>
                  </a:lnTo>
                  <a:lnTo>
                    <a:pt x="1507" y="289"/>
                  </a:lnTo>
                  <a:lnTo>
                    <a:pt x="1464" y="244"/>
                  </a:lnTo>
                  <a:lnTo>
                    <a:pt x="1417" y="201"/>
                  </a:lnTo>
                  <a:lnTo>
                    <a:pt x="1367" y="163"/>
                  </a:lnTo>
                  <a:lnTo>
                    <a:pt x="1316" y="129"/>
                  </a:lnTo>
                  <a:lnTo>
                    <a:pt x="1262" y="98"/>
                  </a:lnTo>
                  <a:lnTo>
                    <a:pt x="1205" y="70"/>
                  </a:lnTo>
                  <a:lnTo>
                    <a:pt x="1147" y="47"/>
                  </a:lnTo>
                  <a:lnTo>
                    <a:pt x="1087" y="29"/>
                  </a:lnTo>
                  <a:lnTo>
                    <a:pt x="1026" y="15"/>
                  </a:lnTo>
                  <a:lnTo>
                    <a:pt x="964" y="6"/>
                  </a:lnTo>
                  <a:lnTo>
                    <a:pt x="902" y="0"/>
                  </a:lnTo>
                  <a:lnTo>
                    <a:pt x="839" y="0"/>
                  </a:lnTo>
                  <a:lnTo>
                    <a:pt x="777" y="4"/>
                  </a:lnTo>
                  <a:lnTo>
                    <a:pt x="715" y="12"/>
                  </a:lnTo>
                  <a:lnTo>
                    <a:pt x="654" y="26"/>
                  </a:lnTo>
                  <a:lnTo>
                    <a:pt x="594" y="43"/>
                  </a:lnTo>
                  <a:lnTo>
                    <a:pt x="534" y="64"/>
                  </a:lnTo>
                  <a:lnTo>
                    <a:pt x="478" y="90"/>
                  </a:lnTo>
                  <a:lnTo>
                    <a:pt x="423" y="120"/>
                  </a:lnTo>
                  <a:lnTo>
                    <a:pt x="370" y="154"/>
                  </a:lnTo>
                  <a:lnTo>
                    <a:pt x="321" y="191"/>
                  </a:lnTo>
                  <a:lnTo>
                    <a:pt x="273" y="232"/>
                  </a:lnTo>
                  <a:lnTo>
                    <a:pt x="229" y="277"/>
                  </a:lnTo>
                  <a:lnTo>
                    <a:pt x="188" y="324"/>
                  </a:lnTo>
                  <a:lnTo>
                    <a:pt x="447" y="304"/>
                  </a:lnTo>
                  <a:lnTo>
                    <a:pt x="591" y="532"/>
                  </a:lnTo>
                  <a:lnTo>
                    <a:pt x="624" y="507"/>
                  </a:lnTo>
                  <a:lnTo>
                    <a:pt x="660" y="484"/>
                  </a:lnTo>
                  <a:lnTo>
                    <a:pt x="697" y="466"/>
                  </a:lnTo>
                  <a:lnTo>
                    <a:pt x="738" y="451"/>
                  </a:lnTo>
                  <a:lnTo>
                    <a:pt x="778" y="440"/>
                  </a:lnTo>
                  <a:lnTo>
                    <a:pt x="821" y="433"/>
                  </a:lnTo>
                  <a:lnTo>
                    <a:pt x="863" y="431"/>
                  </a:lnTo>
                  <a:lnTo>
                    <a:pt x="904" y="432"/>
                  </a:lnTo>
                  <a:lnTo>
                    <a:pt x="947" y="438"/>
                  </a:lnTo>
                  <a:lnTo>
                    <a:pt x="988" y="448"/>
                  </a:lnTo>
                  <a:lnTo>
                    <a:pt x="1027" y="462"/>
                  </a:lnTo>
                  <a:lnTo>
                    <a:pt x="1066" y="481"/>
                  </a:lnTo>
                  <a:lnTo>
                    <a:pt x="1103" y="502"/>
                  </a:lnTo>
                  <a:lnTo>
                    <a:pt x="1137" y="528"/>
                  </a:lnTo>
                  <a:lnTo>
                    <a:pt x="1169" y="555"/>
                  </a:lnTo>
                  <a:lnTo>
                    <a:pt x="1196" y="587"/>
                  </a:lnTo>
                  <a:lnTo>
                    <a:pt x="1222" y="621"/>
                  </a:lnTo>
                  <a:lnTo>
                    <a:pt x="1243" y="658"/>
                  </a:lnTo>
                  <a:lnTo>
                    <a:pt x="1262" y="696"/>
                  </a:lnTo>
                  <a:lnTo>
                    <a:pt x="1276" y="736"/>
                  </a:lnTo>
                  <a:lnTo>
                    <a:pt x="1286" y="777"/>
                  </a:lnTo>
                  <a:lnTo>
                    <a:pt x="1292" y="820"/>
                  </a:lnTo>
                  <a:lnTo>
                    <a:pt x="1293" y="861"/>
                  </a:lnTo>
                  <a:lnTo>
                    <a:pt x="1291" y="905"/>
                  </a:lnTo>
                  <a:lnTo>
                    <a:pt x="1285" y="948"/>
                  </a:lnTo>
                  <a:lnTo>
                    <a:pt x="1273" y="991"/>
                  </a:lnTo>
                  <a:lnTo>
                    <a:pt x="1258" y="1031"/>
                  </a:lnTo>
                  <a:lnTo>
                    <a:pt x="1239" y="1070"/>
                  </a:lnTo>
                  <a:lnTo>
                    <a:pt x="1216" y="1108"/>
                  </a:lnTo>
                  <a:lnTo>
                    <a:pt x="1189" y="1143"/>
                  </a:lnTo>
                  <a:lnTo>
                    <a:pt x="1160" y="1174"/>
                  </a:lnTo>
                  <a:lnTo>
                    <a:pt x="1126" y="1202"/>
                  </a:lnTo>
                  <a:lnTo>
                    <a:pt x="1091" y="1228"/>
                  </a:lnTo>
                  <a:lnTo>
                    <a:pt x="1053" y="1248"/>
                  </a:lnTo>
                  <a:lnTo>
                    <a:pt x="1012" y="1266"/>
                  </a:lnTo>
                  <a:lnTo>
                    <a:pt x="970" y="1278"/>
                  </a:lnTo>
                  <a:lnTo>
                    <a:pt x="927" y="1287"/>
                  </a:lnTo>
                  <a:lnTo>
                    <a:pt x="884" y="1292"/>
                  </a:lnTo>
                  <a:lnTo>
                    <a:pt x="840" y="1292"/>
                  </a:lnTo>
                  <a:lnTo>
                    <a:pt x="797" y="1287"/>
                  </a:lnTo>
                  <a:lnTo>
                    <a:pt x="754" y="1278"/>
                  </a:lnTo>
                  <a:lnTo>
                    <a:pt x="712" y="1266"/>
                  </a:lnTo>
                  <a:lnTo>
                    <a:pt x="672" y="1248"/>
                  </a:lnTo>
                  <a:lnTo>
                    <a:pt x="634" y="1228"/>
                  </a:lnTo>
                  <a:lnTo>
                    <a:pt x="599" y="1202"/>
                  </a:lnTo>
                  <a:lnTo>
                    <a:pt x="565" y="1174"/>
                  </a:lnTo>
                  <a:lnTo>
                    <a:pt x="535" y="1143"/>
                  </a:lnTo>
                  <a:lnTo>
                    <a:pt x="509" y="1108"/>
                  </a:lnTo>
                  <a:lnTo>
                    <a:pt x="485" y="1070"/>
                  </a:lnTo>
                  <a:lnTo>
                    <a:pt x="466" y="1031"/>
                  </a:lnTo>
                  <a:lnTo>
                    <a:pt x="452" y="991"/>
                  </a:lnTo>
                  <a:lnTo>
                    <a:pt x="440" y="948"/>
                  </a:lnTo>
                  <a:lnTo>
                    <a:pt x="433" y="905"/>
                  </a:lnTo>
                  <a:lnTo>
                    <a:pt x="431" y="861"/>
                  </a:lnTo>
                  <a:lnTo>
                    <a:pt x="435" y="820"/>
                  </a:lnTo>
                  <a:lnTo>
                    <a:pt x="442" y="779"/>
                  </a:lnTo>
                  <a:lnTo>
                    <a:pt x="452" y="739"/>
                  </a:lnTo>
                  <a:lnTo>
                    <a:pt x="465" y="699"/>
                  </a:lnTo>
                  <a:lnTo>
                    <a:pt x="481" y="661"/>
                  </a:lnTo>
                  <a:lnTo>
                    <a:pt x="501" y="624"/>
                  </a:lnTo>
                  <a:lnTo>
                    <a:pt x="623" y="670"/>
                  </a:lnTo>
                  <a:lnTo>
                    <a:pt x="560" y="559"/>
                  </a:lnTo>
                  <a:lnTo>
                    <a:pt x="494" y="447"/>
                  </a:lnTo>
                  <a:lnTo>
                    <a:pt x="426" y="339"/>
                  </a:lnTo>
                  <a:lnTo>
                    <a:pt x="285" y="350"/>
                  </a:lnTo>
                  <a:lnTo>
                    <a:pt x="146" y="365"/>
                  </a:lnTo>
                  <a:lnTo>
                    <a:pt x="6" y="382"/>
                  </a:lnTo>
                  <a:lnTo>
                    <a:pt x="106" y="450"/>
                  </a:lnTo>
                </a:path>
              </a:pathLst>
            </a:custGeom>
            <a:solidFill>
              <a:srgbClr val="0070C0"/>
            </a:solidFill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</a:pPr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581528" y="2566735"/>
              <a:ext cx="416560" cy="359565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Forecast the future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199234" y="1799162"/>
              <a:ext cx="863397" cy="119855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Learn from the past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982330" y="3039452"/>
              <a:ext cx="461710" cy="239710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Review 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44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Building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10277" y="975579"/>
            <a:ext cx="6123447" cy="4088789"/>
            <a:chOff x="4661544" y="1931298"/>
            <a:chExt cx="4089700" cy="350112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4661544" y="3757341"/>
              <a:ext cx="2015944" cy="1675084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 lIns="68580" tIns="68580" rIns="68580" bIns="68580" anchor="ctr"/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Board and Policy</a:t>
              </a: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6735300" y="3757341"/>
              <a:ext cx="2015944" cy="1675084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 lIns="68580" tIns="68580" rIns="68580" bIns="68580" anchor="ctr"/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Administration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5697625" y="1931298"/>
              <a:ext cx="2017537" cy="1734124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 lIns="68580" tIns="68580" rIns="68580" bIns="6858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pPr algn="ctr"/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Budget Process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 flipV="1">
              <a:off x="5697625" y="3711170"/>
              <a:ext cx="2017537" cy="16750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rot="10800000" wrap="square" lIns="68580" tIns="68580" rIns="68580" bIns="6858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Develop  goals , priorities, timelines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50488" y="1530627"/>
            <a:ext cx="1156463" cy="1023730"/>
            <a:chOff x="513202" y="1553409"/>
            <a:chExt cx="2160588" cy="2159000"/>
          </a:xfrm>
          <a:solidFill>
            <a:schemeClr val="accent6"/>
          </a:solidFill>
        </p:grpSpPr>
        <p:sp>
          <p:nvSpPr>
            <p:cNvPr id="10" name="Freeform 4"/>
            <p:cNvSpPr>
              <a:spLocks/>
            </p:cNvSpPr>
            <p:nvPr/>
          </p:nvSpPr>
          <p:spPr bwMode="blackWhite">
            <a:xfrm>
              <a:off x="513202" y="1553409"/>
              <a:ext cx="2160588" cy="2159000"/>
            </a:xfrm>
            <a:custGeom>
              <a:avLst/>
              <a:gdLst>
                <a:gd name="T0" fmla="*/ 15 w 1725"/>
                <a:gd name="T1" fmla="*/ 217 h 1724"/>
                <a:gd name="T2" fmla="*/ 3 w 1725"/>
                <a:gd name="T3" fmla="*/ 286 h 1724"/>
                <a:gd name="T4" fmla="*/ 1 w 1725"/>
                <a:gd name="T5" fmla="*/ 357 h 1724"/>
                <a:gd name="T6" fmla="*/ 9 w 1725"/>
                <a:gd name="T7" fmla="*/ 428 h 1724"/>
                <a:gd name="T8" fmla="*/ 30 w 1725"/>
                <a:gd name="T9" fmla="*/ 494 h 1724"/>
                <a:gd name="T10" fmla="*/ 60 w 1725"/>
                <a:gd name="T11" fmla="*/ 552 h 1724"/>
                <a:gd name="T12" fmla="*/ 97 w 1725"/>
                <a:gd name="T13" fmla="*/ 601 h 1724"/>
                <a:gd name="T14" fmla="*/ 141 w 1725"/>
                <a:gd name="T15" fmla="*/ 637 h 1724"/>
                <a:gd name="T16" fmla="*/ 191 w 1725"/>
                <a:gd name="T17" fmla="*/ 659 h 1724"/>
                <a:gd name="T18" fmla="*/ 242 w 1725"/>
                <a:gd name="T19" fmla="*/ 667 h 1724"/>
                <a:gd name="T20" fmla="*/ 294 w 1725"/>
                <a:gd name="T21" fmla="*/ 659 h 1724"/>
                <a:gd name="T22" fmla="*/ 343 w 1725"/>
                <a:gd name="T23" fmla="*/ 637 h 1724"/>
                <a:gd name="T24" fmla="*/ 387 w 1725"/>
                <a:gd name="T25" fmla="*/ 601 h 1724"/>
                <a:gd name="T26" fmla="*/ 425 w 1725"/>
                <a:gd name="T27" fmla="*/ 552 h 1724"/>
                <a:gd name="T28" fmla="*/ 455 w 1725"/>
                <a:gd name="T29" fmla="*/ 494 h 1724"/>
                <a:gd name="T30" fmla="*/ 475 w 1725"/>
                <a:gd name="T31" fmla="*/ 428 h 1724"/>
                <a:gd name="T32" fmla="*/ 484 w 1725"/>
                <a:gd name="T33" fmla="*/ 357 h 1724"/>
                <a:gd name="T34" fmla="*/ 482 w 1725"/>
                <a:gd name="T35" fmla="*/ 285 h 1724"/>
                <a:gd name="T36" fmla="*/ 469 w 1725"/>
                <a:gd name="T37" fmla="*/ 215 h 1724"/>
                <a:gd name="T38" fmla="*/ 446 w 1725"/>
                <a:gd name="T39" fmla="*/ 151 h 1724"/>
                <a:gd name="T40" fmla="*/ 411 w 1725"/>
                <a:gd name="T41" fmla="*/ 94 h 1724"/>
                <a:gd name="T42" fmla="*/ 370 w 1725"/>
                <a:gd name="T43" fmla="*/ 50 h 1724"/>
                <a:gd name="T44" fmla="*/ 323 w 1725"/>
                <a:gd name="T45" fmla="*/ 18 h 1724"/>
                <a:gd name="T46" fmla="*/ 271 w 1725"/>
                <a:gd name="T47" fmla="*/ 2 h 1724"/>
                <a:gd name="T48" fmla="*/ 218 w 1725"/>
                <a:gd name="T49" fmla="*/ 2 h 1724"/>
                <a:gd name="T50" fmla="*/ 167 w 1725"/>
                <a:gd name="T51" fmla="*/ 17 h 1724"/>
                <a:gd name="T52" fmla="*/ 119 w 1725"/>
                <a:gd name="T53" fmla="*/ 47 h 1724"/>
                <a:gd name="T54" fmla="*/ 77 w 1725"/>
                <a:gd name="T55" fmla="*/ 90 h 1724"/>
                <a:gd name="T56" fmla="*/ 126 w 1725"/>
                <a:gd name="T57" fmla="*/ 118 h 1724"/>
                <a:gd name="T58" fmla="*/ 186 w 1725"/>
                <a:gd name="T59" fmla="*/ 187 h 1724"/>
                <a:gd name="T60" fmla="*/ 218 w 1725"/>
                <a:gd name="T61" fmla="*/ 170 h 1724"/>
                <a:gd name="T62" fmla="*/ 254 w 1725"/>
                <a:gd name="T63" fmla="*/ 167 h 1724"/>
                <a:gd name="T64" fmla="*/ 289 w 1725"/>
                <a:gd name="T65" fmla="*/ 178 h 1724"/>
                <a:gd name="T66" fmla="*/ 320 w 1725"/>
                <a:gd name="T67" fmla="*/ 205 h 1724"/>
                <a:gd name="T68" fmla="*/ 344 w 1725"/>
                <a:gd name="T69" fmla="*/ 241 h 1724"/>
                <a:gd name="T70" fmla="*/ 358 w 1725"/>
                <a:gd name="T71" fmla="*/ 285 h 1724"/>
                <a:gd name="T72" fmla="*/ 363 w 1725"/>
                <a:gd name="T73" fmla="*/ 334 h 1724"/>
                <a:gd name="T74" fmla="*/ 358 w 1725"/>
                <a:gd name="T75" fmla="*/ 384 h 1724"/>
                <a:gd name="T76" fmla="*/ 341 w 1725"/>
                <a:gd name="T77" fmla="*/ 429 h 1724"/>
                <a:gd name="T78" fmla="*/ 317 w 1725"/>
                <a:gd name="T79" fmla="*/ 465 h 1724"/>
                <a:gd name="T80" fmla="*/ 285 w 1725"/>
                <a:gd name="T81" fmla="*/ 491 h 1724"/>
                <a:gd name="T82" fmla="*/ 248 w 1725"/>
                <a:gd name="T83" fmla="*/ 500 h 1724"/>
                <a:gd name="T84" fmla="*/ 212 w 1725"/>
                <a:gd name="T85" fmla="*/ 495 h 1724"/>
                <a:gd name="T86" fmla="*/ 178 w 1725"/>
                <a:gd name="T87" fmla="*/ 476 h 1724"/>
                <a:gd name="T88" fmla="*/ 151 w 1725"/>
                <a:gd name="T89" fmla="*/ 443 h 1724"/>
                <a:gd name="T90" fmla="*/ 131 w 1725"/>
                <a:gd name="T91" fmla="*/ 399 h 1724"/>
                <a:gd name="T92" fmla="*/ 122 w 1725"/>
                <a:gd name="T93" fmla="*/ 350 h 1724"/>
                <a:gd name="T94" fmla="*/ 124 w 1725"/>
                <a:gd name="T95" fmla="*/ 302 h 1724"/>
                <a:gd name="T96" fmla="*/ 135 w 1725"/>
                <a:gd name="T97" fmla="*/ 256 h 1724"/>
                <a:gd name="T98" fmla="*/ 157 w 1725"/>
                <a:gd name="T99" fmla="*/ 217 h 1724"/>
                <a:gd name="T100" fmla="*/ 80 w 1725"/>
                <a:gd name="T101" fmla="*/ 136 h 1724"/>
                <a:gd name="T102" fmla="*/ 30 w 1725"/>
                <a:gd name="T103" fmla="*/ 174 h 17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25"/>
                <a:gd name="T157" fmla="*/ 0 h 1724"/>
                <a:gd name="T158" fmla="*/ 1725 w 1725"/>
                <a:gd name="T159" fmla="*/ 1724 h 17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25" h="1724">
                  <a:moveTo>
                    <a:pt x="106" y="450"/>
                  </a:moveTo>
                  <a:lnTo>
                    <a:pt x="78" y="504"/>
                  </a:lnTo>
                  <a:lnTo>
                    <a:pt x="54" y="561"/>
                  </a:lnTo>
                  <a:lnTo>
                    <a:pt x="35" y="619"/>
                  </a:lnTo>
                  <a:lnTo>
                    <a:pt x="19" y="678"/>
                  </a:lnTo>
                  <a:lnTo>
                    <a:pt x="9" y="739"/>
                  </a:lnTo>
                  <a:lnTo>
                    <a:pt x="2" y="800"/>
                  </a:lnTo>
                  <a:lnTo>
                    <a:pt x="0" y="861"/>
                  </a:lnTo>
                  <a:lnTo>
                    <a:pt x="2" y="923"/>
                  </a:lnTo>
                  <a:lnTo>
                    <a:pt x="9" y="984"/>
                  </a:lnTo>
                  <a:lnTo>
                    <a:pt x="21" y="1045"/>
                  </a:lnTo>
                  <a:lnTo>
                    <a:pt x="35" y="1105"/>
                  </a:lnTo>
                  <a:lnTo>
                    <a:pt x="55" y="1162"/>
                  </a:lnTo>
                  <a:lnTo>
                    <a:pt x="78" y="1220"/>
                  </a:lnTo>
                  <a:lnTo>
                    <a:pt x="106" y="1275"/>
                  </a:lnTo>
                  <a:lnTo>
                    <a:pt x="137" y="1328"/>
                  </a:lnTo>
                  <a:lnTo>
                    <a:pt x="172" y="1378"/>
                  </a:lnTo>
                  <a:lnTo>
                    <a:pt x="211" y="1426"/>
                  </a:lnTo>
                  <a:lnTo>
                    <a:pt x="253" y="1471"/>
                  </a:lnTo>
                  <a:lnTo>
                    <a:pt x="298" y="1513"/>
                  </a:lnTo>
                  <a:lnTo>
                    <a:pt x="346" y="1552"/>
                  </a:lnTo>
                  <a:lnTo>
                    <a:pt x="396" y="1586"/>
                  </a:lnTo>
                  <a:lnTo>
                    <a:pt x="449" y="1618"/>
                  </a:lnTo>
                  <a:lnTo>
                    <a:pt x="504" y="1646"/>
                  </a:lnTo>
                  <a:lnTo>
                    <a:pt x="561" y="1669"/>
                  </a:lnTo>
                  <a:lnTo>
                    <a:pt x="619" y="1689"/>
                  </a:lnTo>
                  <a:lnTo>
                    <a:pt x="679" y="1703"/>
                  </a:lnTo>
                  <a:lnTo>
                    <a:pt x="740" y="1715"/>
                  </a:lnTo>
                  <a:lnTo>
                    <a:pt x="801" y="1721"/>
                  </a:lnTo>
                  <a:lnTo>
                    <a:pt x="862" y="1723"/>
                  </a:lnTo>
                  <a:lnTo>
                    <a:pt x="924" y="1721"/>
                  </a:lnTo>
                  <a:lnTo>
                    <a:pt x="985" y="1715"/>
                  </a:lnTo>
                  <a:lnTo>
                    <a:pt x="1046" y="1703"/>
                  </a:lnTo>
                  <a:lnTo>
                    <a:pt x="1105" y="1689"/>
                  </a:lnTo>
                  <a:lnTo>
                    <a:pt x="1163" y="1669"/>
                  </a:lnTo>
                  <a:lnTo>
                    <a:pt x="1220" y="1646"/>
                  </a:lnTo>
                  <a:lnTo>
                    <a:pt x="1276" y="1618"/>
                  </a:lnTo>
                  <a:lnTo>
                    <a:pt x="1329" y="1586"/>
                  </a:lnTo>
                  <a:lnTo>
                    <a:pt x="1379" y="1552"/>
                  </a:lnTo>
                  <a:lnTo>
                    <a:pt x="1427" y="1513"/>
                  </a:lnTo>
                  <a:lnTo>
                    <a:pt x="1472" y="1471"/>
                  </a:lnTo>
                  <a:lnTo>
                    <a:pt x="1514" y="1426"/>
                  </a:lnTo>
                  <a:lnTo>
                    <a:pt x="1553" y="1378"/>
                  </a:lnTo>
                  <a:lnTo>
                    <a:pt x="1587" y="1328"/>
                  </a:lnTo>
                  <a:lnTo>
                    <a:pt x="1619" y="1275"/>
                  </a:lnTo>
                  <a:lnTo>
                    <a:pt x="1647" y="1220"/>
                  </a:lnTo>
                  <a:lnTo>
                    <a:pt x="1670" y="1162"/>
                  </a:lnTo>
                  <a:lnTo>
                    <a:pt x="1689" y="1105"/>
                  </a:lnTo>
                  <a:lnTo>
                    <a:pt x="1704" y="1045"/>
                  </a:lnTo>
                  <a:lnTo>
                    <a:pt x="1716" y="984"/>
                  </a:lnTo>
                  <a:lnTo>
                    <a:pt x="1722" y="923"/>
                  </a:lnTo>
                  <a:lnTo>
                    <a:pt x="1724" y="861"/>
                  </a:lnTo>
                  <a:lnTo>
                    <a:pt x="1722" y="799"/>
                  </a:lnTo>
                  <a:lnTo>
                    <a:pt x="1715" y="737"/>
                  </a:lnTo>
                  <a:lnTo>
                    <a:pt x="1704" y="675"/>
                  </a:lnTo>
                  <a:lnTo>
                    <a:pt x="1688" y="615"/>
                  </a:lnTo>
                  <a:lnTo>
                    <a:pt x="1668" y="555"/>
                  </a:lnTo>
                  <a:lnTo>
                    <a:pt x="1643" y="498"/>
                  </a:lnTo>
                  <a:lnTo>
                    <a:pt x="1616" y="442"/>
                  </a:lnTo>
                  <a:lnTo>
                    <a:pt x="1583" y="389"/>
                  </a:lnTo>
                  <a:lnTo>
                    <a:pt x="1547" y="337"/>
                  </a:lnTo>
                  <a:lnTo>
                    <a:pt x="1507" y="289"/>
                  </a:lnTo>
                  <a:lnTo>
                    <a:pt x="1464" y="244"/>
                  </a:lnTo>
                  <a:lnTo>
                    <a:pt x="1417" y="201"/>
                  </a:lnTo>
                  <a:lnTo>
                    <a:pt x="1367" y="163"/>
                  </a:lnTo>
                  <a:lnTo>
                    <a:pt x="1316" y="129"/>
                  </a:lnTo>
                  <a:lnTo>
                    <a:pt x="1262" y="98"/>
                  </a:lnTo>
                  <a:lnTo>
                    <a:pt x="1205" y="70"/>
                  </a:lnTo>
                  <a:lnTo>
                    <a:pt x="1147" y="47"/>
                  </a:lnTo>
                  <a:lnTo>
                    <a:pt x="1087" y="29"/>
                  </a:lnTo>
                  <a:lnTo>
                    <a:pt x="1026" y="15"/>
                  </a:lnTo>
                  <a:lnTo>
                    <a:pt x="964" y="6"/>
                  </a:lnTo>
                  <a:lnTo>
                    <a:pt x="902" y="0"/>
                  </a:lnTo>
                  <a:lnTo>
                    <a:pt x="839" y="0"/>
                  </a:lnTo>
                  <a:lnTo>
                    <a:pt x="777" y="4"/>
                  </a:lnTo>
                  <a:lnTo>
                    <a:pt x="715" y="12"/>
                  </a:lnTo>
                  <a:lnTo>
                    <a:pt x="654" y="26"/>
                  </a:lnTo>
                  <a:lnTo>
                    <a:pt x="594" y="43"/>
                  </a:lnTo>
                  <a:lnTo>
                    <a:pt x="534" y="64"/>
                  </a:lnTo>
                  <a:lnTo>
                    <a:pt x="478" y="90"/>
                  </a:lnTo>
                  <a:lnTo>
                    <a:pt x="423" y="120"/>
                  </a:lnTo>
                  <a:lnTo>
                    <a:pt x="370" y="154"/>
                  </a:lnTo>
                  <a:lnTo>
                    <a:pt x="321" y="191"/>
                  </a:lnTo>
                  <a:lnTo>
                    <a:pt x="273" y="232"/>
                  </a:lnTo>
                  <a:lnTo>
                    <a:pt x="229" y="277"/>
                  </a:lnTo>
                  <a:lnTo>
                    <a:pt x="188" y="324"/>
                  </a:lnTo>
                  <a:lnTo>
                    <a:pt x="447" y="304"/>
                  </a:lnTo>
                  <a:lnTo>
                    <a:pt x="591" y="532"/>
                  </a:lnTo>
                  <a:lnTo>
                    <a:pt x="624" y="507"/>
                  </a:lnTo>
                  <a:lnTo>
                    <a:pt x="660" y="484"/>
                  </a:lnTo>
                  <a:lnTo>
                    <a:pt x="697" y="466"/>
                  </a:lnTo>
                  <a:lnTo>
                    <a:pt x="738" y="451"/>
                  </a:lnTo>
                  <a:lnTo>
                    <a:pt x="778" y="440"/>
                  </a:lnTo>
                  <a:lnTo>
                    <a:pt x="821" y="433"/>
                  </a:lnTo>
                  <a:lnTo>
                    <a:pt x="863" y="431"/>
                  </a:lnTo>
                  <a:lnTo>
                    <a:pt x="904" y="432"/>
                  </a:lnTo>
                  <a:lnTo>
                    <a:pt x="947" y="438"/>
                  </a:lnTo>
                  <a:lnTo>
                    <a:pt x="988" y="448"/>
                  </a:lnTo>
                  <a:lnTo>
                    <a:pt x="1027" y="462"/>
                  </a:lnTo>
                  <a:lnTo>
                    <a:pt x="1066" y="481"/>
                  </a:lnTo>
                  <a:lnTo>
                    <a:pt x="1103" y="502"/>
                  </a:lnTo>
                  <a:lnTo>
                    <a:pt x="1137" y="528"/>
                  </a:lnTo>
                  <a:lnTo>
                    <a:pt x="1169" y="555"/>
                  </a:lnTo>
                  <a:lnTo>
                    <a:pt x="1196" y="587"/>
                  </a:lnTo>
                  <a:lnTo>
                    <a:pt x="1222" y="621"/>
                  </a:lnTo>
                  <a:lnTo>
                    <a:pt x="1243" y="658"/>
                  </a:lnTo>
                  <a:lnTo>
                    <a:pt x="1262" y="696"/>
                  </a:lnTo>
                  <a:lnTo>
                    <a:pt x="1276" y="736"/>
                  </a:lnTo>
                  <a:lnTo>
                    <a:pt x="1286" y="777"/>
                  </a:lnTo>
                  <a:lnTo>
                    <a:pt x="1292" y="820"/>
                  </a:lnTo>
                  <a:lnTo>
                    <a:pt x="1293" y="861"/>
                  </a:lnTo>
                  <a:lnTo>
                    <a:pt x="1291" y="905"/>
                  </a:lnTo>
                  <a:lnTo>
                    <a:pt x="1285" y="948"/>
                  </a:lnTo>
                  <a:lnTo>
                    <a:pt x="1273" y="991"/>
                  </a:lnTo>
                  <a:lnTo>
                    <a:pt x="1258" y="1031"/>
                  </a:lnTo>
                  <a:lnTo>
                    <a:pt x="1239" y="1070"/>
                  </a:lnTo>
                  <a:lnTo>
                    <a:pt x="1216" y="1108"/>
                  </a:lnTo>
                  <a:lnTo>
                    <a:pt x="1189" y="1143"/>
                  </a:lnTo>
                  <a:lnTo>
                    <a:pt x="1160" y="1174"/>
                  </a:lnTo>
                  <a:lnTo>
                    <a:pt x="1126" y="1202"/>
                  </a:lnTo>
                  <a:lnTo>
                    <a:pt x="1091" y="1228"/>
                  </a:lnTo>
                  <a:lnTo>
                    <a:pt x="1053" y="1248"/>
                  </a:lnTo>
                  <a:lnTo>
                    <a:pt x="1012" y="1266"/>
                  </a:lnTo>
                  <a:lnTo>
                    <a:pt x="970" y="1278"/>
                  </a:lnTo>
                  <a:lnTo>
                    <a:pt x="927" y="1287"/>
                  </a:lnTo>
                  <a:lnTo>
                    <a:pt x="884" y="1292"/>
                  </a:lnTo>
                  <a:lnTo>
                    <a:pt x="840" y="1292"/>
                  </a:lnTo>
                  <a:lnTo>
                    <a:pt x="797" y="1287"/>
                  </a:lnTo>
                  <a:lnTo>
                    <a:pt x="754" y="1278"/>
                  </a:lnTo>
                  <a:lnTo>
                    <a:pt x="712" y="1266"/>
                  </a:lnTo>
                  <a:lnTo>
                    <a:pt x="672" y="1248"/>
                  </a:lnTo>
                  <a:lnTo>
                    <a:pt x="634" y="1228"/>
                  </a:lnTo>
                  <a:lnTo>
                    <a:pt x="599" y="1202"/>
                  </a:lnTo>
                  <a:lnTo>
                    <a:pt x="565" y="1174"/>
                  </a:lnTo>
                  <a:lnTo>
                    <a:pt x="535" y="1143"/>
                  </a:lnTo>
                  <a:lnTo>
                    <a:pt x="509" y="1108"/>
                  </a:lnTo>
                  <a:lnTo>
                    <a:pt x="485" y="1070"/>
                  </a:lnTo>
                  <a:lnTo>
                    <a:pt x="466" y="1031"/>
                  </a:lnTo>
                  <a:lnTo>
                    <a:pt x="452" y="991"/>
                  </a:lnTo>
                  <a:lnTo>
                    <a:pt x="440" y="948"/>
                  </a:lnTo>
                  <a:lnTo>
                    <a:pt x="433" y="905"/>
                  </a:lnTo>
                  <a:lnTo>
                    <a:pt x="431" y="861"/>
                  </a:lnTo>
                  <a:lnTo>
                    <a:pt x="435" y="820"/>
                  </a:lnTo>
                  <a:lnTo>
                    <a:pt x="442" y="779"/>
                  </a:lnTo>
                  <a:lnTo>
                    <a:pt x="452" y="739"/>
                  </a:lnTo>
                  <a:lnTo>
                    <a:pt x="465" y="699"/>
                  </a:lnTo>
                  <a:lnTo>
                    <a:pt x="481" y="661"/>
                  </a:lnTo>
                  <a:lnTo>
                    <a:pt x="501" y="624"/>
                  </a:lnTo>
                  <a:lnTo>
                    <a:pt x="623" y="670"/>
                  </a:lnTo>
                  <a:lnTo>
                    <a:pt x="560" y="559"/>
                  </a:lnTo>
                  <a:lnTo>
                    <a:pt x="494" y="447"/>
                  </a:lnTo>
                  <a:lnTo>
                    <a:pt x="426" y="339"/>
                  </a:lnTo>
                  <a:lnTo>
                    <a:pt x="285" y="350"/>
                  </a:lnTo>
                  <a:lnTo>
                    <a:pt x="146" y="365"/>
                  </a:lnTo>
                  <a:lnTo>
                    <a:pt x="6" y="382"/>
                  </a:lnTo>
                  <a:lnTo>
                    <a:pt x="106" y="450"/>
                  </a:lnTo>
                </a:path>
              </a:pathLst>
            </a:custGeom>
            <a:solidFill>
              <a:srgbClr val="0070C0"/>
            </a:solidFill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</a:pPr>
              <a:endParaRPr lang="en-US" sz="6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581528" y="2376538"/>
              <a:ext cx="416559" cy="739958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Forecast the future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94527" y="1766599"/>
              <a:ext cx="1272811" cy="184989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Learn from the past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982329" y="2881823"/>
              <a:ext cx="461712" cy="554969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Review 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344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Building- Revenues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9484" y="1876129"/>
            <a:ext cx="3147988" cy="2769129"/>
            <a:chOff x="2421467" y="2294467"/>
            <a:chExt cx="4155521" cy="366659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 rot="16200000">
              <a:off x="3266235" y="2650309"/>
              <a:ext cx="3562490" cy="3059016"/>
            </a:xfrm>
            <a:custGeom>
              <a:avLst/>
              <a:gdLst>
                <a:gd name="T0" fmla="*/ 2147483647 w 1711"/>
                <a:gd name="T1" fmla="*/ 2147483647 h 1280"/>
                <a:gd name="T2" fmla="*/ 2147483647 w 1711"/>
                <a:gd name="T3" fmla="*/ 2147483647 h 1280"/>
                <a:gd name="T4" fmla="*/ 2147483647 w 1711"/>
                <a:gd name="T5" fmla="*/ 2147483647 h 1280"/>
                <a:gd name="T6" fmla="*/ 2147483647 w 1711"/>
                <a:gd name="T7" fmla="*/ 2147483647 h 1280"/>
                <a:gd name="T8" fmla="*/ 2147483647 w 1711"/>
                <a:gd name="T9" fmla="*/ 2147483647 h 1280"/>
                <a:gd name="T10" fmla="*/ 2147483647 w 1711"/>
                <a:gd name="T11" fmla="*/ 2147483647 h 1280"/>
                <a:gd name="T12" fmla="*/ 2147483647 w 1711"/>
                <a:gd name="T13" fmla="*/ 2147483647 h 1280"/>
                <a:gd name="T14" fmla="*/ 2147483647 w 1711"/>
                <a:gd name="T15" fmla="*/ 2147483647 h 1280"/>
                <a:gd name="T16" fmla="*/ 2147483647 w 1711"/>
                <a:gd name="T17" fmla="*/ 2147483647 h 1280"/>
                <a:gd name="T18" fmla="*/ 2147483647 w 1711"/>
                <a:gd name="T19" fmla="*/ 2147483647 h 1280"/>
                <a:gd name="T20" fmla="*/ 2147483647 w 1711"/>
                <a:gd name="T21" fmla="*/ 2147483647 h 1280"/>
                <a:gd name="T22" fmla="*/ 2147483647 w 1711"/>
                <a:gd name="T23" fmla="*/ 2147483647 h 1280"/>
                <a:gd name="T24" fmla="*/ 2147483647 w 1711"/>
                <a:gd name="T25" fmla="*/ 2147483647 h 1280"/>
                <a:gd name="T26" fmla="*/ 2147483647 w 1711"/>
                <a:gd name="T27" fmla="*/ 2147483647 h 1280"/>
                <a:gd name="T28" fmla="*/ 2147483647 w 1711"/>
                <a:gd name="T29" fmla="*/ 2147483647 h 1280"/>
                <a:gd name="T30" fmla="*/ 2147483647 w 1711"/>
                <a:gd name="T31" fmla="*/ 2147483647 h 1280"/>
                <a:gd name="T32" fmla="*/ 2147483647 w 1711"/>
                <a:gd name="T33" fmla="*/ 2147483647 h 1280"/>
                <a:gd name="T34" fmla="*/ 2147483647 w 1711"/>
                <a:gd name="T35" fmla="*/ 2147483647 h 1280"/>
                <a:gd name="T36" fmla="*/ 2147483647 w 1711"/>
                <a:gd name="T37" fmla="*/ 2147483647 h 1280"/>
                <a:gd name="T38" fmla="*/ 2147483647 w 1711"/>
                <a:gd name="T39" fmla="*/ 2147483647 h 1280"/>
                <a:gd name="T40" fmla="*/ 2147483647 w 1711"/>
                <a:gd name="T41" fmla="*/ 2147483647 h 1280"/>
                <a:gd name="T42" fmla="*/ 2147483647 w 1711"/>
                <a:gd name="T43" fmla="*/ 2147483647 h 1280"/>
                <a:gd name="T44" fmla="*/ 2147483647 w 1711"/>
                <a:gd name="T45" fmla="*/ 2147483647 h 1280"/>
                <a:gd name="T46" fmla="*/ 2147483647 w 1711"/>
                <a:gd name="T47" fmla="*/ 2147483647 h 1280"/>
                <a:gd name="T48" fmla="*/ 2147483647 w 1711"/>
                <a:gd name="T49" fmla="*/ 2147483647 h 1280"/>
                <a:gd name="T50" fmla="*/ 2147483647 w 1711"/>
                <a:gd name="T51" fmla="*/ 2147483647 h 1280"/>
                <a:gd name="T52" fmla="*/ 2147483647 w 1711"/>
                <a:gd name="T53" fmla="*/ 2147483647 h 1280"/>
                <a:gd name="T54" fmla="*/ 2147483647 w 1711"/>
                <a:gd name="T55" fmla="*/ 2147483647 h 1280"/>
                <a:gd name="T56" fmla="*/ 2147483647 w 1711"/>
                <a:gd name="T57" fmla="*/ 2147483647 h 1280"/>
                <a:gd name="T58" fmla="*/ 2147483647 w 1711"/>
                <a:gd name="T59" fmla="*/ 2147483647 h 1280"/>
                <a:gd name="T60" fmla="*/ 2147483647 w 1711"/>
                <a:gd name="T61" fmla="*/ 2147483647 h 1280"/>
                <a:gd name="T62" fmla="*/ 2147483647 w 1711"/>
                <a:gd name="T63" fmla="*/ 2147483647 h 1280"/>
                <a:gd name="T64" fmla="*/ 2147483647 w 1711"/>
                <a:gd name="T65" fmla="*/ 2147483647 h 1280"/>
                <a:gd name="T66" fmla="*/ 2147483647 w 1711"/>
                <a:gd name="T67" fmla="*/ 2147483647 h 1280"/>
                <a:gd name="T68" fmla="*/ 2147483647 w 1711"/>
                <a:gd name="T69" fmla="*/ 2147483647 h 1280"/>
                <a:gd name="T70" fmla="*/ 2147483647 w 1711"/>
                <a:gd name="T71" fmla="*/ 2147483647 h 1280"/>
                <a:gd name="T72" fmla="*/ 2147483647 w 1711"/>
                <a:gd name="T73" fmla="*/ 2147483647 h 1280"/>
                <a:gd name="T74" fmla="*/ 2147483647 w 1711"/>
                <a:gd name="T75" fmla="*/ 2147483647 h 1280"/>
                <a:gd name="T76" fmla="*/ 2147483647 w 1711"/>
                <a:gd name="T77" fmla="*/ 2147483647 h 1280"/>
                <a:gd name="T78" fmla="*/ 2147483647 w 1711"/>
                <a:gd name="T79" fmla="*/ 2147483647 h 1280"/>
                <a:gd name="T80" fmla="*/ 2147483647 w 1711"/>
                <a:gd name="T81" fmla="*/ 2147483647 h 1280"/>
                <a:gd name="T82" fmla="*/ 2147483647 w 1711"/>
                <a:gd name="T83" fmla="*/ 2147483647 h 1280"/>
                <a:gd name="T84" fmla="*/ 2147483647 w 1711"/>
                <a:gd name="T85" fmla="*/ 2147483647 h 1280"/>
                <a:gd name="T86" fmla="*/ 2147483647 w 1711"/>
                <a:gd name="T87" fmla="*/ 2147483647 h 1280"/>
                <a:gd name="T88" fmla="*/ 2147483647 w 1711"/>
                <a:gd name="T89" fmla="*/ 2147483647 h 1280"/>
                <a:gd name="T90" fmla="*/ 2147483647 w 1711"/>
                <a:gd name="T91" fmla="*/ 2147483647 h 1280"/>
                <a:gd name="T92" fmla="*/ 2147483647 w 1711"/>
                <a:gd name="T93" fmla="*/ 2147483647 h 1280"/>
                <a:gd name="T94" fmla="*/ 2147483647 w 1711"/>
                <a:gd name="T95" fmla="*/ 2147483647 h 1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11"/>
                <a:gd name="T145" fmla="*/ 0 h 1280"/>
                <a:gd name="T146" fmla="*/ 1711 w 1711"/>
                <a:gd name="T147" fmla="*/ 1280 h 12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11" h="1280">
                  <a:moveTo>
                    <a:pt x="1663" y="798"/>
                  </a:moveTo>
                  <a:lnTo>
                    <a:pt x="1673" y="779"/>
                  </a:lnTo>
                  <a:lnTo>
                    <a:pt x="1682" y="757"/>
                  </a:lnTo>
                  <a:lnTo>
                    <a:pt x="1689" y="737"/>
                  </a:lnTo>
                  <a:lnTo>
                    <a:pt x="1695" y="716"/>
                  </a:lnTo>
                  <a:lnTo>
                    <a:pt x="1700" y="694"/>
                  </a:lnTo>
                  <a:lnTo>
                    <a:pt x="1704" y="673"/>
                  </a:lnTo>
                  <a:lnTo>
                    <a:pt x="1707" y="652"/>
                  </a:lnTo>
                  <a:lnTo>
                    <a:pt x="1709" y="631"/>
                  </a:lnTo>
                  <a:lnTo>
                    <a:pt x="1710" y="610"/>
                  </a:lnTo>
                  <a:lnTo>
                    <a:pt x="1710" y="588"/>
                  </a:lnTo>
                  <a:lnTo>
                    <a:pt x="1709" y="566"/>
                  </a:lnTo>
                  <a:lnTo>
                    <a:pt x="1707" y="546"/>
                  </a:lnTo>
                  <a:lnTo>
                    <a:pt x="1703" y="525"/>
                  </a:lnTo>
                  <a:lnTo>
                    <a:pt x="1699" y="504"/>
                  </a:lnTo>
                  <a:lnTo>
                    <a:pt x="1694" y="484"/>
                  </a:lnTo>
                  <a:lnTo>
                    <a:pt x="1688" y="463"/>
                  </a:lnTo>
                  <a:lnTo>
                    <a:pt x="1680" y="443"/>
                  </a:lnTo>
                  <a:lnTo>
                    <a:pt x="1672" y="424"/>
                  </a:lnTo>
                  <a:lnTo>
                    <a:pt x="1663" y="405"/>
                  </a:lnTo>
                  <a:lnTo>
                    <a:pt x="1653" y="386"/>
                  </a:lnTo>
                  <a:lnTo>
                    <a:pt x="1642" y="368"/>
                  </a:lnTo>
                  <a:lnTo>
                    <a:pt x="1631" y="350"/>
                  </a:lnTo>
                  <a:lnTo>
                    <a:pt x="1618" y="333"/>
                  </a:lnTo>
                  <a:lnTo>
                    <a:pt x="1605" y="316"/>
                  </a:lnTo>
                  <a:lnTo>
                    <a:pt x="1591" y="299"/>
                  </a:lnTo>
                  <a:lnTo>
                    <a:pt x="1576" y="284"/>
                  </a:lnTo>
                  <a:lnTo>
                    <a:pt x="1560" y="270"/>
                  </a:lnTo>
                  <a:lnTo>
                    <a:pt x="1542" y="256"/>
                  </a:lnTo>
                  <a:lnTo>
                    <a:pt x="1525" y="242"/>
                  </a:lnTo>
                  <a:lnTo>
                    <a:pt x="1507" y="230"/>
                  </a:lnTo>
                  <a:lnTo>
                    <a:pt x="1487" y="218"/>
                  </a:lnTo>
                  <a:lnTo>
                    <a:pt x="1468" y="207"/>
                  </a:lnTo>
                  <a:lnTo>
                    <a:pt x="1448" y="197"/>
                  </a:lnTo>
                  <a:lnTo>
                    <a:pt x="1427" y="189"/>
                  </a:lnTo>
                  <a:lnTo>
                    <a:pt x="1406" y="181"/>
                  </a:lnTo>
                  <a:lnTo>
                    <a:pt x="1385" y="175"/>
                  </a:lnTo>
                  <a:lnTo>
                    <a:pt x="1364" y="170"/>
                  </a:lnTo>
                  <a:lnTo>
                    <a:pt x="1343" y="166"/>
                  </a:lnTo>
                  <a:lnTo>
                    <a:pt x="1322" y="162"/>
                  </a:lnTo>
                  <a:lnTo>
                    <a:pt x="1301" y="160"/>
                  </a:lnTo>
                  <a:lnTo>
                    <a:pt x="1279" y="160"/>
                  </a:lnTo>
                  <a:lnTo>
                    <a:pt x="1258" y="160"/>
                  </a:lnTo>
                  <a:lnTo>
                    <a:pt x="1236" y="161"/>
                  </a:lnTo>
                  <a:lnTo>
                    <a:pt x="1216" y="163"/>
                  </a:lnTo>
                  <a:lnTo>
                    <a:pt x="1195" y="166"/>
                  </a:lnTo>
                  <a:lnTo>
                    <a:pt x="1174" y="170"/>
                  </a:lnTo>
                  <a:lnTo>
                    <a:pt x="1153" y="175"/>
                  </a:lnTo>
                  <a:lnTo>
                    <a:pt x="1134" y="181"/>
                  </a:lnTo>
                  <a:lnTo>
                    <a:pt x="1114" y="188"/>
                  </a:lnTo>
                  <a:lnTo>
                    <a:pt x="1095" y="196"/>
                  </a:lnTo>
                  <a:lnTo>
                    <a:pt x="1075" y="205"/>
                  </a:lnTo>
                  <a:lnTo>
                    <a:pt x="1056" y="215"/>
                  </a:lnTo>
                  <a:lnTo>
                    <a:pt x="1038" y="225"/>
                  </a:lnTo>
                  <a:lnTo>
                    <a:pt x="1020" y="236"/>
                  </a:lnTo>
                  <a:lnTo>
                    <a:pt x="1003" y="249"/>
                  </a:lnTo>
                  <a:lnTo>
                    <a:pt x="987" y="262"/>
                  </a:lnTo>
                  <a:lnTo>
                    <a:pt x="971" y="276"/>
                  </a:lnTo>
                  <a:lnTo>
                    <a:pt x="955" y="291"/>
                  </a:lnTo>
                  <a:lnTo>
                    <a:pt x="941" y="307"/>
                  </a:lnTo>
                  <a:lnTo>
                    <a:pt x="926" y="324"/>
                  </a:lnTo>
                  <a:lnTo>
                    <a:pt x="914" y="341"/>
                  </a:lnTo>
                  <a:lnTo>
                    <a:pt x="901" y="360"/>
                  </a:lnTo>
                  <a:lnTo>
                    <a:pt x="889" y="379"/>
                  </a:lnTo>
                  <a:lnTo>
                    <a:pt x="879" y="399"/>
                  </a:lnTo>
                  <a:lnTo>
                    <a:pt x="868" y="419"/>
                  </a:lnTo>
                  <a:lnTo>
                    <a:pt x="856" y="437"/>
                  </a:lnTo>
                  <a:lnTo>
                    <a:pt x="844" y="456"/>
                  </a:lnTo>
                  <a:lnTo>
                    <a:pt x="831" y="473"/>
                  </a:lnTo>
                  <a:lnTo>
                    <a:pt x="817" y="490"/>
                  </a:lnTo>
                  <a:lnTo>
                    <a:pt x="802" y="506"/>
                  </a:lnTo>
                  <a:lnTo>
                    <a:pt x="786" y="521"/>
                  </a:lnTo>
                  <a:lnTo>
                    <a:pt x="771" y="535"/>
                  </a:lnTo>
                  <a:lnTo>
                    <a:pt x="754" y="549"/>
                  </a:lnTo>
                  <a:lnTo>
                    <a:pt x="737" y="561"/>
                  </a:lnTo>
                  <a:lnTo>
                    <a:pt x="719" y="572"/>
                  </a:lnTo>
                  <a:lnTo>
                    <a:pt x="701" y="583"/>
                  </a:lnTo>
                  <a:lnTo>
                    <a:pt x="682" y="593"/>
                  </a:lnTo>
                  <a:lnTo>
                    <a:pt x="663" y="602"/>
                  </a:lnTo>
                  <a:lnTo>
                    <a:pt x="643" y="610"/>
                  </a:lnTo>
                  <a:lnTo>
                    <a:pt x="623" y="616"/>
                  </a:lnTo>
                  <a:lnTo>
                    <a:pt x="604" y="623"/>
                  </a:lnTo>
                  <a:lnTo>
                    <a:pt x="583" y="627"/>
                  </a:lnTo>
                  <a:lnTo>
                    <a:pt x="562" y="631"/>
                  </a:lnTo>
                  <a:lnTo>
                    <a:pt x="541" y="635"/>
                  </a:lnTo>
                  <a:lnTo>
                    <a:pt x="521" y="637"/>
                  </a:lnTo>
                  <a:lnTo>
                    <a:pt x="499" y="638"/>
                  </a:lnTo>
                  <a:lnTo>
                    <a:pt x="478" y="638"/>
                  </a:lnTo>
                  <a:lnTo>
                    <a:pt x="457" y="637"/>
                  </a:lnTo>
                  <a:lnTo>
                    <a:pt x="436" y="635"/>
                  </a:lnTo>
                  <a:lnTo>
                    <a:pt x="415" y="632"/>
                  </a:lnTo>
                  <a:lnTo>
                    <a:pt x="393" y="627"/>
                  </a:lnTo>
                  <a:lnTo>
                    <a:pt x="372" y="622"/>
                  </a:lnTo>
                  <a:lnTo>
                    <a:pt x="351" y="616"/>
                  </a:lnTo>
                  <a:lnTo>
                    <a:pt x="331" y="608"/>
                  </a:lnTo>
                  <a:lnTo>
                    <a:pt x="309" y="600"/>
                  </a:lnTo>
                  <a:lnTo>
                    <a:pt x="289" y="590"/>
                  </a:lnTo>
                  <a:lnTo>
                    <a:pt x="270" y="580"/>
                  </a:lnTo>
                  <a:lnTo>
                    <a:pt x="250" y="568"/>
                  </a:lnTo>
                  <a:lnTo>
                    <a:pt x="232" y="555"/>
                  </a:lnTo>
                  <a:lnTo>
                    <a:pt x="215" y="542"/>
                  </a:lnTo>
                  <a:lnTo>
                    <a:pt x="198" y="528"/>
                  </a:lnTo>
                  <a:lnTo>
                    <a:pt x="182" y="513"/>
                  </a:lnTo>
                  <a:lnTo>
                    <a:pt x="167" y="498"/>
                  </a:lnTo>
                  <a:lnTo>
                    <a:pt x="153" y="482"/>
                  </a:lnTo>
                  <a:lnTo>
                    <a:pt x="139" y="465"/>
                  </a:lnTo>
                  <a:lnTo>
                    <a:pt x="127" y="448"/>
                  </a:lnTo>
                  <a:lnTo>
                    <a:pt x="115" y="430"/>
                  </a:lnTo>
                  <a:lnTo>
                    <a:pt x="105" y="412"/>
                  </a:lnTo>
                  <a:lnTo>
                    <a:pt x="95" y="394"/>
                  </a:lnTo>
                  <a:lnTo>
                    <a:pt x="85" y="374"/>
                  </a:lnTo>
                  <a:lnTo>
                    <a:pt x="77" y="354"/>
                  </a:lnTo>
                  <a:lnTo>
                    <a:pt x="71" y="335"/>
                  </a:lnTo>
                  <a:lnTo>
                    <a:pt x="65" y="315"/>
                  </a:lnTo>
                  <a:lnTo>
                    <a:pt x="60" y="294"/>
                  </a:lnTo>
                  <a:lnTo>
                    <a:pt x="56" y="274"/>
                  </a:lnTo>
                  <a:lnTo>
                    <a:pt x="52" y="252"/>
                  </a:lnTo>
                  <a:lnTo>
                    <a:pt x="50" y="231"/>
                  </a:lnTo>
                  <a:lnTo>
                    <a:pt x="49" y="211"/>
                  </a:lnTo>
                  <a:lnTo>
                    <a:pt x="49" y="189"/>
                  </a:lnTo>
                  <a:lnTo>
                    <a:pt x="50" y="168"/>
                  </a:lnTo>
                  <a:lnTo>
                    <a:pt x="52" y="146"/>
                  </a:lnTo>
                  <a:lnTo>
                    <a:pt x="55" y="125"/>
                  </a:lnTo>
                  <a:lnTo>
                    <a:pt x="59" y="104"/>
                  </a:lnTo>
                  <a:lnTo>
                    <a:pt x="64" y="83"/>
                  </a:lnTo>
                  <a:lnTo>
                    <a:pt x="70" y="62"/>
                  </a:lnTo>
                  <a:lnTo>
                    <a:pt x="77" y="41"/>
                  </a:lnTo>
                  <a:lnTo>
                    <a:pt x="86" y="20"/>
                  </a:lnTo>
                  <a:lnTo>
                    <a:pt x="96" y="0"/>
                  </a:lnTo>
                  <a:lnTo>
                    <a:pt x="77" y="41"/>
                  </a:lnTo>
                  <a:lnTo>
                    <a:pt x="59" y="82"/>
                  </a:lnTo>
                  <a:lnTo>
                    <a:pt x="44" y="124"/>
                  </a:lnTo>
                  <a:lnTo>
                    <a:pt x="31" y="166"/>
                  </a:lnTo>
                  <a:lnTo>
                    <a:pt x="20" y="209"/>
                  </a:lnTo>
                  <a:lnTo>
                    <a:pt x="12" y="251"/>
                  </a:lnTo>
                  <a:lnTo>
                    <a:pt x="6" y="294"/>
                  </a:lnTo>
                  <a:lnTo>
                    <a:pt x="2" y="337"/>
                  </a:lnTo>
                  <a:lnTo>
                    <a:pt x="0" y="380"/>
                  </a:lnTo>
                  <a:lnTo>
                    <a:pt x="0" y="422"/>
                  </a:lnTo>
                  <a:lnTo>
                    <a:pt x="2" y="464"/>
                  </a:lnTo>
                  <a:lnTo>
                    <a:pt x="6" y="507"/>
                  </a:lnTo>
                  <a:lnTo>
                    <a:pt x="12" y="549"/>
                  </a:lnTo>
                  <a:lnTo>
                    <a:pt x="20" y="590"/>
                  </a:lnTo>
                  <a:lnTo>
                    <a:pt x="30" y="631"/>
                  </a:lnTo>
                  <a:lnTo>
                    <a:pt x="42" y="671"/>
                  </a:lnTo>
                  <a:lnTo>
                    <a:pt x="56" y="711"/>
                  </a:lnTo>
                  <a:lnTo>
                    <a:pt x="72" y="750"/>
                  </a:lnTo>
                  <a:lnTo>
                    <a:pt x="89" y="788"/>
                  </a:lnTo>
                  <a:lnTo>
                    <a:pt x="109" y="826"/>
                  </a:lnTo>
                  <a:lnTo>
                    <a:pt x="130" y="863"/>
                  </a:lnTo>
                  <a:lnTo>
                    <a:pt x="154" y="898"/>
                  </a:lnTo>
                  <a:lnTo>
                    <a:pt x="178" y="933"/>
                  </a:lnTo>
                  <a:lnTo>
                    <a:pt x="205" y="966"/>
                  </a:lnTo>
                  <a:lnTo>
                    <a:pt x="234" y="998"/>
                  </a:lnTo>
                  <a:lnTo>
                    <a:pt x="264" y="1029"/>
                  </a:lnTo>
                  <a:lnTo>
                    <a:pt x="295" y="1059"/>
                  </a:lnTo>
                  <a:lnTo>
                    <a:pt x="329" y="1087"/>
                  </a:lnTo>
                  <a:lnTo>
                    <a:pt x="364" y="1113"/>
                  </a:lnTo>
                  <a:lnTo>
                    <a:pt x="401" y="1138"/>
                  </a:lnTo>
                  <a:lnTo>
                    <a:pt x="439" y="1161"/>
                  </a:lnTo>
                  <a:lnTo>
                    <a:pt x="479" y="1183"/>
                  </a:lnTo>
                  <a:lnTo>
                    <a:pt x="520" y="1203"/>
                  </a:lnTo>
                  <a:lnTo>
                    <a:pt x="561" y="1220"/>
                  </a:lnTo>
                  <a:lnTo>
                    <a:pt x="603" y="1235"/>
                  </a:lnTo>
                  <a:lnTo>
                    <a:pt x="645" y="1248"/>
                  </a:lnTo>
                  <a:lnTo>
                    <a:pt x="688" y="1258"/>
                  </a:lnTo>
                  <a:lnTo>
                    <a:pt x="730" y="1267"/>
                  </a:lnTo>
                  <a:lnTo>
                    <a:pt x="773" y="1273"/>
                  </a:lnTo>
                  <a:lnTo>
                    <a:pt x="816" y="1277"/>
                  </a:lnTo>
                  <a:lnTo>
                    <a:pt x="859" y="1279"/>
                  </a:lnTo>
                  <a:lnTo>
                    <a:pt x="901" y="1279"/>
                  </a:lnTo>
                  <a:lnTo>
                    <a:pt x="943" y="1277"/>
                  </a:lnTo>
                  <a:lnTo>
                    <a:pt x="986" y="1273"/>
                  </a:lnTo>
                  <a:lnTo>
                    <a:pt x="1028" y="1267"/>
                  </a:lnTo>
                  <a:lnTo>
                    <a:pt x="1069" y="1258"/>
                  </a:lnTo>
                  <a:lnTo>
                    <a:pt x="1110" y="1248"/>
                  </a:lnTo>
                  <a:lnTo>
                    <a:pt x="1151" y="1236"/>
                  </a:lnTo>
                  <a:lnTo>
                    <a:pt x="1191" y="1222"/>
                  </a:lnTo>
                  <a:lnTo>
                    <a:pt x="1230" y="1207"/>
                  </a:lnTo>
                  <a:lnTo>
                    <a:pt x="1268" y="1189"/>
                  </a:lnTo>
                  <a:lnTo>
                    <a:pt x="1306" y="1169"/>
                  </a:lnTo>
                  <a:lnTo>
                    <a:pt x="1342" y="1148"/>
                  </a:lnTo>
                  <a:lnTo>
                    <a:pt x="1378" y="1124"/>
                  </a:lnTo>
                  <a:lnTo>
                    <a:pt x="1413" y="1099"/>
                  </a:lnTo>
                  <a:lnTo>
                    <a:pt x="1446" y="1073"/>
                  </a:lnTo>
                  <a:lnTo>
                    <a:pt x="1478" y="1044"/>
                  </a:lnTo>
                  <a:lnTo>
                    <a:pt x="1509" y="1014"/>
                  </a:lnTo>
                  <a:lnTo>
                    <a:pt x="1538" y="982"/>
                  </a:lnTo>
                  <a:lnTo>
                    <a:pt x="1567" y="949"/>
                  </a:lnTo>
                  <a:lnTo>
                    <a:pt x="1593" y="913"/>
                  </a:lnTo>
                  <a:lnTo>
                    <a:pt x="1618" y="877"/>
                  </a:lnTo>
                  <a:lnTo>
                    <a:pt x="1642" y="838"/>
                  </a:lnTo>
                  <a:lnTo>
                    <a:pt x="1663" y="798"/>
                  </a:lnTo>
                </a:path>
              </a:pathLst>
            </a:custGeom>
            <a:solidFill>
              <a:schemeClr val="accent6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 dirty="0">
                <a:solidFill>
                  <a:srgbClr val="575757"/>
                </a:solidFill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 rot="5400000">
              <a:off x="2169730" y="2546204"/>
              <a:ext cx="3562490" cy="3059016"/>
            </a:xfrm>
            <a:custGeom>
              <a:avLst/>
              <a:gdLst>
                <a:gd name="T0" fmla="*/ 2147483647 w 1711"/>
                <a:gd name="T1" fmla="*/ 2147483647 h 1280"/>
                <a:gd name="T2" fmla="*/ 2147483647 w 1711"/>
                <a:gd name="T3" fmla="*/ 2147483647 h 1280"/>
                <a:gd name="T4" fmla="*/ 2147483647 w 1711"/>
                <a:gd name="T5" fmla="*/ 2147483647 h 1280"/>
                <a:gd name="T6" fmla="*/ 2147483647 w 1711"/>
                <a:gd name="T7" fmla="*/ 2147483647 h 1280"/>
                <a:gd name="T8" fmla="*/ 2147483647 w 1711"/>
                <a:gd name="T9" fmla="*/ 2147483647 h 1280"/>
                <a:gd name="T10" fmla="*/ 2147483647 w 1711"/>
                <a:gd name="T11" fmla="*/ 2147483647 h 1280"/>
                <a:gd name="T12" fmla="*/ 2147483647 w 1711"/>
                <a:gd name="T13" fmla="*/ 2147483647 h 1280"/>
                <a:gd name="T14" fmla="*/ 2147483647 w 1711"/>
                <a:gd name="T15" fmla="*/ 2147483647 h 1280"/>
                <a:gd name="T16" fmla="*/ 2147483647 w 1711"/>
                <a:gd name="T17" fmla="*/ 2147483647 h 1280"/>
                <a:gd name="T18" fmla="*/ 2147483647 w 1711"/>
                <a:gd name="T19" fmla="*/ 2147483647 h 1280"/>
                <a:gd name="T20" fmla="*/ 2147483647 w 1711"/>
                <a:gd name="T21" fmla="*/ 2147483647 h 1280"/>
                <a:gd name="T22" fmla="*/ 2147483647 w 1711"/>
                <a:gd name="T23" fmla="*/ 2147483647 h 1280"/>
                <a:gd name="T24" fmla="*/ 2147483647 w 1711"/>
                <a:gd name="T25" fmla="*/ 2147483647 h 1280"/>
                <a:gd name="T26" fmla="*/ 2147483647 w 1711"/>
                <a:gd name="T27" fmla="*/ 2147483647 h 1280"/>
                <a:gd name="T28" fmla="*/ 2147483647 w 1711"/>
                <a:gd name="T29" fmla="*/ 2147483647 h 1280"/>
                <a:gd name="T30" fmla="*/ 2147483647 w 1711"/>
                <a:gd name="T31" fmla="*/ 2147483647 h 1280"/>
                <a:gd name="T32" fmla="*/ 2147483647 w 1711"/>
                <a:gd name="T33" fmla="*/ 2147483647 h 1280"/>
                <a:gd name="T34" fmla="*/ 2147483647 w 1711"/>
                <a:gd name="T35" fmla="*/ 2147483647 h 1280"/>
                <a:gd name="T36" fmla="*/ 2147483647 w 1711"/>
                <a:gd name="T37" fmla="*/ 2147483647 h 1280"/>
                <a:gd name="T38" fmla="*/ 2147483647 w 1711"/>
                <a:gd name="T39" fmla="*/ 2147483647 h 1280"/>
                <a:gd name="T40" fmla="*/ 2147483647 w 1711"/>
                <a:gd name="T41" fmla="*/ 2147483647 h 1280"/>
                <a:gd name="T42" fmla="*/ 2147483647 w 1711"/>
                <a:gd name="T43" fmla="*/ 2147483647 h 1280"/>
                <a:gd name="T44" fmla="*/ 2147483647 w 1711"/>
                <a:gd name="T45" fmla="*/ 2147483647 h 1280"/>
                <a:gd name="T46" fmla="*/ 2147483647 w 1711"/>
                <a:gd name="T47" fmla="*/ 2147483647 h 1280"/>
                <a:gd name="T48" fmla="*/ 2147483647 w 1711"/>
                <a:gd name="T49" fmla="*/ 2147483647 h 1280"/>
                <a:gd name="T50" fmla="*/ 2147483647 w 1711"/>
                <a:gd name="T51" fmla="*/ 2147483647 h 1280"/>
                <a:gd name="T52" fmla="*/ 2147483647 w 1711"/>
                <a:gd name="T53" fmla="*/ 2147483647 h 1280"/>
                <a:gd name="T54" fmla="*/ 2147483647 w 1711"/>
                <a:gd name="T55" fmla="*/ 2147483647 h 1280"/>
                <a:gd name="T56" fmla="*/ 2147483647 w 1711"/>
                <a:gd name="T57" fmla="*/ 2147483647 h 1280"/>
                <a:gd name="T58" fmla="*/ 2147483647 w 1711"/>
                <a:gd name="T59" fmla="*/ 2147483647 h 1280"/>
                <a:gd name="T60" fmla="*/ 2147483647 w 1711"/>
                <a:gd name="T61" fmla="*/ 2147483647 h 1280"/>
                <a:gd name="T62" fmla="*/ 2147483647 w 1711"/>
                <a:gd name="T63" fmla="*/ 2147483647 h 1280"/>
                <a:gd name="T64" fmla="*/ 2147483647 w 1711"/>
                <a:gd name="T65" fmla="*/ 2147483647 h 1280"/>
                <a:gd name="T66" fmla="*/ 2147483647 w 1711"/>
                <a:gd name="T67" fmla="*/ 2147483647 h 1280"/>
                <a:gd name="T68" fmla="*/ 2147483647 w 1711"/>
                <a:gd name="T69" fmla="*/ 2147483647 h 1280"/>
                <a:gd name="T70" fmla="*/ 2147483647 w 1711"/>
                <a:gd name="T71" fmla="*/ 2147483647 h 1280"/>
                <a:gd name="T72" fmla="*/ 2147483647 w 1711"/>
                <a:gd name="T73" fmla="*/ 2147483647 h 1280"/>
                <a:gd name="T74" fmla="*/ 2147483647 w 1711"/>
                <a:gd name="T75" fmla="*/ 2147483647 h 1280"/>
                <a:gd name="T76" fmla="*/ 2147483647 w 1711"/>
                <a:gd name="T77" fmla="*/ 2147483647 h 1280"/>
                <a:gd name="T78" fmla="*/ 2147483647 w 1711"/>
                <a:gd name="T79" fmla="*/ 2147483647 h 1280"/>
                <a:gd name="T80" fmla="*/ 2147483647 w 1711"/>
                <a:gd name="T81" fmla="*/ 2147483647 h 1280"/>
                <a:gd name="T82" fmla="*/ 2147483647 w 1711"/>
                <a:gd name="T83" fmla="*/ 2147483647 h 1280"/>
                <a:gd name="T84" fmla="*/ 2147483647 w 1711"/>
                <a:gd name="T85" fmla="*/ 2147483647 h 1280"/>
                <a:gd name="T86" fmla="*/ 2147483647 w 1711"/>
                <a:gd name="T87" fmla="*/ 2147483647 h 1280"/>
                <a:gd name="T88" fmla="*/ 2147483647 w 1711"/>
                <a:gd name="T89" fmla="*/ 2147483647 h 1280"/>
                <a:gd name="T90" fmla="*/ 2147483647 w 1711"/>
                <a:gd name="T91" fmla="*/ 2147483647 h 1280"/>
                <a:gd name="T92" fmla="*/ 2147483647 w 1711"/>
                <a:gd name="T93" fmla="*/ 2147483647 h 1280"/>
                <a:gd name="T94" fmla="*/ 2147483647 w 1711"/>
                <a:gd name="T95" fmla="*/ 2147483647 h 1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11"/>
                <a:gd name="T145" fmla="*/ 0 h 1280"/>
                <a:gd name="T146" fmla="*/ 1711 w 1711"/>
                <a:gd name="T147" fmla="*/ 1280 h 12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11" h="1280">
                  <a:moveTo>
                    <a:pt x="1663" y="798"/>
                  </a:moveTo>
                  <a:lnTo>
                    <a:pt x="1673" y="779"/>
                  </a:lnTo>
                  <a:lnTo>
                    <a:pt x="1682" y="757"/>
                  </a:lnTo>
                  <a:lnTo>
                    <a:pt x="1689" y="737"/>
                  </a:lnTo>
                  <a:lnTo>
                    <a:pt x="1695" y="716"/>
                  </a:lnTo>
                  <a:lnTo>
                    <a:pt x="1700" y="694"/>
                  </a:lnTo>
                  <a:lnTo>
                    <a:pt x="1704" y="673"/>
                  </a:lnTo>
                  <a:lnTo>
                    <a:pt x="1707" y="652"/>
                  </a:lnTo>
                  <a:lnTo>
                    <a:pt x="1709" y="631"/>
                  </a:lnTo>
                  <a:lnTo>
                    <a:pt x="1710" y="610"/>
                  </a:lnTo>
                  <a:lnTo>
                    <a:pt x="1710" y="588"/>
                  </a:lnTo>
                  <a:lnTo>
                    <a:pt x="1709" y="566"/>
                  </a:lnTo>
                  <a:lnTo>
                    <a:pt x="1707" y="546"/>
                  </a:lnTo>
                  <a:lnTo>
                    <a:pt x="1703" y="525"/>
                  </a:lnTo>
                  <a:lnTo>
                    <a:pt x="1699" y="504"/>
                  </a:lnTo>
                  <a:lnTo>
                    <a:pt x="1694" y="484"/>
                  </a:lnTo>
                  <a:lnTo>
                    <a:pt x="1688" y="463"/>
                  </a:lnTo>
                  <a:lnTo>
                    <a:pt x="1680" y="443"/>
                  </a:lnTo>
                  <a:lnTo>
                    <a:pt x="1672" y="424"/>
                  </a:lnTo>
                  <a:lnTo>
                    <a:pt x="1663" y="405"/>
                  </a:lnTo>
                  <a:lnTo>
                    <a:pt x="1653" y="386"/>
                  </a:lnTo>
                  <a:lnTo>
                    <a:pt x="1642" y="368"/>
                  </a:lnTo>
                  <a:lnTo>
                    <a:pt x="1631" y="350"/>
                  </a:lnTo>
                  <a:lnTo>
                    <a:pt x="1618" y="333"/>
                  </a:lnTo>
                  <a:lnTo>
                    <a:pt x="1605" y="316"/>
                  </a:lnTo>
                  <a:lnTo>
                    <a:pt x="1591" y="299"/>
                  </a:lnTo>
                  <a:lnTo>
                    <a:pt x="1576" y="284"/>
                  </a:lnTo>
                  <a:lnTo>
                    <a:pt x="1560" y="270"/>
                  </a:lnTo>
                  <a:lnTo>
                    <a:pt x="1542" y="256"/>
                  </a:lnTo>
                  <a:lnTo>
                    <a:pt x="1525" y="242"/>
                  </a:lnTo>
                  <a:lnTo>
                    <a:pt x="1507" y="230"/>
                  </a:lnTo>
                  <a:lnTo>
                    <a:pt x="1487" y="218"/>
                  </a:lnTo>
                  <a:lnTo>
                    <a:pt x="1468" y="207"/>
                  </a:lnTo>
                  <a:lnTo>
                    <a:pt x="1448" y="197"/>
                  </a:lnTo>
                  <a:lnTo>
                    <a:pt x="1427" y="189"/>
                  </a:lnTo>
                  <a:lnTo>
                    <a:pt x="1406" y="181"/>
                  </a:lnTo>
                  <a:lnTo>
                    <a:pt x="1385" y="175"/>
                  </a:lnTo>
                  <a:lnTo>
                    <a:pt x="1364" y="170"/>
                  </a:lnTo>
                  <a:lnTo>
                    <a:pt x="1343" y="166"/>
                  </a:lnTo>
                  <a:lnTo>
                    <a:pt x="1322" y="162"/>
                  </a:lnTo>
                  <a:lnTo>
                    <a:pt x="1301" y="160"/>
                  </a:lnTo>
                  <a:lnTo>
                    <a:pt x="1279" y="160"/>
                  </a:lnTo>
                  <a:lnTo>
                    <a:pt x="1258" y="160"/>
                  </a:lnTo>
                  <a:lnTo>
                    <a:pt x="1236" y="161"/>
                  </a:lnTo>
                  <a:lnTo>
                    <a:pt x="1216" y="163"/>
                  </a:lnTo>
                  <a:lnTo>
                    <a:pt x="1195" y="166"/>
                  </a:lnTo>
                  <a:lnTo>
                    <a:pt x="1174" y="170"/>
                  </a:lnTo>
                  <a:lnTo>
                    <a:pt x="1153" y="175"/>
                  </a:lnTo>
                  <a:lnTo>
                    <a:pt x="1134" y="181"/>
                  </a:lnTo>
                  <a:lnTo>
                    <a:pt x="1114" y="188"/>
                  </a:lnTo>
                  <a:lnTo>
                    <a:pt x="1095" y="196"/>
                  </a:lnTo>
                  <a:lnTo>
                    <a:pt x="1075" y="205"/>
                  </a:lnTo>
                  <a:lnTo>
                    <a:pt x="1056" y="215"/>
                  </a:lnTo>
                  <a:lnTo>
                    <a:pt x="1038" y="225"/>
                  </a:lnTo>
                  <a:lnTo>
                    <a:pt x="1020" y="236"/>
                  </a:lnTo>
                  <a:lnTo>
                    <a:pt x="1003" y="249"/>
                  </a:lnTo>
                  <a:lnTo>
                    <a:pt x="987" y="262"/>
                  </a:lnTo>
                  <a:lnTo>
                    <a:pt x="971" y="276"/>
                  </a:lnTo>
                  <a:lnTo>
                    <a:pt x="955" y="291"/>
                  </a:lnTo>
                  <a:lnTo>
                    <a:pt x="941" y="307"/>
                  </a:lnTo>
                  <a:lnTo>
                    <a:pt x="926" y="324"/>
                  </a:lnTo>
                  <a:lnTo>
                    <a:pt x="914" y="341"/>
                  </a:lnTo>
                  <a:lnTo>
                    <a:pt x="901" y="360"/>
                  </a:lnTo>
                  <a:lnTo>
                    <a:pt x="889" y="379"/>
                  </a:lnTo>
                  <a:lnTo>
                    <a:pt x="879" y="399"/>
                  </a:lnTo>
                  <a:lnTo>
                    <a:pt x="868" y="419"/>
                  </a:lnTo>
                  <a:lnTo>
                    <a:pt x="856" y="437"/>
                  </a:lnTo>
                  <a:lnTo>
                    <a:pt x="844" y="456"/>
                  </a:lnTo>
                  <a:lnTo>
                    <a:pt x="831" y="473"/>
                  </a:lnTo>
                  <a:lnTo>
                    <a:pt x="817" y="490"/>
                  </a:lnTo>
                  <a:lnTo>
                    <a:pt x="802" y="506"/>
                  </a:lnTo>
                  <a:lnTo>
                    <a:pt x="786" y="521"/>
                  </a:lnTo>
                  <a:lnTo>
                    <a:pt x="771" y="535"/>
                  </a:lnTo>
                  <a:lnTo>
                    <a:pt x="754" y="549"/>
                  </a:lnTo>
                  <a:lnTo>
                    <a:pt x="737" y="561"/>
                  </a:lnTo>
                  <a:lnTo>
                    <a:pt x="719" y="572"/>
                  </a:lnTo>
                  <a:lnTo>
                    <a:pt x="701" y="583"/>
                  </a:lnTo>
                  <a:lnTo>
                    <a:pt x="682" y="593"/>
                  </a:lnTo>
                  <a:lnTo>
                    <a:pt x="663" y="602"/>
                  </a:lnTo>
                  <a:lnTo>
                    <a:pt x="643" y="610"/>
                  </a:lnTo>
                  <a:lnTo>
                    <a:pt x="623" y="616"/>
                  </a:lnTo>
                  <a:lnTo>
                    <a:pt x="604" y="623"/>
                  </a:lnTo>
                  <a:lnTo>
                    <a:pt x="583" y="627"/>
                  </a:lnTo>
                  <a:lnTo>
                    <a:pt x="562" y="631"/>
                  </a:lnTo>
                  <a:lnTo>
                    <a:pt x="541" y="635"/>
                  </a:lnTo>
                  <a:lnTo>
                    <a:pt x="521" y="637"/>
                  </a:lnTo>
                  <a:lnTo>
                    <a:pt x="499" y="638"/>
                  </a:lnTo>
                  <a:lnTo>
                    <a:pt x="478" y="638"/>
                  </a:lnTo>
                  <a:lnTo>
                    <a:pt x="457" y="637"/>
                  </a:lnTo>
                  <a:lnTo>
                    <a:pt x="436" y="635"/>
                  </a:lnTo>
                  <a:lnTo>
                    <a:pt x="415" y="632"/>
                  </a:lnTo>
                  <a:lnTo>
                    <a:pt x="393" y="627"/>
                  </a:lnTo>
                  <a:lnTo>
                    <a:pt x="372" y="622"/>
                  </a:lnTo>
                  <a:lnTo>
                    <a:pt x="351" y="616"/>
                  </a:lnTo>
                  <a:lnTo>
                    <a:pt x="331" y="608"/>
                  </a:lnTo>
                  <a:lnTo>
                    <a:pt x="309" y="600"/>
                  </a:lnTo>
                  <a:lnTo>
                    <a:pt x="289" y="590"/>
                  </a:lnTo>
                  <a:lnTo>
                    <a:pt x="270" y="580"/>
                  </a:lnTo>
                  <a:lnTo>
                    <a:pt x="250" y="568"/>
                  </a:lnTo>
                  <a:lnTo>
                    <a:pt x="232" y="555"/>
                  </a:lnTo>
                  <a:lnTo>
                    <a:pt x="215" y="542"/>
                  </a:lnTo>
                  <a:lnTo>
                    <a:pt x="198" y="528"/>
                  </a:lnTo>
                  <a:lnTo>
                    <a:pt x="182" y="513"/>
                  </a:lnTo>
                  <a:lnTo>
                    <a:pt x="167" y="498"/>
                  </a:lnTo>
                  <a:lnTo>
                    <a:pt x="153" y="482"/>
                  </a:lnTo>
                  <a:lnTo>
                    <a:pt x="139" y="465"/>
                  </a:lnTo>
                  <a:lnTo>
                    <a:pt x="127" y="448"/>
                  </a:lnTo>
                  <a:lnTo>
                    <a:pt x="115" y="430"/>
                  </a:lnTo>
                  <a:lnTo>
                    <a:pt x="105" y="412"/>
                  </a:lnTo>
                  <a:lnTo>
                    <a:pt x="95" y="394"/>
                  </a:lnTo>
                  <a:lnTo>
                    <a:pt x="85" y="374"/>
                  </a:lnTo>
                  <a:lnTo>
                    <a:pt x="77" y="354"/>
                  </a:lnTo>
                  <a:lnTo>
                    <a:pt x="71" y="335"/>
                  </a:lnTo>
                  <a:lnTo>
                    <a:pt x="65" y="315"/>
                  </a:lnTo>
                  <a:lnTo>
                    <a:pt x="60" y="294"/>
                  </a:lnTo>
                  <a:lnTo>
                    <a:pt x="56" y="274"/>
                  </a:lnTo>
                  <a:lnTo>
                    <a:pt x="52" y="252"/>
                  </a:lnTo>
                  <a:lnTo>
                    <a:pt x="50" y="231"/>
                  </a:lnTo>
                  <a:lnTo>
                    <a:pt x="49" y="211"/>
                  </a:lnTo>
                  <a:lnTo>
                    <a:pt x="49" y="189"/>
                  </a:lnTo>
                  <a:lnTo>
                    <a:pt x="50" y="168"/>
                  </a:lnTo>
                  <a:lnTo>
                    <a:pt x="52" y="146"/>
                  </a:lnTo>
                  <a:lnTo>
                    <a:pt x="55" y="125"/>
                  </a:lnTo>
                  <a:lnTo>
                    <a:pt x="59" y="104"/>
                  </a:lnTo>
                  <a:lnTo>
                    <a:pt x="64" y="83"/>
                  </a:lnTo>
                  <a:lnTo>
                    <a:pt x="70" y="62"/>
                  </a:lnTo>
                  <a:lnTo>
                    <a:pt x="77" y="41"/>
                  </a:lnTo>
                  <a:lnTo>
                    <a:pt x="86" y="20"/>
                  </a:lnTo>
                  <a:lnTo>
                    <a:pt x="96" y="0"/>
                  </a:lnTo>
                  <a:lnTo>
                    <a:pt x="77" y="41"/>
                  </a:lnTo>
                  <a:lnTo>
                    <a:pt x="59" y="82"/>
                  </a:lnTo>
                  <a:lnTo>
                    <a:pt x="44" y="124"/>
                  </a:lnTo>
                  <a:lnTo>
                    <a:pt x="31" y="166"/>
                  </a:lnTo>
                  <a:lnTo>
                    <a:pt x="20" y="209"/>
                  </a:lnTo>
                  <a:lnTo>
                    <a:pt x="12" y="251"/>
                  </a:lnTo>
                  <a:lnTo>
                    <a:pt x="6" y="294"/>
                  </a:lnTo>
                  <a:lnTo>
                    <a:pt x="2" y="337"/>
                  </a:lnTo>
                  <a:lnTo>
                    <a:pt x="0" y="380"/>
                  </a:lnTo>
                  <a:lnTo>
                    <a:pt x="0" y="422"/>
                  </a:lnTo>
                  <a:lnTo>
                    <a:pt x="2" y="464"/>
                  </a:lnTo>
                  <a:lnTo>
                    <a:pt x="6" y="507"/>
                  </a:lnTo>
                  <a:lnTo>
                    <a:pt x="12" y="549"/>
                  </a:lnTo>
                  <a:lnTo>
                    <a:pt x="20" y="590"/>
                  </a:lnTo>
                  <a:lnTo>
                    <a:pt x="30" y="631"/>
                  </a:lnTo>
                  <a:lnTo>
                    <a:pt x="42" y="671"/>
                  </a:lnTo>
                  <a:lnTo>
                    <a:pt x="56" y="711"/>
                  </a:lnTo>
                  <a:lnTo>
                    <a:pt x="72" y="750"/>
                  </a:lnTo>
                  <a:lnTo>
                    <a:pt x="89" y="788"/>
                  </a:lnTo>
                  <a:lnTo>
                    <a:pt x="109" y="826"/>
                  </a:lnTo>
                  <a:lnTo>
                    <a:pt x="130" y="863"/>
                  </a:lnTo>
                  <a:lnTo>
                    <a:pt x="154" y="898"/>
                  </a:lnTo>
                  <a:lnTo>
                    <a:pt x="178" y="933"/>
                  </a:lnTo>
                  <a:lnTo>
                    <a:pt x="205" y="966"/>
                  </a:lnTo>
                  <a:lnTo>
                    <a:pt x="234" y="998"/>
                  </a:lnTo>
                  <a:lnTo>
                    <a:pt x="264" y="1029"/>
                  </a:lnTo>
                  <a:lnTo>
                    <a:pt x="295" y="1059"/>
                  </a:lnTo>
                  <a:lnTo>
                    <a:pt x="329" y="1087"/>
                  </a:lnTo>
                  <a:lnTo>
                    <a:pt x="364" y="1113"/>
                  </a:lnTo>
                  <a:lnTo>
                    <a:pt x="401" y="1138"/>
                  </a:lnTo>
                  <a:lnTo>
                    <a:pt x="439" y="1161"/>
                  </a:lnTo>
                  <a:lnTo>
                    <a:pt x="479" y="1183"/>
                  </a:lnTo>
                  <a:lnTo>
                    <a:pt x="520" y="1203"/>
                  </a:lnTo>
                  <a:lnTo>
                    <a:pt x="561" y="1220"/>
                  </a:lnTo>
                  <a:lnTo>
                    <a:pt x="603" y="1235"/>
                  </a:lnTo>
                  <a:lnTo>
                    <a:pt x="645" y="1248"/>
                  </a:lnTo>
                  <a:lnTo>
                    <a:pt x="688" y="1258"/>
                  </a:lnTo>
                  <a:lnTo>
                    <a:pt x="730" y="1267"/>
                  </a:lnTo>
                  <a:lnTo>
                    <a:pt x="773" y="1273"/>
                  </a:lnTo>
                  <a:lnTo>
                    <a:pt x="816" y="1277"/>
                  </a:lnTo>
                  <a:lnTo>
                    <a:pt x="859" y="1279"/>
                  </a:lnTo>
                  <a:lnTo>
                    <a:pt x="901" y="1279"/>
                  </a:lnTo>
                  <a:lnTo>
                    <a:pt x="943" y="1277"/>
                  </a:lnTo>
                  <a:lnTo>
                    <a:pt x="986" y="1273"/>
                  </a:lnTo>
                  <a:lnTo>
                    <a:pt x="1028" y="1267"/>
                  </a:lnTo>
                  <a:lnTo>
                    <a:pt x="1069" y="1258"/>
                  </a:lnTo>
                  <a:lnTo>
                    <a:pt x="1110" y="1248"/>
                  </a:lnTo>
                  <a:lnTo>
                    <a:pt x="1151" y="1236"/>
                  </a:lnTo>
                  <a:lnTo>
                    <a:pt x="1191" y="1222"/>
                  </a:lnTo>
                  <a:lnTo>
                    <a:pt x="1230" y="1207"/>
                  </a:lnTo>
                  <a:lnTo>
                    <a:pt x="1268" y="1189"/>
                  </a:lnTo>
                  <a:lnTo>
                    <a:pt x="1306" y="1169"/>
                  </a:lnTo>
                  <a:lnTo>
                    <a:pt x="1342" y="1148"/>
                  </a:lnTo>
                  <a:lnTo>
                    <a:pt x="1378" y="1124"/>
                  </a:lnTo>
                  <a:lnTo>
                    <a:pt x="1413" y="1099"/>
                  </a:lnTo>
                  <a:lnTo>
                    <a:pt x="1446" y="1073"/>
                  </a:lnTo>
                  <a:lnTo>
                    <a:pt x="1478" y="1044"/>
                  </a:lnTo>
                  <a:lnTo>
                    <a:pt x="1509" y="1014"/>
                  </a:lnTo>
                  <a:lnTo>
                    <a:pt x="1538" y="982"/>
                  </a:lnTo>
                  <a:lnTo>
                    <a:pt x="1567" y="949"/>
                  </a:lnTo>
                  <a:lnTo>
                    <a:pt x="1593" y="913"/>
                  </a:lnTo>
                  <a:lnTo>
                    <a:pt x="1618" y="877"/>
                  </a:lnTo>
                  <a:lnTo>
                    <a:pt x="1642" y="838"/>
                  </a:lnTo>
                  <a:lnTo>
                    <a:pt x="1663" y="798"/>
                  </a:lnTo>
                </a:path>
              </a:pathLst>
            </a:custGeom>
            <a:solidFill>
              <a:schemeClr val="accent1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gray">
            <a:xfrm>
              <a:off x="4461702" y="3023188"/>
              <a:ext cx="1344270" cy="6910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</a:pPr>
              <a:r>
                <a:rPr lang="en-US" sz="1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GENERAL AIDS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2742748" y="4443005"/>
              <a:ext cx="1751176" cy="6910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06000"/>
                </a:lnSpc>
                <a:buClr>
                  <a:schemeClr val="bg1"/>
                </a:buClr>
              </a:pPr>
              <a:r>
                <a:rPr lang="en-US" sz="1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PROPERTY  TAXES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2800" y="1229071"/>
            <a:ext cx="3550652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 Black" panose="020F0A02020204030203" pitchFamily="34" charset="0"/>
              </a:rPr>
              <a:t>CONTROLLED BY REVENUE LIMITS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4934" y="1215648"/>
            <a:ext cx="2762295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 Black" panose="020F0A02020204030203" pitchFamily="34" charset="0"/>
              </a:rPr>
              <a:t>OUTSIDE REVENUE LIMITS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24095" y="1641014"/>
            <a:ext cx="3737201" cy="2925621"/>
            <a:chOff x="4924094" y="1641013"/>
            <a:chExt cx="3737201" cy="2925621"/>
          </a:xfrm>
        </p:grpSpPr>
        <p:sp>
          <p:nvSpPr>
            <p:cNvPr id="11" name="Freeform 9"/>
            <p:cNvSpPr>
              <a:spLocks/>
            </p:cNvSpPr>
            <p:nvPr/>
          </p:nvSpPr>
          <p:spPr bwMode="blackWhite">
            <a:xfrm>
              <a:off x="4924094" y="3973549"/>
              <a:ext cx="3737201" cy="593085"/>
            </a:xfrm>
            <a:custGeom>
              <a:avLst/>
              <a:gdLst>
                <a:gd name="T0" fmla="*/ 2147483647 w 2676"/>
                <a:gd name="T1" fmla="*/ 0 h 484"/>
                <a:gd name="T2" fmla="*/ 0 w 2676"/>
                <a:gd name="T3" fmla="*/ 2147483647 h 484"/>
                <a:gd name="T4" fmla="*/ 2147483647 w 2676"/>
                <a:gd name="T5" fmla="*/ 2147483647 h 484"/>
                <a:gd name="T6" fmla="*/ 2147483647 w 2676"/>
                <a:gd name="T7" fmla="*/ 0 h 484"/>
                <a:gd name="T8" fmla="*/ 2147483647 w 2676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6"/>
                <a:gd name="T16" fmla="*/ 0 h 484"/>
                <a:gd name="T17" fmla="*/ 2676 w 2676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6" h="484">
                  <a:moveTo>
                    <a:pt x="271" y="0"/>
                  </a:moveTo>
                  <a:lnTo>
                    <a:pt x="0" y="483"/>
                  </a:lnTo>
                  <a:lnTo>
                    <a:pt x="2675" y="483"/>
                  </a:lnTo>
                  <a:lnTo>
                    <a:pt x="2404" y="0"/>
                  </a:lnTo>
                  <a:lnTo>
                    <a:pt x="271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44450" tIns="44450" rIns="44450" bIns="44450" anchor="ctr"/>
            <a:lstStyle/>
            <a:p>
              <a:pPr algn="ctr" eaLnBrk="0" hangingPunct="0"/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White">
            <a:xfrm>
              <a:off x="6136010" y="1641013"/>
              <a:ext cx="1313371" cy="1026953"/>
            </a:xfrm>
            <a:custGeom>
              <a:avLst/>
              <a:gdLst>
                <a:gd name="T0" fmla="*/ 0 w 939"/>
                <a:gd name="T1" fmla="*/ 818174 h 839"/>
                <a:gd name="T2" fmla="*/ 1011746 w 939"/>
                <a:gd name="T3" fmla="*/ 818174 h 839"/>
                <a:gd name="T4" fmla="*/ 505873 w 939"/>
                <a:gd name="T5" fmla="*/ 0 h 839"/>
                <a:gd name="T6" fmla="*/ 0 w 939"/>
                <a:gd name="T7" fmla="*/ 818174 h 8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9"/>
                <a:gd name="T13" fmla="*/ 0 h 839"/>
                <a:gd name="T14" fmla="*/ 939 w 939"/>
                <a:gd name="T15" fmla="*/ 839 h 8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9" h="839">
                  <a:moveTo>
                    <a:pt x="0" y="838"/>
                  </a:moveTo>
                  <a:lnTo>
                    <a:pt x="938" y="838"/>
                  </a:lnTo>
                  <a:lnTo>
                    <a:pt x="469" y="0"/>
                  </a:lnTo>
                  <a:lnTo>
                    <a:pt x="0" y="838"/>
                  </a:lnTo>
                </a:path>
              </a:pathLst>
            </a:custGeom>
            <a:solidFill>
              <a:schemeClr val="accent5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4450" tIns="44450" rIns="44450" bIns="44450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en-GB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White">
            <a:xfrm>
              <a:off x="5720145" y="2667966"/>
              <a:ext cx="2145100" cy="652792"/>
            </a:xfrm>
            <a:custGeom>
              <a:avLst/>
              <a:gdLst>
                <a:gd name="T0" fmla="*/ 0 w 1536"/>
                <a:gd name="T1" fmla="*/ 519723 h 533"/>
                <a:gd name="T2" fmla="*/ 1653098 w 1536"/>
                <a:gd name="T3" fmla="*/ 519723 h 533"/>
                <a:gd name="T4" fmla="*/ 1332171 w 1536"/>
                <a:gd name="T5" fmla="*/ 0 h 533"/>
                <a:gd name="T6" fmla="*/ 322004 w 1536"/>
                <a:gd name="T7" fmla="*/ 0 h 533"/>
                <a:gd name="T8" fmla="*/ 0 w 1536"/>
                <a:gd name="T9" fmla="*/ 519723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533"/>
                <a:gd name="T17" fmla="*/ 1536 w 1536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533">
                  <a:moveTo>
                    <a:pt x="0" y="532"/>
                  </a:moveTo>
                  <a:lnTo>
                    <a:pt x="1535" y="532"/>
                  </a:lnTo>
                  <a:lnTo>
                    <a:pt x="1237" y="0"/>
                  </a:lnTo>
                  <a:lnTo>
                    <a:pt x="299" y="0"/>
                  </a:lnTo>
                  <a:lnTo>
                    <a:pt x="0" y="532"/>
                  </a:lnTo>
                </a:path>
              </a:pathLst>
            </a:custGeom>
            <a:solidFill>
              <a:schemeClr val="accent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4450" tIns="44450" rIns="44450" bIns="44450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en-GB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White">
            <a:xfrm>
              <a:off x="5303166" y="3318768"/>
              <a:ext cx="2979058" cy="656772"/>
            </a:xfrm>
            <a:custGeom>
              <a:avLst/>
              <a:gdLst>
                <a:gd name="T0" fmla="*/ 2147483647 w 2134"/>
                <a:gd name="T1" fmla="*/ 0 h 535"/>
                <a:gd name="T2" fmla="*/ 0 w 2134"/>
                <a:gd name="T3" fmla="*/ 2147483647 h 535"/>
                <a:gd name="T4" fmla="*/ 2147483647 w 2134"/>
                <a:gd name="T5" fmla="*/ 2147483647 h 535"/>
                <a:gd name="T6" fmla="*/ 2147483647 w 2134"/>
                <a:gd name="T7" fmla="*/ 0 h 535"/>
                <a:gd name="T8" fmla="*/ 2147483647 w 2134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4"/>
                <a:gd name="T16" fmla="*/ 0 h 535"/>
                <a:gd name="T17" fmla="*/ 2134 w 2134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4" h="535">
                  <a:moveTo>
                    <a:pt x="299" y="0"/>
                  </a:moveTo>
                  <a:lnTo>
                    <a:pt x="0" y="534"/>
                  </a:lnTo>
                  <a:lnTo>
                    <a:pt x="2133" y="534"/>
                  </a:lnTo>
                  <a:lnTo>
                    <a:pt x="1834" y="0"/>
                  </a:lnTo>
                  <a:lnTo>
                    <a:pt x="299" y="0"/>
                  </a:lnTo>
                </a:path>
              </a:pathLst>
            </a:custGeom>
            <a:solidFill>
              <a:schemeClr val="accent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4450" tIns="44450" rIns="44450" bIns="44450"/>
            <a:lstStyle/>
            <a:p>
              <a:pPr algn="ctr" eaLnBrk="1" hangingPunct="1">
                <a:spcBef>
                  <a:spcPct val="20000"/>
                </a:spcBef>
              </a:pPr>
              <a:endParaRPr lang="en-GB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565073" y="2287124"/>
              <a:ext cx="455253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FEES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2210" y="2871252"/>
              <a:ext cx="960969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REF. DEBT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381524" y="3524044"/>
              <a:ext cx="822341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GRANTS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827885" y="4146982"/>
              <a:ext cx="1929632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CATEGORICAL AIDS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214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Building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4" y="1304224"/>
            <a:ext cx="3068023" cy="31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70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Budget Building - Expenses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4" y="1304224"/>
            <a:ext cx="3068023" cy="31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4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Upcoming Reports and Activities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2635" y="1390457"/>
            <a:ext cx="3422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Lato Black" panose="020F0A02020204030203" pitchFamily="34" charset="0"/>
              </a:rPr>
              <a:t>Membership Audits Due May 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718"/>
            <a:ext cx="1202635" cy="12026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23609" y="2417925"/>
            <a:ext cx="450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Lato Black" panose="020F0A02020204030203" pitchFamily="34" charset="0"/>
              </a:rPr>
              <a:t>Monitor and Amend Current Year Budget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35281" y="3455626"/>
            <a:ext cx="4445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Lato Black" panose="020F0A02020204030203" pitchFamily="34" charset="0"/>
              </a:rPr>
              <a:t>Final 2020-21 Revenue Limit Calculation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13196" y="4511778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Lato Black" panose="020F0A02020204030203" pitchFamily="34" charset="0"/>
              </a:rPr>
              <a:t>June and July aid withholding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46" y="2104489"/>
            <a:ext cx="1177946" cy="57104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35570"/>
          <a:stretch/>
        </p:blipFill>
        <p:spPr>
          <a:xfrm>
            <a:off x="2034855" y="3140765"/>
            <a:ext cx="1391705" cy="6297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965" y="4090421"/>
            <a:ext cx="2211436" cy="76760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725837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1732" y="80437"/>
            <a:ext cx="9144000" cy="921657"/>
          </a:xfrm>
        </p:spPr>
        <p:txBody>
          <a:bodyPr>
            <a:normAutofit/>
          </a:bodyPr>
          <a:lstStyle/>
          <a:p>
            <a:r>
              <a:rPr lang="en-US" dirty="0"/>
              <a:t>Budget Building - Expenses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587" b="50275"/>
          <a:stretch/>
        </p:blipFill>
        <p:spPr>
          <a:xfrm>
            <a:off x="7127594" y="1410098"/>
            <a:ext cx="1294997" cy="1248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90" y="1144002"/>
            <a:ext cx="1860618" cy="1632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5635" y="3219378"/>
            <a:ext cx="1428750" cy="14287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Freeform 610"/>
          <p:cNvSpPr>
            <a:spLocks noEditPoints="1"/>
          </p:cNvSpPr>
          <p:nvPr/>
        </p:nvSpPr>
        <p:spPr bwMode="auto">
          <a:xfrm>
            <a:off x="7694385" y="3994429"/>
            <a:ext cx="741823" cy="769010"/>
          </a:xfrm>
          <a:custGeom>
            <a:avLst/>
            <a:gdLst>
              <a:gd name="T0" fmla="*/ 277 w 288"/>
              <a:gd name="T1" fmla="*/ 192 h 299"/>
              <a:gd name="T2" fmla="*/ 224 w 288"/>
              <a:gd name="T3" fmla="*/ 192 h 299"/>
              <a:gd name="T4" fmla="*/ 202 w 288"/>
              <a:gd name="T5" fmla="*/ 181 h 299"/>
              <a:gd name="T6" fmla="*/ 213 w 288"/>
              <a:gd name="T7" fmla="*/ 160 h 299"/>
              <a:gd name="T8" fmla="*/ 180 w 288"/>
              <a:gd name="T9" fmla="*/ 149 h 299"/>
              <a:gd name="T10" fmla="*/ 75 w 288"/>
              <a:gd name="T11" fmla="*/ 149 h 299"/>
              <a:gd name="T12" fmla="*/ 0 w 288"/>
              <a:gd name="T13" fmla="*/ 139 h 299"/>
              <a:gd name="T14" fmla="*/ 85 w 288"/>
              <a:gd name="T15" fmla="*/ 128 h 299"/>
              <a:gd name="T16" fmla="*/ 128 w 288"/>
              <a:gd name="T17" fmla="*/ 171 h 299"/>
              <a:gd name="T18" fmla="*/ 170 w 288"/>
              <a:gd name="T19" fmla="*/ 128 h 299"/>
              <a:gd name="T20" fmla="*/ 234 w 288"/>
              <a:gd name="T21" fmla="*/ 160 h 299"/>
              <a:gd name="T22" fmla="*/ 256 w 288"/>
              <a:gd name="T23" fmla="*/ 171 h 299"/>
              <a:gd name="T24" fmla="*/ 202 w 288"/>
              <a:gd name="T25" fmla="*/ 107 h 299"/>
              <a:gd name="T26" fmla="*/ 149 w 288"/>
              <a:gd name="T27" fmla="*/ 96 h 299"/>
              <a:gd name="T28" fmla="*/ 106 w 288"/>
              <a:gd name="T29" fmla="*/ 75 h 299"/>
              <a:gd name="T30" fmla="*/ 96 w 288"/>
              <a:gd name="T31" fmla="*/ 107 h 299"/>
              <a:gd name="T32" fmla="*/ 0 w 288"/>
              <a:gd name="T33" fmla="*/ 96 h 299"/>
              <a:gd name="T34" fmla="*/ 85 w 288"/>
              <a:gd name="T35" fmla="*/ 85 h 299"/>
              <a:gd name="T36" fmla="*/ 96 w 288"/>
              <a:gd name="T37" fmla="*/ 53 h 299"/>
              <a:gd name="T38" fmla="*/ 117 w 288"/>
              <a:gd name="T39" fmla="*/ 21 h 299"/>
              <a:gd name="T40" fmla="*/ 85 w 288"/>
              <a:gd name="T41" fmla="*/ 11 h 299"/>
              <a:gd name="T42" fmla="*/ 160 w 288"/>
              <a:gd name="T43" fmla="*/ 0 h 299"/>
              <a:gd name="T44" fmla="*/ 160 w 288"/>
              <a:gd name="T45" fmla="*/ 21 h 299"/>
              <a:gd name="T46" fmla="*/ 138 w 288"/>
              <a:gd name="T47" fmla="*/ 53 h 299"/>
              <a:gd name="T48" fmla="*/ 170 w 288"/>
              <a:gd name="T49" fmla="*/ 64 h 299"/>
              <a:gd name="T50" fmla="*/ 202 w 288"/>
              <a:gd name="T51" fmla="*/ 85 h 299"/>
              <a:gd name="T52" fmla="*/ 277 w 288"/>
              <a:gd name="T53" fmla="*/ 171 h 299"/>
              <a:gd name="T54" fmla="*/ 275 w 288"/>
              <a:gd name="T55" fmla="*/ 254 h 299"/>
              <a:gd name="T56" fmla="*/ 245 w 288"/>
              <a:gd name="T57" fmla="*/ 299 h 299"/>
              <a:gd name="T58" fmla="*/ 215 w 288"/>
              <a:gd name="T59" fmla="*/ 254 h 299"/>
              <a:gd name="T60" fmla="*/ 236 w 288"/>
              <a:gd name="T61" fmla="*/ 219 h 299"/>
              <a:gd name="T62" fmla="*/ 274 w 288"/>
              <a:gd name="T63" fmla="*/ 253 h 299"/>
              <a:gd name="T64" fmla="*/ 256 w 288"/>
              <a:gd name="T65" fmla="*/ 267 h 299"/>
              <a:gd name="T66" fmla="*/ 245 w 288"/>
              <a:gd name="T67" fmla="*/ 246 h 299"/>
              <a:gd name="T68" fmla="*/ 234 w 288"/>
              <a:gd name="T69" fmla="*/ 267 h 299"/>
              <a:gd name="T70" fmla="*/ 256 w 288"/>
              <a:gd name="T71" fmla="*/ 26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8" h="299">
                <a:moveTo>
                  <a:pt x="288" y="181"/>
                </a:moveTo>
                <a:cubicBezTo>
                  <a:pt x="288" y="187"/>
                  <a:pt x="283" y="192"/>
                  <a:pt x="277" y="192"/>
                </a:cubicBezTo>
                <a:cubicBezTo>
                  <a:pt x="266" y="192"/>
                  <a:pt x="266" y="192"/>
                  <a:pt x="266" y="192"/>
                </a:cubicBezTo>
                <a:cubicBezTo>
                  <a:pt x="224" y="192"/>
                  <a:pt x="224" y="192"/>
                  <a:pt x="224" y="192"/>
                </a:cubicBezTo>
                <a:cubicBezTo>
                  <a:pt x="213" y="192"/>
                  <a:pt x="213" y="192"/>
                  <a:pt x="213" y="192"/>
                </a:cubicBezTo>
                <a:cubicBezTo>
                  <a:pt x="207" y="192"/>
                  <a:pt x="202" y="187"/>
                  <a:pt x="202" y="181"/>
                </a:cubicBezTo>
                <a:cubicBezTo>
                  <a:pt x="202" y="175"/>
                  <a:pt x="207" y="171"/>
                  <a:pt x="213" y="171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151"/>
                  <a:pt x="207" y="149"/>
                  <a:pt x="202" y="149"/>
                </a:cubicBezTo>
                <a:cubicBezTo>
                  <a:pt x="180" y="149"/>
                  <a:pt x="180" y="149"/>
                  <a:pt x="180" y="149"/>
                </a:cubicBezTo>
                <a:cubicBezTo>
                  <a:pt x="175" y="174"/>
                  <a:pt x="153" y="192"/>
                  <a:pt x="128" y="192"/>
                </a:cubicBezTo>
                <a:cubicBezTo>
                  <a:pt x="102" y="192"/>
                  <a:pt x="80" y="174"/>
                  <a:pt x="75" y="149"/>
                </a:cubicBezTo>
                <a:cubicBezTo>
                  <a:pt x="10" y="149"/>
                  <a:pt x="10" y="149"/>
                  <a:pt x="10" y="149"/>
                </a:cubicBezTo>
                <a:cubicBezTo>
                  <a:pt x="4" y="149"/>
                  <a:pt x="0" y="145"/>
                  <a:pt x="0" y="139"/>
                </a:cubicBezTo>
                <a:cubicBezTo>
                  <a:pt x="0" y="133"/>
                  <a:pt x="4" y="128"/>
                  <a:pt x="10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1" y="128"/>
                  <a:pt x="96" y="133"/>
                  <a:pt x="96" y="139"/>
                </a:cubicBezTo>
                <a:cubicBezTo>
                  <a:pt x="96" y="156"/>
                  <a:pt x="110" y="171"/>
                  <a:pt x="128" y="171"/>
                </a:cubicBezTo>
                <a:cubicBezTo>
                  <a:pt x="145" y="171"/>
                  <a:pt x="160" y="156"/>
                  <a:pt x="160" y="139"/>
                </a:cubicBezTo>
                <a:cubicBezTo>
                  <a:pt x="160" y="133"/>
                  <a:pt x="164" y="128"/>
                  <a:pt x="170" y="128"/>
                </a:cubicBezTo>
                <a:cubicBezTo>
                  <a:pt x="202" y="128"/>
                  <a:pt x="202" y="128"/>
                  <a:pt x="202" y="128"/>
                </a:cubicBezTo>
                <a:cubicBezTo>
                  <a:pt x="215" y="128"/>
                  <a:pt x="234" y="137"/>
                  <a:pt x="234" y="160"/>
                </a:cubicBezTo>
                <a:cubicBezTo>
                  <a:pt x="234" y="171"/>
                  <a:pt x="234" y="171"/>
                  <a:pt x="234" y="171"/>
                </a:cubicBezTo>
                <a:cubicBezTo>
                  <a:pt x="256" y="171"/>
                  <a:pt x="256" y="171"/>
                  <a:pt x="256" y="171"/>
                </a:cubicBezTo>
                <a:cubicBezTo>
                  <a:pt x="256" y="160"/>
                  <a:pt x="256" y="160"/>
                  <a:pt x="256" y="160"/>
                </a:cubicBezTo>
                <a:cubicBezTo>
                  <a:pt x="256" y="155"/>
                  <a:pt x="254" y="107"/>
                  <a:pt x="202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54" y="107"/>
                  <a:pt x="149" y="102"/>
                  <a:pt x="149" y="96"/>
                </a:cubicBezTo>
                <a:cubicBezTo>
                  <a:pt x="149" y="75"/>
                  <a:pt x="149" y="75"/>
                  <a:pt x="149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102"/>
                  <a:pt x="102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2"/>
                  <a:pt x="0" y="96"/>
                </a:cubicBezTo>
                <a:cubicBezTo>
                  <a:pt x="0" y="90"/>
                  <a:pt x="4" y="85"/>
                  <a:pt x="10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58"/>
                  <a:pt x="90" y="53"/>
                  <a:pt x="96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0" y="21"/>
                  <a:pt x="85" y="17"/>
                  <a:pt x="85" y="11"/>
                </a:cubicBezTo>
                <a:cubicBezTo>
                  <a:pt x="85" y="5"/>
                  <a:pt x="90" y="0"/>
                  <a:pt x="96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6" y="0"/>
                  <a:pt x="170" y="5"/>
                  <a:pt x="170" y="11"/>
                </a:cubicBezTo>
                <a:cubicBezTo>
                  <a:pt x="170" y="17"/>
                  <a:pt x="166" y="21"/>
                  <a:pt x="160" y="21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138" y="53"/>
                  <a:pt x="138" y="53"/>
                  <a:pt x="138" y="53"/>
                </a:cubicBezTo>
                <a:cubicBezTo>
                  <a:pt x="160" y="53"/>
                  <a:pt x="160" y="53"/>
                  <a:pt x="160" y="53"/>
                </a:cubicBezTo>
                <a:cubicBezTo>
                  <a:pt x="166" y="53"/>
                  <a:pt x="170" y="58"/>
                  <a:pt x="170" y="64"/>
                </a:cubicBezTo>
                <a:cubicBezTo>
                  <a:pt x="170" y="85"/>
                  <a:pt x="170" y="85"/>
                  <a:pt x="170" y="85"/>
                </a:cubicBezTo>
                <a:cubicBezTo>
                  <a:pt x="202" y="85"/>
                  <a:pt x="202" y="85"/>
                  <a:pt x="202" y="85"/>
                </a:cubicBezTo>
                <a:cubicBezTo>
                  <a:pt x="261" y="85"/>
                  <a:pt x="277" y="134"/>
                  <a:pt x="277" y="160"/>
                </a:cubicBezTo>
                <a:cubicBezTo>
                  <a:pt x="277" y="171"/>
                  <a:pt x="277" y="171"/>
                  <a:pt x="277" y="171"/>
                </a:cubicBezTo>
                <a:cubicBezTo>
                  <a:pt x="283" y="171"/>
                  <a:pt x="288" y="175"/>
                  <a:pt x="288" y="181"/>
                </a:cubicBezTo>
                <a:close/>
                <a:moveTo>
                  <a:pt x="275" y="254"/>
                </a:moveTo>
                <a:cubicBezTo>
                  <a:pt x="276" y="258"/>
                  <a:pt x="277" y="262"/>
                  <a:pt x="277" y="267"/>
                </a:cubicBezTo>
                <a:cubicBezTo>
                  <a:pt x="277" y="284"/>
                  <a:pt x="263" y="299"/>
                  <a:pt x="245" y="299"/>
                </a:cubicBezTo>
                <a:cubicBezTo>
                  <a:pt x="227" y="299"/>
                  <a:pt x="213" y="284"/>
                  <a:pt x="213" y="267"/>
                </a:cubicBezTo>
                <a:cubicBezTo>
                  <a:pt x="213" y="262"/>
                  <a:pt x="214" y="258"/>
                  <a:pt x="215" y="254"/>
                </a:cubicBezTo>
                <a:cubicBezTo>
                  <a:pt x="216" y="254"/>
                  <a:pt x="216" y="254"/>
                  <a:pt x="216" y="253"/>
                </a:cubicBezTo>
                <a:cubicBezTo>
                  <a:pt x="236" y="219"/>
                  <a:pt x="236" y="219"/>
                  <a:pt x="236" y="219"/>
                </a:cubicBezTo>
                <a:cubicBezTo>
                  <a:pt x="240" y="212"/>
                  <a:pt x="250" y="212"/>
                  <a:pt x="254" y="219"/>
                </a:cubicBezTo>
                <a:cubicBezTo>
                  <a:pt x="274" y="253"/>
                  <a:pt x="274" y="253"/>
                  <a:pt x="274" y="253"/>
                </a:cubicBezTo>
                <a:cubicBezTo>
                  <a:pt x="274" y="254"/>
                  <a:pt x="274" y="254"/>
                  <a:pt x="275" y="254"/>
                </a:cubicBezTo>
                <a:close/>
                <a:moveTo>
                  <a:pt x="256" y="267"/>
                </a:moveTo>
                <a:cubicBezTo>
                  <a:pt x="256" y="265"/>
                  <a:pt x="255" y="264"/>
                  <a:pt x="255" y="263"/>
                </a:cubicBezTo>
                <a:cubicBezTo>
                  <a:pt x="245" y="246"/>
                  <a:pt x="245" y="246"/>
                  <a:pt x="245" y="246"/>
                </a:cubicBezTo>
                <a:cubicBezTo>
                  <a:pt x="235" y="263"/>
                  <a:pt x="235" y="263"/>
                  <a:pt x="235" y="263"/>
                </a:cubicBezTo>
                <a:cubicBezTo>
                  <a:pt x="235" y="264"/>
                  <a:pt x="234" y="265"/>
                  <a:pt x="234" y="267"/>
                </a:cubicBezTo>
                <a:cubicBezTo>
                  <a:pt x="234" y="273"/>
                  <a:pt x="239" y="277"/>
                  <a:pt x="245" y="277"/>
                </a:cubicBezTo>
                <a:cubicBezTo>
                  <a:pt x="251" y="277"/>
                  <a:pt x="256" y="273"/>
                  <a:pt x="256" y="2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205"/>
          </a:p>
        </p:txBody>
      </p:sp>
      <p:sp>
        <p:nvSpPr>
          <p:cNvPr id="13" name="Freeform 481"/>
          <p:cNvSpPr>
            <a:spLocks noEditPoints="1"/>
          </p:cNvSpPr>
          <p:nvPr/>
        </p:nvSpPr>
        <p:spPr bwMode="auto">
          <a:xfrm rot="-2520000" flipH="1">
            <a:off x="5752275" y="1884876"/>
            <a:ext cx="228011" cy="1650543"/>
          </a:xfrm>
          <a:custGeom>
            <a:avLst/>
            <a:gdLst>
              <a:gd name="T0" fmla="*/ 139 w 149"/>
              <a:gd name="T1" fmla="*/ 0 h 320"/>
              <a:gd name="T2" fmla="*/ 128 w 149"/>
              <a:gd name="T3" fmla="*/ 10 h 320"/>
              <a:gd name="T4" fmla="*/ 128 w 149"/>
              <a:gd name="T5" fmla="*/ 53 h 320"/>
              <a:gd name="T6" fmla="*/ 21 w 149"/>
              <a:gd name="T7" fmla="*/ 53 h 320"/>
              <a:gd name="T8" fmla="*/ 21 w 149"/>
              <a:gd name="T9" fmla="*/ 10 h 320"/>
              <a:gd name="T10" fmla="*/ 11 w 149"/>
              <a:gd name="T11" fmla="*/ 0 h 320"/>
              <a:gd name="T12" fmla="*/ 0 w 149"/>
              <a:gd name="T13" fmla="*/ 10 h 320"/>
              <a:gd name="T14" fmla="*/ 0 w 149"/>
              <a:gd name="T15" fmla="*/ 309 h 320"/>
              <a:gd name="T16" fmla="*/ 11 w 149"/>
              <a:gd name="T17" fmla="*/ 320 h 320"/>
              <a:gd name="T18" fmla="*/ 21 w 149"/>
              <a:gd name="T19" fmla="*/ 309 h 320"/>
              <a:gd name="T20" fmla="*/ 21 w 149"/>
              <a:gd name="T21" fmla="*/ 266 h 320"/>
              <a:gd name="T22" fmla="*/ 128 w 149"/>
              <a:gd name="T23" fmla="*/ 266 h 320"/>
              <a:gd name="T24" fmla="*/ 128 w 149"/>
              <a:gd name="T25" fmla="*/ 309 h 320"/>
              <a:gd name="T26" fmla="*/ 139 w 149"/>
              <a:gd name="T27" fmla="*/ 320 h 320"/>
              <a:gd name="T28" fmla="*/ 149 w 149"/>
              <a:gd name="T29" fmla="*/ 309 h 320"/>
              <a:gd name="T30" fmla="*/ 149 w 149"/>
              <a:gd name="T31" fmla="*/ 10 h 320"/>
              <a:gd name="T32" fmla="*/ 139 w 149"/>
              <a:gd name="T33" fmla="*/ 0 h 320"/>
              <a:gd name="T34" fmla="*/ 128 w 149"/>
              <a:gd name="T35" fmla="*/ 74 h 320"/>
              <a:gd name="T36" fmla="*/ 128 w 149"/>
              <a:gd name="T37" fmla="*/ 117 h 320"/>
              <a:gd name="T38" fmla="*/ 21 w 149"/>
              <a:gd name="T39" fmla="*/ 117 h 320"/>
              <a:gd name="T40" fmla="*/ 21 w 149"/>
              <a:gd name="T41" fmla="*/ 74 h 320"/>
              <a:gd name="T42" fmla="*/ 128 w 149"/>
              <a:gd name="T43" fmla="*/ 74 h 320"/>
              <a:gd name="T44" fmla="*/ 128 w 149"/>
              <a:gd name="T45" fmla="*/ 138 h 320"/>
              <a:gd name="T46" fmla="*/ 128 w 149"/>
              <a:gd name="T47" fmla="*/ 181 h 320"/>
              <a:gd name="T48" fmla="*/ 21 w 149"/>
              <a:gd name="T49" fmla="*/ 181 h 320"/>
              <a:gd name="T50" fmla="*/ 21 w 149"/>
              <a:gd name="T51" fmla="*/ 138 h 320"/>
              <a:gd name="T52" fmla="*/ 128 w 149"/>
              <a:gd name="T53" fmla="*/ 138 h 320"/>
              <a:gd name="T54" fmla="*/ 21 w 149"/>
              <a:gd name="T55" fmla="*/ 245 h 320"/>
              <a:gd name="T56" fmla="*/ 21 w 149"/>
              <a:gd name="T57" fmla="*/ 202 h 320"/>
              <a:gd name="T58" fmla="*/ 128 w 149"/>
              <a:gd name="T59" fmla="*/ 202 h 320"/>
              <a:gd name="T60" fmla="*/ 128 w 149"/>
              <a:gd name="T61" fmla="*/ 245 h 320"/>
              <a:gd name="T62" fmla="*/ 21 w 149"/>
              <a:gd name="T63" fmla="*/ 24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9" h="320">
                <a:moveTo>
                  <a:pt x="139" y="0"/>
                </a:moveTo>
                <a:cubicBezTo>
                  <a:pt x="133" y="0"/>
                  <a:pt x="128" y="4"/>
                  <a:pt x="128" y="10"/>
                </a:cubicBezTo>
                <a:cubicBezTo>
                  <a:pt x="128" y="53"/>
                  <a:pt x="128" y="53"/>
                  <a:pt x="128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15"/>
                  <a:pt x="5" y="320"/>
                  <a:pt x="11" y="320"/>
                </a:cubicBezTo>
                <a:cubicBezTo>
                  <a:pt x="17" y="320"/>
                  <a:pt x="21" y="315"/>
                  <a:pt x="21" y="309"/>
                </a:cubicBezTo>
                <a:cubicBezTo>
                  <a:pt x="21" y="266"/>
                  <a:pt x="21" y="266"/>
                  <a:pt x="21" y="266"/>
                </a:cubicBezTo>
                <a:cubicBezTo>
                  <a:pt x="128" y="266"/>
                  <a:pt x="128" y="266"/>
                  <a:pt x="128" y="266"/>
                </a:cubicBezTo>
                <a:cubicBezTo>
                  <a:pt x="128" y="309"/>
                  <a:pt x="128" y="309"/>
                  <a:pt x="128" y="309"/>
                </a:cubicBezTo>
                <a:cubicBezTo>
                  <a:pt x="128" y="315"/>
                  <a:pt x="133" y="320"/>
                  <a:pt x="139" y="320"/>
                </a:cubicBezTo>
                <a:cubicBezTo>
                  <a:pt x="145" y="320"/>
                  <a:pt x="149" y="315"/>
                  <a:pt x="149" y="309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9" y="4"/>
                  <a:pt x="145" y="0"/>
                  <a:pt x="139" y="0"/>
                </a:cubicBezTo>
                <a:close/>
                <a:moveTo>
                  <a:pt x="128" y="74"/>
                </a:moveTo>
                <a:cubicBezTo>
                  <a:pt x="128" y="117"/>
                  <a:pt x="128" y="117"/>
                  <a:pt x="128" y="117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1" y="74"/>
                  <a:pt x="21" y="74"/>
                  <a:pt x="21" y="74"/>
                </a:cubicBezTo>
                <a:lnTo>
                  <a:pt x="128" y="74"/>
                </a:lnTo>
                <a:close/>
                <a:moveTo>
                  <a:pt x="128" y="138"/>
                </a:moveTo>
                <a:cubicBezTo>
                  <a:pt x="128" y="181"/>
                  <a:pt x="128" y="181"/>
                  <a:pt x="128" y="181"/>
                </a:cubicBezTo>
                <a:cubicBezTo>
                  <a:pt x="21" y="181"/>
                  <a:pt x="21" y="181"/>
                  <a:pt x="21" y="181"/>
                </a:cubicBezTo>
                <a:cubicBezTo>
                  <a:pt x="21" y="138"/>
                  <a:pt x="21" y="138"/>
                  <a:pt x="21" y="138"/>
                </a:cubicBezTo>
                <a:lnTo>
                  <a:pt x="128" y="138"/>
                </a:lnTo>
                <a:close/>
                <a:moveTo>
                  <a:pt x="21" y="245"/>
                </a:moveTo>
                <a:cubicBezTo>
                  <a:pt x="21" y="202"/>
                  <a:pt x="21" y="202"/>
                  <a:pt x="21" y="202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28" y="245"/>
                  <a:pt x="128" y="245"/>
                  <a:pt x="128" y="245"/>
                </a:cubicBezTo>
                <a:lnTo>
                  <a:pt x="21" y="2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205"/>
          </a:p>
        </p:txBody>
      </p:sp>
      <p:grpSp>
        <p:nvGrpSpPr>
          <p:cNvPr id="15" name="Group 322"/>
          <p:cNvGrpSpPr>
            <a:grpSpLocks noChangeAspect="1"/>
          </p:cNvGrpSpPr>
          <p:nvPr/>
        </p:nvGrpSpPr>
        <p:grpSpPr bwMode="auto">
          <a:xfrm>
            <a:off x="248241" y="3777326"/>
            <a:ext cx="306981" cy="306981"/>
            <a:chOff x="2874" y="2143"/>
            <a:chExt cx="340" cy="340"/>
          </a:xfrm>
          <a:solidFill>
            <a:schemeClr val="accent4"/>
          </a:solidFill>
        </p:grpSpPr>
        <p:sp>
          <p:nvSpPr>
            <p:cNvPr id="16" name="Freeform 323"/>
            <p:cNvSpPr>
              <a:spLocks noEditPoints="1"/>
            </p:cNvSpPr>
            <p:nvPr/>
          </p:nvSpPr>
          <p:spPr bwMode="auto">
            <a:xfrm>
              <a:off x="2874" y="2143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1 w 512"/>
                <a:gd name="T3" fmla="*/ 256 h 512"/>
                <a:gd name="T4" fmla="*/ 256 w 512"/>
                <a:gd name="T5" fmla="*/ 491 h 512"/>
                <a:gd name="T6" fmla="*/ 22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6" y="21"/>
                    <a:pt x="491" y="127"/>
                    <a:pt x="491" y="256"/>
                  </a:cubicBezTo>
                  <a:cubicBezTo>
                    <a:pt x="491" y="385"/>
                    <a:pt x="386" y="491"/>
                    <a:pt x="256" y="491"/>
                  </a:cubicBezTo>
                  <a:cubicBezTo>
                    <a:pt x="127" y="491"/>
                    <a:pt x="22" y="385"/>
                    <a:pt x="22" y="256"/>
                  </a:cubicBezTo>
                  <a:cubicBezTo>
                    <a:pt x="22" y="127"/>
                    <a:pt x="127" y="21"/>
                    <a:pt x="256" y="21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7"/>
                    <a:pt x="115" y="512"/>
                    <a:pt x="256" y="512"/>
                  </a:cubicBezTo>
                  <a:cubicBezTo>
                    <a:pt x="398" y="512"/>
                    <a:pt x="512" y="397"/>
                    <a:pt x="512" y="256"/>
                  </a:cubicBezTo>
                  <a:cubicBezTo>
                    <a:pt x="512" y="115"/>
                    <a:pt x="398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7" name="Freeform 324"/>
            <p:cNvSpPr>
              <a:spLocks noEditPoints="1"/>
            </p:cNvSpPr>
            <p:nvPr/>
          </p:nvSpPr>
          <p:spPr bwMode="auto">
            <a:xfrm>
              <a:off x="3016" y="2207"/>
              <a:ext cx="57" cy="56"/>
            </a:xfrm>
            <a:custGeom>
              <a:avLst/>
              <a:gdLst>
                <a:gd name="T0" fmla="*/ 42 w 85"/>
                <a:gd name="T1" fmla="*/ 85 h 85"/>
                <a:gd name="T2" fmla="*/ 85 w 85"/>
                <a:gd name="T3" fmla="*/ 43 h 85"/>
                <a:gd name="T4" fmla="*/ 42 w 85"/>
                <a:gd name="T5" fmla="*/ 0 h 85"/>
                <a:gd name="T6" fmla="*/ 0 w 85"/>
                <a:gd name="T7" fmla="*/ 43 h 85"/>
                <a:gd name="T8" fmla="*/ 42 w 85"/>
                <a:gd name="T9" fmla="*/ 85 h 85"/>
                <a:gd name="T10" fmla="*/ 42 w 85"/>
                <a:gd name="T11" fmla="*/ 21 h 85"/>
                <a:gd name="T12" fmla="*/ 64 w 85"/>
                <a:gd name="T13" fmla="*/ 43 h 85"/>
                <a:gd name="T14" fmla="*/ 42 w 85"/>
                <a:gd name="T15" fmla="*/ 64 h 85"/>
                <a:gd name="T16" fmla="*/ 21 w 85"/>
                <a:gd name="T17" fmla="*/ 43 h 85"/>
                <a:gd name="T18" fmla="*/ 42 w 85"/>
                <a:gd name="T1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cubicBezTo>
                    <a:pt x="66" y="85"/>
                    <a:pt x="85" y="66"/>
                    <a:pt x="85" y="43"/>
                  </a:cubicBez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6"/>
                    <a:pt x="19" y="85"/>
                    <a:pt x="42" y="85"/>
                  </a:cubicBezTo>
                  <a:close/>
                  <a:moveTo>
                    <a:pt x="42" y="21"/>
                  </a:moveTo>
                  <a:cubicBezTo>
                    <a:pt x="54" y="21"/>
                    <a:pt x="64" y="31"/>
                    <a:pt x="64" y="43"/>
                  </a:cubicBezTo>
                  <a:cubicBezTo>
                    <a:pt x="64" y="54"/>
                    <a:pt x="54" y="64"/>
                    <a:pt x="42" y="64"/>
                  </a:cubicBezTo>
                  <a:cubicBezTo>
                    <a:pt x="31" y="64"/>
                    <a:pt x="21" y="54"/>
                    <a:pt x="21" y="43"/>
                  </a:cubicBezTo>
                  <a:cubicBezTo>
                    <a:pt x="21" y="31"/>
                    <a:pt x="31" y="21"/>
                    <a:pt x="42" y="2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8" name="Freeform 325"/>
            <p:cNvSpPr>
              <a:spLocks noEditPoints="1"/>
            </p:cNvSpPr>
            <p:nvPr/>
          </p:nvSpPr>
          <p:spPr bwMode="auto">
            <a:xfrm>
              <a:off x="2972" y="2271"/>
              <a:ext cx="144" cy="148"/>
            </a:xfrm>
            <a:custGeom>
              <a:avLst/>
              <a:gdLst>
                <a:gd name="T0" fmla="*/ 211 w 216"/>
                <a:gd name="T1" fmla="*/ 66 h 224"/>
                <a:gd name="T2" fmla="*/ 158 w 216"/>
                <a:gd name="T3" fmla="*/ 24 h 224"/>
                <a:gd name="T4" fmla="*/ 156 w 216"/>
                <a:gd name="T5" fmla="*/ 23 h 224"/>
                <a:gd name="T6" fmla="*/ 108 w 216"/>
                <a:gd name="T7" fmla="*/ 0 h 224"/>
                <a:gd name="T8" fmla="*/ 60 w 216"/>
                <a:gd name="T9" fmla="*/ 23 h 224"/>
                <a:gd name="T10" fmla="*/ 59 w 216"/>
                <a:gd name="T11" fmla="*/ 24 h 224"/>
                <a:gd name="T12" fmla="*/ 6 w 216"/>
                <a:gd name="T13" fmla="*/ 66 h 224"/>
                <a:gd name="T14" fmla="*/ 4 w 216"/>
                <a:gd name="T15" fmla="*/ 81 h 224"/>
                <a:gd name="T16" fmla="*/ 12 w 216"/>
                <a:gd name="T17" fmla="*/ 85 h 224"/>
                <a:gd name="T18" fmla="*/ 19 w 216"/>
                <a:gd name="T19" fmla="*/ 83 h 224"/>
                <a:gd name="T20" fmla="*/ 55 w 216"/>
                <a:gd name="T21" fmla="*/ 54 h 224"/>
                <a:gd name="T22" fmla="*/ 55 w 216"/>
                <a:gd name="T23" fmla="*/ 85 h 224"/>
                <a:gd name="T24" fmla="*/ 55 w 216"/>
                <a:gd name="T25" fmla="*/ 107 h 224"/>
                <a:gd name="T26" fmla="*/ 58 w 216"/>
                <a:gd name="T27" fmla="*/ 114 h 224"/>
                <a:gd name="T28" fmla="*/ 67 w 216"/>
                <a:gd name="T29" fmla="*/ 123 h 224"/>
                <a:gd name="T30" fmla="*/ 46 w 216"/>
                <a:gd name="T31" fmla="*/ 154 h 224"/>
                <a:gd name="T32" fmla="*/ 45 w 216"/>
                <a:gd name="T33" fmla="*/ 158 h 224"/>
                <a:gd name="T34" fmla="*/ 45 w 216"/>
                <a:gd name="T35" fmla="*/ 162 h 224"/>
                <a:gd name="T36" fmla="*/ 45 w 216"/>
                <a:gd name="T37" fmla="*/ 162 h 224"/>
                <a:gd name="T38" fmla="*/ 55 w 216"/>
                <a:gd name="T39" fmla="*/ 215 h 224"/>
                <a:gd name="T40" fmla="*/ 66 w 216"/>
                <a:gd name="T41" fmla="*/ 224 h 224"/>
                <a:gd name="T42" fmla="*/ 68 w 216"/>
                <a:gd name="T43" fmla="*/ 224 h 224"/>
                <a:gd name="T44" fmla="*/ 76 w 216"/>
                <a:gd name="T45" fmla="*/ 211 h 224"/>
                <a:gd name="T46" fmla="*/ 66 w 216"/>
                <a:gd name="T47" fmla="*/ 162 h 224"/>
                <a:gd name="T48" fmla="*/ 82 w 216"/>
                <a:gd name="T49" fmla="*/ 138 h 224"/>
                <a:gd name="T50" fmla="*/ 90 w 216"/>
                <a:gd name="T51" fmla="*/ 147 h 224"/>
                <a:gd name="T52" fmla="*/ 98 w 216"/>
                <a:gd name="T53" fmla="*/ 150 h 224"/>
                <a:gd name="T54" fmla="*/ 119 w 216"/>
                <a:gd name="T55" fmla="*/ 150 h 224"/>
                <a:gd name="T56" fmla="*/ 127 w 216"/>
                <a:gd name="T57" fmla="*/ 147 h 224"/>
                <a:gd name="T58" fmla="*/ 134 w 216"/>
                <a:gd name="T59" fmla="*/ 139 h 224"/>
                <a:gd name="T60" fmla="*/ 150 w 216"/>
                <a:gd name="T61" fmla="*/ 162 h 224"/>
                <a:gd name="T62" fmla="*/ 141 w 216"/>
                <a:gd name="T63" fmla="*/ 211 h 224"/>
                <a:gd name="T64" fmla="*/ 149 w 216"/>
                <a:gd name="T65" fmla="*/ 224 h 224"/>
                <a:gd name="T66" fmla="*/ 151 w 216"/>
                <a:gd name="T67" fmla="*/ 224 h 224"/>
                <a:gd name="T68" fmla="*/ 161 w 216"/>
                <a:gd name="T69" fmla="*/ 215 h 224"/>
                <a:gd name="T70" fmla="*/ 172 w 216"/>
                <a:gd name="T71" fmla="*/ 162 h 224"/>
                <a:gd name="T72" fmla="*/ 172 w 216"/>
                <a:gd name="T73" fmla="*/ 162 h 224"/>
                <a:gd name="T74" fmla="*/ 172 w 216"/>
                <a:gd name="T75" fmla="*/ 158 h 224"/>
                <a:gd name="T76" fmla="*/ 171 w 216"/>
                <a:gd name="T77" fmla="*/ 154 h 224"/>
                <a:gd name="T78" fmla="*/ 150 w 216"/>
                <a:gd name="T79" fmla="*/ 123 h 224"/>
                <a:gd name="T80" fmla="*/ 159 w 216"/>
                <a:gd name="T81" fmla="*/ 114 h 224"/>
                <a:gd name="T82" fmla="*/ 162 w 216"/>
                <a:gd name="T83" fmla="*/ 107 h 224"/>
                <a:gd name="T84" fmla="*/ 162 w 216"/>
                <a:gd name="T85" fmla="*/ 85 h 224"/>
                <a:gd name="T86" fmla="*/ 162 w 216"/>
                <a:gd name="T87" fmla="*/ 54 h 224"/>
                <a:gd name="T88" fmla="*/ 198 w 216"/>
                <a:gd name="T89" fmla="*/ 83 h 224"/>
                <a:gd name="T90" fmla="*/ 204 w 216"/>
                <a:gd name="T91" fmla="*/ 85 h 224"/>
                <a:gd name="T92" fmla="*/ 213 w 216"/>
                <a:gd name="T93" fmla="*/ 81 h 224"/>
                <a:gd name="T94" fmla="*/ 211 w 216"/>
                <a:gd name="T95" fmla="*/ 66 h 224"/>
                <a:gd name="T96" fmla="*/ 76 w 216"/>
                <a:gd name="T97" fmla="*/ 43 h 224"/>
                <a:gd name="T98" fmla="*/ 108 w 216"/>
                <a:gd name="T99" fmla="*/ 21 h 224"/>
                <a:gd name="T100" fmla="*/ 140 w 216"/>
                <a:gd name="T101" fmla="*/ 43 h 224"/>
                <a:gd name="T102" fmla="*/ 140 w 216"/>
                <a:gd name="T103" fmla="*/ 75 h 224"/>
                <a:gd name="T104" fmla="*/ 76 w 216"/>
                <a:gd name="T105" fmla="*/ 75 h 224"/>
                <a:gd name="T106" fmla="*/ 76 w 216"/>
                <a:gd name="T107" fmla="*/ 43 h 224"/>
                <a:gd name="T108" fmla="*/ 115 w 216"/>
                <a:gd name="T109" fmla="*/ 129 h 224"/>
                <a:gd name="T110" fmla="*/ 102 w 216"/>
                <a:gd name="T111" fmla="*/ 129 h 224"/>
                <a:gd name="T112" fmla="*/ 76 w 216"/>
                <a:gd name="T113" fmla="*/ 102 h 224"/>
                <a:gd name="T114" fmla="*/ 76 w 216"/>
                <a:gd name="T115" fmla="*/ 97 h 224"/>
                <a:gd name="T116" fmla="*/ 140 w 216"/>
                <a:gd name="T117" fmla="*/ 97 h 224"/>
                <a:gd name="T118" fmla="*/ 140 w 216"/>
                <a:gd name="T119" fmla="*/ 102 h 224"/>
                <a:gd name="T120" fmla="*/ 115 w 216"/>
                <a:gd name="T121" fmla="*/ 12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" h="224">
                  <a:moveTo>
                    <a:pt x="211" y="66"/>
                  </a:moveTo>
                  <a:cubicBezTo>
                    <a:pt x="158" y="24"/>
                    <a:pt x="158" y="24"/>
                    <a:pt x="158" y="24"/>
                  </a:cubicBezTo>
                  <a:cubicBezTo>
                    <a:pt x="157" y="23"/>
                    <a:pt x="157" y="23"/>
                    <a:pt x="156" y="23"/>
                  </a:cubicBezTo>
                  <a:cubicBezTo>
                    <a:pt x="149" y="10"/>
                    <a:pt x="135" y="0"/>
                    <a:pt x="108" y="0"/>
                  </a:cubicBezTo>
                  <a:cubicBezTo>
                    <a:pt x="82" y="0"/>
                    <a:pt x="67" y="10"/>
                    <a:pt x="60" y="23"/>
                  </a:cubicBezTo>
                  <a:cubicBezTo>
                    <a:pt x="60" y="23"/>
                    <a:pt x="59" y="23"/>
                    <a:pt x="59" y="2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" y="70"/>
                    <a:pt x="0" y="77"/>
                    <a:pt x="4" y="81"/>
                  </a:cubicBezTo>
                  <a:cubicBezTo>
                    <a:pt x="6" y="84"/>
                    <a:pt x="9" y="85"/>
                    <a:pt x="12" y="85"/>
                  </a:cubicBezTo>
                  <a:cubicBezTo>
                    <a:pt x="15" y="85"/>
                    <a:pt x="17" y="85"/>
                    <a:pt x="19" y="83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10"/>
                    <a:pt x="56" y="112"/>
                    <a:pt x="58" y="114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5" y="155"/>
                    <a:pt x="45" y="157"/>
                    <a:pt x="45" y="158"/>
                  </a:cubicBezTo>
                  <a:cubicBezTo>
                    <a:pt x="44" y="159"/>
                    <a:pt x="44" y="161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55" y="215"/>
                    <a:pt x="55" y="215"/>
                    <a:pt x="55" y="215"/>
                  </a:cubicBezTo>
                  <a:cubicBezTo>
                    <a:pt x="56" y="221"/>
                    <a:pt x="61" y="224"/>
                    <a:pt x="66" y="224"/>
                  </a:cubicBezTo>
                  <a:cubicBezTo>
                    <a:pt x="66" y="224"/>
                    <a:pt x="67" y="224"/>
                    <a:pt x="68" y="224"/>
                  </a:cubicBezTo>
                  <a:cubicBezTo>
                    <a:pt x="74" y="223"/>
                    <a:pt x="77" y="217"/>
                    <a:pt x="76" y="21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9"/>
                    <a:pt x="95" y="150"/>
                    <a:pt x="98" y="150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22" y="150"/>
                    <a:pt x="125" y="149"/>
                    <a:pt x="127" y="147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1" y="211"/>
                    <a:pt x="141" y="211"/>
                    <a:pt x="141" y="211"/>
                  </a:cubicBezTo>
                  <a:cubicBezTo>
                    <a:pt x="139" y="217"/>
                    <a:pt x="143" y="223"/>
                    <a:pt x="149" y="224"/>
                  </a:cubicBezTo>
                  <a:cubicBezTo>
                    <a:pt x="150" y="224"/>
                    <a:pt x="150" y="224"/>
                    <a:pt x="151" y="224"/>
                  </a:cubicBezTo>
                  <a:cubicBezTo>
                    <a:pt x="156" y="224"/>
                    <a:pt x="160" y="221"/>
                    <a:pt x="161" y="215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72" y="161"/>
                    <a:pt x="172" y="159"/>
                    <a:pt x="172" y="158"/>
                  </a:cubicBezTo>
                  <a:cubicBezTo>
                    <a:pt x="172" y="157"/>
                    <a:pt x="171" y="155"/>
                    <a:pt x="171" y="15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2"/>
                    <a:pt x="162" y="110"/>
                    <a:pt x="162" y="107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200" y="85"/>
                    <a:pt x="202" y="85"/>
                    <a:pt x="204" y="85"/>
                  </a:cubicBezTo>
                  <a:cubicBezTo>
                    <a:pt x="207" y="85"/>
                    <a:pt x="211" y="84"/>
                    <a:pt x="213" y="81"/>
                  </a:cubicBezTo>
                  <a:cubicBezTo>
                    <a:pt x="216" y="77"/>
                    <a:pt x="216" y="70"/>
                    <a:pt x="211" y="66"/>
                  </a:cubicBezTo>
                  <a:close/>
                  <a:moveTo>
                    <a:pt x="76" y="43"/>
                  </a:moveTo>
                  <a:cubicBezTo>
                    <a:pt x="76" y="36"/>
                    <a:pt x="79" y="21"/>
                    <a:pt x="108" y="21"/>
                  </a:cubicBezTo>
                  <a:cubicBezTo>
                    <a:pt x="137" y="21"/>
                    <a:pt x="140" y="36"/>
                    <a:pt x="140" y="43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76" y="75"/>
                    <a:pt x="76" y="75"/>
                    <a:pt x="76" y="75"/>
                  </a:cubicBezTo>
                  <a:lnTo>
                    <a:pt x="76" y="43"/>
                  </a:lnTo>
                  <a:close/>
                  <a:moveTo>
                    <a:pt x="115" y="129"/>
                  </a:moveTo>
                  <a:cubicBezTo>
                    <a:pt x="102" y="129"/>
                    <a:pt x="102" y="129"/>
                    <a:pt x="102" y="12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140" y="97"/>
                    <a:pt x="140" y="97"/>
                    <a:pt x="140" y="97"/>
                  </a:cubicBezTo>
                  <a:cubicBezTo>
                    <a:pt x="140" y="102"/>
                    <a:pt x="140" y="102"/>
                    <a:pt x="140" y="102"/>
                  </a:cubicBezTo>
                  <a:lnTo>
                    <a:pt x="115" y="129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295"/>
          <p:cNvGrpSpPr>
            <a:grpSpLocks noChangeAspect="1"/>
          </p:cNvGrpSpPr>
          <p:nvPr/>
        </p:nvGrpSpPr>
        <p:grpSpPr bwMode="auto">
          <a:xfrm>
            <a:off x="8562415" y="2188176"/>
            <a:ext cx="401826" cy="403007"/>
            <a:chOff x="7340" y="790"/>
            <a:chExt cx="340" cy="341"/>
          </a:xfrm>
          <a:solidFill>
            <a:schemeClr val="accent3"/>
          </a:solidFill>
        </p:grpSpPr>
        <p:sp>
          <p:nvSpPr>
            <p:cNvPr id="20" name="Freeform 296"/>
            <p:cNvSpPr>
              <a:spLocks noEditPoints="1"/>
            </p:cNvSpPr>
            <p:nvPr/>
          </p:nvSpPr>
          <p:spPr bwMode="auto">
            <a:xfrm>
              <a:off x="7340" y="790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21" name="Freeform 297"/>
            <p:cNvSpPr>
              <a:spLocks noEditPoints="1"/>
            </p:cNvSpPr>
            <p:nvPr/>
          </p:nvSpPr>
          <p:spPr bwMode="auto">
            <a:xfrm>
              <a:off x="7432" y="854"/>
              <a:ext cx="186" cy="213"/>
            </a:xfrm>
            <a:custGeom>
              <a:avLst/>
              <a:gdLst>
                <a:gd name="T0" fmla="*/ 54 w 280"/>
                <a:gd name="T1" fmla="*/ 117 h 320"/>
                <a:gd name="T2" fmla="*/ 139 w 280"/>
                <a:gd name="T3" fmla="*/ 117 h 320"/>
                <a:gd name="T4" fmla="*/ 150 w 280"/>
                <a:gd name="T5" fmla="*/ 106 h 320"/>
                <a:gd name="T6" fmla="*/ 150 w 280"/>
                <a:gd name="T7" fmla="*/ 53 h 320"/>
                <a:gd name="T8" fmla="*/ 139 w 280"/>
                <a:gd name="T9" fmla="*/ 42 h 320"/>
                <a:gd name="T10" fmla="*/ 54 w 280"/>
                <a:gd name="T11" fmla="*/ 42 h 320"/>
                <a:gd name="T12" fmla="*/ 43 w 280"/>
                <a:gd name="T13" fmla="*/ 53 h 320"/>
                <a:gd name="T14" fmla="*/ 43 w 280"/>
                <a:gd name="T15" fmla="*/ 106 h 320"/>
                <a:gd name="T16" fmla="*/ 54 w 280"/>
                <a:gd name="T17" fmla="*/ 117 h 320"/>
                <a:gd name="T18" fmla="*/ 64 w 280"/>
                <a:gd name="T19" fmla="*/ 64 h 320"/>
                <a:gd name="T20" fmla="*/ 128 w 280"/>
                <a:gd name="T21" fmla="*/ 64 h 320"/>
                <a:gd name="T22" fmla="*/ 128 w 280"/>
                <a:gd name="T23" fmla="*/ 96 h 320"/>
                <a:gd name="T24" fmla="*/ 64 w 280"/>
                <a:gd name="T25" fmla="*/ 96 h 320"/>
                <a:gd name="T26" fmla="*/ 64 w 280"/>
                <a:gd name="T27" fmla="*/ 64 h 320"/>
                <a:gd name="T28" fmla="*/ 256 w 280"/>
                <a:gd name="T29" fmla="*/ 135 h 320"/>
                <a:gd name="T30" fmla="*/ 267 w 280"/>
                <a:gd name="T31" fmla="*/ 117 h 320"/>
                <a:gd name="T32" fmla="*/ 267 w 280"/>
                <a:gd name="T33" fmla="*/ 117 h 320"/>
                <a:gd name="T34" fmla="*/ 267 w 280"/>
                <a:gd name="T35" fmla="*/ 116 h 320"/>
                <a:gd name="T36" fmla="*/ 261 w 280"/>
                <a:gd name="T37" fmla="*/ 102 h 320"/>
                <a:gd name="T38" fmla="*/ 234 w 280"/>
                <a:gd name="T39" fmla="*/ 48 h 320"/>
                <a:gd name="T40" fmla="*/ 220 w 280"/>
                <a:gd name="T41" fmla="*/ 43 h 320"/>
                <a:gd name="T42" fmla="*/ 215 w 280"/>
                <a:gd name="T43" fmla="*/ 58 h 320"/>
                <a:gd name="T44" fmla="*/ 235 w 280"/>
                <a:gd name="T45" fmla="*/ 99 h 320"/>
                <a:gd name="T46" fmla="*/ 224 w 280"/>
                <a:gd name="T47" fmla="*/ 117 h 320"/>
                <a:gd name="T48" fmla="*/ 227 w 280"/>
                <a:gd name="T49" fmla="*/ 126 h 320"/>
                <a:gd name="T50" fmla="*/ 227 w 280"/>
                <a:gd name="T51" fmla="*/ 127 h 320"/>
                <a:gd name="T52" fmla="*/ 228 w 280"/>
                <a:gd name="T53" fmla="*/ 128 h 320"/>
                <a:gd name="T54" fmla="*/ 228 w 280"/>
                <a:gd name="T55" fmla="*/ 129 h 320"/>
                <a:gd name="T56" fmla="*/ 237 w 280"/>
                <a:gd name="T57" fmla="*/ 144 h 320"/>
                <a:gd name="T58" fmla="*/ 246 w 280"/>
                <a:gd name="T59" fmla="*/ 209 h 320"/>
                <a:gd name="T60" fmla="*/ 192 w 280"/>
                <a:gd name="T61" fmla="*/ 252 h 320"/>
                <a:gd name="T62" fmla="*/ 192 w 280"/>
                <a:gd name="T63" fmla="*/ 10 h 320"/>
                <a:gd name="T64" fmla="*/ 182 w 280"/>
                <a:gd name="T65" fmla="*/ 0 h 320"/>
                <a:gd name="T66" fmla="*/ 11 w 280"/>
                <a:gd name="T67" fmla="*/ 0 h 320"/>
                <a:gd name="T68" fmla="*/ 0 w 280"/>
                <a:gd name="T69" fmla="*/ 10 h 320"/>
                <a:gd name="T70" fmla="*/ 0 w 280"/>
                <a:gd name="T71" fmla="*/ 309 h 320"/>
                <a:gd name="T72" fmla="*/ 11 w 280"/>
                <a:gd name="T73" fmla="*/ 320 h 320"/>
                <a:gd name="T74" fmla="*/ 182 w 280"/>
                <a:gd name="T75" fmla="*/ 320 h 320"/>
                <a:gd name="T76" fmla="*/ 192 w 280"/>
                <a:gd name="T77" fmla="*/ 309 h 320"/>
                <a:gd name="T78" fmla="*/ 192 w 280"/>
                <a:gd name="T79" fmla="*/ 274 h 320"/>
                <a:gd name="T80" fmla="*/ 266 w 280"/>
                <a:gd name="T81" fmla="*/ 216 h 320"/>
                <a:gd name="T82" fmla="*/ 256 w 280"/>
                <a:gd name="T83" fmla="*/ 135 h 320"/>
                <a:gd name="T84" fmla="*/ 171 w 280"/>
                <a:gd name="T85" fmla="*/ 298 h 320"/>
                <a:gd name="T86" fmla="*/ 22 w 280"/>
                <a:gd name="T87" fmla="*/ 298 h 320"/>
                <a:gd name="T88" fmla="*/ 22 w 280"/>
                <a:gd name="T89" fmla="*/ 21 h 320"/>
                <a:gd name="T90" fmla="*/ 171 w 280"/>
                <a:gd name="T91" fmla="*/ 21 h 320"/>
                <a:gd name="T92" fmla="*/ 171 w 280"/>
                <a:gd name="T93" fmla="*/ 29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0" h="320">
                  <a:moveTo>
                    <a:pt x="54" y="117"/>
                  </a:moveTo>
                  <a:cubicBezTo>
                    <a:pt x="139" y="117"/>
                    <a:pt x="139" y="117"/>
                    <a:pt x="139" y="117"/>
                  </a:cubicBezTo>
                  <a:cubicBezTo>
                    <a:pt x="145" y="117"/>
                    <a:pt x="150" y="112"/>
                    <a:pt x="150" y="106"/>
                  </a:cubicBezTo>
                  <a:cubicBezTo>
                    <a:pt x="150" y="53"/>
                    <a:pt x="150" y="53"/>
                    <a:pt x="150" y="53"/>
                  </a:cubicBezTo>
                  <a:cubicBezTo>
                    <a:pt x="150" y="47"/>
                    <a:pt x="145" y="42"/>
                    <a:pt x="139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8" y="42"/>
                    <a:pt x="43" y="47"/>
                    <a:pt x="43" y="53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3" y="112"/>
                    <a:pt x="48" y="117"/>
                    <a:pt x="54" y="117"/>
                  </a:cubicBezTo>
                  <a:close/>
                  <a:moveTo>
                    <a:pt x="64" y="64"/>
                  </a:moveTo>
                  <a:cubicBezTo>
                    <a:pt x="128" y="64"/>
                    <a:pt x="128" y="64"/>
                    <a:pt x="128" y="6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64" y="96"/>
                    <a:pt x="64" y="96"/>
                    <a:pt x="64" y="96"/>
                  </a:cubicBezTo>
                  <a:lnTo>
                    <a:pt x="64" y="64"/>
                  </a:lnTo>
                  <a:close/>
                  <a:moveTo>
                    <a:pt x="256" y="135"/>
                  </a:moveTo>
                  <a:cubicBezTo>
                    <a:pt x="263" y="132"/>
                    <a:pt x="267" y="125"/>
                    <a:pt x="267" y="117"/>
                  </a:cubicBezTo>
                  <a:cubicBezTo>
                    <a:pt x="267" y="117"/>
                    <a:pt x="267" y="117"/>
                    <a:pt x="267" y="117"/>
                  </a:cubicBezTo>
                  <a:cubicBezTo>
                    <a:pt x="267" y="116"/>
                    <a:pt x="267" y="116"/>
                    <a:pt x="267" y="116"/>
                  </a:cubicBezTo>
                  <a:cubicBezTo>
                    <a:pt x="267" y="111"/>
                    <a:pt x="264" y="106"/>
                    <a:pt x="261" y="102"/>
                  </a:cubicBezTo>
                  <a:cubicBezTo>
                    <a:pt x="234" y="48"/>
                    <a:pt x="234" y="48"/>
                    <a:pt x="234" y="48"/>
                  </a:cubicBezTo>
                  <a:cubicBezTo>
                    <a:pt x="231" y="43"/>
                    <a:pt x="225" y="41"/>
                    <a:pt x="220" y="43"/>
                  </a:cubicBezTo>
                  <a:cubicBezTo>
                    <a:pt x="214" y="46"/>
                    <a:pt x="212" y="52"/>
                    <a:pt x="215" y="58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29" y="102"/>
                    <a:pt x="224" y="109"/>
                    <a:pt x="224" y="117"/>
                  </a:cubicBezTo>
                  <a:cubicBezTo>
                    <a:pt x="224" y="120"/>
                    <a:pt x="225" y="123"/>
                    <a:pt x="227" y="126"/>
                  </a:cubicBezTo>
                  <a:cubicBezTo>
                    <a:pt x="227" y="126"/>
                    <a:pt x="227" y="126"/>
                    <a:pt x="227" y="127"/>
                  </a:cubicBezTo>
                  <a:cubicBezTo>
                    <a:pt x="228" y="128"/>
                    <a:pt x="228" y="128"/>
                    <a:pt x="228" y="128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7" y="144"/>
                    <a:pt x="258" y="178"/>
                    <a:pt x="246" y="209"/>
                  </a:cubicBezTo>
                  <a:cubicBezTo>
                    <a:pt x="239" y="228"/>
                    <a:pt x="221" y="242"/>
                    <a:pt x="192" y="252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5"/>
                    <a:pt x="5" y="320"/>
                    <a:pt x="11" y="320"/>
                  </a:cubicBezTo>
                  <a:cubicBezTo>
                    <a:pt x="182" y="320"/>
                    <a:pt x="182" y="320"/>
                    <a:pt x="182" y="320"/>
                  </a:cubicBezTo>
                  <a:cubicBezTo>
                    <a:pt x="188" y="320"/>
                    <a:pt x="192" y="315"/>
                    <a:pt x="192" y="309"/>
                  </a:cubicBezTo>
                  <a:cubicBezTo>
                    <a:pt x="192" y="274"/>
                    <a:pt x="192" y="274"/>
                    <a:pt x="192" y="274"/>
                  </a:cubicBezTo>
                  <a:cubicBezTo>
                    <a:pt x="231" y="262"/>
                    <a:pt x="256" y="243"/>
                    <a:pt x="266" y="216"/>
                  </a:cubicBezTo>
                  <a:cubicBezTo>
                    <a:pt x="280" y="181"/>
                    <a:pt x="262" y="145"/>
                    <a:pt x="256" y="135"/>
                  </a:cubicBezTo>
                  <a:close/>
                  <a:moveTo>
                    <a:pt x="171" y="298"/>
                  </a:moveTo>
                  <a:cubicBezTo>
                    <a:pt x="22" y="298"/>
                    <a:pt x="22" y="298"/>
                    <a:pt x="22" y="298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71" y="21"/>
                    <a:pt x="171" y="21"/>
                    <a:pt x="171" y="21"/>
                  </a:cubicBezTo>
                  <a:lnTo>
                    <a:pt x="171" y="298"/>
                  </a:ln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22" name="Group 154"/>
          <p:cNvGrpSpPr>
            <a:grpSpLocks noChangeAspect="1"/>
          </p:cNvGrpSpPr>
          <p:nvPr/>
        </p:nvGrpSpPr>
        <p:grpSpPr bwMode="auto">
          <a:xfrm>
            <a:off x="8087704" y="3128883"/>
            <a:ext cx="648443" cy="648443"/>
            <a:chOff x="2716" y="380"/>
            <a:chExt cx="340" cy="340"/>
          </a:xfrm>
          <a:solidFill>
            <a:schemeClr val="bg1"/>
          </a:solidFill>
        </p:grpSpPr>
        <p:sp>
          <p:nvSpPr>
            <p:cNvPr id="23" name="Freeform 155"/>
            <p:cNvSpPr>
              <a:spLocks/>
            </p:cNvSpPr>
            <p:nvPr/>
          </p:nvSpPr>
          <p:spPr bwMode="auto">
            <a:xfrm>
              <a:off x="2780" y="444"/>
              <a:ext cx="211" cy="212"/>
            </a:xfrm>
            <a:custGeom>
              <a:avLst/>
              <a:gdLst>
                <a:gd name="T0" fmla="*/ 234 w 317"/>
                <a:gd name="T1" fmla="*/ 191 h 320"/>
                <a:gd name="T2" fmla="*/ 234 w 317"/>
                <a:gd name="T3" fmla="*/ 128 h 320"/>
                <a:gd name="T4" fmla="*/ 305 w 317"/>
                <a:gd name="T5" fmla="*/ 147 h 320"/>
                <a:gd name="T6" fmla="*/ 308 w 317"/>
                <a:gd name="T7" fmla="*/ 126 h 320"/>
                <a:gd name="T8" fmla="*/ 293 w 317"/>
                <a:gd name="T9" fmla="*/ 94 h 320"/>
                <a:gd name="T10" fmla="*/ 283 w 317"/>
                <a:gd name="T11" fmla="*/ 76 h 320"/>
                <a:gd name="T12" fmla="*/ 262 w 317"/>
                <a:gd name="T13" fmla="*/ 47 h 320"/>
                <a:gd name="T14" fmla="*/ 242 w 317"/>
                <a:gd name="T15" fmla="*/ 41 h 320"/>
                <a:gd name="T16" fmla="*/ 169 w 317"/>
                <a:gd name="T17" fmla="*/ 141 h 320"/>
                <a:gd name="T18" fmla="*/ 220 w 317"/>
                <a:gd name="T19" fmla="*/ 29 h 320"/>
                <a:gd name="T20" fmla="*/ 204 w 317"/>
                <a:gd name="T21" fmla="*/ 13 h 320"/>
                <a:gd name="T22" fmla="*/ 169 w 317"/>
                <a:gd name="T23" fmla="*/ 10 h 320"/>
                <a:gd name="T24" fmla="*/ 148 w 317"/>
                <a:gd name="T25" fmla="*/ 10 h 320"/>
                <a:gd name="T26" fmla="*/ 113 w 317"/>
                <a:gd name="T27" fmla="*/ 13 h 320"/>
                <a:gd name="T28" fmla="*/ 98 w 317"/>
                <a:gd name="T29" fmla="*/ 29 h 320"/>
                <a:gd name="T30" fmla="*/ 148 w 317"/>
                <a:gd name="T31" fmla="*/ 141 h 320"/>
                <a:gd name="T32" fmla="*/ 75 w 317"/>
                <a:gd name="T33" fmla="*/ 41 h 320"/>
                <a:gd name="T34" fmla="*/ 55 w 317"/>
                <a:gd name="T35" fmla="*/ 47 h 320"/>
                <a:gd name="T36" fmla="*/ 35 w 317"/>
                <a:gd name="T37" fmla="*/ 76 h 320"/>
                <a:gd name="T38" fmla="*/ 24 w 317"/>
                <a:gd name="T39" fmla="*/ 94 h 320"/>
                <a:gd name="T40" fmla="*/ 9 w 317"/>
                <a:gd name="T41" fmla="*/ 126 h 320"/>
                <a:gd name="T42" fmla="*/ 12 w 317"/>
                <a:gd name="T43" fmla="*/ 147 h 320"/>
                <a:gd name="T44" fmla="*/ 83 w 317"/>
                <a:gd name="T45" fmla="*/ 128 h 320"/>
                <a:gd name="T46" fmla="*/ 83 w 317"/>
                <a:gd name="T47" fmla="*/ 191 h 320"/>
                <a:gd name="T48" fmla="*/ 2 w 317"/>
                <a:gd name="T49" fmla="*/ 180 h 320"/>
                <a:gd name="T50" fmla="*/ 57 w 317"/>
                <a:gd name="T51" fmla="*/ 206 h 320"/>
                <a:gd name="T52" fmla="*/ 20 w 317"/>
                <a:gd name="T53" fmla="*/ 240 h 320"/>
                <a:gd name="T54" fmla="*/ 35 w 317"/>
                <a:gd name="T55" fmla="*/ 244 h 320"/>
                <a:gd name="T56" fmla="*/ 55 w 317"/>
                <a:gd name="T57" fmla="*/ 272 h 320"/>
                <a:gd name="T58" fmla="*/ 65 w 317"/>
                <a:gd name="T59" fmla="*/ 286 h 320"/>
                <a:gd name="T60" fmla="*/ 94 w 317"/>
                <a:gd name="T61" fmla="*/ 209 h 320"/>
                <a:gd name="T62" fmla="*/ 148 w 317"/>
                <a:gd name="T63" fmla="*/ 241 h 320"/>
                <a:gd name="T64" fmla="*/ 98 w 317"/>
                <a:gd name="T65" fmla="*/ 306 h 320"/>
                <a:gd name="T66" fmla="*/ 113 w 317"/>
                <a:gd name="T67" fmla="*/ 306 h 320"/>
                <a:gd name="T68" fmla="*/ 148 w 317"/>
                <a:gd name="T69" fmla="*/ 309 h 320"/>
                <a:gd name="T70" fmla="*/ 169 w 317"/>
                <a:gd name="T71" fmla="*/ 309 h 320"/>
                <a:gd name="T72" fmla="*/ 204 w 317"/>
                <a:gd name="T73" fmla="*/ 306 h 320"/>
                <a:gd name="T74" fmla="*/ 220 w 317"/>
                <a:gd name="T75" fmla="*/ 306 h 320"/>
                <a:gd name="T76" fmla="*/ 169 w 317"/>
                <a:gd name="T77" fmla="*/ 241 h 320"/>
                <a:gd name="T78" fmla="*/ 223 w 317"/>
                <a:gd name="T79" fmla="*/ 209 h 320"/>
                <a:gd name="T80" fmla="*/ 252 w 317"/>
                <a:gd name="T81" fmla="*/ 286 h 320"/>
                <a:gd name="T82" fmla="*/ 262 w 317"/>
                <a:gd name="T83" fmla="*/ 272 h 320"/>
                <a:gd name="T84" fmla="*/ 283 w 317"/>
                <a:gd name="T85" fmla="*/ 244 h 320"/>
                <a:gd name="T86" fmla="*/ 297 w 317"/>
                <a:gd name="T87" fmla="*/ 240 h 320"/>
                <a:gd name="T88" fmla="*/ 260 w 317"/>
                <a:gd name="T89" fmla="*/ 206 h 320"/>
                <a:gd name="T90" fmla="*/ 316 w 317"/>
                <a:gd name="T91" fmla="*/ 18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7" h="320">
                  <a:moveTo>
                    <a:pt x="303" y="172"/>
                  </a:moveTo>
                  <a:cubicBezTo>
                    <a:pt x="234" y="191"/>
                    <a:pt x="234" y="191"/>
                    <a:pt x="234" y="191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234" y="128"/>
                    <a:pt x="234" y="128"/>
                    <a:pt x="234" y="128"/>
                  </a:cubicBezTo>
                  <a:cubicBezTo>
                    <a:pt x="303" y="147"/>
                    <a:pt x="303" y="147"/>
                    <a:pt x="303" y="147"/>
                  </a:cubicBezTo>
                  <a:cubicBezTo>
                    <a:pt x="304" y="147"/>
                    <a:pt x="305" y="147"/>
                    <a:pt x="305" y="147"/>
                  </a:cubicBezTo>
                  <a:cubicBezTo>
                    <a:pt x="310" y="147"/>
                    <a:pt x="314" y="144"/>
                    <a:pt x="316" y="139"/>
                  </a:cubicBezTo>
                  <a:cubicBezTo>
                    <a:pt x="317" y="134"/>
                    <a:pt x="314" y="128"/>
                    <a:pt x="308" y="126"/>
                  </a:cubicBezTo>
                  <a:cubicBezTo>
                    <a:pt x="260" y="113"/>
                    <a:pt x="260" y="113"/>
                    <a:pt x="260" y="113"/>
                  </a:cubicBezTo>
                  <a:cubicBezTo>
                    <a:pt x="293" y="94"/>
                    <a:pt x="293" y="94"/>
                    <a:pt x="293" y="94"/>
                  </a:cubicBezTo>
                  <a:cubicBezTo>
                    <a:pt x="298" y="91"/>
                    <a:pt x="300" y="85"/>
                    <a:pt x="297" y="80"/>
                  </a:cubicBezTo>
                  <a:cubicBezTo>
                    <a:pt x="294" y="75"/>
                    <a:pt x="288" y="73"/>
                    <a:pt x="283" y="76"/>
                  </a:cubicBezTo>
                  <a:cubicBezTo>
                    <a:pt x="250" y="95"/>
                    <a:pt x="250" y="95"/>
                    <a:pt x="250" y="95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4" y="41"/>
                    <a:pt x="261" y="35"/>
                    <a:pt x="255" y="34"/>
                  </a:cubicBezTo>
                  <a:cubicBezTo>
                    <a:pt x="249" y="32"/>
                    <a:pt x="243" y="36"/>
                    <a:pt x="242" y="41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220" y="29"/>
                    <a:pt x="220" y="29"/>
                    <a:pt x="220" y="29"/>
                  </a:cubicBezTo>
                  <a:cubicBezTo>
                    <a:pt x="224" y="24"/>
                    <a:pt x="224" y="18"/>
                    <a:pt x="220" y="13"/>
                  </a:cubicBezTo>
                  <a:cubicBezTo>
                    <a:pt x="215" y="9"/>
                    <a:pt x="209" y="9"/>
                    <a:pt x="204" y="13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4"/>
                    <a:pt x="165" y="0"/>
                    <a:pt x="159" y="0"/>
                  </a:cubicBezTo>
                  <a:cubicBezTo>
                    <a:pt x="153" y="0"/>
                    <a:pt x="148" y="4"/>
                    <a:pt x="148" y="10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09" y="9"/>
                    <a:pt x="102" y="9"/>
                    <a:pt x="98" y="13"/>
                  </a:cubicBezTo>
                  <a:cubicBezTo>
                    <a:pt x="94" y="18"/>
                    <a:pt x="94" y="24"/>
                    <a:pt x="98" y="29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4" y="36"/>
                    <a:pt x="68" y="32"/>
                    <a:pt x="62" y="34"/>
                  </a:cubicBezTo>
                  <a:cubicBezTo>
                    <a:pt x="57" y="35"/>
                    <a:pt x="53" y="41"/>
                    <a:pt x="55" y="47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0" y="73"/>
                    <a:pt x="23" y="75"/>
                    <a:pt x="20" y="80"/>
                  </a:cubicBezTo>
                  <a:cubicBezTo>
                    <a:pt x="17" y="85"/>
                    <a:pt x="19" y="91"/>
                    <a:pt x="24" y="94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3" y="128"/>
                    <a:pt x="0" y="134"/>
                    <a:pt x="2" y="139"/>
                  </a:cubicBezTo>
                  <a:cubicBezTo>
                    <a:pt x="3" y="144"/>
                    <a:pt x="7" y="147"/>
                    <a:pt x="12" y="147"/>
                  </a:cubicBezTo>
                  <a:cubicBezTo>
                    <a:pt x="13" y="147"/>
                    <a:pt x="14" y="147"/>
                    <a:pt x="15" y="147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9" y="171"/>
                    <a:pt x="3" y="174"/>
                    <a:pt x="2" y="180"/>
                  </a:cubicBezTo>
                  <a:cubicBezTo>
                    <a:pt x="0" y="186"/>
                    <a:pt x="3" y="192"/>
                    <a:pt x="9" y="193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24" y="225"/>
                    <a:pt x="24" y="225"/>
                    <a:pt x="24" y="225"/>
                  </a:cubicBezTo>
                  <a:cubicBezTo>
                    <a:pt x="19" y="228"/>
                    <a:pt x="17" y="234"/>
                    <a:pt x="20" y="240"/>
                  </a:cubicBezTo>
                  <a:cubicBezTo>
                    <a:pt x="22" y="243"/>
                    <a:pt x="26" y="245"/>
                    <a:pt x="29" y="245"/>
                  </a:cubicBezTo>
                  <a:cubicBezTo>
                    <a:pt x="31" y="245"/>
                    <a:pt x="33" y="244"/>
                    <a:pt x="35" y="244"/>
                  </a:cubicBezTo>
                  <a:cubicBezTo>
                    <a:pt x="68" y="224"/>
                    <a:pt x="68" y="224"/>
                    <a:pt x="68" y="224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3" y="278"/>
                    <a:pt x="57" y="284"/>
                    <a:pt x="62" y="285"/>
                  </a:cubicBezTo>
                  <a:cubicBezTo>
                    <a:pt x="63" y="286"/>
                    <a:pt x="64" y="286"/>
                    <a:pt x="65" y="286"/>
                  </a:cubicBezTo>
                  <a:cubicBezTo>
                    <a:pt x="70" y="286"/>
                    <a:pt x="74" y="283"/>
                    <a:pt x="75" y="278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8" y="241"/>
                    <a:pt x="148" y="241"/>
                    <a:pt x="148" y="241"/>
                  </a:cubicBezTo>
                  <a:cubicBezTo>
                    <a:pt x="98" y="291"/>
                    <a:pt x="98" y="291"/>
                    <a:pt x="98" y="291"/>
                  </a:cubicBezTo>
                  <a:cubicBezTo>
                    <a:pt x="94" y="295"/>
                    <a:pt x="94" y="302"/>
                    <a:pt x="98" y="306"/>
                  </a:cubicBezTo>
                  <a:cubicBezTo>
                    <a:pt x="100" y="308"/>
                    <a:pt x="103" y="309"/>
                    <a:pt x="105" y="309"/>
                  </a:cubicBezTo>
                  <a:cubicBezTo>
                    <a:pt x="108" y="309"/>
                    <a:pt x="111" y="308"/>
                    <a:pt x="113" y="306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48" y="309"/>
                    <a:pt x="148" y="309"/>
                    <a:pt x="148" y="309"/>
                  </a:cubicBezTo>
                  <a:cubicBezTo>
                    <a:pt x="148" y="315"/>
                    <a:pt x="153" y="320"/>
                    <a:pt x="159" y="320"/>
                  </a:cubicBezTo>
                  <a:cubicBezTo>
                    <a:pt x="165" y="320"/>
                    <a:pt x="169" y="315"/>
                    <a:pt x="169" y="309"/>
                  </a:cubicBezTo>
                  <a:cubicBezTo>
                    <a:pt x="169" y="271"/>
                    <a:pt x="169" y="271"/>
                    <a:pt x="169" y="271"/>
                  </a:cubicBezTo>
                  <a:cubicBezTo>
                    <a:pt x="204" y="306"/>
                    <a:pt x="204" y="306"/>
                    <a:pt x="204" y="306"/>
                  </a:cubicBezTo>
                  <a:cubicBezTo>
                    <a:pt x="207" y="308"/>
                    <a:pt x="209" y="309"/>
                    <a:pt x="212" y="309"/>
                  </a:cubicBezTo>
                  <a:cubicBezTo>
                    <a:pt x="215" y="309"/>
                    <a:pt x="217" y="308"/>
                    <a:pt x="220" y="306"/>
                  </a:cubicBezTo>
                  <a:cubicBezTo>
                    <a:pt x="224" y="302"/>
                    <a:pt x="224" y="295"/>
                    <a:pt x="220" y="291"/>
                  </a:cubicBezTo>
                  <a:cubicBezTo>
                    <a:pt x="169" y="241"/>
                    <a:pt x="169" y="241"/>
                    <a:pt x="169" y="241"/>
                  </a:cubicBezTo>
                  <a:cubicBezTo>
                    <a:pt x="169" y="178"/>
                    <a:pt x="169" y="178"/>
                    <a:pt x="169" y="178"/>
                  </a:cubicBezTo>
                  <a:cubicBezTo>
                    <a:pt x="223" y="209"/>
                    <a:pt x="223" y="209"/>
                    <a:pt x="223" y="209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3" y="283"/>
                    <a:pt x="247" y="286"/>
                    <a:pt x="252" y="286"/>
                  </a:cubicBezTo>
                  <a:cubicBezTo>
                    <a:pt x="253" y="286"/>
                    <a:pt x="254" y="286"/>
                    <a:pt x="255" y="285"/>
                  </a:cubicBezTo>
                  <a:cubicBezTo>
                    <a:pt x="261" y="284"/>
                    <a:pt x="264" y="278"/>
                    <a:pt x="262" y="272"/>
                  </a:cubicBezTo>
                  <a:cubicBezTo>
                    <a:pt x="250" y="224"/>
                    <a:pt x="250" y="224"/>
                    <a:pt x="250" y="224"/>
                  </a:cubicBezTo>
                  <a:cubicBezTo>
                    <a:pt x="283" y="244"/>
                    <a:pt x="283" y="244"/>
                    <a:pt x="283" y="244"/>
                  </a:cubicBezTo>
                  <a:cubicBezTo>
                    <a:pt x="284" y="244"/>
                    <a:pt x="286" y="245"/>
                    <a:pt x="288" y="245"/>
                  </a:cubicBezTo>
                  <a:cubicBezTo>
                    <a:pt x="292" y="245"/>
                    <a:pt x="295" y="243"/>
                    <a:pt x="297" y="240"/>
                  </a:cubicBezTo>
                  <a:cubicBezTo>
                    <a:pt x="300" y="234"/>
                    <a:pt x="298" y="228"/>
                    <a:pt x="293" y="225"/>
                  </a:cubicBezTo>
                  <a:cubicBezTo>
                    <a:pt x="260" y="206"/>
                    <a:pt x="260" y="206"/>
                    <a:pt x="260" y="206"/>
                  </a:cubicBezTo>
                  <a:cubicBezTo>
                    <a:pt x="308" y="193"/>
                    <a:pt x="308" y="193"/>
                    <a:pt x="308" y="193"/>
                  </a:cubicBezTo>
                  <a:cubicBezTo>
                    <a:pt x="314" y="192"/>
                    <a:pt x="317" y="186"/>
                    <a:pt x="316" y="180"/>
                  </a:cubicBezTo>
                  <a:cubicBezTo>
                    <a:pt x="314" y="174"/>
                    <a:pt x="308" y="171"/>
                    <a:pt x="303" y="17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24" name="Freeform 156"/>
            <p:cNvSpPr>
              <a:spLocks noEditPoints="1"/>
            </p:cNvSpPr>
            <p:nvPr/>
          </p:nvSpPr>
          <p:spPr bwMode="auto">
            <a:xfrm>
              <a:off x="2716" y="38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sp>
        <p:nvSpPr>
          <p:cNvPr id="25" name="Freeform 838"/>
          <p:cNvSpPr>
            <a:spLocks noChangeAspect="1" noEditPoints="1"/>
          </p:cNvSpPr>
          <p:nvPr/>
        </p:nvSpPr>
        <p:spPr bwMode="auto">
          <a:xfrm>
            <a:off x="3207904" y="3457657"/>
            <a:ext cx="1178240" cy="1090023"/>
          </a:xfrm>
          <a:custGeom>
            <a:avLst/>
            <a:gdLst>
              <a:gd name="T0" fmla="*/ 309 w 512"/>
              <a:gd name="T1" fmla="*/ 213 h 512"/>
              <a:gd name="T2" fmla="*/ 394 w 512"/>
              <a:gd name="T3" fmla="*/ 213 h 512"/>
              <a:gd name="T4" fmla="*/ 394 w 512"/>
              <a:gd name="T5" fmla="*/ 298 h 512"/>
              <a:gd name="T6" fmla="*/ 309 w 512"/>
              <a:gd name="T7" fmla="*/ 298 h 512"/>
              <a:gd name="T8" fmla="*/ 298 w 512"/>
              <a:gd name="T9" fmla="*/ 309 h 512"/>
              <a:gd name="T10" fmla="*/ 298 w 512"/>
              <a:gd name="T11" fmla="*/ 394 h 512"/>
              <a:gd name="T12" fmla="*/ 213 w 512"/>
              <a:gd name="T13" fmla="*/ 394 h 512"/>
              <a:gd name="T14" fmla="*/ 213 w 512"/>
              <a:gd name="T15" fmla="*/ 309 h 512"/>
              <a:gd name="T16" fmla="*/ 202 w 512"/>
              <a:gd name="T17" fmla="*/ 298 h 512"/>
              <a:gd name="T18" fmla="*/ 117 w 512"/>
              <a:gd name="T19" fmla="*/ 298 h 512"/>
              <a:gd name="T20" fmla="*/ 117 w 512"/>
              <a:gd name="T21" fmla="*/ 213 h 512"/>
              <a:gd name="T22" fmla="*/ 202 w 512"/>
              <a:gd name="T23" fmla="*/ 213 h 512"/>
              <a:gd name="T24" fmla="*/ 213 w 512"/>
              <a:gd name="T25" fmla="*/ 202 h 512"/>
              <a:gd name="T26" fmla="*/ 213 w 512"/>
              <a:gd name="T27" fmla="*/ 117 h 512"/>
              <a:gd name="T28" fmla="*/ 298 w 512"/>
              <a:gd name="T29" fmla="*/ 117 h 512"/>
              <a:gd name="T30" fmla="*/ 298 w 512"/>
              <a:gd name="T31" fmla="*/ 202 h 512"/>
              <a:gd name="T32" fmla="*/ 309 w 512"/>
              <a:gd name="T33" fmla="*/ 213 h 512"/>
              <a:gd name="T34" fmla="*/ 512 w 512"/>
              <a:gd name="T35" fmla="*/ 256 h 512"/>
              <a:gd name="T36" fmla="*/ 256 w 512"/>
              <a:gd name="T37" fmla="*/ 512 h 512"/>
              <a:gd name="T38" fmla="*/ 0 w 512"/>
              <a:gd name="T39" fmla="*/ 256 h 512"/>
              <a:gd name="T40" fmla="*/ 256 w 512"/>
              <a:gd name="T41" fmla="*/ 0 h 512"/>
              <a:gd name="T42" fmla="*/ 512 w 512"/>
              <a:gd name="T43" fmla="*/ 256 h 512"/>
              <a:gd name="T44" fmla="*/ 416 w 512"/>
              <a:gd name="T45" fmla="*/ 202 h 512"/>
              <a:gd name="T46" fmla="*/ 405 w 512"/>
              <a:gd name="T47" fmla="*/ 192 h 512"/>
              <a:gd name="T48" fmla="*/ 320 w 512"/>
              <a:gd name="T49" fmla="*/ 192 h 512"/>
              <a:gd name="T50" fmla="*/ 320 w 512"/>
              <a:gd name="T51" fmla="*/ 106 h 512"/>
              <a:gd name="T52" fmla="*/ 309 w 512"/>
              <a:gd name="T53" fmla="*/ 96 h 512"/>
              <a:gd name="T54" fmla="*/ 202 w 512"/>
              <a:gd name="T55" fmla="*/ 96 h 512"/>
              <a:gd name="T56" fmla="*/ 192 w 512"/>
              <a:gd name="T57" fmla="*/ 106 h 512"/>
              <a:gd name="T58" fmla="*/ 192 w 512"/>
              <a:gd name="T59" fmla="*/ 192 h 512"/>
              <a:gd name="T60" fmla="*/ 106 w 512"/>
              <a:gd name="T61" fmla="*/ 192 h 512"/>
              <a:gd name="T62" fmla="*/ 96 w 512"/>
              <a:gd name="T63" fmla="*/ 202 h 512"/>
              <a:gd name="T64" fmla="*/ 96 w 512"/>
              <a:gd name="T65" fmla="*/ 309 h 512"/>
              <a:gd name="T66" fmla="*/ 106 w 512"/>
              <a:gd name="T67" fmla="*/ 320 h 512"/>
              <a:gd name="T68" fmla="*/ 192 w 512"/>
              <a:gd name="T69" fmla="*/ 320 h 512"/>
              <a:gd name="T70" fmla="*/ 192 w 512"/>
              <a:gd name="T71" fmla="*/ 405 h 512"/>
              <a:gd name="T72" fmla="*/ 202 w 512"/>
              <a:gd name="T73" fmla="*/ 416 h 512"/>
              <a:gd name="T74" fmla="*/ 309 w 512"/>
              <a:gd name="T75" fmla="*/ 416 h 512"/>
              <a:gd name="T76" fmla="*/ 320 w 512"/>
              <a:gd name="T77" fmla="*/ 405 h 512"/>
              <a:gd name="T78" fmla="*/ 320 w 512"/>
              <a:gd name="T79" fmla="*/ 320 h 512"/>
              <a:gd name="T80" fmla="*/ 405 w 512"/>
              <a:gd name="T81" fmla="*/ 320 h 512"/>
              <a:gd name="T82" fmla="*/ 416 w 512"/>
              <a:gd name="T83" fmla="*/ 309 h 512"/>
              <a:gd name="T84" fmla="*/ 416 w 512"/>
              <a:gd name="T85" fmla="*/ 20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2" h="512">
                <a:moveTo>
                  <a:pt x="309" y="213"/>
                </a:moveTo>
                <a:cubicBezTo>
                  <a:pt x="394" y="213"/>
                  <a:pt x="394" y="213"/>
                  <a:pt x="394" y="213"/>
                </a:cubicBezTo>
                <a:cubicBezTo>
                  <a:pt x="394" y="298"/>
                  <a:pt x="394" y="298"/>
                  <a:pt x="394" y="298"/>
                </a:cubicBezTo>
                <a:cubicBezTo>
                  <a:pt x="309" y="298"/>
                  <a:pt x="309" y="298"/>
                  <a:pt x="309" y="298"/>
                </a:cubicBezTo>
                <a:cubicBezTo>
                  <a:pt x="303" y="298"/>
                  <a:pt x="298" y="303"/>
                  <a:pt x="298" y="309"/>
                </a:cubicBezTo>
                <a:cubicBezTo>
                  <a:pt x="298" y="394"/>
                  <a:pt x="298" y="394"/>
                  <a:pt x="298" y="394"/>
                </a:cubicBezTo>
                <a:cubicBezTo>
                  <a:pt x="213" y="394"/>
                  <a:pt x="213" y="394"/>
                  <a:pt x="213" y="394"/>
                </a:cubicBezTo>
                <a:cubicBezTo>
                  <a:pt x="213" y="309"/>
                  <a:pt x="213" y="309"/>
                  <a:pt x="213" y="309"/>
                </a:cubicBezTo>
                <a:cubicBezTo>
                  <a:pt x="213" y="303"/>
                  <a:pt x="208" y="298"/>
                  <a:pt x="202" y="298"/>
                </a:cubicBezTo>
                <a:cubicBezTo>
                  <a:pt x="117" y="298"/>
                  <a:pt x="117" y="298"/>
                  <a:pt x="117" y="298"/>
                </a:cubicBezTo>
                <a:cubicBezTo>
                  <a:pt x="117" y="213"/>
                  <a:pt x="117" y="213"/>
                  <a:pt x="117" y="213"/>
                </a:cubicBezTo>
                <a:cubicBezTo>
                  <a:pt x="202" y="213"/>
                  <a:pt x="202" y="213"/>
                  <a:pt x="202" y="213"/>
                </a:cubicBezTo>
                <a:cubicBezTo>
                  <a:pt x="208" y="213"/>
                  <a:pt x="213" y="208"/>
                  <a:pt x="213" y="202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202"/>
                  <a:pt x="298" y="202"/>
                  <a:pt x="298" y="202"/>
                </a:cubicBezTo>
                <a:cubicBezTo>
                  <a:pt x="298" y="208"/>
                  <a:pt x="303" y="213"/>
                  <a:pt x="309" y="213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6" y="202"/>
                </a:moveTo>
                <a:cubicBezTo>
                  <a:pt x="416" y="196"/>
                  <a:pt x="411" y="192"/>
                  <a:pt x="405" y="192"/>
                </a:cubicBezTo>
                <a:cubicBezTo>
                  <a:pt x="320" y="192"/>
                  <a:pt x="320" y="192"/>
                  <a:pt x="320" y="192"/>
                </a:cubicBezTo>
                <a:cubicBezTo>
                  <a:pt x="320" y="106"/>
                  <a:pt x="320" y="106"/>
                  <a:pt x="320" y="106"/>
                </a:cubicBezTo>
                <a:cubicBezTo>
                  <a:pt x="320" y="100"/>
                  <a:pt x="315" y="96"/>
                  <a:pt x="309" y="96"/>
                </a:cubicBezTo>
                <a:cubicBezTo>
                  <a:pt x="202" y="96"/>
                  <a:pt x="202" y="96"/>
                  <a:pt x="202" y="96"/>
                </a:cubicBezTo>
                <a:cubicBezTo>
                  <a:pt x="196" y="96"/>
                  <a:pt x="192" y="100"/>
                  <a:pt x="192" y="106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06" y="192"/>
                  <a:pt x="106" y="192"/>
                  <a:pt x="106" y="192"/>
                </a:cubicBezTo>
                <a:cubicBezTo>
                  <a:pt x="100" y="192"/>
                  <a:pt x="96" y="196"/>
                  <a:pt x="96" y="202"/>
                </a:cubicBezTo>
                <a:cubicBezTo>
                  <a:pt x="96" y="309"/>
                  <a:pt x="96" y="309"/>
                  <a:pt x="96" y="309"/>
                </a:cubicBezTo>
                <a:cubicBezTo>
                  <a:pt x="96" y="315"/>
                  <a:pt x="100" y="320"/>
                  <a:pt x="106" y="320"/>
                </a:cubicBezTo>
                <a:cubicBezTo>
                  <a:pt x="192" y="320"/>
                  <a:pt x="192" y="320"/>
                  <a:pt x="192" y="320"/>
                </a:cubicBezTo>
                <a:cubicBezTo>
                  <a:pt x="192" y="405"/>
                  <a:pt x="192" y="405"/>
                  <a:pt x="192" y="405"/>
                </a:cubicBezTo>
                <a:cubicBezTo>
                  <a:pt x="192" y="411"/>
                  <a:pt x="196" y="416"/>
                  <a:pt x="202" y="416"/>
                </a:cubicBezTo>
                <a:cubicBezTo>
                  <a:pt x="309" y="416"/>
                  <a:pt x="309" y="416"/>
                  <a:pt x="309" y="416"/>
                </a:cubicBezTo>
                <a:cubicBezTo>
                  <a:pt x="315" y="416"/>
                  <a:pt x="320" y="411"/>
                  <a:pt x="320" y="405"/>
                </a:cubicBezTo>
                <a:cubicBezTo>
                  <a:pt x="320" y="320"/>
                  <a:pt x="320" y="320"/>
                  <a:pt x="320" y="32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15"/>
                  <a:pt x="416" y="309"/>
                </a:cubicBezTo>
                <a:lnTo>
                  <a:pt x="416" y="202"/>
                </a:ln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205"/>
          </a:p>
        </p:txBody>
      </p:sp>
      <p:grpSp>
        <p:nvGrpSpPr>
          <p:cNvPr id="26" name="Group 345"/>
          <p:cNvGrpSpPr>
            <a:grpSpLocks noChangeAspect="1"/>
          </p:cNvGrpSpPr>
          <p:nvPr/>
        </p:nvGrpSpPr>
        <p:grpSpPr bwMode="auto">
          <a:xfrm>
            <a:off x="5358808" y="3873271"/>
            <a:ext cx="276766" cy="276766"/>
            <a:chOff x="3451" y="1171"/>
            <a:chExt cx="340" cy="340"/>
          </a:xfrm>
          <a:solidFill>
            <a:schemeClr val="accent4"/>
          </a:solidFill>
        </p:grpSpPr>
        <p:sp>
          <p:nvSpPr>
            <p:cNvPr id="27" name="Freeform 346"/>
            <p:cNvSpPr>
              <a:spLocks noEditPoints="1"/>
            </p:cNvSpPr>
            <p:nvPr/>
          </p:nvSpPr>
          <p:spPr bwMode="auto">
            <a:xfrm>
              <a:off x="3515" y="1241"/>
              <a:ext cx="212" cy="192"/>
            </a:xfrm>
            <a:custGeom>
              <a:avLst/>
              <a:gdLst>
                <a:gd name="T0" fmla="*/ 224 w 320"/>
                <a:gd name="T1" fmla="*/ 288 h 288"/>
                <a:gd name="T2" fmla="*/ 170 w 320"/>
                <a:gd name="T3" fmla="*/ 288 h 288"/>
                <a:gd name="T4" fmla="*/ 160 w 320"/>
                <a:gd name="T5" fmla="*/ 278 h 288"/>
                <a:gd name="T6" fmla="*/ 160 w 320"/>
                <a:gd name="T7" fmla="*/ 267 h 288"/>
                <a:gd name="T8" fmla="*/ 138 w 320"/>
                <a:gd name="T9" fmla="*/ 267 h 288"/>
                <a:gd name="T10" fmla="*/ 138 w 320"/>
                <a:gd name="T11" fmla="*/ 278 h 288"/>
                <a:gd name="T12" fmla="*/ 128 w 320"/>
                <a:gd name="T13" fmla="*/ 288 h 288"/>
                <a:gd name="T14" fmla="*/ 74 w 320"/>
                <a:gd name="T15" fmla="*/ 288 h 288"/>
                <a:gd name="T16" fmla="*/ 64 w 320"/>
                <a:gd name="T17" fmla="*/ 278 h 288"/>
                <a:gd name="T18" fmla="*/ 27 w 320"/>
                <a:gd name="T19" fmla="*/ 235 h 288"/>
                <a:gd name="T20" fmla="*/ 18 w 320"/>
                <a:gd name="T21" fmla="*/ 230 h 288"/>
                <a:gd name="T22" fmla="*/ 0 w 320"/>
                <a:gd name="T23" fmla="*/ 160 h 288"/>
                <a:gd name="T24" fmla="*/ 138 w 320"/>
                <a:gd name="T25" fmla="*/ 22 h 288"/>
                <a:gd name="T26" fmla="*/ 198 w 320"/>
                <a:gd name="T27" fmla="*/ 30 h 288"/>
                <a:gd name="T28" fmla="*/ 255 w 320"/>
                <a:gd name="T29" fmla="*/ 0 h 288"/>
                <a:gd name="T30" fmla="*/ 264 w 320"/>
                <a:gd name="T31" fmla="*/ 4 h 288"/>
                <a:gd name="T32" fmla="*/ 266 w 320"/>
                <a:gd name="T33" fmla="*/ 14 h 288"/>
                <a:gd name="T34" fmla="*/ 257 w 320"/>
                <a:gd name="T35" fmla="*/ 49 h 288"/>
                <a:gd name="T36" fmla="*/ 294 w 320"/>
                <a:gd name="T37" fmla="*/ 96 h 288"/>
                <a:gd name="T38" fmla="*/ 309 w 320"/>
                <a:gd name="T39" fmla="*/ 96 h 288"/>
                <a:gd name="T40" fmla="*/ 320 w 320"/>
                <a:gd name="T41" fmla="*/ 107 h 288"/>
                <a:gd name="T42" fmla="*/ 320 w 320"/>
                <a:gd name="T43" fmla="*/ 171 h 288"/>
                <a:gd name="T44" fmla="*/ 309 w 320"/>
                <a:gd name="T45" fmla="*/ 182 h 288"/>
                <a:gd name="T46" fmla="*/ 275 w 320"/>
                <a:gd name="T47" fmla="*/ 182 h 288"/>
                <a:gd name="T48" fmla="*/ 234 w 320"/>
                <a:gd name="T49" fmla="*/ 259 h 288"/>
                <a:gd name="T50" fmla="*/ 234 w 320"/>
                <a:gd name="T51" fmla="*/ 278 h 288"/>
                <a:gd name="T52" fmla="*/ 224 w 320"/>
                <a:gd name="T53" fmla="*/ 288 h 288"/>
                <a:gd name="T54" fmla="*/ 181 w 320"/>
                <a:gd name="T55" fmla="*/ 267 h 288"/>
                <a:gd name="T56" fmla="*/ 213 w 320"/>
                <a:gd name="T57" fmla="*/ 267 h 288"/>
                <a:gd name="T58" fmla="*/ 213 w 320"/>
                <a:gd name="T59" fmla="*/ 255 h 288"/>
                <a:gd name="T60" fmla="*/ 216 w 320"/>
                <a:gd name="T61" fmla="*/ 248 h 288"/>
                <a:gd name="T62" fmla="*/ 255 w 320"/>
                <a:gd name="T63" fmla="*/ 170 h 288"/>
                <a:gd name="T64" fmla="*/ 266 w 320"/>
                <a:gd name="T65" fmla="*/ 160 h 288"/>
                <a:gd name="T66" fmla="*/ 298 w 320"/>
                <a:gd name="T67" fmla="*/ 160 h 288"/>
                <a:gd name="T68" fmla="*/ 298 w 320"/>
                <a:gd name="T69" fmla="*/ 118 h 288"/>
                <a:gd name="T70" fmla="*/ 288 w 320"/>
                <a:gd name="T71" fmla="*/ 118 h 288"/>
                <a:gd name="T72" fmla="*/ 278 w 320"/>
                <a:gd name="T73" fmla="*/ 112 h 288"/>
                <a:gd name="T74" fmla="*/ 240 w 320"/>
                <a:gd name="T75" fmla="*/ 63 h 288"/>
                <a:gd name="T76" fmla="*/ 235 w 320"/>
                <a:gd name="T77" fmla="*/ 51 h 288"/>
                <a:gd name="T78" fmla="*/ 241 w 320"/>
                <a:gd name="T79" fmla="*/ 25 h 288"/>
                <a:gd name="T80" fmla="*/ 212 w 320"/>
                <a:gd name="T81" fmla="*/ 48 h 288"/>
                <a:gd name="T82" fmla="*/ 199 w 320"/>
                <a:gd name="T83" fmla="*/ 53 h 288"/>
                <a:gd name="T84" fmla="*/ 138 w 320"/>
                <a:gd name="T85" fmla="*/ 43 h 288"/>
                <a:gd name="T86" fmla="*/ 21 w 320"/>
                <a:gd name="T87" fmla="*/ 160 h 288"/>
                <a:gd name="T88" fmla="*/ 34 w 320"/>
                <a:gd name="T89" fmla="*/ 214 h 288"/>
                <a:gd name="T90" fmla="*/ 84 w 320"/>
                <a:gd name="T91" fmla="*/ 267 h 288"/>
                <a:gd name="T92" fmla="*/ 117 w 320"/>
                <a:gd name="T93" fmla="*/ 267 h 288"/>
                <a:gd name="T94" fmla="*/ 117 w 320"/>
                <a:gd name="T95" fmla="*/ 256 h 288"/>
                <a:gd name="T96" fmla="*/ 128 w 320"/>
                <a:gd name="T97" fmla="*/ 246 h 288"/>
                <a:gd name="T98" fmla="*/ 170 w 320"/>
                <a:gd name="T99" fmla="*/ 246 h 288"/>
                <a:gd name="T100" fmla="*/ 181 w 320"/>
                <a:gd name="T101" fmla="*/ 256 h 288"/>
                <a:gd name="T102" fmla="*/ 181 w 320"/>
                <a:gd name="T103" fmla="*/ 267 h 288"/>
                <a:gd name="T104" fmla="*/ 82 w 320"/>
                <a:gd name="T105" fmla="*/ 104 h 288"/>
                <a:gd name="T106" fmla="*/ 130 w 320"/>
                <a:gd name="T107" fmla="*/ 79 h 288"/>
                <a:gd name="T108" fmla="*/ 138 w 320"/>
                <a:gd name="T109" fmla="*/ 66 h 288"/>
                <a:gd name="T110" fmla="*/ 125 w 320"/>
                <a:gd name="T111" fmla="*/ 58 h 288"/>
                <a:gd name="T112" fmla="*/ 68 w 320"/>
                <a:gd name="T113" fmla="*/ 88 h 288"/>
                <a:gd name="T114" fmla="*/ 67 w 320"/>
                <a:gd name="T115" fmla="*/ 103 h 288"/>
                <a:gd name="T116" fmla="*/ 75 w 320"/>
                <a:gd name="T117" fmla="*/ 107 h 288"/>
                <a:gd name="T118" fmla="*/ 82 w 320"/>
                <a:gd name="T119" fmla="*/ 10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288">
                  <a:moveTo>
                    <a:pt x="224" y="288"/>
                  </a:moveTo>
                  <a:cubicBezTo>
                    <a:pt x="170" y="288"/>
                    <a:pt x="170" y="288"/>
                    <a:pt x="170" y="288"/>
                  </a:cubicBezTo>
                  <a:cubicBezTo>
                    <a:pt x="164" y="288"/>
                    <a:pt x="160" y="284"/>
                    <a:pt x="160" y="278"/>
                  </a:cubicBezTo>
                  <a:cubicBezTo>
                    <a:pt x="160" y="267"/>
                    <a:pt x="160" y="267"/>
                    <a:pt x="160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8" y="278"/>
                    <a:pt x="138" y="278"/>
                    <a:pt x="138" y="278"/>
                  </a:cubicBezTo>
                  <a:cubicBezTo>
                    <a:pt x="138" y="284"/>
                    <a:pt x="134" y="288"/>
                    <a:pt x="128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68" y="288"/>
                    <a:pt x="64" y="284"/>
                    <a:pt x="64" y="278"/>
                  </a:cubicBezTo>
                  <a:cubicBezTo>
                    <a:pt x="64" y="237"/>
                    <a:pt x="29" y="235"/>
                    <a:pt x="27" y="235"/>
                  </a:cubicBezTo>
                  <a:cubicBezTo>
                    <a:pt x="23" y="235"/>
                    <a:pt x="20" y="233"/>
                    <a:pt x="18" y="230"/>
                  </a:cubicBezTo>
                  <a:cubicBezTo>
                    <a:pt x="6" y="209"/>
                    <a:pt x="0" y="185"/>
                    <a:pt x="0" y="160"/>
                  </a:cubicBezTo>
                  <a:cubicBezTo>
                    <a:pt x="0" y="84"/>
                    <a:pt x="62" y="22"/>
                    <a:pt x="138" y="22"/>
                  </a:cubicBezTo>
                  <a:cubicBezTo>
                    <a:pt x="160" y="22"/>
                    <a:pt x="179" y="24"/>
                    <a:pt x="198" y="30"/>
                  </a:cubicBezTo>
                  <a:cubicBezTo>
                    <a:pt x="217" y="3"/>
                    <a:pt x="253" y="0"/>
                    <a:pt x="255" y="0"/>
                  </a:cubicBezTo>
                  <a:cubicBezTo>
                    <a:pt x="259" y="0"/>
                    <a:pt x="262" y="2"/>
                    <a:pt x="264" y="4"/>
                  </a:cubicBezTo>
                  <a:cubicBezTo>
                    <a:pt x="266" y="7"/>
                    <a:pt x="267" y="10"/>
                    <a:pt x="266" y="14"/>
                  </a:cubicBezTo>
                  <a:cubicBezTo>
                    <a:pt x="257" y="49"/>
                    <a:pt x="257" y="49"/>
                    <a:pt x="257" y="49"/>
                  </a:cubicBezTo>
                  <a:cubicBezTo>
                    <a:pt x="275" y="63"/>
                    <a:pt x="288" y="85"/>
                    <a:pt x="294" y="96"/>
                  </a:cubicBezTo>
                  <a:cubicBezTo>
                    <a:pt x="309" y="96"/>
                    <a:pt x="309" y="96"/>
                    <a:pt x="309" y="96"/>
                  </a:cubicBezTo>
                  <a:cubicBezTo>
                    <a:pt x="315" y="96"/>
                    <a:pt x="320" y="101"/>
                    <a:pt x="320" y="107"/>
                  </a:cubicBezTo>
                  <a:cubicBezTo>
                    <a:pt x="320" y="171"/>
                    <a:pt x="320" y="171"/>
                    <a:pt x="320" y="171"/>
                  </a:cubicBezTo>
                  <a:cubicBezTo>
                    <a:pt x="320" y="177"/>
                    <a:pt x="315" y="182"/>
                    <a:pt x="309" y="182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69" y="217"/>
                    <a:pt x="249" y="244"/>
                    <a:pt x="234" y="259"/>
                  </a:cubicBezTo>
                  <a:cubicBezTo>
                    <a:pt x="234" y="278"/>
                    <a:pt x="234" y="278"/>
                    <a:pt x="234" y="278"/>
                  </a:cubicBezTo>
                  <a:cubicBezTo>
                    <a:pt x="234" y="284"/>
                    <a:pt x="230" y="288"/>
                    <a:pt x="224" y="288"/>
                  </a:cubicBezTo>
                  <a:close/>
                  <a:moveTo>
                    <a:pt x="181" y="267"/>
                  </a:moveTo>
                  <a:cubicBezTo>
                    <a:pt x="213" y="267"/>
                    <a:pt x="213" y="267"/>
                    <a:pt x="213" y="267"/>
                  </a:cubicBezTo>
                  <a:cubicBezTo>
                    <a:pt x="213" y="255"/>
                    <a:pt x="213" y="255"/>
                    <a:pt x="213" y="255"/>
                  </a:cubicBezTo>
                  <a:cubicBezTo>
                    <a:pt x="213" y="252"/>
                    <a:pt x="214" y="250"/>
                    <a:pt x="216" y="248"/>
                  </a:cubicBezTo>
                  <a:cubicBezTo>
                    <a:pt x="239" y="225"/>
                    <a:pt x="253" y="197"/>
                    <a:pt x="255" y="170"/>
                  </a:cubicBezTo>
                  <a:cubicBezTo>
                    <a:pt x="256" y="165"/>
                    <a:pt x="260" y="160"/>
                    <a:pt x="266" y="160"/>
                  </a:cubicBezTo>
                  <a:cubicBezTo>
                    <a:pt x="298" y="160"/>
                    <a:pt x="298" y="160"/>
                    <a:pt x="298" y="160"/>
                  </a:cubicBezTo>
                  <a:cubicBezTo>
                    <a:pt x="298" y="118"/>
                    <a:pt x="298" y="118"/>
                    <a:pt x="298" y="118"/>
                  </a:cubicBezTo>
                  <a:cubicBezTo>
                    <a:pt x="288" y="118"/>
                    <a:pt x="288" y="118"/>
                    <a:pt x="288" y="118"/>
                  </a:cubicBezTo>
                  <a:cubicBezTo>
                    <a:pt x="284" y="118"/>
                    <a:pt x="280" y="115"/>
                    <a:pt x="278" y="112"/>
                  </a:cubicBezTo>
                  <a:cubicBezTo>
                    <a:pt x="278" y="111"/>
                    <a:pt x="261" y="76"/>
                    <a:pt x="240" y="63"/>
                  </a:cubicBezTo>
                  <a:cubicBezTo>
                    <a:pt x="236" y="60"/>
                    <a:pt x="234" y="56"/>
                    <a:pt x="235" y="51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31" y="28"/>
                    <a:pt x="218" y="35"/>
                    <a:pt x="212" y="48"/>
                  </a:cubicBezTo>
                  <a:cubicBezTo>
                    <a:pt x="210" y="53"/>
                    <a:pt x="204" y="55"/>
                    <a:pt x="199" y="53"/>
                  </a:cubicBezTo>
                  <a:cubicBezTo>
                    <a:pt x="180" y="46"/>
                    <a:pt x="161" y="43"/>
                    <a:pt x="138" y="43"/>
                  </a:cubicBezTo>
                  <a:cubicBezTo>
                    <a:pt x="74" y="43"/>
                    <a:pt x="21" y="96"/>
                    <a:pt x="21" y="160"/>
                  </a:cubicBezTo>
                  <a:cubicBezTo>
                    <a:pt x="21" y="179"/>
                    <a:pt x="26" y="198"/>
                    <a:pt x="34" y="214"/>
                  </a:cubicBezTo>
                  <a:cubicBezTo>
                    <a:pt x="53" y="217"/>
                    <a:pt x="80" y="231"/>
                    <a:pt x="84" y="267"/>
                  </a:cubicBezTo>
                  <a:cubicBezTo>
                    <a:pt x="117" y="267"/>
                    <a:pt x="117" y="267"/>
                    <a:pt x="117" y="267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0"/>
                    <a:pt x="122" y="246"/>
                    <a:pt x="128" y="246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76" y="246"/>
                    <a:pt x="181" y="250"/>
                    <a:pt x="181" y="256"/>
                  </a:cubicBezTo>
                  <a:lnTo>
                    <a:pt x="181" y="267"/>
                  </a:lnTo>
                  <a:close/>
                  <a:moveTo>
                    <a:pt x="82" y="104"/>
                  </a:moveTo>
                  <a:cubicBezTo>
                    <a:pt x="96" y="92"/>
                    <a:pt x="113" y="83"/>
                    <a:pt x="130" y="79"/>
                  </a:cubicBezTo>
                  <a:cubicBezTo>
                    <a:pt x="136" y="77"/>
                    <a:pt x="139" y="71"/>
                    <a:pt x="138" y="66"/>
                  </a:cubicBezTo>
                  <a:cubicBezTo>
                    <a:pt x="137" y="60"/>
                    <a:pt x="131" y="57"/>
                    <a:pt x="125" y="58"/>
                  </a:cubicBezTo>
                  <a:cubicBezTo>
                    <a:pt x="104" y="63"/>
                    <a:pt x="84" y="74"/>
                    <a:pt x="68" y="88"/>
                  </a:cubicBezTo>
                  <a:cubicBezTo>
                    <a:pt x="64" y="92"/>
                    <a:pt x="63" y="99"/>
                    <a:pt x="67" y="103"/>
                  </a:cubicBezTo>
                  <a:cubicBezTo>
                    <a:pt x="69" y="106"/>
                    <a:pt x="72" y="107"/>
                    <a:pt x="75" y="107"/>
                  </a:cubicBezTo>
                  <a:cubicBezTo>
                    <a:pt x="78" y="107"/>
                    <a:pt x="80" y="106"/>
                    <a:pt x="82" y="104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28" name="Freeform 347"/>
            <p:cNvSpPr>
              <a:spLocks noEditPoints="1"/>
            </p:cNvSpPr>
            <p:nvPr/>
          </p:nvSpPr>
          <p:spPr bwMode="auto">
            <a:xfrm>
              <a:off x="3451" y="1171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29" name="Group 526"/>
          <p:cNvGrpSpPr>
            <a:grpSpLocks noChangeAspect="1"/>
          </p:cNvGrpSpPr>
          <p:nvPr/>
        </p:nvGrpSpPr>
        <p:grpSpPr bwMode="auto">
          <a:xfrm>
            <a:off x="5519282" y="4496397"/>
            <a:ext cx="276766" cy="276766"/>
            <a:chOff x="3464" y="1974"/>
            <a:chExt cx="340" cy="340"/>
          </a:xfrm>
          <a:solidFill>
            <a:schemeClr val="accent6"/>
          </a:solidFill>
        </p:grpSpPr>
        <p:sp>
          <p:nvSpPr>
            <p:cNvPr id="30" name="Freeform 527"/>
            <p:cNvSpPr>
              <a:spLocks noEditPoints="1"/>
            </p:cNvSpPr>
            <p:nvPr/>
          </p:nvSpPr>
          <p:spPr bwMode="auto">
            <a:xfrm>
              <a:off x="3464" y="197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31" name="Freeform 528"/>
            <p:cNvSpPr>
              <a:spLocks noEditPoints="1"/>
            </p:cNvSpPr>
            <p:nvPr/>
          </p:nvSpPr>
          <p:spPr bwMode="auto">
            <a:xfrm>
              <a:off x="3541" y="2037"/>
              <a:ext cx="185" cy="199"/>
            </a:xfrm>
            <a:custGeom>
              <a:avLst/>
              <a:gdLst>
                <a:gd name="T0" fmla="*/ 268 w 279"/>
                <a:gd name="T1" fmla="*/ 299 h 299"/>
                <a:gd name="T2" fmla="*/ 12 w 279"/>
                <a:gd name="T3" fmla="*/ 299 h 299"/>
                <a:gd name="T4" fmla="*/ 3 w 279"/>
                <a:gd name="T5" fmla="*/ 294 h 299"/>
                <a:gd name="T6" fmla="*/ 2 w 279"/>
                <a:gd name="T7" fmla="*/ 284 h 299"/>
                <a:gd name="T8" fmla="*/ 23 w 279"/>
                <a:gd name="T9" fmla="*/ 241 h 299"/>
                <a:gd name="T10" fmla="*/ 33 w 279"/>
                <a:gd name="T11" fmla="*/ 235 h 299"/>
                <a:gd name="T12" fmla="*/ 246 w 279"/>
                <a:gd name="T13" fmla="*/ 235 h 299"/>
                <a:gd name="T14" fmla="*/ 256 w 279"/>
                <a:gd name="T15" fmla="*/ 241 h 299"/>
                <a:gd name="T16" fmla="*/ 277 w 279"/>
                <a:gd name="T17" fmla="*/ 284 h 299"/>
                <a:gd name="T18" fmla="*/ 277 w 279"/>
                <a:gd name="T19" fmla="*/ 294 h 299"/>
                <a:gd name="T20" fmla="*/ 268 w 279"/>
                <a:gd name="T21" fmla="*/ 299 h 299"/>
                <a:gd name="T22" fmla="*/ 29 w 279"/>
                <a:gd name="T23" fmla="*/ 278 h 299"/>
                <a:gd name="T24" fmla="*/ 250 w 279"/>
                <a:gd name="T25" fmla="*/ 278 h 299"/>
                <a:gd name="T26" fmla="*/ 240 w 279"/>
                <a:gd name="T27" fmla="*/ 257 h 299"/>
                <a:gd name="T28" fmla="*/ 40 w 279"/>
                <a:gd name="T29" fmla="*/ 257 h 299"/>
                <a:gd name="T30" fmla="*/ 29 w 279"/>
                <a:gd name="T31" fmla="*/ 278 h 299"/>
                <a:gd name="T32" fmla="*/ 257 w 279"/>
                <a:gd name="T33" fmla="*/ 86 h 299"/>
                <a:gd name="T34" fmla="*/ 22 w 279"/>
                <a:gd name="T35" fmla="*/ 86 h 299"/>
                <a:gd name="T36" fmla="*/ 12 w 279"/>
                <a:gd name="T37" fmla="*/ 78 h 299"/>
                <a:gd name="T38" fmla="*/ 17 w 279"/>
                <a:gd name="T39" fmla="*/ 66 h 299"/>
                <a:gd name="T40" fmla="*/ 135 w 279"/>
                <a:gd name="T41" fmla="*/ 2 h 299"/>
                <a:gd name="T42" fmla="*/ 145 w 279"/>
                <a:gd name="T43" fmla="*/ 2 h 299"/>
                <a:gd name="T44" fmla="*/ 262 w 279"/>
                <a:gd name="T45" fmla="*/ 66 h 299"/>
                <a:gd name="T46" fmla="*/ 267 w 279"/>
                <a:gd name="T47" fmla="*/ 78 h 299"/>
                <a:gd name="T48" fmla="*/ 257 w 279"/>
                <a:gd name="T49" fmla="*/ 86 h 299"/>
                <a:gd name="T50" fmla="*/ 64 w 279"/>
                <a:gd name="T51" fmla="*/ 65 h 299"/>
                <a:gd name="T52" fmla="*/ 215 w 279"/>
                <a:gd name="T53" fmla="*/ 65 h 299"/>
                <a:gd name="T54" fmla="*/ 140 w 279"/>
                <a:gd name="T55" fmla="*/ 23 h 299"/>
                <a:gd name="T56" fmla="*/ 64 w 279"/>
                <a:gd name="T57" fmla="*/ 65 h 299"/>
                <a:gd name="T58" fmla="*/ 54 w 279"/>
                <a:gd name="T59" fmla="*/ 203 h 299"/>
                <a:gd name="T60" fmla="*/ 54 w 279"/>
                <a:gd name="T61" fmla="*/ 118 h 299"/>
                <a:gd name="T62" fmla="*/ 44 w 279"/>
                <a:gd name="T63" fmla="*/ 107 h 299"/>
                <a:gd name="T64" fmla="*/ 33 w 279"/>
                <a:gd name="T65" fmla="*/ 118 h 299"/>
                <a:gd name="T66" fmla="*/ 33 w 279"/>
                <a:gd name="T67" fmla="*/ 203 h 299"/>
                <a:gd name="T68" fmla="*/ 44 w 279"/>
                <a:gd name="T69" fmla="*/ 214 h 299"/>
                <a:gd name="T70" fmla="*/ 54 w 279"/>
                <a:gd name="T71" fmla="*/ 203 h 299"/>
                <a:gd name="T72" fmla="*/ 118 w 279"/>
                <a:gd name="T73" fmla="*/ 203 h 299"/>
                <a:gd name="T74" fmla="*/ 118 w 279"/>
                <a:gd name="T75" fmla="*/ 118 h 299"/>
                <a:gd name="T76" fmla="*/ 108 w 279"/>
                <a:gd name="T77" fmla="*/ 107 h 299"/>
                <a:gd name="T78" fmla="*/ 97 w 279"/>
                <a:gd name="T79" fmla="*/ 118 h 299"/>
                <a:gd name="T80" fmla="*/ 97 w 279"/>
                <a:gd name="T81" fmla="*/ 203 h 299"/>
                <a:gd name="T82" fmla="*/ 108 w 279"/>
                <a:gd name="T83" fmla="*/ 214 h 299"/>
                <a:gd name="T84" fmla="*/ 118 w 279"/>
                <a:gd name="T85" fmla="*/ 203 h 299"/>
                <a:gd name="T86" fmla="*/ 182 w 279"/>
                <a:gd name="T87" fmla="*/ 203 h 299"/>
                <a:gd name="T88" fmla="*/ 182 w 279"/>
                <a:gd name="T89" fmla="*/ 118 h 299"/>
                <a:gd name="T90" fmla="*/ 172 w 279"/>
                <a:gd name="T91" fmla="*/ 107 h 299"/>
                <a:gd name="T92" fmla="*/ 161 w 279"/>
                <a:gd name="T93" fmla="*/ 118 h 299"/>
                <a:gd name="T94" fmla="*/ 161 w 279"/>
                <a:gd name="T95" fmla="*/ 203 h 299"/>
                <a:gd name="T96" fmla="*/ 172 w 279"/>
                <a:gd name="T97" fmla="*/ 214 h 299"/>
                <a:gd name="T98" fmla="*/ 182 w 279"/>
                <a:gd name="T99" fmla="*/ 203 h 299"/>
                <a:gd name="T100" fmla="*/ 246 w 279"/>
                <a:gd name="T101" fmla="*/ 203 h 299"/>
                <a:gd name="T102" fmla="*/ 246 w 279"/>
                <a:gd name="T103" fmla="*/ 118 h 299"/>
                <a:gd name="T104" fmla="*/ 236 w 279"/>
                <a:gd name="T105" fmla="*/ 107 h 299"/>
                <a:gd name="T106" fmla="*/ 225 w 279"/>
                <a:gd name="T107" fmla="*/ 118 h 299"/>
                <a:gd name="T108" fmla="*/ 225 w 279"/>
                <a:gd name="T109" fmla="*/ 203 h 299"/>
                <a:gd name="T110" fmla="*/ 236 w 279"/>
                <a:gd name="T111" fmla="*/ 214 h 299"/>
                <a:gd name="T112" fmla="*/ 246 w 279"/>
                <a:gd name="T113" fmla="*/ 20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" h="299">
                  <a:moveTo>
                    <a:pt x="268" y="299"/>
                  </a:moveTo>
                  <a:cubicBezTo>
                    <a:pt x="12" y="299"/>
                    <a:pt x="12" y="299"/>
                    <a:pt x="12" y="299"/>
                  </a:cubicBezTo>
                  <a:cubicBezTo>
                    <a:pt x="8" y="299"/>
                    <a:pt x="5" y="297"/>
                    <a:pt x="3" y="294"/>
                  </a:cubicBezTo>
                  <a:cubicBezTo>
                    <a:pt x="1" y="291"/>
                    <a:pt x="0" y="287"/>
                    <a:pt x="2" y="284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5" y="238"/>
                    <a:pt x="29" y="235"/>
                    <a:pt x="33" y="235"/>
                  </a:cubicBezTo>
                  <a:cubicBezTo>
                    <a:pt x="246" y="235"/>
                    <a:pt x="246" y="235"/>
                    <a:pt x="246" y="235"/>
                  </a:cubicBezTo>
                  <a:cubicBezTo>
                    <a:pt x="250" y="235"/>
                    <a:pt x="254" y="238"/>
                    <a:pt x="256" y="241"/>
                  </a:cubicBezTo>
                  <a:cubicBezTo>
                    <a:pt x="277" y="284"/>
                    <a:pt x="277" y="284"/>
                    <a:pt x="277" y="284"/>
                  </a:cubicBezTo>
                  <a:cubicBezTo>
                    <a:pt x="279" y="287"/>
                    <a:pt x="279" y="291"/>
                    <a:pt x="277" y="294"/>
                  </a:cubicBezTo>
                  <a:cubicBezTo>
                    <a:pt x="275" y="297"/>
                    <a:pt x="271" y="299"/>
                    <a:pt x="268" y="299"/>
                  </a:cubicBezTo>
                  <a:close/>
                  <a:moveTo>
                    <a:pt x="29" y="278"/>
                  </a:moveTo>
                  <a:cubicBezTo>
                    <a:pt x="250" y="278"/>
                    <a:pt x="250" y="278"/>
                    <a:pt x="250" y="278"/>
                  </a:cubicBezTo>
                  <a:cubicBezTo>
                    <a:pt x="240" y="257"/>
                    <a:pt x="240" y="257"/>
                    <a:pt x="240" y="257"/>
                  </a:cubicBezTo>
                  <a:cubicBezTo>
                    <a:pt x="40" y="257"/>
                    <a:pt x="40" y="257"/>
                    <a:pt x="40" y="257"/>
                  </a:cubicBezTo>
                  <a:lnTo>
                    <a:pt x="29" y="278"/>
                  </a:lnTo>
                  <a:close/>
                  <a:moveTo>
                    <a:pt x="257" y="86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17" y="86"/>
                    <a:pt x="13" y="83"/>
                    <a:pt x="12" y="78"/>
                  </a:cubicBezTo>
                  <a:cubicBezTo>
                    <a:pt x="11" y="73"/>
                    <a:pt x="13" y="68"/>
                    <a:pt x="17" y="66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0"/>
                    <a:pt x="142" y="0"/>
                    <a:pt x="145" y="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6" y="68"/>
                    <a:pt x="269" y="73"/>
                    <a:pt x="267" y="78"/>
                  </a:cubicBezTo>
                  <a:cubicBezTo>
                    <a:pt x="266" y="83"/>
                    <a:pt x="262" y="86"/>
                    <a:pt x="257" y="86"/>
                  </a:cubicBezTo>
                  <a:close/>
                  <a:moveTo>
                    <a:pt x="64" y="65"/>
                  </a:moveTo>
                  <a:cubicBezTo>
                    <a:pt x="215" y="65"/>
                    <a:pt x="215" y="65"/>
                    <a:pt x="215" y="65"/>
                  </a:cubicBezTo>
                  <a:cubicBezTo>
                    <a:pt x="140" y="23"/>
                    <a:pt x="140" y="23"/>
                    <a:pt x="140" y="23"/>
                  </a:cubicBezTo>
                  <a:lnTo>
                    <a:pt x="64" y="65"/>
                  </a:lnTo>
                  <a:close/>
                  <a:moveTo>
                    <a:pt x="54" y="203"/>
                  </a:moveTo>
                  <a:cubicBezTo>
                    <a:pt x="54" y="118"/>
                    <a:pt x="54" y="118"/>
                    <a:pt x="54" y="118"/>
                  </a:cubicBezTo>
                  <a:cubicBezTo>
                    <a:pt x="54" y="112"/>
                    <a:pt x="50" y="107"/>
                    <a:pt x="44" y="107"/>
                  </a:cubicBezTo>
                  <a:cubicBezTo>
                    <a:pt x="38" y="107"/>
                    <a:pt x="33" y="112"/>
                    <a:pt x="33" y="118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9"/>
                    <a:pt x="38" y="214"/>
                    <a:pt x="44" y="214"/>
                  </a:cubicBezTo>
                  <a:cubicBezTo>
                    <a:pt x="50" y="214"/>
                    <a:pt x="54" y="209"/>
                    <a:pt x="54" y="203"/>
                  </a:cubicBezTo>
                  <a:close/>
                  <a:moveTo>
                    <a:pt x="118" y="203"/>
                  </a:moveTo>
                  <a:cubicBezTo>
                    <a:pt x="118" y="118"/>
                    <a:pt x="118" y="118"/>
                    <a:pt x="118" y="118"/>
                  </a:cubicBezTo>
                  <a:cubicBezTo>
                    <a:pt x="118" y="112"/>
                    <a:pt x="114" y="107"/>
                    <a:pt x="108" y="107"/>
                  </a:cubicBezTo>
                  <a:cubicBezTo>
                    <a:pt x="102" y="107"/>
                    <a:pt x="97" y="112"/>
                    <a:pt x="97" y="118"/>
                  </a:cubicBezTo>
                  <a:cubicBezTo>
                    <a:pt x="97" y="203"/>
                    <a:pt x="97" y="203"/>
                    <a:pt x="97" y="203"/>
                  </a:cubicBezTo>
                  <a:cubicBezTo>
                    <a:pt x="97" y="209"/>
                    <a:pt x="102" y="214"/>
                    <a:pt x="108" y="214"/>
                  </a:cubicBezTo>
                  <a:cubicBezTo>
                    <a:pt x="114" y="214"/>
                    <a:pt x="118" y="209"/>
                    <a:pt x="118" y="203"/>
                  </a:cubicBezTo>
                  <a:close/>
                  <a:moveTo>
                    <a:pt x="182" y="203"/>
                  </a:moveTo>
                  <a:cubicBezTo>
                    <a:pt x="182" y="118"/>
                    <a:pt x="182" y="118"/>
                    <a:pt x="182" y="118"/>
                  </a:cubicBezTo>
                  <a:cubicBezTo>
                    <a:pt x="182" y="112"/>
                    <a:pt x="178" y="107"/>
                    <a:pt x="172" y="107"/>
                  </a:cubicBezTo>
                  <a:cubicBezTo>
                    <a:pt x="166" y="107"/>
                    <a:pt x="161" y="112"/>
                    <a:pt x="161" y="118"/>
                  </a:cubicBezTo>
                  <a:cubicBezTo>
                    <a:pt x="161" y="203"/>
                    <a:pt x="161" y="203"/>
                    <a:pt x="161" y="203"/>
                  </a:cubicBezTo>
                  <a:cubicBezTo>
                    <a:pt x="161" y="209"/>
                    <a:pt x="166" y="214"/>
                    <a:pt x="172" y="214"/>
                  </a:cubicBezTo>
                  <a:cubicBezTo>
                    <a:pt x="178" y="214"/>
                    <a:pt x="182" y="209"/>
                    <a:pt x="182" y="203"/>
                  </a:cubicBezTo>
                  <a:close/>
                  <a:moveTo>
                    <a:pt x="246" y="203"/>
                  </a:moveTo>
                  <a:cubicBezTo>
                    <a:pt x="246" y="118"/>
                    <a:pt x="246" y="118"/>
                    <a:pt x="246" y="118"/>
                  </a:cubicBezTo>
                  <a:cubicBezTo>
                    <a:pt x="246" y="112"/>
                    <a:pt x="242" y="107"/>
                    <a:pt x="236" y="107"/>
                  </a:cubicBezTo>
                  <a:cubicBezTo>
                    <a:pt x="230" y="107"/>
                    <a:pt x="225" y="112"/>
                    <a:pt x="225" y="118"/>
                  </a:cubicBezTo>
                  <a:cubicBezTo>
                    <a:pt x="225" y="203"/>
                    <a:pt x="225" y="203"/>
                    <a:pt x="225" y="203"/>
                  </a:cubicBezTo>
                  <a:cubicBezTo>
                    <a:pt x="225" y="209"/>
                    <a:pt x="230" y="214"/>
                    <a:pt x="236" y="214"/>
                  </a:cubicBezTo>
                  <a:cubicBezTo>
                    <a:pt x="242" y="214"/>
                    <a:pt x="246" y="209"/>
                    <a:pt x="246" y="203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32" name="Group 327"/>
          <p:cNvGrpSpPr>
            <a:grpSpLocks noChangeAspect="1"/>
          </p:cNvGrpSpPr>
          <p:nvPr/>
        </p:nvGrpSpPr>
        <p:grpSpPr bwMode="auto">
          <a:xfrm>
            <a:off x="2951665" y="4593226"/>
            <a:ext cx="276766" cy="276766"/>
            <a:chOff x="5029" y="1186"/>
            <a:chExt cx="340" cy="340"/>
          </a:xfrm>
          <a:solidFill>
            <a:schemeClr val="accent4"/>
          </a:solidFill>
        </p:grpSpPr>
        <p:sp>
          <p:nvSpPr>
            <p:cNvPr id="33" name="Freeform 328"/>
            <p:cNvSpPr>
              <a:spLocks noEditPoints="1"/>
            </p:cNvSpPr>
            <p:nvPr/>
          </p:nvSpPr>
          <p:spPr bwMode="auto">
            <a:xfrm>
              <a:off x="5109" y="1266"/>
              <a:ext cx="180" cy="180"/>
            </a:xfrm>
            <a:custGeom>
              <a:avLst/>
              <a:gdLst>
                <a:gd name="T0" fmla="*/ 248 w 270"/>
                <a:gd name="T1" fmla="*/ 142 h 270"/>
                <a:gd name="T2" fmla="*/ 187 w 270"/>
                <a:gd name="T3" fmla="*/ 82 h 270"/>
                <a:gd name="T4" fmla="*/ 127 w 270"/>
                <a:gd name="T5" fmla="*/ 22 h 270"/>
                <a:gd name="T6" fmla="*/ 74 w 270"/>
                <a:gd name="T7" fmla="*/ 0 h 270"/>
                <a:gd name="T8" fmla="*/ 22 w 270"/>
                <a:gd name="T9" fmla="*/ 22 h 270"/>
                <a:gd name="T10" fmla="*/ 0 w 270"/>
                <a:gd name="T11" fmla="*/ 74 h 270"/>
                <a:gd name="T12" fmla="*/ 22 w 270"/>
                <a:gd name="T13" fmla="*/ 127 h 270"/>
                <a:gd name="T14" fmla="*/ 82 w 270"/>
                <a:gd name="T15" fmla="*/ 187 h 270"/>
                <a:gd name="T16" fmla="*/ 142 w 270"/>
                <a:gd name="T17" fmla="*/ 248 h 270"/>
                <a:gd name="T18" fmla="*/ 195 w 270"/>
                <a:gd name="T19" fmla="*/ 270 h 270"/>
                <a:gd name="T20" fmla="*/ 248 w 270"/>
                <a:gd name="T21" fmla="*/ 248 h 270"/>
                <a:gd name="T22" fmla="*/ 270 w 270"/>
                <a:gd name="T23" fmla="*/ 195 h 270"/>
                <a:gd name="T24" fmla="*/ 248 w 270"/>
                <a:gd name="T25" fmla="*/ 142 h 270"/>
                <a:gd name="T26" fmla="*/ 240 w 270"/>
                <a:gd name="T27" fmla="*/ 167 h 270"/>
                <a:gd name="T28" fmla="*/ 118 w 270"/>
                <a:gd name="T29" fmla="*/ 167 h 270"/>
                <a:gd name="T30" fmla="*/ 139 w 270"/>
                <a:gd name="T31" fmla="*/ 145 h 270"/>
                <a:gd name="T32" fmla="*/ 220 w 270"/>
                <a:gd name="T33" fmla="*/ 145 h 270"/>
                <a:gd name="T34" fmla="*/ 220 w 270"/>
                <a:gd name="T35" fmla="*/ 145 h 270"/>
                <a:gd name="T36" fmla="*/ 233 w 270"/>
                <a:gd name="T37" fmla="*/ 157 h 270"/>
                <a:gd name="T38" fmla="*/ 240 w 270"/>
                <a:gd name="T39" fmla="*/ 167 h 270"/>
                <a:gd name="T40" fmla="*/ 248 w 270"/>
                <a:gd name="T41" fmla="*/ 195 h 270"/>
                <a:gd name="T42" fmla="*/ 246 w 270"/>
                <a:gd name="T43" fmla="*/ 209 h 270"/>
                <a:gd name="T44" fmla="*/ 135 w 270"/>
                <a:gd name="T45" fmla="*/ 209 h 270"/>
                <a:gd name="T46" fmla="*/ 135 w 270"/>
                <a:gd name="T47" fmla="*/ 210 h 270"/>
                <a:gd name="T48" fmla="*/ 113 w 270"/>
                <a:gd name="T49" fmla="*/ 188 h 270"/>
                <a:gd name="T50" fmla="*/ 248 w 270"/>
                <a:gd name="T51" fmla="*/ 188 h 270"/>
                <a:gd name="T52" fmla="*/ 248 w 270"/>
                <a:gd name="T53" fmla="*/ 195 h 270"/>
                <a:gd name="T54" fmla="*/ 180 w 270"/>
                <a:gd name="T55" fmla="*/ 105 h 270"/>
                <a:gd name="T56" fmla="*/ 199 w 270"/>
                <a:gd name="T57" fmla="*/ 124 h 270"/>
                <a:gd name="T58" fmla="*/ 160 w 270"/>
                <a:gd name="T59" fmla="*/ 124 h 270"/>
                <a:gd name="T60" fmla="*/ 180 w 270"/>
                <a:gd name="T61" fmla="*/ 105 h 270"/>
                <a:gd name="T62" fmla="*/ 21 w 270"/>
                <a:gd name="T63" fmla="*/ 74 h 270"/>
                <a:gd name="T64" fmla="*/ 37 w 270"/>
                <a:gd name="T65" fmla="*/ 37 h 270"/>
                <a:gd name="T66" fmla="*/ 74 w 270"/>
                <a:gd name="T67" fmla="*/ 21 h 270"/>
                <a:gd name="T68" fmla="*/ 112 w 270"/>
                <a:gd name="T69" fmla="*/ 37 h 270"/>
                <a:gd name="T70" fmla="*/ 165 w 270"/>
                <a:gd name="T71" fmla="*/ 89 h 270"/>
                <a:gd name="T72" fmla="*/ 89 w 270"/>
                <a:gd name="T73" fmla="*/ 165 h 270"/>
                <a:gd name="T74" fmla="*/ 37 w 270"/>
                <a:gd name="T75" fmla="*/ 112 h 270"/>
                <a:gd name="T76" fmla="*/ 21 w 270"/>
                <a:gd name="T77" fmla="*/ 74 h 270"/>
                <a:gd name="T78" fmla="*/ 195 w 270"/>
                <a:gd name="T79" fmla="*/ 248 h 270"/>
                <a:gd name="T80" fmla="*/ 157 w 270"/>
                <a:gd name="T81" fmla="*/ 233 h 270"/>
                <a:gd name="T82" fmla="*/ 155 w 270"/>
                <a:gd name="T83" fmla="*/ 231 h 270"/>
                <a:gd name="T84" fmla="*/ 234 w 270"/>
                <a:gd name="T85" fmla="*/ 231 h 270"/>
                <a:gd name="T86" fmla="*/ 233 w 270"/>
                <a:gd name="T87" fmla="*/ 233 h 270"/>
                <a:gd name="T88" fmla="*/ 195 w 270"/>
                <a:gd name="T89" fmla="*/ 24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0" h="270">
                  <a:moveTo>
                    <a:pt x="248" y="142"/>
                  </a:moveTo>
                  <a:cubicBezTo>
                    <a:pt x="187" y="82"/>
                    <a:pt x="187" y="82"/>
                    <a:pt x="187" y="8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13" y="7"/>
                    <a:pt x="94" y="0"/>
                    <a:pt x="74" y="0"/>
                  </a:cubicBezTo>
                  <a:cubicBezTo>
                    <a:pt x="54" y="0"/>
                    <a:pt x="36" y="7"/>
                    <a:pt x="22" y="22"/>
                  </a:cubicBezTo>
                  <a:cubicBezTo>
                    <a:pt x="7" y="36"/>
                    <a:pt x="0" y="54"/>
                    <a:pt x="0" y="74"/>
                  </a:cubicBezTo>
                  <a:cubicBezTo>
                    <a:pt x="0" y="94"/>
                    <a:pt x="7" y="113"/>
                    <a:pt x="22" y="12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142" y="248"/>
                    <a:pt x="142" y="248"/>
                    <a:pt x="142" y="248"/>
                  </a:cubicBezTo>
                  <a:cubicBezTo>
                    <a:pt x="156" y="262"/>
                    <a:pt x="175" y="270"/>
                    <a:pt x="195" y="270"/>
                  </a:cubicBezTo>
                  <a:cubicBezTo>
                    <a:pt x="215" y="270"/>
                    <a:pt x="234" y="262"/>
                    <a:pt x="248" y="248"/>
                  </a:cubicBezTo>
                  <a:cubicBezTo>
                    <a:pt x="262" y="234"/>
                    <a:pt x="270" y="215"/>
                    <a:pt x="270" y="195"/>
                  </a:cubicBezTo>
                  <a:cubicBezTo>
                    <a:pt x="270" y="175"/>
                    <a:pt x="262" y="156"/>
                    <a:pt x="248" y="142"/>
                  </a:cubicBezTo>
                  <a:close/>
                  <a:moveTo>
                    <a:pt x="240" y="167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220" y="145"/>
                    <a:pt x="220" y="145"/>
                    <a:pt x="220" y="145"/>
                  </a:cubicBezTo>
                  <a:cubicBezTo>
                    <a:pt x="220" y="145"/>
                    <a:pt x="220" y="145"/>
                    <a:pt x="220" y="145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6" y="160"/>
                    <a:pt x="238" y="163"/>
                    <a:pt x="240" y="167"/>
                  </a:cubicBezTo>
                  <a:close/>
                  <a:moveTo>
                    <a:pt x="248" y="195"/>
                  </a:moveTo>
                  <a:cubicBezTo>
                    <a:pt x="248" y="200"/>
                    <a:pt x="247" y="205"/>
                    <a:pt x="246" y="209"/>
                  </a:cubicBezTo>
                  <a:cubicBezTo>
                    <a:pt x="135" y="209"/>
                    <a:pt x="135" y="209"/>
                    <a:pt x="135" y="209"/>
                  </a:cubicBezTo>
                  <a:cubicBezTo>
                    <a:pt x="135" y="210"/>
                    <a:pt x="135" y="210"/>
                    <a:pt x="135" y="210"/>
                  </a:cubicBezTo>
                  <a:cubicBezTo>
                    <a:pt x="113" y="188"/>
                    <a:pt x="113" y="188"/>
                    <a:pt x="113" y="188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48" y="190"/>
                    <a:pt x="248" y="193"/>
                    <a:pt x="248" y="195"/>
                  </a:cubicBezTo>
                  <a:close/>
                  <a:moveTo>
                    <a:pt x="180" y="105"/>
                  </a:moveTo>
                  <a:cubicBezTo>
                    <a:pt x="199" y="124"/>
                    <a:pt x="199" y="124"/>
                    <a:pt x="199" y="124"/>
                  </a:cubicBezTo>
                  <a:cubicBezTo>
                    <a:pt x="160" y="124"/>
                    <a:pt x="160" y="124"/>
                    <a:pt x="160" y="124"/>
                  </a:cubicBezTo>
                  <a:lnTo>
                    <a:pt x="180" y="105"/>
                  </a:lnTo>
                  <a:close/>
                  <a:moveTo>
                    <a:pt x="21" y="74"/>
                  </a:moveTo>
                  <a:cubicBezTo>
                    <a:pt x="21" y="60"/>
                    <a:pt x="27" y="47"/>
                    <a:pt x="37" y="37"/>
                  </a:cubicBezTo>
                  <a:cubicBezTo>
                    <a:pt x="47" y="27"/>
                    <a:pt x="60" y="21"/>
                    <a:pt x="74" y="21"/>
                  </a:cubicBezTo>
                  <a:cubicBezTo>
                    <a:pt x="89" y="21"/>
                    <a:pt x="102" y="27"/>
                    <a:pt x="112" y="37"/>
                  </a:cubicBezTo>
                  <a:cubicBezTo>
                    <a:pt x="165" y="89"/>
                    <a:pt x="165" y="89"/>
                    <a:pt x="165" y="89"/>
                  </a:cubicBezTo>
                  <a:cubicBezTo>
                    <a:pt x="89" y="165"/>
                    <a:pt x="89" y="165"/>
                    <a:pt x="89" y="165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27" y="102"/>
                    <a:pt x="21" y="89"/>
                    <a:pt x="21" y="74"/>
                  </a:cubicBezTo>
                  <a:close/>
                  <a:moveTo>
                    <a:pt x="195" y="248"/>
                  </a:moveTo>
                  <a:cubicBezTo>
                    <a:pt x="181" y="248"/>
                    <a:pt x="167" y="243"/>
                    <a:pt x="157" y="233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234" y="231"/>
                    <a:pt x="234" y="231"/>
                    <a:pt x="234" y="231"/>
                  </a:cubicBezTo>
                  <a:cubicBezTo>
                    <a:pt x="234" y="231"/>
                    <a:pt x="233" y="232"/>
                    <a:pt x="233" y="233"/>
                  </a:cubicBezTo>
                  <a:cubicBezTo>
                    <a:pt x="223" y="243"/>
                    <a:pt x="209" y="248"/>
                    <a:pt x="195" y="248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34" name="Freeform 329"/>
            <p:cNvSpPr>
              <a:spLocks noEditPoints="1"/>
            </p:cNvSpPr>
            <p:nvPr/>
          </p:nvSpPr>
          <p:spPr bwMode="auto">
            <a:xfrm>
              <a:off x="5029" y="118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35" name="Group 252"/>
          <p:cNvGrpSpPr>
            <a:grpSpLocks noChangeAspect="1"/>
          </p:cNvGrpSpPr>
          <p:nvPr/>
        </p:nvGrpSpPr>
        <p:grpSpPr bwMode="auto">
          <a:xfrm>
            <a:off x="4610452" y="4240469"/>
            <a:ext cx="301566" cy="233637"/>
            <a:chOff x="5024" y="718"/>
            <a:chExt cx="340" cy="340"/>
          </a:xfrm>
          <a:solidFill>
            <a:srgbClr val="C00000"/>
          </a:solidFill>
        </p:grpSpPr>
        <p:sp>
          <p:nvSpPr>
            <p:cNvPr id="36" name="Freeform 253"/>
            <p:cNvSpPr>
              <a:spLocks/>
            </p:cNvSpPr>
            <p:nvPr/>
          </p:nvSpPr>
          <p:spPr bwMode="auto">
            <a:xfrm>
              <a:off x="5088" y="782"/>
              <a:ext cx="212" cy="212"/>
            </a:xfrm>
            <a:custGeom>
              <a:avLst/>
              <a:gdLst>
                <a:gd name="T0" fmla="*/ 181 w 320"/>
                <a:gd name="T1" fmla="*/ 320 h 320"/>
                <a:gd name="T2" fmla="*/ 181 w 320"/>
                <a:gd name="T3" fmla="*/ 320 h 320"/>
                <a:gd name="T4" fmla="*/ 171 w 320"/>
                <a:gd name="T5" fmla="*/ 311 h 320"/>
                <a:gd name="T6" fmla="*/ 126 w 320"/>
                <a:gd name="T7" fmla="*/ 63 h 320"/>
                <a:gd name="T8" fmla="*/ 95 w 320"/>
                <a:gd name="T9" fmla="*/ 194 h 320"/>
                <a:gd name="T10" fmla="*/ 85 w 320"/>
                <a:gd name="T11" fmla="*/ 202 h 320"/>
                <a:gd name="T12" fmla="*/ 75 w 320"/>
                <a:gd name="T13" fmla="*/ 195 h 320"/>
                <a:gd name="T14" fmla="*/ 60 w 320"/>
                <a:gd name="T15" fmla="*/ 152 h 320"/>
                <a:gd name="T16" fmla="*/ 51 w 320"/>
                <a:gd name="T17" fmla="*/ 166 h 320"/>
                <a:gd name="T18" fmla="*/ 42 w 320"/>
                <a:gd name="T19" fmla="*/ 170 h 320"/>
                <a:gd name="T20" fmla="*/ 10 w 320"/>
                <a:gd name="T21" fmla="*/ 170 h 320"/>
                <a:gd name="T22" fmla="*/ 0 w 320"/>
                <a:gd name="T23" fmla="*/ 160 h 320"/>
                <a:gd name="T24" fmla="*/ 10 w 320"/>
                <a:gd name="T25" fmla="*/ 149 h 320"/>
                <a:gd name="T26" fmla="*/ 37 w 320"/>
                <a:gd name="T27" fmla="*/ 149 h 320"/>
                <a:gd name="T28" fmla="*/ 55 w 320"/>
                <a:gd name="T29" fmla="*/ 122 h 320"/>
                <a:gd name="T30" fmla="*/ 65 w 320"/>
                <a:gd name="T31" fmla="*/ 117 h 320"/>
                <a:gd name="T32" fmla="*/ 74 w 320"/>
                <a:gd name="T33" fmla="*/ 124 h 320"/>
                <a:gd name="T34" fmla="*/ 83 w 320"/>
                <a:gd name="T35" fmla="*/ 153 h 320"/>
                <a:gd name="T36" fmla="*/ 117 w 320"/>
                <a:gd name="T37" fmla="*/ 8 h 320"/>
                <a:gd name="T38" fmla="*/ 128 w 320"/>
                <a:gd name="T39" fmla="*/ 0 h 320"/>
                <a:gd name="T40" fmla="*/ 138 w 320"/>
                <a:gd name="T41" fmla="*/ 8 h 320"/>
                <a:gd name="T42" fmla="*/ 182 w 320"/>
                <a:gd name="T43" fmla="*/ 253 h 320"/>
                <a:gd name="T44" fmla="*/ 213 w 320"/>
                <a:gd name="T45" fmla="*/ 104 h 320"/>
                <a:gd name="T46" fmla="*/ 223 w 320"/>
                <a:gd name="T47" fmla="*/ 96 h 320"/>
                <a:gd name="T48" fmla="*/ 234 w 320"/>
                <a:gd name="T49" fmla="*/ 103 h 320"/>
                <a:gd name="T50" fmla="*/ 254 w 320"/>
                <a:gd name="T51" fmla="*/ 164 h 320"/>
                <a:gd name="T52" fmla="*/ 256 w 320"/>
                <a:gd name="T53" fmla="*/ 157 h 320"/>
                <a:gd name="T54" fmla="*/ 266 w 320"/>
                <a:gd name="T55" fmla="*/ 149 h 320"/>
                <a:gd name="T56" fmla="*/ 309 w 320"/>
                <a:gd name="T57" fmla="*/ 149 h 320"/>
                <a:gd name="T58" fmla="*/ 320 w 320"/>
                <a:gd name="T59" fmla="*/ 160 h 320"/>
                <a:gd name="T60" fmla="*/ 309 w 320"/>
                <a:gd name="T61" fmla="*/ 170 h 320"/>
                <a:gd name="T62" fmla="*/ 275 w 320"/>
                <a:gd name="T63" fmla="*/ 170 h 320"/>
                <a:gd name="T64" fmla="*/ 266 w 320"/>
                <a:gd name="T65" fmla="*/ 205 h 320"/>
                <a:gd name="T66" fmla="*/ 256 w 320"/>
                <a:gd name="T67" fmla="*/ 213 h 320"/>
                <a:gd name="T68" fmla="*/ 246 w 320"/>
                <a:gd name="T69" fmla="*/ 206 h 320"/>
                <a:gd name="T70" fmla="*/ 226 w 320"/>
                <a:gd name="T71" fmla="*/ 147 h 320"/>
                <a:gd name="T72" fmla="*/ 191 w 320"/>
                <a:gd name="T73" fmla="*/ 311 h 320"/>
                <a:gd name="T74" fmla="*/ 181 w 320"/>
                <a:gd name="T75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0" h="320">
                  <a:moveTo>
                    <a:pt x="181" y="320"/>
                  </a:moveTo>
                  <a:cubicBezTo>
                    <a:pt x="181" y="320"/>
                    <a:pt x="181" y="320"/>
                    <a:pt x="181" y="320"/>
                  </a:cubicBezTo>
                  <a:cubicBezTo>
                    <a:pt x="176" y="320"/>
                    <a:pt x="171" y="316"/>
                    <a:pt x="171" y="311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94" y="199"/>
                    <a:pt x="90" y="202"/>
                    <a:pt x="85" y="202"/>
                  </a:cubicBezTo>
                  <a:cubicBezTo>
                    <a:pt x="81" y="203"/>
                    <a:pt x="76" y="200"/>
                    <a:pt x="75" y="195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49" y="169"/>
                    <a:pt x="46" y="170"/>
                    <a:pt x="42" y="170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4" y="170"/>
                    <a:pt x="0" y="166"/>
                    <a:pt x="0" y="160"/>
                  </a:cubicBezTo>
                  <a:cubicBezTo>
                    <a:pt x="0" y="154"/>
                    <a:pt x="4" y="149"/>
                    <a:pt x="10" y="149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7" y="118"/>
                    <a:pt x="61" y="117"/>
                    <a:pt x="65" y="117"/>
                  </a:cubicBezTo>
                  <a:cubicBezTo>
                    <a:pt x="69" y="118"/>
                    <a:pt x="72" y="120"/>
                    <a:pt x="74" y="124"/>
                  </a:cubicBezTo>
                  <a:cubicBezTo>
                    <a:pt x="83" y="153"/>
                    <a:pt x="83" y="153"/>
                    <a:pt x="83" y="153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3"/>
                    <a:pt x="123" y="0"/>
                    <a:pt x="128" y="0"/>
                  </a:cubicBezTo>
                  <a:cubicBezTo>
                    <a:pt x="133" y="0"/>
                    <a:pt x="137" y="3"/>
                    <a:pt x="138" y="8"/>
                  </a:cubicBezTo>
                  <a:cubicBezTo>
                    <a:pt x="182" y="253"/>
                    <a:pt x="182" y="253"/>
                    <a:pt x="182" y="253"/>
                  </a:cubicBezTo>
                  <a:cubicBezTo>
                    <a:pt x="213" y="104"/>
                    <a:pt x="213" y="104"/>
                    <a:pt x="213" y="104"/>
                  </a:cubicBezTo>
                  <a:cubicBezTo>
                    <a:pt x="214" y="99"/>
                    <a:pt x="218" y="96"/>
                    <a:pt x="223" y="96"/>
                  </a:cubicBezTo>
                  <a:cubicBezTo>
                    <a:pt x="228" y="95"/>
                    <a:pt x="232" y="98"/>
                    <a:pt x="234" y="103"/>
                  </a:cubicBezTo>
                  <a:cubicBezTo>
                    <a:pt x="254" y="164"/>
                    <a:pt x="254" y="164"/>
                    <a:pt x="254" y="164"/>
                  </a:cubicBezTo>
                  <a:cubicBezTo>
                    <a:pt x="256" y="157"/>
                    <a:pt x="256" y="157"/>
                    <a:pt x="256" y="157"/>
                  </a:cubicBezTo>
                  <a:cubicBezTo>
                    <a:pt x="257" y="152"/>
                    <a:pt x="261" y="149"/>
                    <a:pt x="266" y="149"/>
                  </a:cubicBezTo>
                  <a:cubicBezTo>
                    <a:pt x="309" y="149"/>
                    <a:pt x="309" y="149"/>
                    <a:pt x="309" y="149"/>
                  </a:cubicBezTo>
                  <a:cubicBezTo>
                    <a:pt x="315" y="149"/>
                    <a:pt x="320" y="154"/>
                    <a:pt x="320" y="160"/>
                  </a:cubicBezTo>
                  <a:cubicBezTo>
                    <a:pt x="320" y="166"/>
                    <a:pt x="315" y="170"/>
                    <a:pt x="309" y="170"/>
                  </a:cubicBezTo>
                  <a:cubicBezTo>
                    <a:pt x="275" y="170"/>
                    <a:pt x="275" y="170"/>
                    <a:pt x="275" y="170"/>
                  </a:cubicBezTo>
                  <a:cubicBezTo>
                    <a:pt x="266" y="205"/>
                    <a:pt x="266" y="205"/>
                    <a:pt x="266" y="205"/>
                  </a:cubicBezTo>
                  <a:cubicBezTo>
                    <a:pt x="265" y="210"/>
                    <a:pt x="261" y="213"/>
                    <a:pt x="256" y="213"/>
                  </a:cubicBezTo>
                  <a:cubicBezTo>
                    <a:pt x="251" y="213"/>
                    <a:pt x="247" y="210"/>
                    <a:pt x="246" y="206"/>
                  </a:cubicBezTo>
                  <a:cubicBezTo>
                    <a:pt x="226" y="147"/>
                    <a:pt x="226" y="147"/>
                    <a:pt x="226" y="147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190" y="316"/>
                    <a:pt x="186" y="320"/>
                    <a:pt x="181" y="32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37" name="Freeform 254"/>
            <p:cNvSpPr>
              <a:spLocks noEditPoints="1"/>
            </p:cNvSpPr>
            <p:nvPr/>
          </p:nvSpPr>
          <p:spPr bwMode="auto">
            <a:xfrm>
              <a:off x="5024" y="71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38" name="Group 331"/>
          <p:cNvGrpSpPr>
            <a:grpSpLocks noChangeAspect="1"/>
          </p:cNvGrpSpPr>
          <p:nvPr/>
        </p:nvGrpSpPr>
        <p:grpSpPr bwMode="auto">
          <a:xfrm>
            <a:off x="3912768" y="4711622"/>
            <a:ext cx="275281" cy="275281"/>
            <a:chOff x="3628" y="1334"/>
            <a:chExt cx="340" cy="340"/>
          </a:xfrm>
          <a:solidFill>
            <a:schemeClr val="accent4"/>
          </a:solidFill>
        </p:grpSpPr>
        <p:sp>
          <p:nvSpPr>
            <p:cNvPr id="39" name="Freeform 332"/>
            <p:cNvSpPr>
              <a:spLocks noEditPoints="1"/>
            </p:cNvSpPr>
            <p:nvPr/>
          </p:nvSpPr>
          <p:spPr bwMode="auto">
            <a:xfrm>
              <a:off x="3628" y="1334"/>
              <a:ext cx="340" cy="340"/>
            </a:xfrm>
            <a:custGeom>
              <a:avLst/>
              <a:gdLst>
                <a:gd name="T0" fmla="*/ 256 w 512"/>
                <a:gd name="T1" fmla="*/ 22 h 512"/>
                <a:gd name="T2" fmla="*/ 491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2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2"/>
                  </a:move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40" name="Freeform 333"/>
            <p:cNvSpPr>
              <a:spLocks noEditPoints="1"/>
            </p:cNvSpPr>
            <p:nvPr/>
          </p:nvSpPr>
          <p:spPr bwMode="auto">
            <a:xfrm>
              <a:off x="3699" y="1398"/>
              <a:ext cx="198" cy="198"/>
            </a:xfrm>
            <a:custGeom>
              <a:avLst/>
              <a:gdLst>
                <a:gd name="T0" fmla="*/ 170 w 298"/>
                <a:gd name="T1" fmla="*/ 86 h 299"/>
                <a:gd name="T2" fmla="*/ 160 w 298"/>
                <a:gd name="T3" fmla="*/ 96 h 299"/>
                <a:gd name="T4" fmla="*/ 138 w 298"/>
                <a:gd name="T5" fmla="*/ 96 h 299"/>
                <a:gd name="T6" fmla="*/ 128 w 298"/>
                <a:gd name="T7" fmla="*/ 86 h 299"/>
                <a:gd name="T8" fmla="*/ 128 w 298"/>
                <a:gd name="T9" fmla="*/ 64 h 299"/>
                <a:gd name="T10" fmla="*/ 138 w 298"/>
                <a:gd name="T11" fmla="*/ 54 h 299"/>
                <a:gd name="T12" fmla="*/ 160 w 298"/>
                <a:gd name="T13" fmla="*/ 54 h 299"/>
                <a:gd name="T14" fmla="*/ 170 w 298"/>
                <a:gd name="T15" fmla="*/ 64 h 299"/>
                <a:gd name="T16" fmla="*/ 298 w 298"/>
                <a:gd name="T17" fmla="*/ 75 h 299"/>
                <a:gd name="T18" fmla="*/ 288 w 298"/>
                <a:gd name="T19" fmla="*/ 288 h 299"/>
                <a:gd name="T20" fmla="*/ 21 w 298"/>
                <a:gd name="T21" fmla="*/ 299 h 299"/>
                <a:gd name="T22" fmla="*/ 10 w 298"/>
                <a:gd name="T23" fmla="*/ 86 h 299"/>
                <a:gd name="T24" fmla="*/ 10 w 298"/>
                <a:gd name="T25" fmla="*/ 64 h 299"/>
                <a:gd name="T26" fmla="*/ 74 w 298"/>
                <a:gd name="T27" fmla="*/ 11 h 299"/>
                <a:gd name="T28" fmla="*/ 213 w 298"/>
                <a:gd name="T29" fmla="*/ 0 h 299"/>
                <a:gd name="T30" fmla="*/ 224 w 298"/>
                <a:gd name="T31" fmla="*/ 64 h 299"/>
                <a:gd name="T32" fmla="*/ 298 w 298"/>
                <a:gd name="T33" fmla="*/ 75 h 299"/>
                <a:gd name="T34" fmla="*/ 160 w 298"/>
                <a:gd name="T35" fmla="*/ 278 h 299"/>
                <a:gd name="T36" fmla="*/ 181 w 298"/>
                <a:gd name="T37" fmla="*/ 214 h 299"/>
                <a:gd name="T38" fmla="*/ 138 w 298"/>
                <a:gd name="T39" fmla="*/ 214 h 299"/>
                <a:gd name="T40" fmla="*/ 117 w 298"/>
                <a:gd name="T41" fmla="*/ 278 h 299"/>
                <a:gd name="T42" fmla="*/ 138 w 298"/>
                <a:gd name="T43" fmla="*/ 214 h 299"/>
                <a:gd name="T44" fmla="*/ 213 w 298"/>
                <a:gd name="T45" fmla="*/ 86 h 299"/>
                <a:gd name="T46" fmla="*/ 202 w 298"/>
                <a:gd name="T47" fmla="*/ 22 h 299"/>
                <a:gd name="T48" fmla="*/ 96 w 298"/>
                <a:gd name="T49" fmla="*/ 75 h 299"/>
                <a:gd name="T50" fmla="*/ 32 w 298"/>
                <a:gd name="T51" fmla="*/ 86 h 299"/>
                <a:gd name="T52" fmla="*/ 96 w 298"/>
                <a:gd name="T53" fmla="*/ 278 h 299"/>
                <a:gd name="T54" fmla="*/ 106 w 298"/>
                <a:gd name="T55" fmla="*/ 192 h 299"/>
                <a:gd name="T56" fmla="*/ 202 w 298"/>
                <a:gd name="T57" fmla="*/ 203 h 299"/>
                <a:gd name="T58" fmla="*/ 266 w 298"/>
                <a:gd name="T59" fmla="*/ 278 h 299"/>
                <a:gd name="T60" fmla="*/ 64 w 298"/>
                <a:gd name="T61" fmla="*/ 107 h 299"/>
                <a:gd name="T62" fmla="*/ 64 w 298"/>
                <a:gd name="T63" fmla="*/ 128 h 299"/>
                <a:gd name="T64" fmla="*/ 64 w 298"/>
                <a:gd name="T65" fmla="*/ 107 h 299"/>
                <a:gd name="T66" fmla="*/ 53 w 298"/>
                <a:gd name="T67" fmla="*/ 160 h 299"/>
                <a:gd name="T68" fmla="*/ 74 w 298"/>
                <a:gd name="T69" fmla="*/ 160 h 299"/>
                <a:gd name="T70" fmla="*/ 106 w 298"/>
                <a:gd name="T71" fmla="*/ 150 h 299"/>
                <a:gd name="T72" fmla="*/ 106 w 298"/>
                <a:gd name="T73" fmla="*/ 171 h 299"/>
                <a:gd name="T74" fmla="*/ 106 w 298"/>
                <a:gd name="T75" fmla="*/ 150 h 299"/>
                <a:gd name="T76" fmla="*/ 96 w 298"/>
                <a:gd name="T77" fmla="*/ 118 h 299"/>
                <a:gd name="T78" fmla="*/ 117 w 298"/>
                <a:gd name="T79" fmla="*/ 118 h 299"/>
                <a:gd name="T80" fmla="*/ 149 w 298"/>
                <a:gd name="T81" fmla="*/ 150 h 299"/>
                <a:gd name="T82" fmla="*/ 149 w 298"/>
                <a:gd name="T83" fmla="*/ 171 h 299"/>
                <a:gd name="T84" fmla="*/ 149 w 298"/>
                <a:gd name="T85" fmla="*/ 150 h 299"/>
                <a:gd name="T86" fmla="*/ 181 w 298"/>
                <a:gd name="T87" fmla="*/ 160 h 299"/>
                <a:gd name="T88" fmla="*/ 202 w 298"/>
                <a:gd name="T89" fmla="*/ 160 h 299"/>
                <a:gd name="T90" fmla="*/ 192 w 298"/>
                <a:gd name="T91" fmla="*/ 107 h 299"/>
                <a:gd name="T92" fmla="*/ 192 w 298"/>
                <a:gd name="T93" fmla="*/ 128 h 299"/>
                <a:gd name="T94" fmla="*/ 192 w 298"/>
                <a:gd name="T95" fmla="*/ 107 h 299"/>
                <a:gd name="T96" fmla="*/ 53 w 298"/>
                <a:gd name="T97" fmla="*/ 203 h 299"/>
                <a:gd name="T98" fmla="*/ 74 w 298"/>
                <a:gd name="T99" fmla="*/ 203 h 299"/>
                <a:gd name="T100" fmla="*/ 64 w 298"/>
                <a:gd name="T101" fmla="*/ 235 h 299"/>
                <a:gd name="T102" fmla="*/ 64 w 298"/>
                <a:gd name="T103" fmla="*/ 256 h 299"/>
                <a:gd name="T104" fmla="*/ 64 w 298"/>
                <a:gd name="T105" fmla="*/ 235 h 299"/>
                <a:gd name="T106" fmla="*/ 245 w 298"/>
                <a:gd name="T107" fmla="*/ 118 h 299"/>
                <a:gd name="T108" fmla="*/ 224 w 298"/>
                <a:gd name="T109" fmla="*/ 118 h 299"/>
                <a:gd name="T110" fmla="*/ 234 w 298"/>
                <a:gd name="T111" fmla="*/ 171 h 299"/>
                <a:gd name="T112" fmla="*/ 234 w 298"/>
                <a:gd name="T113" fmla="*/ 150 h 299"/>
                <a:gd name="T114" fmla="*/ 234 w 298"/>
                <a:gd name="T115" fmla="*/ 171 h 299"/>
                <a:gd name="T116" fmla="*/ 245 w 298"/>
                <a:gd name="T117" fmla="*/ 203 h 299"/>
                <a:gd name="T118" fmla="*/ 224 w 298"/>
                <a:gd name="T119" fmla="*/ 203 h 299"/>
                <a:gd name="T120" fmla="*/ 234 w 298"/>
                <a:gd name="T121" fmla="*/ 256 h 299"/>
                <a:gd name="T122" fmla="*/ 234 w 298"/>
                <a:gd name="T123" fmla="*/ 235 h 299"/>
                <a:gd name="T124" fmla="*/ 234 w 298"/>
                <a:gd name="T125" fmla="*/ 25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8" h="299">
                  <a:moveTo>
                    <a:pt x="181" y="75"/>
                  </a:moveTo>
                  <a:cubicBezTo>
                    <a:pt x="181" y="81"/>
                    <a:pt x="176" y="86"/>
                    <a:pt x="170" y="86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102"/>
                    <a:pt x="155" y="107"/>
                    <a:pt x="149" y="107"/>
                  </a:cubicBezTo>
                  <a:cubicBezTo>
                    <a:pt x="143" y="107"/>
                    <a:pt x="138" y="102"/>
                    <a:pt x="138" y="96"/>
                  </a:cubicBezTo>
                  <a:cubicBezTo>
                    <a:pt x="138" y="86"/>
                    <a:pt x="138" y="86"/>
                    <a:pt x="138" y="86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2" y="86"/>
                    <a:pt x="117" y="81"/>
                    <a:pt x="117" y="75"/>
                  </a:cubicBezTo>
                  <a:cubicBezTo>
                    <a:pt x="117" y="69"/>
                    <a:pt x="122" y="64"/>
                    <a:pt x="128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8" y="48"/>
                    <a:pt x="143" y="43"/>
                    <a:pt x="149" y="43"/>
                  </a:cubicBezTo>
                  <a:cubicBezTo>
                    <a:pt x="155" y="43"/>
                    <a:pt x="160" y="48"/>
                    <a:pt x="160" y="5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6" y="64"/>
                    <a:pt x="181" y="69"/>
                    <a:pt x="181" y="75"/>
                  </a:cubicBezTo>
                  <a:close/>
                  <a:moveTo>
                    <a:pt x="298" y="75"/>
                  </a:moveTo>
                  <a:cubicBezTo>
                    <a:pt x="298" y="81"/>
                    <a:pt x="294" y="86"/>
                    <a:pt x="288" y="86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94"/>
                    <a:pt x="283" y="299"/>
                    <a:pt x="277" y="299"/>
                  </a:cubicBezTo>
                  <a:cubicBezTo>
                    <a:pt x="21" y="299"/>
                    <a:pt x="21" y="299"/>
                    <a:pt x="21" y="299"/>
                  </a:cubicBezTo>
                  <a:cubicBezTo>
                    <a:pt x="15" y="299"/>
                    <a:pt x="10" y="294"/>
                    <a:pt x="10" y="288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81"/>
                    <a:pt x="0" y="75"/>
                  </a:cubicBezTo>
                  <a:cubicBezTo>
                    <a:pt x="0" y="69"/>
                    <a:pt x="4" y="64"/>
                    <a:pt x="1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5"/>
                    <a:pt x="79" y="0"/>
                    <a:pt x="85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9" y="0"/>
                    <a:pt x="224" y="5"/>
                    <a:pt x="224" y="11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94" y="64"/>
                    <a:pt x="298" y="69"/>
                    <a:pt x="298" y="75"/>
                  </a:cubicBezTo>
                  <a:close/>
                  <a:moveTo>
                    <a:pt x="160" y="214"/>
                  </a:moveTo>
                  <a:cubicBezTo>
                    <a:pt x="160" y="278"/>
                    <a:pt x="160" y="278"/>
                    <a:pt x="160" y="278"/>
                  </a:cubicBezTo>
                  <a:cubicBezTo>
                    <a:pt x="181" y="278"/>
                    <a:pt x="181" y="278"/>
                    <a:pt x="181" y="278"/>
                  </a:cubicBezTo>
                  <a:cubicBezTo>
                    <a:pt x="181" y="214"/>
                    <a:pt x="181" y="214"/>
                    <a:pt x="181" y="214"/>
                  </a:cubicBezTo>
                  <a:lnTo>
                    <a:pt x="160" y="214"/>
                  </a:lnTo>
                  <a:close/>
                  <a:moveTo>
                    <a:pt x="138" y="214"/>
                  </a:moveTo>
                  <a:cubicBezTo>
                    <a:pt x="117" y="214"/>
                    <a:pt x="117" y="214"/>
                    <a:pt x="117" y="214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38" y="278"/>
                    <a:pt x="138" y="278"/>
                    <a:pt x="138" y="278"/>
                  </a:cubicBezTo>
                  <a:lnTo>
                    <a:pt x="138" y="214"/>
                  </a:lnTo>
                  <a:close/>
                  <a:moveTo>
                    <a:pt x="266" y="86"/>
                  </a:moveTo>
                  <a:cubicBezTo>
                    <a:pt x="213" y="86"/>
                    <a:pt x="213" y="86"/>
                    <a:pt x="213" y="86"/>
                  </a:cubicBezTo>
                  <a:cubicBezTo>
                    <a:pt x="207" y="86"/>
                    <a:pt x="202" y="81"/>
                    <a:pt x="202" y="75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81"/>
                    <a:pt x="91" y="86"/>
                    <a:pt x="85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96" y="278"/>
                    <a:pt x="96" y="278"/>
                    <a:pt x="96" y="278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197"/>
                    <a:pt x="100" y="192"/>
                    <a:pt x="10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8" y="192"/>
                    <a:pt x="202" y="197"/>
                    <a:pt x="202" y="203"/>
                  </a:cubicBezTo>
                  <a:cubicBezTo>
                    <a:pt x="202" y="278"/>
                    <a:pt x="202" y="278"/>
                    <a:pt x="202" y="278"/>
                  </a:cubicBezTo>
                  <a:cubicBezTo>
                    <a:pt x="266" y="278"/>
                    <a:pt x="266" y="278"/>
                    <a:pt x="266" y="278"/>
                  </a:cubicBezTo>
                  <a:lnTo>
                    <a:pt x="266" y="86"/>
                  </a:lnTo>
                  <a:close/>
                  <a:moveTo>
                    <a:pt x="64" y="107"/>
                  </a:moveTo>
                  <a:cubicBezTo>
                    <a:pt x="58" y="107"/>
                    <a:pt x="53" y="112"/>
                    <a:pt x="53" y="118"/>
                  </a:cubicBezTo>
                  <a:cubicBezTo>
                    <a:pt x="53" y="124"/>
                    <a:pt x="58" y="128"/>
                    <a:pt x="64" y="128"/>
                  </a:cubicBezTo>
                  <a:cubicBezTo>
                    <a:pt x="70" y="128"/>
                    <a:pt x="74" y="124"/>
                    <a:pt x="74" y="118"/>
                  </a:cubicBezTo>
                  <a:cubicBezTo>
                    <a:pt x="74" y="112"/>
                    <a:pt x="70" y="107"/>
                    <a:pt x="64" y="107"/>
                  </a:cubicBezTo>
                  <a:close/>
                  <a:moveTo>
                    <a:pt x="64" y="150"/>
                  </a:moveTo>
                  <a:cubicBezTo>
                    <a:pt x="58" y="150"/>
                    <a:pt x="53" y="154"/>
                    <a:pt x="53" y="160"/>
                  </a:cubicBezTo>
                  <a:cubicBezTo>
                    <a:pt x="53" y="166"/>
                    <a:pt x="58" y="171"/>
                    <a:pt x="64" y="171"/>
                  </a:cubicBezTo>
                  <a:cubicBezTo>
                    <a:pt x="70" y="171"/>
                    <a:pt x="74" y="166"/>
                    <a:pt x="74" y="160"/>
                  </a:cubicBezTo>
                  <a:cubicBezTo>
                    <a:pt x="74" y="154"/>
                    <a:pt x="70" y="150"/>
                    <a:pt x="64" y="150"/>
                  </a:cubicBezTo>
                  <a:close/>
                  <a:moveTo>
                    <a:pt x="106" y="150"/>
                  </a:moveTo>
                  <a:cubicBezTo>
                    <a:pt x="100" y="150"/>
                    <a:pt x="96" y="154"/>
                    <a:pt x="96" y="160"/>
                  </a:cubicBezTo>
                  <a:cubicBezTo>
                    <a:pt x="96" y="166"/>
                    <a:pt x="100" y="171"/>
                    <a:pt x="106" y="171"/>
                  </a:cubicBezTo>
                  <a:cubicBezTo>
                    <a:pt x="112" y="171"/>
                    <a:pt x="117" y="166"/>
                    <a:pt x="117" y="160"/>
                  </a:cubicBezTo>
                  <a:cubicBezTo>
                    <a:pt x="117" y="154"/>
                    <a:pt x="112" y="150"/>
                    <a:pt x="106" y="150"/>
                  </a:cubicBezTo>
                  <a:close/>
                  <a:moveTo>
                    <a:pt x="106" y="107"/>
                  </a:moveTo>
                  <a:cubicBezTo>
                    <a:pt x="100" y="107"/>
                    <a:pt x="96" y="112"/>
                    <a:pt x="96" y="118"/>
                  </a:cubicBezTo>
                  <a:cubicBezTo>
                    <a:pt x="96" y="124"/>
                    <a:pt x="100" y="128"/>
                    <a:pt x="106" y="128"/>
                  </a:cubicBezTo>
                  <a:cubicBezTo>
                    <a:pt x="112" y="128"/>
                    <a:pt x="117" y="124"/>
                    <a:pt x="117" y="118"/>
                  </a:cubicBezTo>
                  <a:cubicBezTo>
                    <a:pt x="117" y="112"/>
                    <a:pt x="112" y="107"/>
                    <a:pt x="106" y="107"/>
                  </a:cubicBezTo>
                  <a:close/>
                  <a:moveTo>
                    <a:pt x="149" y="150"/>
                  </a:moveTo>
                  <a:cubicBezTo>
                    <a:pt x="143" y="150"/>
                    <a:pt x="138" y="154"/>
                    <a:pt x="138" y="160"/>
                  </a:cubicBezTo>
                  <a:cubicBezTo>
                    <a:pt x="138" y="166"/>
                    <a:pt x="143" y="171"/>
                    <a:pt x="149" y="171"/>
                  </a:cubicBezTo>
                  <a:cubicBezTo>
                    <a:pt x="155" y="171"/>
                    <a:pt x="160" y="166"/>
                    <a:pt x="160" y="160"/>
                  </a:cubicBezTo>
                  <a:cubicBezTo>
                    <a:pt x="160" y="154"/>
                    <a:pt x="155" y="150"/>
                    <a:pt x="149" y="150"/>
                  </a:cubicBezTo>
                  <a:close/>
                  <a:moveTo>
                    <a:pt x="192" y="150"/>
                  </a:moveTo>
                  <a:cubicBezTo>
                    <a:pt x="186" y="150"/>
                    <a:pt x="181" y="154"/>
                    <a:pt x="181" y="160"/>
                  </a:cubicBezTo>
                  <a:cubicBezTo>
                    <a:pt x="181" y="166"/>
                    <a:pt x="186" y="171"/>
                    <a:pt x="192" y="171"/>
                  </a:cubicBezTo>
                  <a:cubicBezTo>
                    <a:pt x="198" y="171"/>
                    <a:pt x="202" y="166"/>
                    <a:pt x="202" y="160"/>
                  </a:cubicBezTo>
                  <a:cubicBezTo>
                    <a:pt x="202" y="154"/>
                    <a:pt x="198" y="150"/>
                    <a:pt x="192" y="150"/>
                  </a:cubicBezTo>
                  <a:close/>
                  <a:moveTo>
                    <a:pt x="192" y="107"/>
                  </a:moveTo>
                  <a:cubicBezTo>
                    <a:pt x="186" y="107"/>
                    <a:pt x="181" y="112"/>
                    <a:pt x="181" y="118"/>
                  </a:cubicBezTo>
                  <a:cubicBezTo>
                    <a:pt x="181" y="124"/>
                    <a:pt x="186" y="128"/>
                    <a:pt x="192" y="128"/>
                  </a:cubicBezTo>
                  <a:cubicBezTo>
                    <a:pt x="198" y="128"/>
                    <a:pt x="202" y="124"/>
                    <a:pt x="202" y="118"/>
                  </a:cubicBezTo>
                  <a:cubicBezTo>
                    <a:pt x="202" y="112"/>
                    <a:pt x="198" y="107"/>
                    <a:pt x="192" y="107"/>
                  </a:cubicBezTo>
                  <a:close/>
                  <a:moveTo>
                    <a:pt x="64" y="192"/>
                  </a:moveTo>
                  <a:cubicBezTo>
                    <a:pt x="58" y="192"/>
                    <a:pt x="53" y="197"/>
                    <a:pt x="53" y="203"/>
                  </a:cubicBezTo>
                  <a:cubicBezTo>
                    <a:pt x="53" y="209"/>
                    <a:pt x="58" y="214"/>
                    <a:pt x="64" y="214"/>
                  </a:cubicBezTo>
                  <a:cubicBezTo>
                    <a:pt x="70" y="214"/>
                    <a:pt x="74" y="209"/>
                    <a:pt x="74" y="203"/>
                  </a:cubicBezTo>
                  <a:cubicBezTo>
                    <a:pt x="74" y="197"/>
                    <a:pt x="70" y="192"/>
                    <a:pt x="64" y="192"/>
                  </a:cubicBezTo>
                  <a:close/>
                  <a:moveTo>
                    <a:pt x="64" y="235"/>
                  </a:moveTo>
                  <a:cubicBezTo>
                    <a:pt x="58" y="235"/>
                    <a:pt x="53" y="240"/>
                    <a:pt x="53" y="246"/>
                  </a:cubicBezTo>
                  <a:cubicBezTo>
                    <a:pt x="53" y="252"/>
                    <a:pt x="58" y="256"/>
                    <a:pt x="64" y="256"/>
                  </a:cubicBezTo>
                  <a:cubicBezTo>
                    <a:pt x="70" y="256"/>
                    <a:pt x="74" y="252"/>
                    <a:pt x="74" y="246"/>
                  </a:cubicBezTo>
                  <a:cubicBezTo>
                    <a:pt x="74" y="240"/>
                    <a:pt x="70" y="235"/>
                    <a:pt x="64" y="235"/>
                  </a:cubicBezTo>
                  <a:close/>
                  <a:moveTo>
                    <a:pt x="234" y="128"/>
                  </a:moveTo>
                  <a:cubicBezTo>
                    <a:pt x="240" y="128"/>
                    <a:pt x="245" y="124"/>
                    <a:pt x="245" y="118"/>
                  </a:cubicBezTo>
                  <a:cubicBezTo>
                    <a:pt x="245" y="112"/>
                    <a:pt x="240" y="107"/>
                    <a:pt x="234" y="107"/>
                  </a:cubicBezTo>
                  <a:cubicBezTo>
                    <a:pt x="228" y="107"/>
                    <a:pt x="224" y="112"/>
                    <a:pt x="224" y="118"/>
                  </a:cubicBezTo>
                  <a:cubicBezTo>
                    <a:pt x="224" y="124"/>
                    <a:pt x="228" y="128"/>
                    <a:pt x="234" y="128"/>
                  </a:cubicBezTo>
                  <a:close/>
                  <a:moveTo>
                    <a:pt x="234" y="171"/>
                  </a:moveTo>
                  <a:cubicBezTo>
                    <a:pt x="240" y="171"/>
                    <a:pt x="245" y="166"/>
                    <a:pt x="245" y="160"/>
                  </a:cubicBezTo>
                  <a:cubicBezTo>
                    <a:pt x="245" y="154"/>
                    <a:pt x="240" y="150"/>
                    <a:pt x="234" y="150"/>
                  </a:cubicBezTo>
                  <a:cubicBezTo>
                    <a:pt x="228" y="150"/>
                    <a:pt x="224" y="154"/>
                    <a:pt x="224" y="160"/>
                  </a:cubicBezTo>
                  <a:cubicBezTo>
                    <a:pt x="224" y="166"/>
                    <a:pt x="228" y="171"/>
                    <a:pt x="234" y="171"/>
                  </a:cubicBezTo>
                  <a:close/>
                  <a:moveTo>
                    <a:pt x="234" y="214"/>
                  </a:moveTo>
                  <a:cubicBezTo>
                    <a:pt x="240" y="214"/>
                    <a:pt x="245" y="209"/>
                    <a:pt x="245" y="203"/>
                  </a:cubicBezTo>
                  <a:cubicBezTo>
                    <a:pt x="245" y="197"/>
                    <a:pt x="240" y="192"/>
                    <a:pt x="234" y="192"/>
                  </a:cubicBezTo>
                  <a:cubicBezTo>
                    <a:pt x="228" y="192"/>
                    <a:pt x="224" y="197"/>
                    <a:pt x="224" y="203"/>
                  </a:cubicBezTo>
                  <a:cubicBezTo>
                    <a:pt x="224" y="209"/>
                    <a:pt x="228" y="214"/>
                    <a:pt x="234" y="214"/>
                  </a:cubicBezTo>
                  <a:close/>
                  <a:moveTo>
                    <a:pt x="234" y="256"/>
                  </a:moveTo>
                  <a:cubicBezTo>
                    <a:pt x="240" y="256"/>
                    <a:pt x="245" y="252"/>
                    <a:pt x="245" y="246"/>
                  </a:cubicBezTo>
                  <a:cubicBezTo>
                    <a:pt x="245" y="240"/>
                    <a:pt x="240" y="235"/>
                    <a:pt x="234" y="235"/>
                  </a:cubicBezTo>
                  <a:cubicBezTo>
                    <a:pt x="228" y="235"/>
                    <a:pt x="224" y="240"/>
                    <a:pt x="224" y="246"/>
                  </a:cubicBezTo>
                  <a:cubicBezTo>
                    <a:pt x="224" y="252"/>
                    <a:pt x="228" y="256"/>
                    <a:pt x="234" y="256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41" name="Group 492"/>
          <p:cNvGrpSpPr>
            <a:grpSpLocks noChangeAspect="1"/>
          </p:cNvGrpSpPr>
          <p:nvPr/>
        </p:nvGrpSpPr>
        <p:grpSpPr bwMode="auto">
          <a:xfrm>
            <a:off x="5558590" y="1497728"/>
            <a:ext cx="275987" cy="275987"/>
            <a:chOff x="4513" y="3037"/>
            <a:chExt cx="340" cy="340"/>
          </a:xfrm>
          <a:solidFill>
            <a:schemeClr val="accent6"/>
          </a:solidFill>
        </p:grpSpPr>
        <p:sp>
          <p:nvSpPr>
            <p:cNvPr id="42" name="Freeform 493"/>
            <p:cNvSpPr>
              <a:spLocks noEditPoints="1"/>
            </p:cNvSpPr>
            <p:nvPr/>
          </p:nvSpPr>
          <p:spPr bwMode="auto">
            <a:xfrm>
              <a:off x="4513" y="3037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43" name="Freeform 494"/>
            <p:cNvSpPr>
              <a:spLocks noEditPoints="1"/>
            </p:cNvSpPr>
            <p:nvPr/>
          </p:nvSpPr>
          <p:spPr bwMode="auto">
            <a:xfrm>
              <a:off x="4604" y="3101"/>
              <a:ext cx="157" cy="212"/>
            </a:xfrm>
            <a:custGeom>
              <a:avLst/>
              <a:gdLst>
                <a:gd name="T0" fmla="*/ 235 w 236"/>
                <a:gd name="T1" fmla="*/ 252 h 320"/>
                <a:gd name="T2" fmla="*/ 215 w 236"/>
                <a:gd name="T3" fmla="*/ 138 h 320"/>
                <a:gd name="T4" fmla="*/ 147 w 236"/>
                <a:gd name="T5" fmla="*/ 46 h 320"/>
                <a:gd name="T6" fmla="*/ 151 w 236"/>
                <a:gd name="T7" fmla="*/ 32 h 320"/>
                <a:gd name="T8" fmla="*/ 119 w 236"/>
                <a:gd name="T9" fmla="*/ 0 h 320"/>
                <a:gd name="T10" fmla="*/ 87 w 236"/>
                <a:gd name="T11" fmla="*/ 32 h 320"/>
                <a:gd name="T12" fmla="*/ 90 w 236"/>
                <a:gd name="T13" fmla="*/ 46 h 320"/>
                <a:gd name="T14" fmla="*/ 23 w 236"/>
                <a:gd name="T15" fmla="*/ 138 h 320"/>
                <a:gd name="T16" fmla="*/ 2 w 236"/>
                <a:gd name="T17" fmla="*/ 252 h 320"/>
                <a:gd name="T18" fmla="*/ 7 w 236"/>
                <a:gd name="T19" fmla="*/ 265 h 320"/>
                <a:gd name="T20" fmla="*/ 77 w 236"/>
                <a:gd name="T21" fmla="*/ 283 h 320"/>
                <a:gd name="T22" fmla="*/ 119 w 236"/>
                <a:gd name="T23" fmla="*/ 320 h 320"/>
                <a:gd name="T24" fmla="*/ 161 w 236"/>
                <a:gd name="T25" fmla="*/ 281 h 320"/>
                <a:gd name="T26" fmla="*/ 229 w 236"/>
                <a:gd name="T27" fmla="*/ 266 h 320"/>
                <a:gd name="T28" fmla="*/ 235 w 236"/>
                <a:gd name="T29" fmla="*/ 261 h 320"/>
                <a:gd name="T30" fmla="*/ 235 w 236"/>
                <a:gd name="T31" fmla="*/ 252 h 320"/>
                <a:gd name="T32" fmla="*/ 108 w 236"/>
                <a:gd name="T33" fmla="*/ 32 h 320"/>
                <a:gd name="T34" fmla="*/ 119 w 236"/>
                <a:gd name="T35" fmla="*/ 21 h 320"/>
                <a:gd name="T36" fmla="*/ 129 w 236"/>
                <a:gd name="T37" fmla="*/ 32 h 320"/>
                <a:gd name="T38" fmla="*/ 119 w 236"/>
                <a:gd name="T39" fmla="*/ 42 h 320"/>
                <a:gd name="T40" fmla="*/ 108 w 236"/>
                <a:gd name="T41" fmla="*/ 32 h 320"/>
                <a:gd name="T42" fmla="*/ 119 w 236"/>
                <a:gd name="T43" fmla="*/ 298 h 320"/>
                <a:gd name="T44" fmla="*/ 99 w 236"/>
                <a:gd name="T45" fmla="*/ 284 h 320"/>
                <a:gd name="T46" fmla="*/ 112 w 236"/>
                <a:gd name="T47" fmla="*/ 285 h 320"/>
                <a:gd name="T48" fmla="*/ 139 w 236"/>
                <a:gd name="T49" fmla="*/ 283 h 320"/>
                <a:gd name="T50" fmla="*/ 119 w 236"/>
                <a:gd name="T51" fmla="*/ 298 h 320"/>
                <a:gd name="T52" fmla="*/ 25 w 236"/>
                <a:gd name="T53" fmla="*/ 249 h 320"/>
                <a:gd name="T54" fmla="*/ 44 w 236"/>
                <a:gd name="T55" fmla="*/ 138 h 320"/>
                <a:gd name="T56" fmla="*/ 119 w 236"/>
                <a:gd name="T57" fmla="*/ 64 h 320"/>
                <a:gd name="T58" fmla="*/ 193 w 236"/>
                <a:gd name="T59" fmla="*/ 138 h 320"/>
                <a:gd name="T60" fmla="*/ 212 w 236"/>
                <a:gd name="T61" fmla="*/ 249 h 320"/>
                <a:gd name="T62" fmla="*/ 25 w 236"/>
                <a:gd name="T63" fmla="*/ 24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6" h="320">
                  <a:moveTo>
                    <a:pt x="235" y="252"/>
                  </a:moveTo>
                  <a:cubicBezTo>
                    <a:pt x="235" y="252"/>
                    <a:pt x="215" y="190"/>
                    <a:pt x="215" y="138"/>
                  </a:cubicBezTo>
                  <a:cubicBezTo>
                    <a:pt x="215" y="93"/>
                    <a:pt x="187" y="57"/>
                    <a:pt x="147" y="46"/>
                  </a:cubicBezTo>
                  <a:cubicBezTo>
                    <a:pt x="149" y="42"/>
                    <a:pt x="151" y="37"/>
                    <a:pt x="151" y="32"/>
                  </a:cubicBezTo>
                  <a:cubicBezTo>
                    <a:pt x="151" y="14"/>
                    <a:pt x="136" y="0"/>
                    <a:pt x="119" y="0"/>
                  </a:cubicBezTo>
                  <a:cubicBezTo>
                    <a:pt x="101" y="0"/>
                    <a:pt x="87" y="14"/>
                    <a:pt x="87" y="32"/>
                  </a:cubicBezTo>
                  <a:cubicBezTo>
                    <a:pt x="87" y="37"/>
                    <a:pt x="88" y="42"/>
                    <a:pt x="90" y="46"/>
                  </a:cubicBezTo>
                  <a:cubicBezTo>
                    <a:pt x="50" y="57"/>
                    <a:pt x="23" y="93"/>
                    <a:pt x="23" y="138"/>
                  </a:cubicBezTo>
                  <a:cubicBezTo>
                    <a:pt x="23" y="190"/>
                    <a:pt x="2" y="252"/>
                    <a:pt x="2" y="252"/>
                  </a:cubicBezTo>
                  <a:cubicBezTo>
                    <a:pt x="0" y="257"/>
                    <a:pt x="2" y="263"/>
                    <a:pt x="7" y="265"/>
                  </a:cubicBezTo>
                  <a:cubicBezTo>
                    <a:pt x="9" y="266"/>
                    <a:pt x="34" y="278"/>
                    <a:pt x="77" y="283"/>
                  </a:cubicBezTo>
                  <a:cubicBezTo>
                    <a:pt x="79" y="303"/>
                    <a:pt x="97" y="320"/>
                    <a:pt x="119" y="320"/>
                  </a:cubicBezTo>
                  <a:cubicBezTo>
                    <a:pt x="141" y="320"/>
                    <a:pt x="159" y="303"/>
                    <a:pt x="161" y="281"/>
                  </a:cubicBezTo>
                  <a:cubicBezTo>
                    <a:pt x="182" y="278"/>
                    <a:pt x="204" y="273"/>
                    <a:pt x="229" y="266"/>
                  </a:cubicBezTo>
                  <a:cubicBezTo>
                    <a:pt x="231" y="265"/>
                    <a:pt x="234" y="263"/>
                    <a:pt x="235" y="261"/>
                  </a:cubicBezTo>
                  <a:cubicBezTo>
                    <a:pt x="236" y="258"/>
                    <a:pt x="236" y="255"/>
                    <a:pt x="235" y="252"/>
                  </a:cubicBezTo>
                  <a:close/>
                  <a:moveTo>
                    <a:pt x="108" y="32"/>
                  </a:moveTo>
                  <a:cubicBezTo>
                    <a:pt x="108" y="26"/>
                    <a:pt x="113" y="21"/>
                    <a:pt x="119" y="21"/>
                  </a:cubicBezTo>
                  <a:cubicBezTo>
                    <a:pt x="125" y="21"/>
                    <a:pt x="129" y="26"/>
                    <a:pt x="129" y="32"/>
                  </a:cubicBezTo>
                  <a:cubicBezTo>
                    <a:pt x="129" y="38"/>
                    <a:pt x="125" y="42"/>
                    <a:pt x="119" y="42"/>
                  </a:cubicBezTo>
                  <a:cubicBezTo>
                    <a:pt x="113" y="42"/>
                    <a:pt x="108" y="38"/>
                    <a:pt x="108" y="32"/>
                  </a:cubicBezTo>
                  <a:close/>
                  <a:moveTo>
                    <a:pt x="119" y="298"/>
                  </a:moveTo>
                  <a:cubicBezTo>
                    <a:pt x="109" y="298"/>
                    <a:pt x="102" y="292"/>
                    <a:pt x="99" y="284"/>
                  </a:cubicBezTo>
                  <a:cubicBezTo>
                    <a:pt x="103" y="284"/>
                    <a:pt x="107" y="285"/>
                    <a:pt x="112" y="285"/>
                  </a:cubicBezTo>
                  <a:cubicBezTo>
                    <a:pt x="120" y="285"/>
                    <a:pt x="129" y="284"/>
                    <a:pt x="139" y="283"/>
                  </a:cubicBezTo>
                  <a:cubicBezTo>
                    <a:pt x="136" y="292"/>
                    <a:pt x="128" y="298"/>
                    <a:pt x="119" y="298"/>
                  </a:cubicBezTo>
                  <a:close/>
                  <a:moveTo>
                    <a:pt x="25" y="249"/>
                  </a:moveTo>
                  <a:cubicBezTo>
                    <a:pt x="31" y="229"/>
                    <a:pt x="44" y="182"/>
                    <a:pt x="44" y="138"/>
                  </a:cubicBezTo>
                  <a:cubicBezTo>
                    <a:pt x="44" y="94"/>
                    <a:pt x="75" y="64"/>
                    <a:pt x="119" y="64"/>
                  </a:cubicBezTo>
                  <a:cubicBezTo>
                    <a:pt x="163" y="64"/>
                    <a:pt x="193" y="94"/>
                    <a:pt x="193" y="138"/>
                  </a:cubicBezTo>
                  <a:cubicBezTo>
                    <a:pt x="193" y="181"/>
                    <a:pt x="206" y="228"/>
                    <a:pt x="212" y="249"/>
                  </a:cubicBezTo>
                  <a:cubicBezTo>
                    <a:pt x="116" y="276"/>
                    <a:pt x="48" y="258"/>
                    <a:pt x="25" y="249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44" name="Group 630"/>
          <p:cNvGrpSpPr>
            <a:grpSpLocks noChangeAspect="1"/>
          </p:cNvGrpSpPr>
          <p:nvPr/>
        </p:nvGrpSpPr>
        <p:grpSpPr bwMode="auto">
          <a:xfrm>
            <a:off x="5866280" y="2034446"/>
            <a:ext cx="275281" cy="275281"/>
            <a:chOff x="4593" y="2664"/>
            <a:chExt cx="340" cy="340"/>
          </a:xfrm>
          <a:solidFill>
            <a:schemeClr val="accent1"/>
          </a:solidFill>
        </p:grpSpPr>
        <p:sp>
          <p:nvSpPr>
            <p:cNvPr id="45" name="Freeform 631"/>
            <p:cNvSpPr>
              <a:spLocks noEditPoints="1"/>
            </p:cNvSpPr>
            <p:nvPr/>
          </p:nvSpPr>
          <p:spPr bwMode="auto">
            <a:xfrm>
              <a:off x="4685" y="2728"/>
              <a:ext cx="156" cy="212"/>
            </a:xfrm>
            <a:custGeom>
              <a:avLst/>
              <a:gdLst>
                <a:gd name="T0" fmla="*/ 224 w 235"/>
                <a:gd name="T1" fmla="*/ 149 h 320"/>
                <a:gd name="T2" fmla="*/ 214 w 235"/>
                <a:gd name="T3" fmla="*/ 149 h 320"/>
                <a:gd name="T4" fmla="*/ 214 w 235"/>
                <a:gd name="T5" fmla="*/ 96 h 320"/>
                <a:gd name="T6" fmla="*/ 118 w 235"/>
                <a:gd name="T7" fmla="*/ 0 h 320"/>
                <a:gd name="T8" fmla="*/ 22 w 235"/>
                <a:gd name="T9" fmla="*/ 96 h 320"/>
                <a:gd name="T10" fmla="*/ 22 w 235"/>
                <a:gd name="T11" fmla="*/ 149 h 320"/>
                <a:gd name="T12" fmla="*/ 11 w 235"/>
                <a:gd name="T13" fmla="*/ 149 h 320"/>
                <a:gd name="T14" fmla="*/ 0 w 235"/>
                <a:gd name="T15" fmla="*/ 160 h 320"/>
                <a:gd name="T16" fmla="*/ 0 w 235"/>
                <a:gd name="T17" fmla="*/ 309 h 320"/>
                <a:gd name="T18" fmla="*/ 11 w 235"/>
                <a:gd name="T19" fmla="*/ 320 h 320"/>
                <a:gd name="T20" fmla="*/ 224 w 235"/>
                <a:gd name="T21" fmla="*/ 320 h 320"/>
                <a:gd name="T22" fmla="*/ 235 w 235"/>
                <a:gd name="T23" fmla="*/ 309 h 320"/>
                <a:gd name="T24" fmla="*/ 235 w 235"/>
                <a:gd name="T25" fmla="*/ 160 h 320"/>
                <a:gd name="T26" fmla="*/ 224 w 235"/>
                <a:gd name="T27" fmla="*/ 149 h 320"/>
                <a:gd name="T28" fmla="*/ 43 w 235"/>
                <a:gd name="T29" fmla="*/ 96 h 320"/>
                <a:gd name="T30" fmla="*/ 118 w 235"/>
                <a:gd name="T31" fmla="*/ 21 h 320"/>
                <a:gd name="T32" fmla="*/ 192 w 235"/>
                <a:gd name="T33" fmla="*/ 96 h 320"/>
                <a:gd name="T34" fmla="*/ 192 w 235"/>
                <a:gd name="T35" fmla="*/ 149 h 320"/>
                <a:gd name="T36" fmla="*/ 43 w 235"/>
                <a:gd name="T37" fmla="*/ 149 h 320"/>
                <a:gd name="T38" fmla="*/ 43 w 235"/>
                <a:gd name="T39" fmla="*/ 96 h 320"/>
                <a:gd name="T40" fmla="*/ 214 w 235"/>
                <a:gd name="T41" fmla="*/ 298 h 320"/>
                <a:gd name="T42" fmla="*/ 22 w 235"/>
                <a:gd name="T43" fmla="*/ 298 h 320"/>
                <a:gd name="T44" fmla="*/ 22 w 235"/>
                <a:gd name="T45" fmla="*/ 170 h 320"/>
                <a:gd name="T46" fmla="*/ 214 w 235"/>
                <a:gd name="T47" fmla="*/ 170 h 320"/>
                <a:gd name="T48" fmla="*/ 214 w 235"/>
                <a:gd name="T49" fmla="*/ 29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5" h="320">
                  <a:moveTo>
                    <a:pt x="224" y="149"/>
                  </a:moveTo>
                  <a:cubicBezTo>
                    <a:pt x="214" y="149"/>
                    <a:pt x="214" y="149"/>
                    <a:pt x="214" y="149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43"/>
                    <a:pt x="171" y="0"/>
                    <a:pt x="118" y="0"/>
                  </a:cubicBezTo>
                  <a:cubicBezTo>
                    <a:pt x="65" y="0"/>
                    <a:pt x="22" y="43"/>
                    <a:pt x="22" y="96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5" y="149"/>
                    <a:pt x="0" y="154"/>
                    <a:pt x="0" y="16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5"/>
                    <a:pt x="5" y="320"/>
                    <a:pt x="11" y="320"/>
                  </a:cubicBezTo>
                  <a:cubicBezTo>
                    <a:pt x="224" y="320"/>
                    <a:pt x="224" y="320"/>
                    <a:pt x="224" y="320"/>
                  </a:cubicBezTo>
                  <a:cubicBezTo>
                    <a:pt x="230" y="320"/>
                    <a:pt x="235" y="315"/>
                    <a:pt x="235" y="309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5" y="154"/>
                    <a:pt x="230" y="149"/>
                    <a:pt x="224" y="149"/>
                  </a:cubicBezTo>
                  <a:close/>
                  <a:moveTo>
                    <a:pt x="43" y="96"/>
                  </a:moveTo>
                  <a:cubicBezTo>
                    <a:pt x="43" y="54"/>
                    <a:pt x="76" y="21"/>
                    <a:pt x="118" y="21"/>
                  </a:cubicBezTo>
                  <a:cubicBezTo>
                    <a:pt x="159" y="21"/>
                    <a:pt x="192" y="54"/>
                    <a:pt x="192" y="96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43" y="149"/>
                    <a:pt x="43" y="149"/>
                    <a:pt x="43" y="149"/>
                  </a:cubicBezTo>
                  <a:lnTo>
                    <a:pt x="43" y="96"/>
                  </a:lnTo>
                  <a:close/>
                  <a:moveTo>
                    <a:pt x="214" y="298"/>
                  </a:moveTo>
                  <a:cubicBezTo>
                    <a:pt x="22" y="298"/>
                    <a:pt x="22" y="298"/>
                    <a:pt x="22" y="298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4" y="170"/>
                    <a:pt x="214" y="170"/>
                    <a:pt x="214" y="170"/>
                  </a:cubicBezTo>
                  <a:lnTo>
                    <a:pt x="214" y="298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46" name="Freeform 632"/>
            <p:cNvSpPr>
              <a:spLocks noEditPoints="1"/>
            </p:cNvSpPr>
            <p:nvPr/>
          </p:nvSpPr>
          <p:spPr bwMode="auto">
            <a:xfrm>
              <a:off x="4593" y="26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47" name="Group 358"/>
          <p:cNvGrpSpPr>
            <a:grpSpLocks noChangeAspect="1"/>
          </p:cNvGrpSpPr>
          <p:nvPr/>
        </p:nvGrpSpPr>
        <p:grpSpPr bwMode="auto">
          <a:xfrm>
            <a:off x="4719008" y="3536290"/>
            <a:ext cx="276798" cy="275987"/>
            <a:chOff x="3312" y="2186"/>
            <a:chExt cx="341" cy="340"/>
          </a:xfrm>
          <a:solidFill>
            <a:schemeClr val="accent4"/>
          </a:solidFill>
        </p:grpSpPr>
        <p:sp>
          <p:nvSpPr>
            <p:cNvPr id="48" name="Freeform 359"/>
            <p:cNvSpPr>
              <a:spLocks noEditPoints="1"/>
            </p:cNvSpPr>
            <p:nvPr/>
          </p:nvSpPr>
          <p:spPr bwMode="auto">
            <a:xfrm>
              <a:off x="3374" y="2248"/>
              <a:ext cx="216" cy="214"/>
            </a:xfrm>
            <a:custGeom>
              <a:avLst/>
              <a:gdLst>
                <a:gd name="T0" fmla="*/ 312 w 325"/>
                <a:gd name="T1" fmla="*/ 206 h 321"/>
                <a:gd name="T2" fmla="*/ 119 w 325"/>
                <a:gd name="T3" fmla="*/ 12 h 321"/>
                <a:gd name="T4" fmla="*/ 73 w 325"/>
                <a:gd name="T5" fmla="*/ 12 h 321"/>
                <a:gd name="T6" fmla="*/ 13 w 325"/>
                <a:gd name="T7" fmla="*/ 72 h 321"/>
                <a:gd name="T8" fmla="*/ 13 w 325"/>
                <a:gd name="T9" fmla="*/ 118 h 321"/>
                <a:gd name="T10" fmla="*/ 207 w 325"/>
                <a:gd name="T11" fmla="*/ 311 h 321"/>
                <a:gd name="T12" fmla="*/ 229 w 325"/>
                <a:gd name="T13" fmla="*/ 321 h 321"/>
                <a:gd name="T14" fmla="*/ 252 w 325"/>
                <a:gd name="T15" fmla="*/ 311 h 321"/>
                <a:gd name="T16" fmla="*/ 312 w 325"/>
                <a:gd name="T17" fmla="*/ 251 h 321"/>
                <a:gd name="T18" fmla="*/ 312 w 325"/>
                <a:gd name="T19" fmla="*/ 251 h 321"/>
                <a:gd name="T20" fmla="*/ 312 w 325"/>
                <a:gd name="T21" fmla="*/ 206 h 321"/>
                <a:gd name="T22" fmla="*/ 238 w 325"/>
                <a:gd name="T23" fmla="*/ 162 h 321"/>
                <a:gd name="T24" fmla="*/ 163 w 325"/>
                <a:gd name="T25" fmla="*/ 237 h 321"/>
                <a:gd name="T26" fmla="*/ 87 w 325"/>
                <a:gd name="T27" fmla="*/ 162 h 321"/>
                <a:gd name="T28" fmla="*/ 163 w 325"/>
                <a:gd name="T29" fmla="*/ 86 h 321"/>
                <a:gd name="T30" fmla="*/ 238 w 325"/>
                <a:gd name="T31" fmla="*/ 162 h 321"/>
                <a:gd name="T32" fmla="*/ 28 w 325"/>
                <a:gd name="T33" fmla="*/ 87 h 321"/>
                <a:gd name="T34" fmla="*/ 88 w 325"/>
                <a:gd name="T35" fmla="*/ 27 h 321"/>
                <a:gd name="T36" fmla="*/ 96 w 325"/>
                <a:gd name="T37" fmla="*/ 24 h 321"/>
                <a:gd name="T38" fmla="*/ 103 w 325"/>
                <a:gd name="T39" fmla="*/ 27 h 321"/>
                <a:gd name="T40" fmla="*/ 148 w 325"/>
                <a:gd name="T41" fmla="*/ 71 h 321"/>
                <a:gd name="T42" fmla="*/ 72 w 325"/>
                <a:gd name="T43" fmla="*/ 147 h 321"/>
                <a:gd name="T44" fmla="*/ 28 w 325"/>
                <a:gd name="T45" fmla="*/ 102 h 321"/>
                <a:gd name="T46" fmla="*/ 28 w 325"/>
                <a:gd name="T47" fmla="*/ 87 h 321"/>
                <a:gd name="T48" fmla="*/ 297 w 325"/>
                <a:gd name="T49" fmla="*/ 236 h 321"/>
                <a:gd name="T50" fmla="*/ 237 w 325"/>
                <a:gd name="T51" fmla="*/ 296 h 321"/>
                <a:gd name="T52" fmla="*/ 222 w 325"/>
                <a:gd name="T53" fmla="*/ 296 h 321"/>
                <a:gd name="T54" fmla="*/ 178 w 325"/>
                <a:gd name="T55" fmla="*/ 252 h 321"/>
                <a:gd name="T56" fmla="*/ 253 w 325"/>
                <a:gd name="T57" fmla="*/ 177 h 321"/>
                <a:gd name="T58" fmla="*/ 297 w 325"/>
                <a:gd name="T59" fmla="*/ 221 h 321"/>
                <a:gd name="T60" fmla="*/ 297 w 325"/>
                <a:gd name="T61" fmla="*/ 236 h 321"/>
                <a:gd name="T62" fmla="*/ 140 w 325"/>
                <a:gd name="T63" fmla="*/ 154 h 321"/>
                <a:gd name="T64" fmla="*/ 140 w 325"/>
                <a:gd name="T65" fmla="*/ 169 h 321"/>
                <a:gd name="T66" fmla="*/ 125 w 325"/>
                <a:gd name="T67" fmla="*/ 169 h 321"/>
                <a:gd name="T68" fmla="*/ 125 w 325"/>
                <a:gd name="T69" fmla="*/ 154 h 321"/>
                <a:gd name="T70" fmla="*/ 140 w 325"/>
                <a:gd name="T71" fmla="*/ 154 h 321"/>
                <a:gd name="T72" fmla="*/ 170 w 325"/>
                <a:gd name="T73" fmla="*/ 124 h 321"/>
                <a:gd name="T74" fmla="*/ 170 w 325"/>
                <a:gd name="T75" fmla="*/ 139 h 321"/>
                <a:gd name="T76" fmla="*/ 155 w 325"/>
                <a:gd name="T77" fmla="*/ 139 h 321"/>
                <a:gd name="T78" fmla="*/ 155 w 325"/>
                <a:gd name="T79" fmla="*/ 124 h 321"/>
                <a:gd name="T80" fmla="*/ 170 w 325"/>
                <a:gd name="T81" fmla="*/ 124 h 321"/>
                <a:gd name="T82" fmla="*/ 170 w 325"/>
                <a:gd name="T83" fmla="*/ 184 h 321"/>
                <a:gd name="T84" fmla="*/ 170 w 325"/>
                <a:gd name="T85" fmla="*/ 199 h 321"/>
                <a:gd name="T86" fmla="*/ 155 w 325"/>
                <a:gd name="T87" fmla="*/ 199 h 321"/>
                <a:gd name="T88" fmla="*/ 155 w 325"/>
                <a:gd name="T89" fmla="*/ 184 h 321"/>
                <a:gd name="T90" fmla="*/ 170 w 325"/>
                <a:gd name="T91" fmla="*/ 184 h 321"/>
                <a:gd name="T92" fmla="*/ 185 w 325"/>
                <a:gd name="T93" fmla="*/ 169 h 321"/>
                <a:gd name="T94" fmla="*/ 185 w 325"/>
                <a:gd name="T95" fmla="*/ 154 h 321"/>
                <a:gd name="T96" fmla="*/ 200 w 325"/>
                <a:gd name="T97" fmla="*/ 154 h 321"/>
                <a:gd name="T98" fmla="*/ 200 w 325"/>
                <a:gd name="T99" fmla="*/ 169 h 321"/>
                <a:gd name="T100" fmla="*/ 185 w 325"/>
                <a:gd name="T101" fmla="*/ 16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5" h="321">
                  <a:moveTo>
                    <a:pt x="312" y="206"/>
                  </a:moveTo>
                  <a:cubicBezTo>
                    <a:pt x="119" y="12"/>
                    <a:pt x="119" y="12"/>
                    <a:pt x="119" y="12"/>
                  </a:cubicBezTo>
                  <a:cubicBezTo>
                    <a:pt x="106" y="0"/>
                    <a:pt x="85" y="0"/>
                    <a:pt x="73" y="1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0" y="85"/>
                    <a:pt x="0" y="105"/>
                    <a:pt x="13" y="118"/>
                  </a:cubicBezTo>
                  <a:cubicBezTo>
                    <a:pt x="207" y="311"/>
                    <a:pt x="207" y="311"/>
                    <a:pt x="207" y="311"/>
                  </a:cubicBezTo>
                  <a:cubicBezTo>
                    <a:pt x="213" y="317"/>
                    <a:pt x="221" y="321"/>
                    <a:pt x="229" y="321"/>
                  </a:cubicBezTo>
                  <a:cubicBezTo>
                    <a:pt x="238" y="321"/>
                    <a:pt x="246" y="317"/>
                    <a:pt x="252" y="311"/>
                  </a:cubicBezTo>
                  <a:cubicBezTo>
                    <a:pt x="312" y="251"/>
                    <a:pt x="312" y="251"/>
                    <a:pt x="312" y="251"/>
                  </a:cubicBezTo>
                  <a:cubicBezTo>
                    <a:pt x="312" y="251"/>
                    <a:pt x="312" y="251"/>
                    <a:pt x="312" y="251"/>
                  </a:cubicBezTo>
                  <a:cubicBezTo>
                    <a:pt x="325" y="239"/>
                    <a:pt x="325" y="218"/>
                    <a:pt x="312" y="206"/>
                  </a:cubicBezTo>
                  <a:close/>
                  <a:moveTo>
                    <a:pt x="238" y="162"/>
                  </a:moveTo>
                  <a:cubicBezTo>
                    <a:pt x="163" y="237"/>
                    <a:pt x="163" y="237"/>
                    <a:pt x="163" y="237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163" y="86"/>
                    <a:pt x="163" y="86"/>
                    <a:pt x="163" y="86"/>
                  </a:cubicBezTo>
                  <a:lnTo>
                    <a:pt x="238" y="162"/>
                  </a:lnTo>
                  <a:close/>
                  <a:moveTo>
                    <a:pt x="28" y="87"/>
                  </a:moveTo>
                  <a:cubicBezTo>
                    <a:pt x="88" y="27"/>
                    <a:pt x="88" y="27"/>
                    <a:pt x="88" y="27"/>
                  </a:cubicBezTo>
                  <a:cubicBezTo>
                    <a:pt x="90" y="25"/>
                    <a:pt x="93" y="24"/>
                    <a:pt x="96" y="24"/>
                  </a:cubicBezTo>
                  <a:cubicBezTo>
                    <a:pt x="99" y="24"/>
                    <a:pt x="101" y="25"/>
                    <a:pt x="103" y="27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4" y="98"/>
                    <a:pt x="24" y="92"/>
                    <a:pt x="28" y="87"/>
                  </a:cubicBezTo>
                  <a:close/>
                  <a:moveTo>
                    <a:pt x="297" y="236"/>
                  </a:moveTo>
                  <a:cubicBezTo>
                    <a:pt x="237" y="296"/>
                    <a:pt x="237" y="296"/>
                    <a:pt x="237" y="296"/>
                  </a:cubicBezTo>
                  <a:cubicBezTo>
                    <a:pt x="233" y="300"/>
                    <a:pt x="226" y="300"/>
                    <a:pt x="222" y="296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253" y="177"/>
                    <a:pt x="253" y="177"/>
                    <a:pt x="253" y="177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301" y="225"/>
                    <a:pt x="301" y="232"/>
                    <a:pt x="297" y="236"/>
                  </a:cubicBezTo>
                  <a:close/>
                  <a:moveTo>
                    <a:pt x="140" y="154"/>
                  </a:moveTo>
                  <a:cubicBezTo>
                    <a:pt x="144" y="158"/>
                    <a:pt x="144" y="165"/>
                    <a:pt x="140" y="169"/>
                  </a:cubicBezTo>
                  <a:cubicBezTo>
                    <a:pt x="136" y="173"/>
                    <a:pt x="129" y="173"/>
                    <a:pt x="125" y="169"/>
                  </a:cubicBezTo>
                  <a:cubicBezTo>
                    <a:pt x="121" y="165"/>
                    <a:pt x="121" y="158"/>
                    <a:pt x="125" y="154"/>
                  </a:cubicBezTo>
                  <a:cubicBezTo>
                    <a:pt x="129" y="150"/>
                    <a:pt x="136" y="150"/>
                    <a:pt x="140" y="154"/>
                  </a:cubicBezTo>
                  <a:close/>
                  <a:moveTo>
                    <a:pt x="170" y="124"/>
                  </a:moveTo>
                  <a:cubicBezTo>
                    <a:pt x="174" y="128"/>
                    <a:pt x="174" y="135"/>
                    <a:pt x="170" y="139"/>
                  </a:cubicBezTo>
                  <a:cubicBezTo>
                    <a:pt x="166" y="143"/>
                    <a:pt x="159" y="143"/>
                    <a:pt x="155" y="139"/>
                  </a:cubicBezTo>
                  <a:cubicBezTo>
                    <a:pt x="151" y="135"/>
                    <a:pt x="151" y="128"/>
                    <a:pt x="155" y="124"/>
                  </a:cubicBezTo>
                  <a:cubicBezTo>
                    <a:pt x="159" y="120"/>
                    <a:pt x="166" y="120"/>
                    <a:pt x="170" y="124"/>
                  </a:cubicBezTo>
                  <a:close/>
                  <a:moveTo>
                    <a:pt x="170" y="184"/>
                  </a:moveTo>
                  <a:cubicBezTo>
                    <a:pt x="174" y="188"/>
                    <a:pt x="174" y="195"/>
                    <a:pt x="170" y="199"/>
                  </a:cubicBezTo>
                  <a:cubicBezTo>
                    <a:pt x="166" y="204"/>
                    <a:pt x="159" y="204"/>
                    <a:pt x="155" y="199"/>
                  </a:cubicBezTo>
                  <a:cubicBezTo>
                    <a:pt x="151" y="195"/>
                    <a:pt x="151" y="188"/>
                    <a:pt x="155" y="184"/>
                  </a:cubicBezTo>
                  <a:cubicBezTo>
                    <a:pt x="159" y="180"/>
                    <a:pt x="166" y="180"/>
                    <a:pt x="170" y="184"/>
                  </a:cubicBezTo>
                  <a:close/>
                  <a:moveTo>
                    <a:pt x="185" y="169"/>
                  </a:moveTo>
                  <a:cubicBezTo>
                    <a:pt x="181" y="165"/>
                    <a:pt x="181" y="158"/>
                    <a:pt x="185" y="154"/>
                  </a:cubicBezTo>
                  <a:cubicBezTo>
                    <a:pt x="189" y="150"/>
                    <a:pt x="196" y="150"/>
                    <a:pt x="200" y="154"/>
                  </a:cubicBezTo>
                  <a:cubicBezTo>
                    <a:pt x="205" y="158"/>
                    <a:pt x="205" y="165"/>
                    <a:pt x="200" y="169"/>
                  </a:cubicBezTo>
                  <a:cubicBezTo>
                    <a:pt x="196" y="173"/>
                    <a:pt x="189" y="173"/>
                    <a:pt x="185" y="169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49" name="Freeform 360"/>
            <p:cNvSpPr>
              <a:spLocks noEditPoints="1"/>
            </p:cNvSpPr>
            <p:nvPr/>
          </p:nvSpPr>
          <p:spPr bwMode="auto">
            <a:xfrm>
              <a:off x="3312" y="2186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50" name="Group 454"/>
          <p:cNvGrpSpPr>
            <a:grpSpLocks noChangeAspect="1"/>
          </p:cNvGrpSpPr>
          <p:nvPr/>
        </p:nvGrpSpPr>
        <p:grpSpPr bwMode="auto">
          <a:xfrm>
            <a:off x="6364834" y="1601892"/>
            <a:ext cx="276766" cy="276766"/>
            <a:chOff x="1912" y="1576"/>
            <a:chExt cx="340" cy="340"/>
          </a:xfrm>
          <a:solidFill>
            <a:schemeClr val="accent5"/>
          </a:solidFill>
        </p:grpSpPr>
        <p:sp>
          <p:nvSpPr>
            <p:cNvPr id="51" name="Freeform 455"/>
            <p:cNvSpPr>
              <a:spLocks noEditPoints="1"/>
            </p:cNvSpPr>
            <p:nvPr/>
          </p:nvSpPr>
          <p:spPr bwMode="auto">
            <a:xfrm>
              <a:off x="2004" y="1653"/>
              <a:ext cx="171" cy="170"/>
            </a:xfrm>
            <a:custGeom>
              <a:avLst/>
              <a:gdLst>
                <a:gd name="T0" fmla="*/ 253 w 258"/>
                <a:gd name="T1" fmla="*/ 49 h 256"/>
                <a:gd name="T2" fmla="*/ 238 w 258"/>
                <a:gd name="T3" fmla="*/ 49 h 256"/>
                <a:gd name="T4" fmla="*/ 193 w 258"/>
                <a:gd name="T5" fmla="*/ 94 h 256"/>
                <a:gd name="T6" fmla="*/ 163 w 258"/>
                <a:gd name="T7" fmla="*/ 64 h 256"/>
                <a:gd name="T8" fmla="*/ 208 w 258"/>
                <a:gd name="T9" fmla="*/ 19 h 256"/>
                <a:gd name="T10" fmla="*/ 208 w 258"/>
                <a:gd name="T11" fmla="*/ 4 h 256"/>
                <a:gd name="T12" fmla="*/ 193 w 258"/>
                <a:gd name="T13" fmla="*/ 4 h 256"/>
                <a:gd name="T14" fmla="*/ 148 w 258"/>
                <a:gd name="T15" fmla="*/ 49 h 256"/>
                <a:gd name="T16" fmla="*/ 133 w 258"/>
                <a:gd name="T17" fmla="*/ 34 h 256"/>
                <a:gd name="T18" fmla="*/ 125 w 258"/>
                <a:gd name="T19" fmla="*/ 27 h 256"/>
                <a:gd name="T20" fmla="*/ 110 w 258"/>
                <a:gd name="T21" fmla="*/ 27 h 256"/>
                <a:gd name="T22" fmla="*/ 110 w 258"/>
                <a:gd name="T23" fmla="*/ 42 h 256"/>
                <a:gd name="T24" fmla="*/ 72 w 258"/>
                <a:gd name="T25" fmla="*/ 79 h 256"/>
                <a:gd name="T26" fmla="*/ 51 w 258"/>
                <a:gd name="T27" fmla="*/ 132 h 256"/>
                <a:gd name="T28" fmla="*/ 65 w 258"/>
                <a:gd name="T29" fmla="*/ 177 h 256"/>
                <a:gd name="T30" fmla="*/ 5 w 258"/>
                <a:gd name="T31" fmla="*/ 238 h 256"/>
                <a:gd name="T32" fmla="*/ 5 w 258"/>
                <a:gd name="T33" fmla="*/ 253 h 256"/>
                <a:gd name="T34" fmla="*/ 12 w 258"/>
                <a:gd name="T35" fmla="*/ 256 h 256"/>
                <a:gd name="T36" fmla="*/ 20 w 258"/>
                <a:gd name="T37" fmla="*/ 253 h 256"/>
                <a:gd name="T38" fmla="*/ 81 w 258"/>
                <a:gd name="T39" fmla="*/ 192 h 256"/>
                <a:gd name="T40" fmla="*/ 125 w 258"/>
                <a:gd name="T41" fmla="*/ 207 h 256"/>
                <a:gd name="T42" fmla="*/ 178 w 258"/>
                <a:gd name="T43" fmla="*/ 185 h 256"/>
                <a:gd name="T44" fmla="*/ 216 w 258"/>
                <a:gd name="T45" fmla="*/ 147 h 256"/>
                <a:gd name="T46" fmla="*/ 216 w 258"/>
                <a:gd name="T47" fmla="*/ 147 h 256"/>
                <a:gd name="T48" fmla="*/ 223 w 258"/>
                <a:gd name="T49" fmla="*/ 150 h 256"/>
                <a:gd name="T50" fmla="*/ 231 w 258"/>
                <a:gd name="T51" fmla="*/ 147 h 256"/>
                <a:gd name="T52" fmla="*/ 231 w 258"/>
                <a:gd name="T53" fmla="*/ 132 h 256"/>
                <a:gd name="T54" fmla="*/ 223 w 258"/>
                <a:gd name="T55" fmla="*/ 125 h 256"/>
                <a:gd name="T56" fmla="*/ 208 w 258"/>
                <a:gd name="T57" fmla="*/ 109 h 256"/>
                <a:gd name="T58" fmla="*/ 253 w 258"/>
                <a:gd name="T59" fmla="*/ 64 h 256"/>
                <a:gd name="T60" fmla="*/ 253 w 258"/>
                <a:gd name="T61" fmla="*/ 49 h 256"/>
                <a:gd name="T62" fmla="*/ 163 w 258"/>
                <a:gd name="T63" fmla="*/ 170 h 256"/>
                <a:gd name="T64" fmla="*/ 125 w 258"/>
                <a:gd name="T65" fmla="*/ 185 h 256"/>
                <a:gd name="T66" fmla="*/ 87 w 258"/>
                <a:gd name="T67" fmla="*/ 170 h 256"/>
                <a:gd name="T68" fmla="*/ 72 w 258"/>
                <a:gd name="T69" fmla="*/ 132 h 256"/>
                <a:gd name="T70" fmla="*/ 87 w 258"/>
                <a:gd name="T71" fmla="*/ 94 h 256"/>
                <a:gd name="T72" fmla="*/ 125 w 258"/>
                <a:gd name="T73" fmla="*/ 57 h 256"/>
                <a:gd name="T74" fmla="*/ 201 w 258"/>
                <a:gd name="T75" fmla="*/ 132 h 256"/>
                <a:gd name="T76" fmla="*/ 163 w 258"/>
                <a:gd name="T77" fmla="*/ 17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8" h="256">
                  <a:moveTo>
                    <a:pt x="253" y="49"/>
                  </a:moveTo>
                  <a:cubicBezTo>
                    <a:pt x="249" y="45"/>
                    <a:pt x="243" y="45"/>
                    <a:pt x="238" y="49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12" y="15"/>
                    <a:pt x="212" y="8"/>
                    <a:pt x="208" y="4"/>
                  </a:cubicBezTo>
                  <a:cubicBezTo>
                    <a:pt x="204" y="0"/>
                    <a:pt x="197" y="0"/>
                    <a:pt x="193" y="4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1" y="22"/>
                    <a:pt x="114" y="22"/>
                    <a:pt x="110" y="27"/>
                  </a:cubicBezTo>
                  <a:cubicBezTo>
                    <a:pt x="106" y="31"/>
                    <a:pt x="106" y="37"/>
                    <a:pt x="110" y="42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58" y="93"/>
                    <a:pt x="51" y="112"/>
                    <a:pt x="51" y="132"/>
                  </a:cubicBezTo>
                  <a:cubicBezTo>
                    <a:pt x="51" y="148"/>
                    <a:pt x="56" y="164"/>
                    <a:pt x="65" y="177"/>
                  </a:cubicBezTo>
                  <a:cubicBezTo>
                    <a:pt x="5" y="238"/>
                    <a:pt x="5" y="238"/>
                    <a:pt x="5" y="238"/>
                  </a:cubicBezTo>
                  <a:cubicBezTo>
                    <a:pt x="0" y="242"/>
                    <a:pt x="0" y="249"/>
                    <a:pt x="5" y="253"/>
                  </a:cubicBezTo>
                  <a:cubicBezTo>
                    <a:pt x="7" y="255"/>
                    <a:pt x="9" y="256"/>
                    <a:pt x="12" y="256"/>
                  </a:cubicBezTo>
                  <a:cubicBezTo>
                    <a:pt x="15" y="256"/>
                    <a:pt x="18" y="255"/>
                    <a:pt x="20" y="253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93" y="202"/>
                    <a:pt x="109" y="207"/>
                    <a:pt x="125" y="207"/>
                  </a:cubicBezTo>
                  <a:cubicBezTo>
                    <a:pt x="145" y="207"/>
                    <a:pt x="164" y="199"/>
                    <a:pt x="178" y="185"/>
                  </a:cubicBezTo>
                  <a:cubicBezTo>
                    <a:pt x="216" y="147"/>
                    <a:pt x="216" y="147"/>
                    <a:pt x="216" y="147"/>
                  </a:cubicBezTo>
                  <a:cubicBezTo>
                    <a:pt x="216" y="147"/>
                    <a:pt x="216" y="147"/>
                    <a:pt x="216" y="147"/>
                  </a:cubicBezTo>
                  <a:cubicBezTo>
                    <a:pt x="218" y="149"/>
                    <a:pt x="221" y="150"/>
                    <a:pt x="223" y="150"/>
                  </a:cubicBezTo>
                  <a:cubicBezTo>
                    <a:pt x="226" y="150"/>
                    <a:pt x="229" y="149"/>
                    <a:pt x="231" y="147"/>
                  </a:cubicBezTo>
                  <a:cubicBezTo>
                    <a:pt x="235" y="143"/>
                    <a:pt x="235" y="136"/>
                    <a:pt x="231" y="132"/>
                  </a:cubicBezTo>
                  <a:cubicBezTo>
                    <a:pt x="223" y="125"/>
                    <a:pt x="223" y="125"/>
                    <a:pt x="223" y="125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8" y="60"/>
                    <a:pt x="258" y="53"/>
                    <a:pt x="253" y="49"/>
                  </a:cubicBezTo>
                  <a:close/>
                  <a:moveTo>
                    <a:pt x="163" y="170"/>
                  </a:moveTo>
                  <a:cubicBezTo>
                    <a:pt x="153" y="180"/>
                    <a:pt x="139" y="185"/>
                    <a:pt x="125" y="185"/>
                  </a:cubicBezTo>
                  <a:cubicBezTo>
                    <a:pt x="111" y="185"/>
                    <a:pt x="98" y="180"/>
                    <a:pt x="87" y="170"/>
                  </a:cubicBezTo>
                  <a:cubicBezTo>
                    <a:pt x="77" y="160"/>
                    <a:pt x="72" y="146"/>
                    <a:pt x="72" y="132"/>
                  </a:cubicBezTo>
                  <a:cubicBezTo>
                    <a:pt x="72" y="118"/>
                    <a:pt x="77" y="104"/>
                    <a:pt x="87" y="94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201" y="132"/>
                    <a:pt x="201" y="132"/>
                    <a:pt x="201" y="132"/>
                  </a:cubicBezTo>
                  <a:lnTo>
                    <a:pt x="163" y="170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52" name="Freeform 456"/>
            <p:cNvSpPr>
              <a:spLocks noEditPoints="1"/>
            </p:cNvSpPr>
            <p:nvPr/>
          </p:nvSpPr>
          <p:spPr bwMode="auto">
            <a:xfrm>
              <a:off x="1912" y="157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53" name="Group 592"/>
          <p:cNvGrpSpPr>
            <a:grpSpLocks noChangeAspect="1"/>
          </p:cNvGrpSpPr>
          <p:nvPr/>
        </p:nvGrpSpPr>
        <p:grpSpPr bwMode="auto">
          <a:xfrm>
            <a:off x="1322269" y="3860390"/>
            <a:ext cx="275987" cy="276798"/>
            <a:chOff x="2962" y="2760"/>
            <a:chExt cx="340" cy="341"/>
          </a:xfrm>
          <a:solidFill>
            <a:schemeClr val="accent1"/>
          </a:solidFill>
        </p:grpSpPr>
        <p:sp>
          <p:nvSpPr>
            <p:cNvPr id="54" name="Freeform 593"/>
            <p:cNvSpPr>
              <a:spLocks noEditPoints="1"/>
            </p:cNvSpPr>
            <p:nvPr/>
          </p:nvSpPr>
          <p:spPr bwMode="auto">
            <a:xfrm>
              <a:off x="2962" y="2760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55" name="Freeform 594"/>
            <p:cNvSpPr>
              <a:spLocks noEditPoints="1"/>
            </p:cNvSpPr>
            <p:nvPr/>
          </p:nvSpPr>
          <p:spPr bwMode="auto">
            <a:xfrm>
              <a:off x="3032" y="2838"/>
              <a:ext cx="199" cy="171"/>
            </a:xfrm>
            <a:custGeom>
              <a:avLst/>
              <a:gdLst>
                <a:gd name="T0" fmla="*/ 292 w 299"/>
                <a:gd name="T1" fmla="*/ 22 h 257"/>
                <a:gd name="T2" fmla="*/ 150 w 299"/>
                <a:gd name="T3" fmla="*/ 21 h 257"/>
                <a:gd name="T4" fmla="*/ 8 w 299"/>
                <a:gd name="T5" fmla="*/ 22 h 257"/>
                <a:gd name="T6" fmla="*/ 0 w 299"/>
                <a:gd name="T7" fmla="*/ 32 h 257"/>
                <a:gd name="T8" fmla="*/ 0 w 299"/>
                <a:gd name="T9" fmla="*/ 245 h 257"/>
                <a:gd name="T10" fmla="*/ 5 w 299"/>
                <a:gd name="T11" fmla="*/ 254 h 257"/>
                <a:gd name="T12" fmla="*/ 15 w 299"/>
                <a:gd name="T13" fmla="*/ 255 h 257"/>
                <a:gd name="T14" fmla="*/ 147 w 299"/>
                <a:gd name="T15" fmla="*/ 256 h 257"/>
                <a:gd name="T16" fmla="*/ 150 w 299"/>
                <a:gd name="T17" fmla="*/ 256 h 257"/>
                <a:gd name="T18" fmla="*/ 154 w 299"/>
                <a:gd name="T19" fmla="*/ 255 h 257"/>
                <a:gd name="T20" fmla="*/ 154 w 299"/>
                <a:gd name="T21" fmla="*/ 255 h 257"/>
                <a:gd name="T22" fmla="*/ 285 w 299"/>
                <a:gd name="T23" fmla="*/ 256 h 257"/>
                <a:gd name="T24" fmla="*/ 295 w 299"/>
                <a:gd name="T25" fmla="*/ 254 h 257"/>
                <a:gd name="T26" fmla="*/ 299 w 299"/>
                <a:gd name="T27" fmla="*/ 245 h 257"/>
                <a:gd name="T28" fmla="*/ 299 w 299"/>
                <a:gd name="T29" fmla="*/ 32 h 257"/>
                <a:gd name="T30" fmla="*/ 292 w 299"/>
                <a:gd name="T31" fmla="*/ 22 h 257"/>
                <a:gd name="T32" fmla="*/ 22 w 299"/>
                <a:gd name="T33" fmla="*/ 231 h 257"/>
                <a:gd name="T34" fmla="*/ 22 w 299"/>
                <a:gd name="T35" fmla="*/ 40 h 257"/>
                <a:gd name="T36" fmla="*/ 139 w 299"/>
                <a:gd name="T37" fmla="*/ 40 h 257"/>
                <a:gd name="T38" fmla="*/ 139 w 299"/>
                <a:gd name="T39" fmla="*/ 232 h 257"/>
                <a:gd name="T40" fmla="*/ 22 w 299"/>
                <a:gd name="T41" fmla="*/ 231 h 257"/>
                <a:gd name="T42" fmla="*/ 278 w 299"/>
                <a:gd name="T43" fmla="*/ 232 h 257"/>
                <a:gd name="T44" fmla="*/ 160 w 299"/>
                <a:gd name="T45" fmla="*/ 231 h 257"/>
                <a:gd name="T46" fmla="*/ 160 w 299"/>
                <a:gd name="T47" fmla="*/ 40 h 257"/>
                <a:gd name="T48" fmla="*/ 278 w 299"/>
                <a:gd name="T49" fmla="*/ 40 h 257"/>
                <a:gd name="T50" fmla="*/ 278 w 299"/>
                <a:gd name="T51" fmla="*/ 23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9" h="257">
                  <a:moveTo>
                    <a:pt x="292" y="22"/>
                  </a:moveTo>
                  <a:cubicBezTo>
                    <a:pt x="289" y="21"/>
                    <a:pt x="228" y="0"/>
                    <a:pt x="150" y="21"/>
                  </a:cubicBezTo>
                  <a:cubicBezTo>
                    <a:pt x="137" y="16"/>
                    <a:pt x="85" y="3"/>
                    <a:pt x="8" y="22"/>
                  </a:cubicBezTo>
                  <a:cubicBezTo>
                    <a:pt x="4" y="23"/>
                    <a:pt x="0" y="27"/>
                    <a:pt x="0" y="32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49"/>
                    <a:pt x="2" y="252"/>
                    <a:pt x="5" y="254"/>
                  </a:cubicBezTo>
                  <a:cubicBezTo>
                    <a:pt x="8" y="256"/>
                    <a:pt x="12" y="257"/>
                    <a:pt x="15" y="255"/>
                  </a:cubicBezTo>
                  <a:cubicBezTo>
                    <a:pt x="16" y="255"/>
                    <a:pt x="72" y="233"/>
                    <a:pt x="147" y="256"/>
                  </a:cubicBezTo>
                  <a:cubicBezTo>
                    <a:pt x="148" y="256"/>
                    <a:pt x="149" y="256"/>
                    <a:pt x="150" y="256"/>
                  </a:cubicBezTo>
                  <a:cubicBezTo>
                    <a:pt x="151" y="256"/>
                    <a:pt x="153" y="256"/>
                    <a:pt x="154" y="255"/>
                  </a:cubicBezTo>
                  <a:cubicBezTo>
                    <a:pt x="154" y="255"/>
                    <a:pt x="154" y="255"/>
                    <a:pt x="154" y="255"/>
                  </a:cubicBezTo>
                  <a:cubicBezTo>
                    <a:pt x="155" y="255"/>
                    <a:pt x="205" y="233"/>
                    <a:pt x="285" y="256"/>
                  </a:cubicBezTo>
                  <a:cubicBezTo>
                    <a:pt x="289" y="256"/>
                    <a:pt x="292" y="256"/>
                    <a:pt x="295" y="254"/>
                  </a:cubicBezTo>
                  <a:cubicBezTo>
                    <a:pt x="297" y="252"/>
                    <a:pt x="299" y="249"/>
                    <a:pt x="299" y="245"/>
                  </a:cubicBezTo>
                  <a:cubicBezTo>
                    <a:pt x="299" y="32"/>
                    <a:pt x="299" y="32"/>
                    <a:pt x="299" y="32"/>
                  </a:cubicBezTo>
                  <a:cubicBezTo>
                    <a:pt x="299" y="27"/>
                    <a:pt x="296" y="23"/>
                    <a:pt x="292" y="22"/>
                  </a:cubicBezTo>
                  <a:close/>
                  <a:moveTo>
                    <a:pt x="22" y="231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81" y="27"/>
                    <a:pt x="123" y="36"/>
                    <a:pt x="139" y="4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86" y="219"/>
                    <a:pt x="43" y="225"/>
                    <a:pt x="22" y="231"/>
                  </a:cubicBezTo>
                  <a:close/>
                  <a:moveTo>
                    <a:pt x="278" y="232"/>
                  </a:moveTo>
                  <a:cubicBezTo>
                    <a:pt x="222" y="218"/>
                    <a:pt x="181" y="225"/>
                    <a:pt x="160" y="231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215" y="27"/>
                    <a:pt x="261" y="36"/>
                    <a:pt x="278" y="40"/>
                  </a:cubicBezTo>
                  <a:lnTo>
                    <a:pt x="278" y="232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56" name="Group 556"/>
          <p:cNvGrpSpPr>
            <a:grpSpLocks noChangeAspect="1"/>
          </p:cNvGrpSpPr>
          <p:nvPr/>
        </p:nvGrpSpPr>
        <p:grpSpPr bwMode="auto">
          <a:xfrm>
            <a:off x="6342050" y="2381537"/>
            <a:ext cx="278072" cy="277257"/>
            <a:chOff x="3513" y="1927"/>
            <a:chExt cx="341" cy="340"/>
          </a:xfrm>
          <a:solidFill>
            <a:schemeClr val="accent6"/>
          </a:solidFill>
        </p:grpSpPr>
        <p:sp>
          <p:nvSpPr>
            <p:cNvPr id="57" name="Freeform 557"/>
            <p:cNvSpPr>
              <a:spLocks noEditPoints="1"/>
            </p:cNvSpPr>
            <p:nvPr/>
          </p:nvSpPr>
          <p:spPr bwMode="auto">
            <a:xfrm>
              <a:off x="3513" y="1927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58" name="Freeform 558"/>
            <p:cNvSpPr>
              <a:spLocks noEditPoints="1"/>
            </p:cNvSpPr>
            <p:nvPr/>
          </p:nvSpPr>
          <p:spPr bwMode="auto">
            <a:xfrm>
              <a:off x="3577" y="2019"/>
              <a:ext cx="206" cy="156"/>
            </a:xfrm>
            <a:custGeom>
              <a:avLst/>
              <a:gdLst>
                <a:gd name="T0" fmla="*/ 288 w 309"/>
                <a:gd name="T1" fmla="*/ 164 h 235"/>
                <a:gd name="T2" fmla="*/ 288 w 309"/>
                <a:gd name="T3" fmla="*/ 107 h 235"/>
                <a:gd name="T4" fmla="*/ 266 w 309"/>
                <a:gd name="T5" fmla="*/ 86 h 235"/>
                <a:gd name="T6" fmla="*/ 245 w 309"/>
                <a:gd name="T7" fmla="*/ 86 h 235"/>
                <a:gd name="T8" fmla="*/ 245 w 309"/>
                <a:gd name="T9" fmla="*/ 32 h 235"/>
                <a:gd name="T10" fmla="*/ 224 w 309"/>
                <a:gd name="T11" fmla="*/ 11 h 235"/>
                <a:gd name="T12" fmla="*/ 213 w 309"/>
                <a:gd name="T13" fmla="*/ 22 h 235"/>
                <a:gd name="T14" fmla="*/ 224 w 309"/>
                <a:gd name="T15" fmla="*/ 32 h 235"/>
                <a:gd name="T16" fmla="*/ 224 w 309"/>
                <a:gd name="T17" fmla="*/ 86 h 235"/>
                <a:gd name="T18" fmla="*/ 168 w 309"/>
                <a:gd name="T19" fmla="*/ 86 h 235"/>
                <a:gd name="T20" fmla="*/ 149 w 309"/>
                <a:gd name="T21" fmla="*/ 20 h 235"/>
                <a:gd name="T22" fmla="*/ 128 w 309"/>
                <a:gd name="T23" fmla="*/ 0 h 235"/>
                <a:gd name="T24" fmla="*/ 64 w 309"/>
                <a:gd name="T25" fmla="*/ 0 h 235"/>
                <a:gd name="T26" fmla="*/ 53 w 309"/>
                <a:gd name="T27" fmla="*/ 10 h 235"/>
                <a:gd name="T28" fmla="*/ 43 w 309"/>
                <a:gd name="T29" fmla="*/ 93 h 235"/>
                <a:gd name="T30" fmla="*/ 0 w 309"/>
                <a:gd name="T31" fmla="*/ 160 h 235"/>
                <a:gd name="T32" fmla="*/ 74 w 309"/>
                <a:gd name="T33" fmla="*/ 235 h 235"/>
                <a:gd name="T34" fmla="*/ 127 w 309"/>
                <a:gd name="T35" fmla="*/ 213 h 235"/>
                <a:gd name="T36" fmla="*/ 128 w 309"/>
                <a:gd name="T37" fmla="*/ 214 h 235"/>
                <a:gd name="T38" fmla="*/ 238 w 309"/>
                <a:gd name="T39" fmla="*/ 214 h 235"/>
                <a:gd name="T40" fmla="*/ 272 w 309"/>
                <a:gd name="T41" fmla="*/ 235 h 235"/>
                <a:gd name="T42" fmla="*/ 309 w 309"/>
                <a:gd name="T43" fmla="*/ 198 h 235"/>
                <a:gd name="T44" fmla="*/ 288 w 309"/>
                <a:gd name="T45" fmla="*/ 164 h 235"/>
                <a:gd name="T46" fmla="*/ 266 w 309"/>
                <a:gd name="T47" fmla="*/ 161 h 235"/>
                <a:gd name="T48" fmla="*/ 235 w 309"/>
                <a:gd name="T49" fmla="*/ 192 h 235"/>
                <a:gd name="T50" fmla="*/ 142 w 309"/>
                <a:gd name="T51" fmla="*/ 192 h 235"/>
                <a:gd name="T52" fmla="*/ 149 w 309"/>
                <a:gd name="T53" fmla="*/ 160 h 235"/>
                <a:gd name="T54" fmla="*/ 126 w 309"/>
                <a:gd name="T55" fmla="*/ 107 h 235"/>
                <a:gd name="T56" fmla="*/ 266 w 309"/>
                <a:gd name="T57" fmla="*/ 107 h 235"/>
                <a:gd name="T58" fmla="*/ 266 w 309"/>
                <a:gd name="T59" fmla="*/ 161 h 235"/>
                <a:gd name="T60" fmla="*/ 73 w 309"/>
                <a:gd name="T61" fmla="*/ 22 h 235"/>
                <a:gd name="T62" fmla="*/ 128 w 309"/>
                <a:gd name="T63" fmla="*/ 22 h 235"/>
                <a:gd name="T64" fmla="*/ 128 w 309"/>
                <a:gd name="T65" fmla="*/ 25 h 235"/>
                <a:gd name="T66" fmla="*/ 146 w 309"/>
                <a:gd name="T67" fmla="*/ 86 h 235"/>
                <a:gd name="T68" fmla="*/ 85 w 309"/>
                <a:gd name="T69" fmla="*/ 86 h 235"/>
                <a:gd name="T70" fmla="*/ 83 w 309"/>
                <a:gd name="T71" fmla="*/ 86 h 235"/>
                <a:gd name="T72" fmla="*/ 74 w 309"/>
                <a:gd name="T73" fmla="*/ 86 h 235"/>
                <a:gd name="T74" fmla="*/ 65 w 309"/>
                <a:gd name="T75" fmla="*/ 86 h 235"/>
                <a:gd name="T76" fmla="*/ 73 w 309"/>
                <a:gd name="T77" fmla="*/ 22 h 235"/>
                <a:gd name="T78" fmla="*/ 74 w 309"/>
                <a:gd name="T79" fmla="*/ 214 h 235"/>
                <a:gd name="T80" fmla="*/ 21 w 309"/>
                <a:gd name="T81" fmla="*/ 160 h 235"/>
                <a:gd name="T82" fmla="*/ 74 w 309"/>
                <a:gd name="T83" fmla="*/ 107 h 235"/>
                <a:gd name="T84" fmla="*/ 128 w 309"/>
                <a:gd name="T85" fmla="*/ 160 h 235"/>
                <a:gd name="T86" fmla="*/ 74 w 309"/>
                <a:gd name="T87" fmla="*/ 214 h 235"/>
                <a:gd name="T88" fmla="*/ 272 w 309"/>
                <a:gd name="T89" fmla="*/ 214 h 235"/>
                <a:gd name="T90" fmla="*/ 256 w 309"/>
                <a:gd name="T91" fmla="*/ 198 h 235"/>
                <a:gd name="T92" fmla="*/ 272 w 309"/>
                <a:gd name="T93" fmla="*/ 182 h 235"/>
                <a:gd name="T94" fmla="*/ 288 w 309"/>
                <a:gd name="T95" fmla="*/ 198 h 235"/>
                <a:gd name="T96" fmla="*/ 272 w 309"/>
                <a:gd name="T97" fmla="*/ 214 h 235"/>
                <a:gd name="T98" fmla="*/ 234 w 309"/>
                <a:gd name="T99" fmla="*/ 128 h 235"/>
                <a:gd name="T100" fmla="*/ 245 w 309"/>
                <a:gd name="T101" fmla="*/ 139 h 235"/>
                <a:gd name="T102" fmla="*/ 234 w 309"/>
                <a:gd name="T103" fmla="*/ 150 h 235"/>
                <a:gd name="T104" fmla="*/ 213 w 309"/>
                <a:gd name="T105" fmla="*/ 150 h 235"/>
                <a:gd name="T106" fmla="*/ 202 w 309"/>
                <a:gd name="T107" fmla="*/ 139 h 235"/>
                <a:gd name="T108" fmla="*/ 213 w 309"/>
                <a:gd name="T109" fmla="*/ 128 h 235"/>
                <a:gd name="T110" fmla="*/ 234 w 309"/>
                <a:gd name="T111" fmla="*/ 1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9" h="235">
                  <a:moveTo>
                    <a:pt x="288" y="164"/>
                  </a:moveTo>
                  <a:cubicBezTo>
                    <a:pt x="288" y="107"/>
                    <a:pt x="288" y="107"/>
                    <a:pt x="288" y="107"/>
                  </a:cubicBezTo>
                  <a:cubicBezTo>
                    <a:pt x="288" y="95"/>
                    <a:pt x="278" y="86"/>
                    <a:pt x="266" y="86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32"/>
                    <a:pt x="245" y="32"/>
                    <a:pt x="245" y="32"/>
                  </a:cubicBezTo>
                  <a:cubicBezTo>
                    <a:pt x="245" y="21"/>
                    <a:pt x="235" y="11"/>
                    <a:pt x="224" y="11"/>
                  </a:cubicBezTo>
                  <a:cubicBezTo>
                    <a:pt x="218" y="11"/>
                    <a:pt x="213" y="16"/>
                    <a:pt x="213" y="22"/>
                  </a:cubicBezTo>
                  <a:cubicBezTo>
                    <a:pt x="213" y="28"/>
                    <a:pt x="218" y="32"/>
                    <a:pt x="224" y="32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8" y="9"/>
                    <a:pt x="139" y="0"/>
                    <a:pt x="1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8" y="0"/>
                    <a:pt x="54" y="4"/>
                    <a:pt x="53" y="10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17" y="105"/>
                    <a:pt x="0" y="130"/>
                    <a:pt x="0" y="160"/>
                  </a:cubicBezTo>
                  <a:cubicBezTo>
                    <a:pt x="0" y="202"/>
                    <a:pt x="33" y="235"/>
                    <a:pt x="74" y="235"/>
                  </a:cubicBezTo>
                  <a:cubicBezTo>
                    <a:pt x="95" y="235"/>
                    <a:pt x="113" y="227"/>
                    <a:pt x="127" y="213"/>
                  </a:cubicBezTo>
                  <a:cubicBezTo>
                    <a:pt x="127" y="214"/>
                    <a:pt x="127" y="214"/>
                    <a:pt x="128" y="214"/>
                  </a:cubicBezTo>
                  <a:cubicBezTo>
                    <a:pt x="238" y="214"/>
                    <a:pt x="238" y="214"/>
                    <a:pt x="238" y="214"/>
                  </a:cubicBezTo>
                  <a:cubicBezTo>
                    <a:pt x="244" y="226"/>
                    <a:pt x="257" y="235"/>
                    <a:pt x="272" y="235"/>
                  </a:cubicBezTo>
                  <a:cubicBezTo>
                    <a:pt x="292" y="235"/>
                    <a:pt x="309" y="218"/>
                    <a:pt x="309" y="198"/>
                  </a:cubicBezTo>
                  <a:cubicBezTo>
                    <a:pt x="309" y="183"/>
                    <a:pt x="300" y="170"/>
                    <a:pt x="288" y="164"/>
                  </a:cubicBezTo>
                  <a:close/>
                  <a:moveTo>
                    <a:pt x="266" y="161"/>
                  </a:moveTo>
                  <a:cubicBezTo>
                    <a:pt x="250" y="163"/>
                    <a:pt x="237" y="176"/>
                    <a:pt x="235" y="192"/>
                  </a:cubicBezTo>
                  <a:cubicBezTo>
                    <a:pt x="142" y="192"/>
                    <a:pt x="142" y="192"/>
                    <a:pt x="142" y="192"/>
                  </a:cubicBezTo>
                  <a:cubicBezTo>
                    <a:pt x="146" y="183"/>
                    <a:pt x="149" y="172"/>
                    <a:pt x="149" y="160"/>
                  </a:cubicBezTo>
                  <a:cubicBezTo>
                    <a:pt x="149" y="139"/>
                    <a:pt x="140" y="121"/>
                    <a:pt x="126" y="107"/>
                  </a:cubicBezTo>
                  <a:cubicBezTo>
                    <a:pt x="266" y="107"/>
                    <a:pt x="266" y="107"/>
                    <a:pt x="266" y="107"/>
                  </a:cubicBezTo>
                  <a:lnTo>
                    <a:pt x="266" y="161"/>
                  </a:lnTo>
                  <a:close/>
                  <a:moveTo>
                    <a:pt x="73" y="22"/>
                  </a:moveTo>
                  <a:cubicBezTo>
                    <a:pt x="128" y="22"/>
                    <a:pt x="128" y="22"/>
                    <a:pt x="128" y="22"/>
                  </a:cubicBezTo>
                  <a:cubicBezTo>
                    <a:pt x="128" y="23"/>
                    <a:pt x="128" y="24"/>
                    <a:pt x="128" y="2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3" y="86"/>
                    <a:pt x="83" y="86"/>
                  </a:cubicBezTo>
                  <a:cubicBezTo>
                    <a:pt x="80" y="86"/>
                    <a:pt x="77" y="86"/>
                    <a:pt x="74" y="86"/>
                  </a:cubicBezTo>
                  <a:cubicBezTo>
                    <a:pt x="71" y="86"/>
                    <a:pt x="68" y="86"/>
                    <a:pt x="65" y="86"/>
                  </a:cubicBezTo>
                  <a:lnTo>
                    <a:pt x="73" y="22"/>
                  </a:lnTo>
                  <a:close/>
                  <a:moveTo>
                    <a:pt x="74" y="214"/>
                  </a:moveTo>
                  <a:cubicBezTo>
                    <a:pt x="45" y="214"/>
                    <a:pt x="21" y="190"/>
                    <a:pt x="21" y="160"/>
                  </a:cubicBezTo>
                  <a:cubicBezTo>
                    <a:pt x="21" y="131"/>
                    <a:pt x="45" y="107"/>
                    <a:pt x="74" y="107"/>
                  </a:cubicBezTo>
                  <a:cubicBezTo>
                    <a:pt x="104" y="107"/>
                    <a:pt x="128" y="131"/>
                    <a:pt x="128" y="160"/>
                  </a:cubicBezTo>
                  <a:cubicBezTo>
                    <a:pt x="128" y="190"/>
                    <a:pt x="104" y="214"/>
                    <a:pt x="74" y="214"/>
                  </a:cubicBezTo>
                  <a:close/>
                  <a:moveTo>
                    <a:pt x="272" y="214"/>
                  </a:moveTo>
                  <a:cubicBezTo>
                    <a:pt x="263" y="214"/>
                    <a:pt x="256" y="206"/>
                    <a:pt x="256" y="198"/>
                  </a:cubicBezTo>
                  <a:cubicBezTo>
                    <a:pt x="256" y="189"/>
                    <a:pt x="263" y="182"/>
                    <a:pt x="272" y="182"/>
                  </a:cubicBezTo>
                  <a:cubicBezTo>
                    <a:pt x="280" y="182"/>
                    <a:pt x="288" y="189"/>
                    <a:pt x="288" y="198"/>
                  </a:cubicBezTo>
                  <a:cubicBezTo>
                    <a:pt x="288" y="206"/>
                    <a:pt x="280" y="214"/>
                    <a:pt x="272" y="214"/>
                  </a:cubicBezTo>
                  <a:close/>
                  <a:moveTo>
                    <a:pt x="234" y="128"/>
                  </a:moveTo>
                  <a:cubicBezTo>
                    <a:pt x="240" y="128"/>
                    <a:pt x="245" y="133"/>
                    <a:pt x="245" y="139"/>
                  </a:cubicBezTo>
                  <a:cubicBezTo>
                    <a:pt x="245" y="145"/>
                    <a:pt x="240" y="150"/>
                    <a:pt x="234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07" y="150"/>
                    <a:pt x="202" y="145"/>
                    <a:pt x="202" y="139"/>
                  </a:cubicBezTo>
                  <a:cubicBezTo>
                    <a:pt x="202" y="133"/>
                    <a:pt x="207" y="128"/>
                    <a:pt x="213" y="128"/>
                  </a:cubicBezTo>
                  <a:lnTo>
                    <a:pt x="234" y="128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2" y="4253753"/>
            <a:ext cx="2208839" cy="8099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847" y="2658794"/>
            <a:ext cx="1071563" cy="1021556"/>
          </a:xfrm>
          <a:prstGeom prst="rect">
            <a:avLst/>
          </a:prstGeom>
        </p:spPr>
      </p:pic>
      <p:pic>
        <p:nvPicPr>
          <p:cNvPr id="62" name="Picture 2" descr="C:\Users\townsdl\AppData\Local\Microsoft\Windows\Temporary Internet Files\Content.IE5\7L0WU5X0\dollar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15" y="2015151"/>
            <a:ext cx="719231" cy="101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55222" y="1083160"/>
            <a:ext cx="1798558" cy="13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88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57204" y="24170"/>
            <a:ext cx="9144000" cy="921657"/>
          </a:xfrm>
        </p:spPr>
        <p:txBody>
          <a:bodyPr>
            <a:normAutofit fontScale="92500"/>
          </a:bodyPr>
          <a:lstStyle/>
          <a:p>
            <a:r>
              <a:rPr lang="en-US" dirty="0"/>
              <a:t>Budget Adoption, Tax Levy and Amendments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866476" y="4288590"/>
            <a:ext cx="8151375" cy="707886"/>
          </a:xfrm>
          <a:prstGeom prst="rect">
            <a:avLst/>
          </a:prstGeom>
          <a:solidFill>
            <a:srgbClr val="006EC0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Create a proposed budget that identifies expected revenues, expenditures and fund balances for the upcoming/current year</a:t>
            </a:r>
            <a:endParaRPr lang="en-US" sz="2000" dirty="0">
              <a:latin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90" y="4436451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#1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0034" y="3607121"/>
            <a:ext cx="7306895" cy="647421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Publish a class 1 notice in the newspaper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43667" y="2976108"/>
            <a:ext cx="6540456" cy="646331"/>
          </a:xfrm>
          <a:prstGeom prst="rect">
            <a:avLst/>
          </a:prstGeom>
          <a:gradFill flip="none" rotWithShape="1">
            <a:gsLst>
              <a:gs pos="0">
                <a:srgbClr val="0099CC">
                  <a:tint val="66000"/>
                  <a:satMod val="160000"/>
                </a:srgbClr>
              </a:gs>
              <a:gs pos="50000">
                <a:srgbClr val="0099CC">
                  <a:tint val="44500"/>
                  <a:satMod val="160000"/>
                </a:srgbClr>
              </a:gs>
              <a:gs pos="100000">
                <a:srgbClr val="0099CC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The public hearing is held, at which time residents of the district have an opportunity to comment on the proposed budget</a:t>
            </a:r>
            <a:endParaRPr lang="en-US" sz="1800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3280" y="2323075"/>
            <a:ext cx="5693066" cy="707886"/>
          </a:xfrm>
          <a:prstGeom prst="rect">
            <a:avLst/>
          </a:prstGeom>
          <a:gradFill flip="none" rotWithShape="1">
            <a:gsLst>
              <a:gs pos="0">
                <a:srgbClr val="33A056">
                  <a:tint val="66000"/>
                  <a:satMod val="160000"/>
                </a:srgbClr>
              </a:gs>
              <a:gs pos="50000">
                <a:srgbClr val="33A056">
                  <a:tint val="44500"/>
                  <a:satMod val="160000"/>
                </a:srgbClr>
              </a:gs>
              <a:gs pos="100000">
                <a:srgbClr val="33A056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The electors at the annual meeting vote a tax (Common School districts)</a:t>
            </a:r>
            <a:endParaRPr lang="en-US" sz="800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8240" y="1703161"/>
            <a:ext cx="4825883" cy="646331"/>
          </a:xfrm>
          <a:prstGeom prst="rect">
            <a:avLst/>
          </a:prstGeom>
          <a:gradFill flip="none" rotWithShape="1">
            <a:gsLst>
              <a:gs pos="0">
                <a:srgbClr val="333399">
                  <a:tint val="66000"/>
                  <a:satMod val="160000"/>
                </a:srgbClr>
              </a:gs>
              <a:gs pos="50000">
                <a:srgbClr val="333399">
                  <a:tint val="44500"/>
                  <a:satMod val="160000"/>
                </a:srgbClr>
              </a:gs>
              <a:gs pos="100000">
                <a:srgbClr val="333399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Adopt a budget at a school board meeting and set the tax levy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54419" y="1790380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#5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43667" y="2440079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#4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30693" y="3057250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#3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9942" y="3726444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#2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5623" y="1065022"/>
            <a:ext cx="381850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Amend the Adopted budget at a school board meeting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8239" y="1218357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#6 </a:t>
            </a:r>
          </a:p>
        </p:txBody>
      </p:sp>
    </p:spTree>
    <p:extLst>
      <p:ext uri="{BB962C8B-B14F-4D97-AF65-F5344CB8AC3E}">
        <p14:creationId xmlns:p14="http://schemas.microsoft.com/office/powerpoint/2010/main" val="1703569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7656" y="1287185"/>
            <a:ext cx="578081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Statutory requirements, reports, and deadlines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Board approves appropriations and purposes of the budget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Revenue Limits will determine the majority of your resources and pre pops use the data on file at DPI (you need to estimate)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You will often have three budget years cycling at the same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907" y="136634"/>
            <a:ext cx="9140641" cy="71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9" dirty="0">
                <a:solidFill>
                  <a:schemeClr val="bg1"/>
                </a:solidFill>
                <a:latin typeface="Lato Black" panose="020F0A02020204030203" pitchFamily="34" charset="0"/>
              </a:rPr>
              <a:t>Points to Remember</a:t>
            </a:r>
          </a:p>
        </p:txBody>
      </p:sp>
    </p:spTree>
    <p:extLst>
      <p:ext uri="{BB962C8B-B14F-4D97-AF65-F5344CB8AC3E}">
        <p14:creationId xmlns:p14="http://schemas.microsoft.com/office/powerpoint/2010/main" val="2778843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6448" y="1102127"/>
            <a:ext cx="537393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Board approves appropriations and purposes of the budget (authority for spending)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Membership FTE drive the revenue limit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Revenue Limits will determine the majority of your resources and pre pops are available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State aids are paid on prior year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907" y="136634"/>
            <a:ext cx="9140641" cy="71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9" dirty="0">
                <a:solidFill>
                  <a:schemeClr val="bg1"/>
                </a:solidFill>
                <a:latin typeface="Lato Black" panose="020F0A02020204030203" pitchFamily="34" charset="0"/>
              </a:rPr>
              <a:t>Points to Remember</a:t>
            </a:r>
          </a:p>
        </p:txBody>
      </p:sp>
    </p:spTree>
    <p:extLst>
      <p:ext uri="{BB962C8B-B14F-4D97-AF65-F5344CB8AC3E}">
        <p14:creationId xmlns:p14="http://schemas.microsoft.com/office/powerpoint/2010/main" val="4250145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49B39-D9F8-4534-A277-89EFFEFF9D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26743-F339-4E15-8609-431909FBA0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Team Directory:</a:t>
            </a:r>
            <a:br>
              <a:rPr lang="en-US" dirty="0"/>
            </a:br>
            <a:r>
              <a:rPr lang="en-US" dirty="0">
                <a:hlinkClick r:id="rId2"/>
              </a:rPr>
              <a:t>dpi.wi.gov/sfs/communications/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staff-directory</a:t>
            </a:r>
            <a:endParaRPr lang="en-US" dirty="0"/>
          </a:p>
          <a:p>
            <a:r>
              <a:rPr lang="en-US" dirty="0"/>
              <a:t>General Mailbox: </a:t>
            </a:r>
            <a:r>
              <a:rPr lang="en-US" dirty="0">
                <a:hlinkClick r:id="rId3"/>
              </a:rPr>
              <a:t>dpifin@dpi.wi.gov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8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F18DAB-DCC2-4342-81E9-31178E6D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9" y="1044032"/>
            <a:ext cx="8050696" cy="917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F3DD6F-12B7-46E4-8B83-CCE189DAE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69" y="1961767"/>
            <a:ext cx="8050696" cy="286676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Upcoming Reports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44397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Upcoming Reports and Activities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5" t="6335"/>
          <a:stretch/>
        </p:blipFill>
        <p:spPr>
          <a:xfrm>
            <a:off x="535512" y="1909866"/>
            <a:ext cx="8291636" cy="108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6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PI-1505 Debt Schedule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2044">
              <a:defRPr/>
            </a:pPr>
            <a:fld id="{D0FFA056-A25B-4CC1-8CC4-6D63672BF0BD}" type="slidenum">
              <a:rPr lang="en-US" sz="1204">
                <a:solidFill>
                  <a:prstClr val="black"/>
                </a:solidFill>
                <a:latin typeface="Calibri"/>
              </a:rPr>
              <a:pPr defTabSz="612044">
                <a:defRPr/>
              </a:pPr>
              <a:t>6</a:t>
            </a:fld>
            <a:endParaRPr lang="en-US" sz="1204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5226"/>
          <a:stretch/>
        </p:blipFill>
        <p:spPr>
          <a:xfrm>
            <a:off x="139177" y="1974482"/>
            <a:ext cx="2057369" cy="229228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-1" r="21380" b="-4115"/>
          <a:stretch/>
        </p:blipFill>
        <p:spPr>
          <a:xfrm>
            <a:off x="2546281" y="1768639"/>
            <a:ext cx="6417176" cy="270397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Trapezoid 6"/>
          <p:cNvSpPr/>
          <p:nvPr/>
        </p:nvSpPr>
        <p:spPr>
          <a:xfrm rot="16200000">
            <a:off x="1019692" y="2946020"/>
            <a:ext cx="2703443" cy="349733"/>
          </a:xfrm>
          <a:prstGeom prst="trapezoid">
            <a:avLst>
              <a:gd name="adj" fmla="val 58484"/>
            </a:avLst>
          </a:prstGeom>
          <a:solidFill>
            <a:schemeClr val="accent6">
              <a:lumMod val="50000"/>
              <a:alpha val="12157"/>
            </a:schemeClr>
          </a:solidFill>
          <a:ln w="3175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eaVert" wrap="none" lIns="66675" tIns="66675" rIns="66675" bIns="66675" rtlCol="0" anchor="ctr"/>
          <a:lstStyle/>
          <a:p>
            <a:pPr algn="ctr" defTabSz="685800">
              <a:spcBef>
                <a:spcPts val="300"/>
              </a:spcBef>
              <a:defRPr/>
            </a:pPr>
            <a:endParaRPr lang="en-GB" sz="900" kern="0" dirty="0">
              <a:latin typeface="+mj-lt"/>
            </a:endParaRPr>
          </a:p>
        </p:txBody>
      </p:sp>
      <p:sp>
        <p:nvSpPr>
          <p:cNvPr id="8" name="Trapezoid 7"/>
          <p:cNvSpPr/>
          <p:nvPr/>
        </p:nvSpPr>
        <p:spPr>
          <a:xfrm rot="5400000">
            <a:off x="1046099" y="2934540"/>
            <a:ext cx="367750" cy="1933141"/>
          </a:xfrm>
          <a:prstGeom prst="trapezoid">
            <a:avLst>
              <a:gd name="adj" fmla="val 50000"/>
            </a:avLst>
          </a:prstGeom>
          <a:solidFill>
            <a:schemeClr val="accent6">
              <a:lumMod val="50000"/>
              <a:alpha val="12157"/>
            </a:schemeClr>
          </a:solidFill>
          <a:ln w="31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eaVert" wrap="none" lIns="66675" tIns="66675" rIns="66675" bIns="66675" rtlCol="0" anchor="ctr"/>
          <a:lstStyle/>
          <a:p>
            <a:pPr algn="ctr" defTabSz="685800">
              <a:spcBef>
                <a:spcPts val="300"/>
              </a:spcBef>
              <a:defRPr/>
            </a:pPr>
            <a:endParaRPr lang="en-GB" sz="9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090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765314" y="1798982"/>
            <a:ext cx="3110947" cy="2415209"/>
          </a:xfrm>
          <a:prstGeom prst="triangle">
            <a:avLst>
              <a:gd name="adj" fmla="val 49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Lato Black" panose="020F0A02020204030203" pitchFamily="34" charset="0"/>
              </a:rPr>
              <a:t>Report any changes within 10 days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PI-1505 Debt Schedule Report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23" y="1798983"/>
            <a:ext cx="3706209" cy="12641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3D5F32-F15A-465E-B642-52ADF0AB1294}"/>
              </a:ext>
            </a:extLst>
          </p:cNvPr>
          <p:cNvSpPr txBox="1"/>
          <p:nvPr/>
        </p:nvSpPr>
        <p:spPr>
          <a:xfrm>
            <a:off x="7180734" y="1832773"/>
            <a:ext cx="1264770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26045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Referenda Report PI-1572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92985" y="1157748"/>
            <a:ext cx="3958031" cy="3355258"/>
            <a:chOff x="2695197" y="1143000"/>
            <a:chExt cx="3958031" cy="33552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197" y="1143000"/>
              <a:ext cx="3958031" cy="335525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r="56580"/>
            <a:stretch/>
          </p:blipFill>
          <p:spPr>
            <a:xfrm>
              <a:off x="4576673" y="1991034"/>
              <a:ext cx="746237" cy="14379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10980" y="1480253"/>
              <a:ext cx="11220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ato" panose="020F0502020204030203" pitchFamily="34" charset="0"/>
                </a:rPr>
                <a:t>BALLOT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90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Referenda Report PI-1572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18" y="1113503"/>
            <a:ext cx="3476964" cy="350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21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3774</TotalTime>
  <Words>2583</Words>
  <Application>Microsoft Office PowerPoint</Application>
  <PresentationFormat>On-screen Show (16:9)</PresentationFormat>
  <Paragraphs>304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Lato</vt:lpstr>
      <vt:lpstr>Lato Black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PI-1505 Debt Schedule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Public Instruction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at a Glance 2021</dc:title>
  <dc:creator>DPI.SchoolFinancialServices@dpi.wi.gov</dc:creator>
  <cp:keywords>spring, glance, 2021, wisconsin, public, instruction, school, financial, service</cp:keywords>
  <cp:lastModifiedBy>Huelsman, Scott M.   DPI</cp:lastModifiedBy>
  <cp:revision>143</cp:revision>
  <dcterms:created xsi:type="dcterms:W3CDTF">2016-02-23T19:34:17Z</dcterms:created>
  <dcterms:modified xsi:type="dcterms:W3CDTF">2021-03-19T16:03:50Z</dcterms:modified>
</cp:coreProperties>
</file>