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52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9" r:id="rId19"/>
    <p:sldId id="286" r:id="rId20"/>
    <p:sldId id="287" r:id="rId21"/>
    <p:sldId id="275" r:id="rId22"/>
    <p:sldId id="276" r:id="rId23"/>
    <p:sldId id="277" r:id="rId24"/>
    <p:sldId id="278" r:id="rId25"/>
    <p:sldId id="288" r:id="rId26"/>
    <p:sldId id="279" r:id="rId27"/>
    <p:sldId id="280" r:id="rId28"/>
    <p:sldId id="281" r:id="rId29"/>
    <p:sldId id="282" r:id="rId30"/>
    <p:sldId id="283" r:id="rId31"/>
    <p:sldId id="284" r:id="rId32"/>
    <p:sldId id="289" r:id="rId33"/>
    <p:sldId id="290" r:id="rId34"/>
    <p:sldId id="285" r:id="rId35"/>
    <p:sldId id="291" r:id="rId36"/>
    <p:sldId id="295" r:id="rId37"/>
    <p:sldId id="292" r:id="rId38"/>
    <p:sldId id="293" r:id="rId39"/>
    <p:sldId id="298" r:id="rId40"/>
    <p:sldId id="294" r:id="rId41"/>
    <p:sldId id="296" r:id="rId42"/>
    <p:sldId id="297" r:id="rId43"/>
    <p:sldId id="299" r:id="rId44"/>
    <p:sldId id="300" r:id="rId45"/>
    <p:sldId id="304" r:id="rId46"/>
    <p:sldId id="301" r:id="rId47"/>
    <p:sldId id="302" r:id="rId48"/>
    <p:sldId id="305" r:id="rId49"/>
    <p:sldId id="303" r:id="rId50"/>
    <p:sldId id="306" r:id="rId51"/>
  </p:sldIdLst>
  <p:sldSz cx="9144000" cy="5143500" type="screen16x9"/>
  <p:notesSz cx="6858000" cy="91440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8EC"/>
    <a:srgbClr val="333399"/>
    <a:srgbClr val="DBECCC"/>
    <a:srgbClr val="262087"/>
    <a:srgbClr val="0066CC"/>
    <a:srgbClr val="0099CC"/>
    <a:srgbClr val="009999"/>
    <a:srgbClr val="33A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FFEED-CD20-4559-B730-7ED887893E17}" v="53" dt="2022-03-01T13:26:41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5" autoAdjust="0"/>
    <p:restoredTop sz="86413"/>
  </p:normalViewPr>
  <p:slideViewPr>
    <p:cSldViewPr snapToGrid="0">
      <p:cViewPr varScale="1">
        <p:scale>
          <a:sx n="127" d="100"/>
          <a:sy n="127" d="100"/>
        </p:scale>
        <p:origin x="1062" y="120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0089919315641"/>
          <c:y val="1.4124293785310734E-2"/>
          <c:w val="0.78801569942646055"/>
          <c:h val="0.983333333333333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6/30/2014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Claims</c:v>
                </c:pt>
                <c:pt idx="1">
                  <c:v>Expenditures</c:v>
                </c:pt>
                <c:pt idx="2">
                  <c:v>Obligations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41820</c:v>
                </c:pt>
                <c:pt idx="1">
                  <c:v>41820</c:v>
                </c:pt>
                <c:pt idx="2">
                  <c:v>41820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6-47B7-92DE-903B270725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9/30/2014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7E6-47B7-92DE-903B270725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4-47E6-47B7-92DE-903B270725D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47E6-47B7-92DE-903B270725D7}"/>
              </c:ext>
            </c:extLst>
          </c:dPt>
          <c:cat>
            <c:strRef>
              <c:f>Sheet1!$A$2:$A$4</c:f>
              <c:strCache>
                <c:ptCount val="3"/>
                <c:pt idx="0">
                  <c:v>Claims</c:v>
                </c:pt>
                <c:pt idx="1">
                  <c:v>Expenditures</c:v>
                </c:pt>
                <c:pt idx="2">
                  <c:v>Obligations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92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E6-47B7-92DE-903B270725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12/31/2014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7E6-47B7-92DE-903B270725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B-47E6-47B7-92DE-903B270725D7}"/>
              </c:ext>
            </c:extLst>
          </c:dPt>
          <c:cat>
            <c:strRef>
              <c:f>Sheet1!$A$2:$A$4</c:f>
              <c:strCache>
                <c:ptCount val="3"/>
                <c:pt idx="0">
                  <c:v>Claims</c:v>
                </c:pt>
                <c:pt idx="1">
                  <c:v>Expenditures</c:v>
                </c:pt>
                <c:pt idx="2">
                  <c:v>Obligations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92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E6-47B7-92DE-903B270725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3/31/2015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47E6-47B7-92DE-903B270725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10-47E6-47B7-92DE-903B270725D7}"/>
              </c:ext>
            </c:extLst>
          </c:dPt>
          <c:cat>
            <c:strRef>
              <c:f>Sheet1!$A$2:$A$4</c:f>
              <c:strCache>
                <c:ptCount val="3"/>
                <c:pt idx="0">
                  <c:v>Claims</c:v>
                </c:pt>
                <c:pt idx="1">
                  <c:v>Expenditures</c:v>
                </c:pt>
                <c:pt idx="2">
                  <c:v>Obligations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7E6-47B7-92DE-903B270725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7/1/2015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47E6-47B7-92DE-903B270725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15-47E6-47B7-92DE-903B270725D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47E6-47B7-92DE-903B270725D7}"/>
              </c:ext>
            </c:extLst>
          </c:dPt>
          <c:cat>
            <c:strRef>
              <c:f>Sheet1!$A$2:$A$4</c:f>
              <c:strCache>
                <c:ptCount val="3"/>
                <c:pt idx="0">
                  <c:v>Claims</c:v>
                </c:pt>
                <c:pt idx="1">
                  <c:v>Expenditures</c:v>
                </c:pt>
                <c:pt idx="2">
                  <c:v>Obligations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92</c:v>
                </c:pt>
                <c:pt idx="1">
                  <c:v>92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7E6-47B7-92DE-903B270725D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9/30/2015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A-47E6-47B7-92DE-903B270725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C-47E6-47B7-92DE-903B270725D7}"/>
              </c:ext>
            </c:extLst>
          </c:dPt>
          <c:cat>
            <c:strRef>
              <c:f>Sheet1!$A$2:$A$4</c:f>
              <c:strCache>
                <c:ptCount val="3"/>
                <c:pt idx="0">
                  <c:v>Claims</c:v>
                </c:pt>
                <c:pt idx="1">
                  <c:v>Expenditures</c:v>
                </c:pt>
                <c:pt idx="2">
                  <c:v>Obligations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91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7E6-47B7-92DE-903B27072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11317832"/>
        <c:axId val="311319400"/>
      </c:barChart>
      <c:catAx>
        <c:axId val="311317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 anchor="t" anchorCtr="1"/>
          <a:lstStyle/>
          <a:p>
            <a:pPr>
              <a:defRPr sz="1200" b="1" baseline="0">
                <a:latin typeface="Lucida Sans Unicode" pitchFamily="34" charset="0"/>
                <a:cs typeface="Lucida Sans Unicode" pitchFamily="34" charset="0"/>
              </a:defRPr>
            </a:pPr>
            <a:endParaRPr lang="en-US"/>
          </a:p>
        </c:txPr>
        <c:crossAx val="311319400"/>
        <c:crosses val="autoZero"/>
        <c:auto val="1"/>
        <c:lblAlgn val="ctr"/>
        <c:lblOffset val="100"/>
        <c:noMultiLvlLbl val="0"/>
      </c:catAx>
      <c:valAx>
        <c:axId val="311319400"/>
        <c:scaling>
          <c:orientation val="minMax"/>
          <c:max val="42277"/>
          <c:min val="41821"/>
        </c:scaling>
        <c:delete val="0"/>
        <c:axPos val="b"/>
        <c:majorGridlines/>
        <c:numFmt formatCode="General" sourceLinked="1"/>
        <c:majorTickMark val="out"/>
        <c:minorTickMark val="cross"/>
        <c:tickLblPos val="none"/>
        <c:crossAx val="311317832"/>
        <c:crosses val="autoZero"/>
        <c:crossBetween val="between"/>
        <c:majorUnit val="365"/>
        <c:minorUnit val="91.2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0.43855</cdr:x>
      <cdr:y>0.12722</cdr:y>
    </cdr:from>
    <cdr:to>
      <cdr:x>0.59061</cdr:x>
      <cdr:y>0.1913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7064" y="421497"/>
          <a:ext cx="914400" cy="2122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38D1D-A55A-8146-B0CD-71EC475803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8BE71-7C99-F442-BF14-4D98A0E36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21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67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22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23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52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67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4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1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25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8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83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21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685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4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48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42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711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75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84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662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709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53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59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44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478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340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961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022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13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85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8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093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74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99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7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36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14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64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12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492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8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946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8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3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18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86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416575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6019A1-1E44-B943-8EFE-C3056F529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" b="9440"/>
          <a:stretch/>
        </p:blipFill>
        <p:spPr>
          <a:xfrm>
            <a:off x="0" y="3392384"/>
            <a:ext cx="9141824" cy="175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Text Slide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53D93-4F80-B84A-8B5D-CAB306469B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Video Slide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9B8848-485C-D94B-BC69-3D0064ECC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with XL chart or image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BCA43-DB9D-EE41-AC02-21BBE9FFA5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73" y="4598378"/>
            <a:ext cx="9152873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32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Text Slide Master</a:t>
            </a:r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698" r:id="rId4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w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ites/default/files/imce/sfs/pdf/SPED_Tran_Aid_Elig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dpi.wi.gov/sms/fedaids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finances/auditors/overview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selynn.bittorf@dpi.wi.gov" TargetMode="External"/><Relationship Id="rId4" Type="http://schemas.openxmlformats.org/officeDocument/2006/relationships/hyperlink" Target="http://dpi.wi.gov/sfs/aid/special-ed/sped-sap/overvie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pi.wi.gov/sfs/aid/special-ed/sped-sap/eligibilit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Slide" hidden="1">
            <a:extLst>
              <a:ext uri="{FF2B5EF4-FFF2-40B4-BE49-F238E27FC236}">
                <a16:creationId xmlns:a16="http://schemas.microsoft.com/office/drawing/2014/main" id="{010889CA-F73F-C640-BD77-F1E5519C243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1482" y="1321562"/>
            <a:ext cx="5591447" cy="1351396"/>
          </a:xfrm>
        </p:spPr>
        <p:txBody>
          <a:bodyPr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333399"/>
                </a:solidFill>
                <a:latin typeface="Lato"/>
                <a:ea typeface="Lato"/>
                <a:cs typeface="Lato"/>
                <a:sym typeface="Lato"/>
              </a:rPr>
              <a:t>Special Education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333399"/>
                </a:solidFill>
                <a:latin typeface="Lato"/>
                <a:ea typeface="Lato"/>
                <a:cs typeface="Lato"/>
                <a:sym typeface="Lato"/>
              </a:rPr>
              <a:t>Fiscal Auditing</a:t>
            </a:r>
            <a:endParaRPr lang="en-US" sz="40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989D711-5995-4A56-AC7F-F7F1CFDC277A}"/>
              </a:ext>
            </a:extLst>
          </p:cNvPr>
          <p:cNvSpPr txBox="1">
            <a:spLocks/>
          </p:cNvSpPr>
          <p:nvPr/>
        </p:nvSpPr>
        <p:spPr>
          <a:xfrm>
            <a:off x="4987471" y="3270413"/>
            <a:ext cx="4131129" cy="1149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lnSpc>
                <a:spcPts val="1576"/>
              </a:lnSpc>
              <a:spcAft>
                <a:spcPts val="0"/>
              </a:spcAft>
              <a:buFont typeface="Arial"/>
              <a:buNone/>
            </a:pPr>
            <a:r>
              <a:rPr lang="en-US" sz="1757" dirty="0"/>
              <a:t>Roselynn Bittorf – SFS Consultant </a:t>
            </a:r>
          </a:p>
          <a:p>
            <a:pPr marL="152400" indent="0">
              <a:lnSpc>
                <a:spcPts val="1576"/>
              </a:lnSpc>
              <a:spcAft>
                <a:spcPts val="1600"/>
              </a:spcAft>
              <a:buFont typeface="Arial"/>
              <a:buNone/>
            </a:pPr>
            <a:r>
              <a:rPr lang="en-US" sz="1757" dirty="0"/>
              <a:t>School Financial Services Team</a:t>
            </a:r>
          </a:p>
          <a:p>
            <a:pPr marL="152400" indent="0">
              <a:lnSpc>
                <a:spcPts val="1576"/>
              </a:lnSpc>
              <a:spcAft>
                <a:spcPts val="1600"/>
              </a:spcAft>
              <a:buFont typeface="Arial"/>
              <a:buNone/>
            </a:pPr>
            <a:r>
              <a:rPr lang="en-US" sz="1757" dirty="0"/>
              <a:t>WASBO Accounting Conference 2022</a:t>
            </a:r>
          </a:p>
        </p:txBody>
      </p:sp>
    </p:spTree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License Checking Responsibility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1C747-1B86-4EAD-B3EF-CF12CF5D8F27}"/>
              </a:ext>
            </a:extLst>
          </p:cNvPr>
          <p:cNvSpPr txBox="1">
            <a:spLocks/>
          </p:cNvSpPr>
          <p:nvPr/>
        </p:nvSpPr>
        <p:spPr>
          <a:xfrm>
            <a:off x="1413933" y="1086475"/>
            <a:ext cx="6722534" cy="320040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A02020204030203" pitchFamily="34" charset="0"/>
              </a:rPr>
              <a:t>DPI generates NVL list from cross-check between district’s position report and license database - Auditor does not check the license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A02020204030203" pitchFamily="34" charset="0"/>
              </a:rPr>
              <a:t>Auditor completes &amp; submits worksheet, attaches district representation letter (if provided)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BF0DA-BCAB-40AD-8EB5-93E028548DFC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2A7863-DD92-442E-9BFE-DCF2CFD0BBAD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7510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NVL in SAFR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E0C5C-570D-4DFF-B95A-69A42C102C86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651E2F-B55E-422D-B92B-07C192E087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" t="22143" r="3500" b="16681"/>
          <a:stretch/>
        </p:blipFill>
        <p:spPr>
          <a:xfrm>
            <a:off x="457200" y="1013096"/>
            <a:ext cx="8168640" cy="3452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62ADF9-C715-4A96-8B89-F55AC262D5E6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286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NVL/QC Worksheet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14753ABD-D6E1-499A-8172-11E17C5A232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21656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3A6CCEF-1058-42AF-9680-D24D716DB5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r="8161" b="61172"/>
          <a:stretch/>
        </p:blipFill>
        <p:spPr bwMode="auto">
          <a:xfrm>
            <a:off x="129005" y="2227647"/>
            <a:ext cx="6893489" cy="12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7691CFE-C228-4619-A696-7D065CA33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71" y="969247"/>
            <a:ext cx="8975658" cy="12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03EC94-893F-4919-BBE8-5D168E09D228}"/>
              </a:ext>
            </a:extLst>
          </p:cNvPr>
          <p:cNvSpPr txBox="1"/>
          <p:nvPr/>
        </p:nvSpPr>
        <p:spPr>
          <a:xfrm>
            <a:off x="5207084" y="3116715"/>
            <a:ext cx="3630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Supporting documentation is given to your auditor for submission along with the workbook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943CC8-F6EA-4D5E-9490-0432D5F97803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8EF925-30F3-4858-9364-50EA9AB8CBC5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17940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NVL/QC Worksheet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146C74-1864-4859-8DC2-381EBB90F096}"/>
              </a:ext>
            </a:extLst>
          </p:cNvPr>
          <p:cNvSpPr txBox="1">
            <a:spLocks/>
          </p:cNvSpPr>
          <p:nvPr/>
        </p:nvSpPr>
        <p:spPr>
          <a:xfrm>
            <a:off x="947669" y="1117834"/>
            <a:ext cx="7248661" cy="3079345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Due before audited financial statements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/>
              <a:t>Aid payments begin in November, need worksheets in September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Note whether LEA is requesting license status review</a:t>
            </a:r>
          </a:p>
          <a:p>
            <a:pPr marL="152400" indent="0">
              <a:spcBef>
                <a:spcPts val="600"/>
              </a:spcBef>
              <a:spcAft>
                <a:spcPts val="600"/>
              </a:spcAft>
              <a:buFont typeface="Arial"/>
              <a:buNone/>
            </a:pPr>
            <a:r>
              <a:rPr lang="en-US" sz="2800"/>
              <a:t>   </a:t>
            </a:r>
            <a:r>
              <a:rPr lang="en-US"/>
              <a:t>Reviews are </a:t>
            </a:r>
            <a:r>
              <a:rPr lang="en-US" u="sng"/>
              <a:t>not</a:t>
            </a:r>
            <a:r>
              <a:rPr lang="en-US"/>
              <a:t> automatic!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FDCB1D-F848-47AC-8F95-9AC011CEC7B2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168B66-7733-4302-90A5-7E31781FD4E2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12084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ISSUE: NVL/QC Reporting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4212D08-69EF-4900-A088-693179DBC9DA}"/>
              </a:ext>
            </a:extLst>
          </p:cNvPr>
          <p:cNvSpPr txBox="1">
            <a:spLocks/>
          </p:cNvSpPr>
          <p:nvPr/>
        </p:nvSpPr>
        <p:spPr>
          <a:xfrm>
            <a:off x="1098660" y="1088240"/>
            <a:ext cx="6946679" cy="343383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98463">
              <a:buFont typeface="Arial"/>
              <a:buNone/>
            </a:pPr>
            <a:r>
              <a:rPr lang="en-US" dirty="0"/>
              <a:t>1) Completed NVL/QC worksheet—submit actual Excel workbook, not PDF or scan</a:t>
            </a:r>
          </a:p>
          <a:p>
            <a:pPr marL="958850" lvl="2" indent="-285750"/>
            <a:r>
              <a:rPr lang="en-US" sz="2400" b="1" dirty="0">
                <a:latin typeface="Lato" panose="020F0502020204030203" pitchFamily="34" charset="0"/>
              </a:rPr>
              <a:t>List all “Educators Without Valid Licenses”</a:t>
            </a:r>
          </a:p>
          <a:p>
            <a:pPr marL="958850" lvl="2" indent="-285750"/>
            <a:r>
              <a:rPr lang="en-US" sz="2400" b="1" dirty="0">
                <a:latin typeface="Lato" panose="020F0502020204030203" pitchFamily="34" charset="0"/>
              </a:rPr>
              <a:t>Any additional questioned costs</a:t>
            </a:r>
          </a:p>
          <a:p>
            <a:pPr marL="958850" lvl="2" indent="-285750"/>
            <a:r>
              <a:rPr lang="en-US" sz="2400" b="1" dirty="0">
                <a:latin typeface="Lato" panose="020F0502020204030203" pitchFamily="34" charset="0"/>
              </a:rPr>
              <a:t>Reflect account coding after any corrections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89AA9-CEAA-40CE-8D40-6B949D4BABC8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023310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ISSUE: NVL/QC Reporting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F748A6F-2CCB-4519-9B37-52F00802C632}"/>
              </a:ext>
            </a:extLst>
          </p:cNvPr>
          <p:cNvSpPr txBox="1">
            <a:spLocks/>
          </p:cNvSpPr>
          <p:nvPr/>
        </p:nvSpPr>
        <p:spPr>
          <a:xfrm>
            <a:off x="851870" y="1646463"/>
            <a:ext cx="7440259" cy="256032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sz="2600" b="1"/>
              <a:t>2) Confirm whether district agrees or disagrees</a:t>
            </a:r>
          </a:p>
          <a:p>
            <a:pPr lvl="1"/>
            <a:r>
              <a:rPr lang="en-US" sz="2600" b="1"/>
              <a:t>3) Supporting documentation as appropriate</a:t>
            </a:r>
            <a:endParaRPr lang="en-US" sz="2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13EB40-3B90-401A-B10B-12E9F58DA2DF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914971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ISSUE: NVL/QC Reporting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01109AE-4938-4075-924A-27D527C36E0D}"/>
              </a:ext>
            </a:extLst>
          </p:cNvPr>
          <p:cNvSpPr txBox="1">
            <a:spLocks/>
          </p:cNvSpPr>
          <p:nvPr/>
        </p:nvSpPr>
        <p:spPr>
          <a:xfrm>
            <a:off x="1323892" y="1095828"/>
            <a:ext cx="6858000" cy="2747402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b="1"/>
              <a:t>4) District’s representation letter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/>
              <a:t>Copy of license certificate—</a:t>
            </a:r>
            <a:r>
              <a:rPr lang="en-US" b="1" u="sng"/>
              <a:t>not</a:t>
            </a:r>
            <a:r>
              <a:rPr lang="en-US" b="1"/>
              <a:t> DPI website printout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/>
              <a:t>Payroll records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/>
              <a:t>Other appropriate documentation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7FD82-88ED-485C-B7A3-2FF0050403AC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316319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Future License Checking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4CC43-3B10-4A6F-9FE5-71D9AA7CAC8A}"/>
              </a:ext>
            </a:extLst>
          </p:cNvPr>
          <p:cNvSpPr txBox="1">
            <a:spLocks/>
          </p:cNvSpPr>
          <p:nvPr/>
        </p:nvSpPr>
        <p:spPr>
          <a:xfrm>
            <a:off x="1413933" y="1086475"/>
            <a:ext cx="6722534" cy="320040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Lato Black" panose="020F0A02020204030203" pitchFamily="34" charset="0"/>
              </a:rPr>
              <a:t>Wisconsin School Finance Portal (WiSFiP) will make license checks easier with real time access to staffing and licensing databases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Lato Black" panose="020F0A02020204030203" pitchFamily="34" charset="0"/>
              </a:rPr>
              <a:t>For more information regarding the rollout of WiSFiP, please see our website at </a:t>
            </a:r>
            <a:r>
              <a:rPr lang="en-US">
                <a:latin typeface="Lato Black" panose="020F0A02020204030203" pitchFamily="34" charset="0"/>
                <a:hlinkClick r:id="rId3"/>
              </a:rPr>
              <a:t>https://dpi.wi.gov/sfs/wdf</a:t>
            </a:r>
            <a:endParaRPr lang="en-US">
              <a:latin typeface="Lato Black" panose="020F0A02020204030203" pitchFamily="34" charset="0"/>
            </a:endParaRP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Lato Black" panose="020F0A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61ADCA-F62A-451E-8AE4-DB08CEA15507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0A6AA-24CC-43BE-BD48-4EC0DD680B83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44034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Specialized Transportation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4F30C29-69E3-4918-8AED-19B6EAD79FBA}"/>
              </a:ext>
            </a:extLst>
          </p:cNvPr>
          <p:cNvSpPr txBox="1">
            <a:spLocks/>
          </p:cNvSpPr>
          <p:nvPr/>
        </p:nvSpPr>
        <p:spPr>
          <a:xfrm>
            <a:off x="1057697" y="921656"/>
            <a:ext cx="7255640" cy="347472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Pupil transportation in Fund 27, project 011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Did all students have transportation in IEP?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/>
              <a:t>Exceptions:</a:t>
            </a:r>
          </a:p>
          <a:p>
            <a:pPr marL="958850" lvl="2" indent="-285750"/>
            <a:r>
              <a:rPr lang="en-US" sz="2000" b="1">
                <a:latin typeface="Lato" panose="020F0502020204030203" pitchFamily="34" charset="0"/>
              </a:rPr>
              <a:t>Listed in another student’s IEP (e.g. peer mentor)</a:t>
            </a:r>
          </a:p>
          <a:p>
            <a:pPr marL="958850" lvl="2" indent="-285750"/>
            <a:r>
              <a:rPr lang="en-US" sz="2000" b="1">
                <a:latin typeface="Lato" panose="020F0502020204030203" pitchFamily="34" charset="0"/>
              </a:rPr>
              <a:t>“Incidental Benefit”: Picked up at same household, didn’t displace another pupil with IEP, didn’t increase route cost/capacity</a:t>
            </a:r>
          </a:p>
          <a:p>
            <a:pPr marL="958850" lvl="2" indent="-285750"/>
            <a:r>
              <a:rPr lang="en-US" sz="2000" b="1">
                <a:latin typeface="Lato" panose="020F0502020204030203" pitchFamily="34" charset="0"/>
              </a:rPr>
              <a:t>Accommodation for newly homeless students or foster care in first 20 days to use specialized route w/o disqualifying it</a:t>
            </a:r>
            <a:endParaRPr lang="en-US" sz="2000" b="1" dirty="0">
              <a:latin typeface="Lato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D9993-13D2-4864-ADF2-64159B760031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ED9BA4-AF2D-4086-B8E7-4BB7CC22A9D7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87508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Specialized Transportation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F8EA519-D4B5-4EE1-A5E2-300CB15F2B68}"/>
              </a:ext>
            </a:extLst>
          </p:cNvPr>
          <p:cNvSpPr txBox="1">
            <a:spLocks/>
          </p:cNvSpPr>
          <p:nvPr/>
        </p:nvSpPr>
        <p:spPr>
          <a:xfrm>
            <a:off x="1234440" y="1259306"/>
            <a:ext cx="6675120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spcAft>
                <a:spcPts val="600"/>
              </a:spcAft>
              <a:buFont typeface="Arial"/>
              <a:buNone/>
            </a:pPr>
            <a:r>
              <a:rPr lang="en-US" sz="2800"/>
              <a:t>Can a student be counted for Pupil Transportation Aid AND eligible for special education aid for specialized transportation?</a:t>
            </a:r>
          </a:p>
          <a:p>
            <a:pPr marL="152400" indent="0" algn="ctr">
              <a:buFont typeface="Arial"/>
              <a:buNone/>
            </a:pPr>
            <a:r>
              <a:rPr lang="en-US"/>
              <a:t>MAYBE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E2E20-9B93-4F11-86F0-B65FF5EDB2F1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2572CD-0C3C-49B2-9048-09CDEFED6A9F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26605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600" b="1" i="0" u="none" strike="noStrike" cap="none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Topics</a:t>
            </a:r>
          </a:p>
        </p:txBody>
      </p:sp>
      <p:sp>
        <p:nvSpPr>
          <p:cNvPr id="8" name="Shape 89">
            <a:extLst>
              <a:ext uri="{FF2B5EF4-FFF2-40B4-BE49-F238E27FC236}">
                <a16:creationId xmlns:a16="http://schemas.microsoft.com/office/drawing/2014/main" id="{4417E18F-03B5-4082-8722-6BB64487213A}"/>
              </a:ext>
            </a:extLst>
          </p:cNvPr>
          <p:cNvSpPr txBox="1">
            <a:spLocks/>
          </p:cNvSpPr>
          <p:nvPr/>
        </p:nvSpPr>
        <p:spPr>
          <a:xfrm>
            <a:off x="1399429" y="1107339"/>
            <a:ext cx="6345141" cy="27028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Audit Program Overview</a:t>
            </a:r>
          </a:p>
          <a:p>
            <a:r>
              <a:rPr lang="en-US" sz="2800" dirty="0"/>
              <a:t>Findings and Issues</a:t>
            </a:r>
          </a:p>
          <a:p>
            <a:r>
              <a:rPr lang="en-US" sz="2800" dirty="0"/>
              <a:t>Grant Expenditures Reconciliation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D69518-399F-4079-B71F-CE58B77E39EF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Specialized Transportation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DE8CA53-78D3-4340-B881-26EBBF93CF76}"/>
              </a:ext>
            </a:extLst>
          </p:cNvPr>
          <p:cNvSpPr txBox="1">
            <a:spLocks/>
          </p:cNvSpPr>
          <p:nvPr/>
        </p:nvSpPr>
        <p:spPr>
          <a:xfrm>
            <a:off x="1234440" y="1163053"/>
            <a:ext cx="6675120" cy="2659552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spcAft>
                <a:spcPts val="600"/>
              </a:spcAft>
              <a:buFont typeface="Arial"/>
              <a:buNone/>
            </a:pPr>
            <a:r>
              <a:rPr lang="en-US" sz="2800"/>
              <a:t>An LEA’s excess costs of fulfilling the transportation needs of special education students, as prescribed by each student’s IEP, are eligible for state Special Education Aid or IDEA grant funding.</a:t>
            </a:r>
          </a:p>
          <a:p>
            <a:pPr marL="1180657" lvl="4" indent="0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B27351-4A78-478D-A0D4-7DAEC5CBF258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801883-EFC6-4D13-AC9E-44781A2A0355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34844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Vehicle/Equipment Purchase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EF7CA70-85B6-4762-8EA4-30F22261E2B0}"/>
              </a:ext>
            </a:extLst>
          </p:cNvPr>
          <p:cNvSpPr txBox="1">
            <a:spLocks/>
          </p:cNvSpPr>
          <p:nvPr/>
        </p:nvSpPr>
        <p:spPr>
          <a:xfrm>
            <a:off x="976352" y="1127572"/>
            <a:ext cx="8112645" cy="3243944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/>
              <a:t>Vehicles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950" b="1"/>
              <a:t>Prior approval from DPI required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/>
              <a:t>Equipment with unit cost at least $10,000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950" b="1"/>
              <a:t>Prior approval from DPI required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950" b="1"/>
              <a:t>See </a:t>
            </a:r>
            <a:r>
              <a:rPr lang="en-US" sz="1950" b="1">
                <a:hlinkClick r:id="rId3"/>
              </a:rPr>
              <a:t>Specialized Transportation Aid Eligibility and Funding</a:t>
            </a:r>
            <a:r>
              <a:rPr lang="en-US" sz="1950" b="1"/>
              <a:t> document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/>
              <a:t>Equipment with unit cost less than $10,000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950" b="1"/>
              <a:t>No review</a:t>
            </a:r>
            <a:endParaRPr lang="en-US" sz="195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2710A7-39BB-4531-B126-BB776D856911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9EF179-60A2-4E74-AC0D-6FBC161546A3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040642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Reporting Compliance Requirements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0BCA3A9-BAAB-4B6E-A52A-27011E4C3AD8}"/>
              </a:ext>
            </a:extLst>
          </p:cNvPr>
          <p:cNvSpPr txBox="1">
            <a:spLocks/>
          </p:cNvSpPr>
          <p:nvPr/>
        </p:nvSpPr>
        <p:spPr>
          <a:xfrm>
            <a:off x="959089" y="1195834"/>
            <a:ext cx="7225822" cy="2716147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eriod"/>
            </a:pPr>
            <a:r>
              <a:rPr lang="en-US" sz="2450"/>
              <a:t>Match aid-eligible expenditures to PI-1505-SE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50"/>
              <a:t>Verify proper coding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50"/>
              <a:t>Report questioned costs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D67FF8-6CAF-4F42-8859-9E4418DF34A3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036BD5-0C1B-4588-9D99-321C714D510A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404823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Ledger vs. PI-1505-SE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8C96FE7-F08C-45F3-A723-D9259CCA437A}"/>
              </a:ext>
            </a:extLst>
          </p:cNvPr>
          <p:cNvSpPr txBox="1">
            <a:spLocks/>
          </p:cNvSpPr>
          <p:nvPr/>
        </p:nvSpPr>
        <p:spPr>
          <a:xfrm>
            <a:off x="1157246" y="1181005"/>
            <a:ext cx="682950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Compare general ledger to PI-1505-SE</a:t>
            </a:r>
          </a:p>
          <a:p>
            <a:pPr marL="152400" indent="0">
              <a:spcBef>
                <a:spcPts val="600"/>
              </a:spcBef>
              <a:spcAft>
                <a:spcPts val="600"/>
              </a:spcAft>
              <a:buFont typeface="Arial"/>
              <a:buNone/>
            </a:pPr>
            <a:r>
              <a:rPr lang="en-US" sz="2800" u="sng"/>
              <a:t>Trace: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Total Fund 27 expenditures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Fund 27 project 011 (aid-eligible) expenditures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89287A-5530-465B-A356-4AD1DDDEDF4F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49F94B-3553-41A4-A098-51ADFA17438B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738066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Proper WUFAR Coding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B42BD9A-C00D-4BB3-ABBE-A586624891B3}"/>
              </a:ext>
            </a:extLst>
          </p:cNvPr>
          <p:cNvSpPr txBox="1">
            <a:spLocks/>
          </p:cNvSpPr>
          <p:nvPr/>
        </p:nvSpPr>
        <p:spPr>
          <a:xfrm>
            <a:off x="1430039" y="1279484"/>
            <a:ext cx="6283922" cy="265176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39"/>
              </a:spcAft>
            </a:pPr>
            <a:r>
              <a:rPr lang="en-US" sz="2600" dirty="0"/>
              <a:t>No specific procedure beyond auditor’s usual scope of work</a:t>
            </a:r>
          </a:p>
          <a:p>
            <a:pPr>
              <a:spcAft>
                <a:spcPts val="439"/>
              </a:spcAft>
            </a:pPr>
            <a:endParaRPr lang="en-US" sz="2600" dirty="0"/>
          </a:p>
          <a:p>
            <a:pPr>
              <a:spcAft>
                <a:spcPts val="439"/>
              </a:spcAft>
            </a:pPr>
            <a:r>
              <a:rPr lang="en-US" sz="2600" dirty="0"/>
              <a:t>Miscoding should be fixed during audit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6F98CD-9BB7-4677-B725-FEEA74E31823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0B861-DCBC-40D0-B82F-A1447F59930E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112828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Proper WUFAR Coding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76707746-6FB6-4BB5-A7A0-2A73D57DFB0C}"/>
              </a:ext>
            </a:extLst>
          </p:cNvPr>
          <p:cNvSpPr txBox="1">
            <a:spLocks/>
          </p:cNvSpPr>
          <p:nvPr/>
        </p:nvSpPr>
        <p:spPr>
          <a:xfrm>
            <a:off x="1645920" y="885076"/>
            <a:ext cx="5852160" cy="3732846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lnSpc>
                <a:spcPct val="150000"/>
              </a:lnSpc>
              <a:spcAft>
                <a:spcPts val="439"/>
              </a:spcAft>
              <a:buFont typeface="Arial"/>
              <a:buNone/>
            </a:pPr>
            <a:r>
              <a:rPr lang="en-US" sz="2800" dirty="0"/>
              <a:t>Only issue a finding for:</a:t>
            </a:r>
          </a:p>
          <a:p>
            <a:pPr marL="615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Deliberate miscoding to claim state special education aid or federal IDEA funds</a:t>
            </a:r>
          </a:p>
          <a:p>
            <a:pPr marL="615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Deliberate miscoding between Funds 10 &amp; 27 for misstating IDEA MOE</a:t>
            </a:r>
          </a:p>
          <a:p>
            <a:pPr marL="615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Auditor’s judgment of a significant, ongoing fiscal management issue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ADF62-31A4-4E2D-8031-92341E4080C8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BB5E9-2428-478E-AAAD-2F4387010C4D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98217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ISSUES: Proper WUFAR Coding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1E14B73-8D72-4F09-A241-22F820399E61}"/>
              </a:ext>
            </a:extLst>
          </p:cNvPr>
          <p:cNvSpPr txBox="1">
            <a:spLocks/>
          </p:cNvSpPr>
          <p:nvPr/>
        </p:nvSpPr>
        <p:spPr>
          <a:xfrm>
            <a:off x="609599" y="921656"/>
            <a:ext cx="7871927" cy="3235477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buFont typeface="Arial"/>
              <a:buNone/>
            </a:pPr>
            <a:endParaRPr lang="en-US" sz="2800"/>
          </a:p>
          <a:p>
            <a:pPr marL="152400" indent="0">
              <a:buFont typeface="Arial"/>
              <a:buNone/>
            </a:pPr>
            <a:r>
              <a:rPr lang="en-US" sz="2800"/>
              <a:t>Please review 290 object codes to make sure you are coding as aidable only the eligible 290 objects to project 011 (292,293,295,296 Only)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BDB3E-FCCA-44BB-B59F-5C1B86F68985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6923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0D72FE7-238D-48F2-98BE-21B75F17D48D}"/>
              </a:ext>
            </a:extLst>
          </p:cNvPr>
          <p:cNvSpPr txBox="1">
            <a:spLocks/>
          </p:cNvSpPr>
          <p:nvPr/>
        </p:nvSpPr>
        <p:spPr>
          <a:xfrm>
            <a:off x="1314450" y="1197429"/>
            <a:ext cx="689065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Identifying your grant payments in (GPI)</a:t>
            </a:r>
          </a:p>
          <a:p>
            <a:r>
              <a:rPr lang="en-US"/>
              <a:t>Identifying your grant payments out (GPO)</a:t>
            </a:r>
          </a:p>
          <a:p>
            <a:r>
              <a:rPr lang="en-US"/>
              <a:t>Reported/Expected GPO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F4BC7-CD00-425F-905A-50610B10155A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511657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ISSUES: 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D085B3-9F22-4F0A-9C2C-E2C37B60BFE4}"/>
              </a:ext>
            </a:extLst>
          </p:cNvPr>
          <p:cNvSpPr txBox="1">
            <a:spLocks/>
          </p:cNvSpPr>
          <p:nvPr/>
        </p:nvSpPr>
        <p:spPr>
          <a:xfrm>
            <a:off x="1314450" y="1197429"/>
            <a:ext cx="689065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57200">
              <a:buFont typeface="+mj-lt"/>
              <a:buAutoNum type="arabicPeriod"/>
            </a:pPr>
            <a:r>
              <a:rPr lang="en-US" dirty="0"/>
              <a:t>Project 340 expenses vs. final IDEA claims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GPI/GPO lines on PI-1505-SE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GPO = Project 340 w/ certain 380 objects?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Other challenges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F2F6A-4317-466E-9F74-826401E05A6E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5265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Expenditures Reconciliation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E691402-C158-40A6-B268-BE4CCCB446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21656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430725-4568-4F65-AC20-4E7CF0373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822" y="984443"/>
            <a:ext cx="3917486" cy="33706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3DE7A8-4159-4065-A6D3-E54337680AF8}"/>
              </a:ext>
            </a:extLst>
          </p:cNvPr>
          <p:cNvSpPr txBox="1"/>
          <p:nvPr/>
        </p:nvSpPr>
        <p:spPr>
          <a:xfrm>
            <a:off x="4052466" y="3798054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Lato" panose="020F0502020204030203" pitchFamily="34" charset="0"/>
              </a:rPr>
              <a:t>EQUAL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FEB1E-7816-407B-834D-C7CE9A28C852}"/>
              </a:ext>
            </a:extLst>
          </p:cNvPr>
          <p:cNvSpPr txBox="1"/>
          <p:nvPr/>
        </p:nvSpPr>
        <p:spPr>
          <a:xfrm>
            <a:off x="4278490" y="1827442"/>
            <a:ext cx="587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Lato" panose="020F0502020204030203" pitchFamily="34" charset="0"/>
              </a:rPr>
              <a:t>=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719274-D63F-4BC2-9D83-9942E4838928}"/>
              </a:ext>
            </a:extLst>
          </p:cNvPr>
          <p:cNvSpPr/>
          <p:nvPr/>
        </p:nvSpPr>
        <p:spPr>
          <a:xfrm>
            <a:off x="854849" y="3823590"/>
            <a:ext cx="2614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Lato" panose="020F0502020204030203" pitchFamily="34" charset="0"/>
              </a:rPr>
              <a:t>FINAL</a:t>
            </a:r>
            <a:r>
              <a:rPr lang="en-US" dirty="0"/>
              <a:t> </a:t>
            </a:r>
            <a:r>
              <a:rPr lang="en-US" sz="2000" b="1" dirty="0">
                <a:latin typeface="Lato" panose="020F0502020204030203" pitchFamily="34" charset="0"/>
              </a:rPr>
              <a:t>IDEA</a:t>
            </a:r>
            <a:r>
              <a:rPr lang="en-US" dirty="0"/>
              <a:t> </a:t>
            </a:r>
            <a:r>
              <a:rPr lang="en-US" sz="2000" b="1" dirty="0">
                <a:latin typeface="Lato" panose="020F0502020204030203" pitchFamily="34" charset="0"/>
              </a:rPr>
              <a:t>CLAIMS</a:t>
            </a:r>
            <a:r>
              <a:rPr lang="en-US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000DD2-C411-4982-89D4-19606EF815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196" y="1788010"/>
            <a:ext cx="3286125" cy="11525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59E9DE-C75C-412E-B276-1633859EF0A9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409112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Audit Program Overview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471CA4-E9E0-4E26-830A-1788F59F687C}"/>
              </a:ext>
            </a:extLst>
          </p:cNvPr>
          <p:cNvSpPr txBox="1">
            <a:spLocks/>
          </p:cNvSpPr>
          <p:nvPr/>
        </p:nvSpPr>
        <p:spPr>
          <a:xfrm>
            <a:off x="1829461" y="1383873"/>
            <a:ext cx="5485078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buFont typeface="Arial"/>
              <a:buNone/>
            </a:pPr>
            <a:r>
              <a:rPr lang="en-US" sz="2800" dirty="0"/>
              <a:t>What are auditors looking for?</a:t>
            </a:r>
            <a:br>
              <a:rPr lang="en-US" sz="2800" dirty="0"/>
            </a:br>
            <a:endParaRPr lang="en-US" sz="100" dirty="0"/>
          </a:p>
          <a:p>
            <a:pPr marL="152400" indent="0">
              <a:buFont typeface="Arial"/>
              <a:buNone/>
            </a:pPr>
            <a:r>
              <a:rPr lang="en-US" sz="2800" dirty="0"/>
              <a:t>Why do we care?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B850B-B6A2-420D-B704-03D4855FCE3A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33969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ISSUES: 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1208C1D-8156-4974-B150-5F11A6B34DD3}"/>
              </a:ext>
            </a:extLst>
          </p:cNvPr>
          <p:cNvSpPr txBox="1">
            <a:spLocks/>
          </p:cNvSpPr>
          <p:nvPr/>
        </p:nvSpPr>
        <p:spPr>
          <a:xfrm>
            <a:off x="1314450" y="1197429"/>
            <a:ext cx="689065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57200">
              <a:buFont typeface="+mj-lt"/>
              <a:buAutoNum type="arabicPeriod"/>
            </a:pPr>
            <a:r>
              <a:rPr lang="en-US"/>
              <a:t>Project 340 expenses vs. final IDEA claims</a:t>
            </a:r>
          </a:p>
          <a:p>
            <a:pPr marL="609600" indent="-457200">
              <a:buFont typeface="+mj-lt"/>
              <a:buAutoNum type="arabicPeriod"/>
            </a:pPr>
            <a:r>
              <a:rPr lang="en-US"/>
              <a:t>GPI/GPO lines on PI-1505-SE</a:t>
            </a:r>
          </a:p>
          <a:p>
            <a:pPr marL="609600" indent="-457200">
              <a:buFont typeface="+mj-lt"/>
              <a:buAutoNum type="arabicPeriod"/>
            </a:pPr>
            <a:r>
              <a:rPr lang="en-US"/>
              <a:t>GPO = Project 340 w/ certain 380 objects?</a:t>
            </a:r>
          </a:p>
          <a:p>
            <a:pPr marL="609600" indent="-457200">
              <a:buFont typeface="+mj-lt"/>
              <a:buAutoNum type="arabicPeriod"/>
            </a:pPr>
            <a:r>
              <a:rPr lang="en-US"/>
              <a:t>Other challenges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EA10A-5778-4BD1-8E7C-88939D7F4A6A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8354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EACFBC8-1CAB-48AB-8177-3E352742C378}"/>
              </a:ext>
            </a:extLst>
          </p:cNvPr>
          <p:cNvSpPr txBox="1">
            <a:spLocks/>
          </p:cNvSpPr>
          <p:nvPr/>
        </p:nvSpPr>
        <p:spPr>
          <a:xfrm>
            <a:off x="1314450" y="1197429"/>
            <a:ext cx="689065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57200">
              <a:buFont typeface="+mj-lt"/>
              <a:buAutoNum type="arabicPeriod"/>
            </a:pPr>
            <a:r>
              <a:rPr lang="en-US" dirty="0"/>
              <a:t>Did you use grant funds to pay another aid eligible entity?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Did another aid eligible entity pay you with grant funds?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A1748E-20C1-4798-B2B1-17C45CE573FE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744141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B8EFA16-F7E5-4091-B9A3-6DB4D4FAED4A}"/>
              </a:ext>
            </a:extLst>
          </p:cNvPr>
          <p:cNvSpPr txBox="1">
            <a:spLocks/>
          </p:cNvSpPr>
          <p:nvPr/>
        </p:nvSpPr>
        <p:spPr>
          <a:xfrm>
            <a:off x="797522" y="1197429"/>
            <a:ext cx="7665834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buFont typeface="Arial"/>
              <a:buNone/>
            </a:pPr>
            <a:r>
              <a:rPr lang="en-US" dirty="0"/>
              <a:t>Record Grant Payments In (GPI) &amp; </a:t>
            </a:r>
          </a:p>
          <a:p>
            <a:pPr marL="152400" indent="0">
              <a:buFont typeface="Arial"/>
              <a:buNone/>
            </a:pPr>
            <a:r>
              <a:rPr lang="en-US" dirty="0"/>
              <a:t>Grant Payments Out (GPO) in your PI-1505-SE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E62082-9BC7-4C8C-8899-C70923FFE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421" y="2640322"/>
            <a:ext cx="5391150" cy="619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15908A-675C-4035-B3A5-F265C9BE5CC3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4288181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ISSUES: 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2475B5C-57A8-4970-BA17-1DB00DA4827B}"/>
              </a:ext>
            </a:extLst>
          </p:cNvPr>
          <p:cNvSpPr txBox="1">
            <a:spLocks/>
          </p:cNvSpPr>
          <p:nvPr/>
        </p:nvSpPr>
        <p:spPr>
          <a:xfrm>
            <a:off x="1314450" y="1197429"/>
            <a:ext cx="689065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57200">
              <a:buFont typeface="+mj-lt"/>
              <a:buAutoNum type="arabicPeriod"/>
            </a:pPr>
            <a:r>
              <a:rPr lang="en-US"/>
              <a:t>Project 340 expenses vs. final IDEA claims</a:t>
            </a:r>
          </a:p>
          <a:p>
            <a:pPr marL="609600" indent="-457200">
              <a:buFont typeface="+mj-lt"/>
              <a:buAutoNum type="arabicPeriod"/>
            </a:pPr>
            <a:r>
              <a:rPr lang="en-US"/>
              <a:t>GPI/GPO lines on PI-1505-SE</a:t>
            </a:r>
          </a:p>
          <a:p>
            <a:pPr marL="609600" indent="-457200">
              <a:buFont typeface="+mj-lt"/>
              <a:buAutoNum type="arabicPeriod"/>
            </a:pPr>
            <a:r>
              <a:rPr lang="en-US"/>
              <a:t>GPO = Project 340 w/ certain 380 objects?</a:t>
            </a:r>
          </a:p>
          <a:p>
            <a:pPr marL="609600" indent="-457200">
              <a:buFont typeface="+mj-lt"/>
              <a:buAutoNum type="arabicPeriod"/>
            </a:pPr>
            <a:r>
              <a:rPr lang="en-US"/>
              <a:t>Other challenges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DB67C6-1FB3-4ABF-A800-202151F2F5B1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175350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Payments Reported v. Expected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C185ADC-D731-483F-8C94-4B520B09F481}"/>
              </a:ext>
            </a:extLst>
          </p:cNvPr>
          <p:cNvSpPr txBox="1">
            <a:spLocks/>
          </p:cNvSpPr>
          <p:nvPr/>
        </p:nvSpPr>
        <p:spPr>
          <a:xfrm>
            <a:off x="1700963" y="1230086"/>
            <a:ext cx="6136752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buFont typeface="Arial"/>
              <a:buNone/>
            </a:pPr>
            <a:r>
              <a:rPr lang="en-US"/>
              <a:t>GPO = Project 340 w/ certain 380 objects?</a:t>
            </a:r>
          </a:p>
          <a:p>
            <a:r>
              <a:rPr lang="en-US"/>
              <a:t>Object 382 Payments to WI District</a:t>
            </a:r>
          </a:p>
          <a:p>
            <a:r>
              <a:rPr lang="en-US"/>
              <a:t>Object 383 Payments to CCDEB</a:t>
            </a:r>
          </a:p>
          <a:p>
            <a:r>
              <a:rPr lang="en-US"/>
              <a:t>Object 386 Payments to CESA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B9F0A-00D3-4113-A6AF-44B3D08AF462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945012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Payments Reported by You v. Others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CAC0D34-6614-44FA-98CD-D6125DAE5EDD}"/>
              </a:ext>
            </a:extLst>
          </p:cNvPr>
          <p:cNvSpPr txBox="1">
            <a:spLocks/>
          </p:cNvSpPr>
          <p:nvPr/>
        </p:nvSpPr>
        <p:spPr>
          <a:xfrm>
            <a:off x="1768963" y="1205593"/>
            <a:ext cx="5606073" cy="3121478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472">
              <a:spcAft>
                <a:spcPts val="439"/>
              </a:spcAft>
            </a:pPr>
            <a:r>
              <a:rPr lang="en-US" dirty="0"/>
              <a:t>Need to communicate with other LEA</a:t>
            </a:r>
          </a:p>
          <a:p>
            <a:pPr marL="347472">
              <a:spcAft>
                <a:spcPts val="439"/>
              </a:spcAft>
            </a:pPr>
            <a:r>
              <a:rPr lang="en-US" dirty="0"/>
              <a:t>Answer the question who did you pay with grant funds</a:t>
            </a:r>
          </a:p>
          <a:p>
            <a:pPr marL="347472">
              <a:spcAft>
                <a:spcPts val="439"/>
              </a:spcAft>
            </a:pPr>
            <a:r>
              <a:rPr lang="en-US" dirty="0"/>
              <a:t>Private tuition is object 370 and not reported here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2F62EF-6E99-4E3E-8ED8-63D4EB098D8D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854895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 Reconciliation 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7468932-6F78-40C5-9056-7B37BC2DA4DA}"/>
              </a:ext>
            </a:extLst>
          </p:cNvPr>
          <p:cNvSpPr txBox="1">
            <a:spLocks/>
          </p:cNvSpPr>
          <p:nvPr/>
        </p:nvSpPr>
        <p:spPr>
          <a:xfrm>
            <a:off x="1234440" y="1259306"/>
            <a:ext cx="6675120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spcAft>
                <a:spcPts val="600"/>
              </a:spcAft>
              <a:buFont typeface="Arial"/>
              <a:buNone/>
            </a:pPr>
            <a:r>
              <a:rPr lang="en-US" sz="2800"/>
              <a:t>So grant reconciliation is always about how I used my IDEA funds?</a:t>
            </a:r>
          </a:p>
          <a:p>
            <a:pPr marL="152400" indent="0">
              <a:spcAft>
                <a:spcPts val="600"/>
              </a:spcAft>
              <a:buFont typeface="Arial"/>
              <a:buNone/>
            </a:pPr>
            <a:endParaRPr lang="en-US" sz="2800"/>
          </a:p>
          <a:p>
            <a:pPr marL="152400" indent="0" algn="ctr">
              <a:buFont typeface="Arial"/>
              <a:buNone/>
            </a:pPr>
            <a:r>
              <a:rPr lang="en-US"/>
              <a:t>NO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527FA5-8032-48FB-9B6F-183321022605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EA79EB-EC52-4FFE-8E52-636FCFFE6A85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4194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should be included in GPO and GPI?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F7B585F-821B-4BCB-9F0C-1EE465FA552A}"/>
              </a:ext>
            </a:extLst>
          </p:cNvPr>
          <p:cNvSpPr txBox="1">
            <a:spLocks/>
          </p:cNvSpPr>
          <p:nvPr/>
        </p:nvSpPr>
        <p:spPr>
          <a:xfrm>
            <a:off x="818147" y="1001652"/>
            <a:ext cx="7473330" cy="3336513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39"/>
              </a:spcAft>
            </a:pPr>
            <a:r>
              <a:rPr lang="en-US" sz="2200" i="1" dirty="0"/>
              <a:t>Any grant money</a:t>
            </a:r>
            <a:r>
              <a:rPr lang="en-US" sz="2200" dirty="0"/>
              <a:t> accounted for in Fund 27 OR related to special education that is grant money received from or paid to another district, CESA or CCDEB</a:t>
            </a:r>
          </a:p>
          <a:p>
            <a:pPr>
              <a:spcAft>
                <a:spcPts val="439"/>
              </a:spcAft>
            </a:pPr>
            <a:endParaRPr lang="en-US" sz="1050" dirty="0"/>
          </a:p>
          <a:p>
            <a:pPr>
              <a:spcAft>
                <a:spcPts val="439"/>
              </a:spcAft>
            </a:pPr>
            <a:r>
              <a:rPr lang="en-US" sz="2200" dirty="0"/>
              <a:t>Money received directly from DPI is NOT included</a:t>
            </a:r>
          </a:p>
          <a:p>
            <a:pPr>
              <a:spcAft>
                <a:spcPts val="439"/>
              </a:spcAft>
            </a:pPr>
            <a:endParaRPr lang="en-US" sz="1050" dirty="0"/>
          </a:p>
          <a:p>
            <a:pPr>
              <a:spcAft>
                <a:spcPts val="439"/>
              </a:spcAft>
            </a:pPr>
            <a:r>
              <a:rPr lang="en-US" sz="2200" dirty="0"/>
              <a:t>The purpose of identifying these grant payments is to ensure state aid is not paid on expenditures funded with grant money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56B699-4A0C-442E-A50B-FDD8B51FBBB8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7734785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Recap GPO/GPI Process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DAA564F-321F-406F-A75D-4E18F6FE2D59}"/>
              </a:ext>
            </a:extLst>
          </p:cNvPr>
          <p:cNvSpPr txBox="1">
            <a:spLocks/>
          </p:cNvSpPr>
          <p:nvPr/>
        </p:nvSpPr>
        <p:spPr>
          <a:xfrm>
            <a:off x="2448942" y="1166173"/>
            <a:ext cx="4439996" cy="3165196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You put your GPI in,</a:t>
            </a:r>
          </a:p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You take your GPO out,</a:t>
            </a:r>
          </a:p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You put your Detail in</a:t>
            </a:r>
          </a:p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And Reconcile all about.</a:t>
            </a:r>
          </a:p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You do a little Checking</a:t>
            </a:r>
          </a:p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And find out Who you Paid,</a:t>
            </a:r>
          </a:p>
          <a:p>
            <a:pPr marL="152289" lvl="1">
              <a:lnSpc>
                <a:spcPct val="100000"/>
              </a:lnSpc>
            </a:pPr>
            <a:r>
              <a:rPr lang="en-US" b="1">
                <a:latin typeface="Lato Black" panose="020F0A02020204030203" pitchFamily="34" charset="0"/>
              </a:rPr>
              <a:t>And that’s what its all About!</a:t>
            </a:r>
          </a:p>
          <a:p>
            <a:pPr marL="152400" indent="0">
              <a:buFont typeface="Arial"/>
              <a:buNone/>
            </a:pPr>
            <a:endParaRPr lang="en-US"/>
          </a:p>
          <a:p>
            <a:pPr marL="152400" indent="0">
              <a:buFont typeface="Arial"/>
              <a:buNone/>
            </a:pPr>
            <a:endParaRPr lang="en-US"/>
          </a:p>
          <a:p>
            <a:pPr marL="152400" indent="0">
              <a:buFont typeface="Arial"/>
              <a:buNone/>
            </a:pPr>
            <a:endParaRPr lang="en-US" sz="200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A088C-54F4-49D0-B905-8259F735C15C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3009316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ISSUES: Grant Payment Reconciliation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81A33D9-62B9-4BCA-9886-BE4850873FC0}"/>
              </a:ext>
            </a:extLst>
          </p:cNvPr>
          <p:cNvSpPr txBox="1">
            <a:spLocks/>
          </p:cNvSpPr>
          <p:nvPr/>
        </p:nvSpPr>
        <p:spPr>
          <a:xfrm>
            <a:off x="1314450" y="1197429"/>
            <a:ext cx="6890657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57200">
              <a:buFont typeface="+mj-lt"/>
              <a:buAutoNum type="arabicPeriod"/>
            </a:pPr>
            <a:r>
              <a:rPr lang="en-US" dirty="0"/>
              <a:t>Project 340 expenses vs. final IDEA claims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GPI/GPO lines on PI-1505-SE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GPO = Project 340 w/ certain 380 objects?</a:t>
            </a:r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Other challenges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6F92E-E3B5-4F6D-B654-477D9A1DB23B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21371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Special Education Audit Program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F161292-0B0E-4565-8201-90D4C30678C8}"/>
              </a:ext>
            </a:extLst>
          </p:cNvPr>
          <p:cNvSpPr txBox="1">
            <a:spLocks/>
          </p:cNvSpPr>
          <p:nvPr/>
        </p:nvSpPr>
        <p:spPr>
          <a:xfrm>
            <a:off x="1789991" y="1315360"/>
            <a:ext cx="5564018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Program audit, not fiscal audit</a:t>
            </a:r>
          </a:p>
          <a:p>
            <a:r>
              <a:rPr lang="en-US" sz="2800" dirty="0"/>
              <a:t>Required for all LEAs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65FE3-7FBC-4F55-8B30-D34E8EC79AEA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E225A-BD69-487E-8D8D-CAA4712A8AEB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665064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Grant Payments Reconciliation- Other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CC1B825-A510-45F5-B546-9AD7090D7FDD}"/>
              </a:ext>
            </a:extLst>
          </p:cNvPr>
          <p:cNvSpPr txBox="1">
            <a:spLocks/>
          </p:cNvSpPr>
          <p:nvPr/>
        </p:nvSpPr>
        <p:spPr>
          <a:xfrm>
            <a:off x="852523" y="1246414"/>
            <a:ext cx="7521456" cy="2225556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dirty="0"/>
              <a:t>Late claims</a:t>
            </a:r>
          </a:p>
          <a:p>
            <a:pPr>
              <a:spcAft>
                <a:spcPts val="0"/>
              </a:spcAft>
            </a:pPr>
            <a:endParaRPr lang="en-US" sz="1200" dirty="0"/>
          </a:p>
          <a:p>
            <a:pPr>
              <a:spcAft>
                <a:spcPts val="0"/>
              </a:spcAft>
            </a:pPr>
            <a:r>
              <a:rPr lang="en-US" dirty="0"/>
              <a:t>Budget changes shifting payments to other LEAs on/off the grant</a:t>
            </a:r>
          </a:p>
          <a:p>
            <a:pPr>
              <a:spcAft>
                <a:spcPts val="0"/>
              </a:spcAft>
            </a:pPr>
            <a:endParaRPr lang="en-US" sz="1200" dirty="0"/>
          </a:p>
          <a:p>
            <a:r>
              <a:rPr lang="en-US" dirty="0"/>
              <a:t>Lengthy CESA reconciliations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EDB41-F974-41EA-94E9-D6C9CE95E1A2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6244668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"/>
              </a:spcAft>
            </a:pPr>
            <a:r>
              <a:rPr lang="en-US" dirty="0"/>
              <a:t>Problems - Reporting vs. Grant Timelines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F7C157-3BCC-42A9-8413-DC7E2EDAE7CA}"/>
              </a:ext>
            </a:extLst>
          </p:cNvPr>
          <p:cNvSpPr txBox="1">
            <a:spLocks/>
          </p:cNvSpPr>
          <p:nvPr/>
        </p:nvSpPr>
        <p:spPr>
          <a:xfrm>
            <a:off x="742520" y="1234226"/>
            <a:ext cx="7143321" cy="3427152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3100" lvl="1" indent="-342900">
              <a:spcBef>
                <a:spcPts val="0"/>
              </a:spcBef>
              <a:spcAft>
                <a:spcPts val="6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Annual reports due mid-September</a:t>
            </a:r>
          </a:p>
          <a:p>
            <a:pPr marL="673100" lvl="1" indent="-342900">
              <a:spcBef>
                <a:spcPts val="0"/>
              </a:spcBef>
              <a:spcAft>
                <a:spcPts val="6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marL="673100" lvl="1" indent="-342900">
              <a:spcBef>
                <a:spcPts val="0"/>
              </a:spcBef>
              <a:spcAft>
                <a:spcPts val="6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IDEA claims open through September 30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3799B-5EE3-4D28-A0C3-51C7D9300137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720837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9FF4B76-C9E7-4772-BCDA-1AB12FD39473}"/>
              </a:ext>
            </a:extLst>
          </p:cNvPr>
          <p:cNvSpPr txBox="1">
            <a:spLocks/>
          </p:cNvSpPr>
          <p:nvPr/>
        </p:nvSpPr>
        <p:spPr>
          <a:xfrm>
            <a:off x="1016147" y="1076731"/>
            <a:ext cx="7111706" cy="301752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39"/>
              </a:spcAft>
            </a:pPr>
            <a:r>
              <a:rPr lang="en-US" sz="2600" dirty="0"/>
              <a:t>Disconnect between grant managers and</a:t>
            </a:r>
            <a:br>
              <a:rPr lang="en-US" sz="2600" dirty="0"/>
            </a:br>
            <a:r>
              <a:rPr lang="en-US" sz="2600" dirty="0"/>
              <a:t>business offices</a:t>
            </a:r>
          </a:p>
          <a:p>
            <a:pPr>
              <a:spcAft>
                <a:spcPts val="439"/>
              </a:spcAft>
            </a:pPr>
            <a:endParaRPr lang="en-US" sz="1200" dirty="0"/>
          </a:p>
          <a:p>
            <a:pPr>
              <a:spcAft>
                <a:spcPts val="439"/>
              </a:spcAft>
            </a:pPr>
            <a:r>
              <a:rPr lang="en-US" sz="2600" dirty="0"/>
              <a:t>Timing: federal (obligations) vs. WUFAR (expenditures)</a:t>
            </a:r>
          </a:p>
          <a:p>
            <a:pPr>
              <a:spcAft>
                <a:spcPts val="439"/>
              </a:spcAft>
            </a:pPr>
            <a:endParaRPr lang="en-US" sz="1200" dirty="0"/>
          </a:p>
          <a:p>
            <a:pPr>
              <a:spcAft>
                <a:spcPts val="439"/>
              </a:spcAft>
            </a:pPr>
            <a:r>
              <a:rPr lang="en-US" sz="2600" dirty="0"/>
              <a:t>Unclaimed expenses are not reclassified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2E2F48-B0AE-41A5-961F-1C21521F168F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21728380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Federal Grant Timeline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66A5B095-01FF-497A-BBC1-449D6BD9CFD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21656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16EF397-BE19-4C3E-B78E-A004F05DF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699913"/>
              </p:ext>
            </p:extLst>
          </p:nvPr>
        </p:nvGraphicFramePr>
        <p:xfrm>
          <a:off x="1565418" y="1023582"/>
          <a:ext cx="6013163" cy="331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F1EE8B9-6A97-454B-9CBA-FE863A2ACD80}"/>
              </a:ext>
            </a:extLst>
          </p:cNvPr>
          <p:cNvSpPr txBox="1"/>
          <p:nvPr/>
        </p:nvSpPr>
        <p:spPr>
          <a:xfrm>
            <a:off x="2315936" y="443852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7/1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1D28D-5113-4EDF-8314-95946DE7FC90}"/>
              </a:ext>
            </a:extLst>
          </p:cNvPr>
          <p:cNvSpPr txBox="1"/>
          <p:nvPr/>
        </p:nvSpPr>
        <p:spPr>
          <a:xfrm>
            <a:off x="3231456" y="4438524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9/30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A6554E-3B7A-4D13-9095-4BB9BFFD8817}"/>
              </a:ext>
            </a:extLst>
          </p:cNvPr>
          <p:cNvSpPr txBox="1"/>
          <p:nvPr/>
        </p:nvSpPr>
        <p:spPr>
          <a:xfrm>
            <a:off x="6025243" y="4438524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6/30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6A656C-EBFE-4273-BFF8-5C35B3E44951}"/>
              </a:ext>
            </a:extLst>
          </p:cNvPr>
          <p:cNvSpPr txBox="1"/>
          <p:nvPr/>
        </p:nvSpPr>
        <p:spPr>
          <a:xfrm>
            <a:off x="7034893" y="4438524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9/30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FE69D-45CF-47E2-8EDD-47F23B7239F8}"/>
              </a:ext>
            </a:extLst>
          </p:cNvPr>
          <p:cNvSpPr txBox="1"/>
          <p:nvPr/>
        </p:nvSpPr>
        <p:spPr>
          <a:xfrm>
            <a:off x="3993456" y="1420586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Grant Period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1A4BF9-BF24-41AB-98C6-7ACBFA8A682F}"/>
              </a:ext>
            </a:extLst>
          </p:cNvPr>
          <p:cNvSpPr txBox="1"/>
          <p:nvPr/>
        </p:nvSpPr>
        <p:spPr>
          <a:xfrm>
            <a:off x="6430126" y="2418480"/>
            <a:ext cx="1148455" cy="586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Liquidation Period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54F941-6545-4A5D-8A4B-1E25D275ADE2}"/>
              </a:ext>
            </a:extLst>
          </p:cNvPr>
          <p:cNvSpPr txBox="1"/>
          <p:nvPr/>
        </p:nvSpPr>
        <p:spPr>
          <a:xfrm>
            <a:off x="2721438" y="3524506"/>
            <a:ext cx="89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Forward Funding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00CC09-4609-48CA-991E-0B0A8528527D}"/>
              </a:ext>
            </a:extLst>
          </p:cNvPr>
          <p:cNvSpPr txBox="1"/>
          <p:nvPr/>
        </p:nvSpPr>
        <p:spPr>
          <a:xfrm>
            <a:off x="4849451" y="3585209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Federal Fiscal Year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F6B7E1-24D5-4784-BA63-1BE6911344AD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413131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Obligations vs. Expenditures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498F1BB-487E-433B-9987-41FD3F9018EB}"/>
              </a:ext>
            </a:extLst>
          </p:cNvPr>
          <p:cNvSpPr txBox="1">
            <a:spLocks/>
          </p:cNvSpPr>
          <p:nvPr/>
        </p:nvSpPr>
        <p:spPr>
          <a:xfrm>
            <a:off x="1548273" y="1100411"/>
            <a:ext cx="6047454" cy="365760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Obligation</a:t>
            </a:r>
          </a:p>
          <a:p>
            <a:pPr marL="673100" lvl="1" indent="-34290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Orders placed for property and services, contracts and subawards made, and similar transactions during a given period </a:t>
            </a:r>
          </a:p>
          <a:p>
            <a:pPr marL="673100" lvl="1" indent="-34290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Require payment by the grantee during the same or a future period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Expenditure</a:t>
            </a:r>
          </a:p>
          <a:p>
            <a:pPr marL="673100" lvl="1" indent="-34290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Recognized when liability is incurred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2843C-3583-4574-9079-256DCA060949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val="25975638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Obligations vs. Expenditures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B70B8C-3E4D-42A1-9138-DE1EF33F3A23}"/>
              </a:ext>
            </a:extLst>
          </p:cNvPr>
          <p:cNvSpPr txBox="1">
            <a:spLocks/>
          </p:cNvSpPr>
          <p:nvPr/>
        </p:nvSpPr>
        <p:spPr>
          <a:xfrm>
            <a:off x="1548273" y="1100411"/>
            <a:ext cx="6047454" cy="365760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800" dirty="0"/>
              <a:t>Liquidation</a:t>
            </a:r>
          </a:p>
          <a:p>
            <a:pPr marL="673100" lvl="1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Payment to resolve the liability</a:t>
            </a:r>
          </a:p>
          <a:p>
            <a:pPr marL="673100" lvl="1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673100" lvl="1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May not submit grant claim until obligation is liquidated</a:t>
            </a:r>
          </a:p>
          <a:p>
            <a:pPr lvl="1">
              <a:lnSpc>
                <a:spcPct val="100000"/>
              </a:lnSpc>
            </a:pPr>
            <a:endParaRPr lang="en-US" sz="2000" b="1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000" b="1" i="1" dirty="0"/>
              <a:t>General Federal Award Guidance</a:t>
            </a:r>
            <a:r>
              <a:rPr lang="en-US" sz="2000" b="1" dirty="0"/>
              <a:t> at </a:t>
            </a:r>
            <a:r>
              <a:rPr lang="en-US" sz="1800" b="1" dirty="0">
                <a:hlinkClick r:id="rId3"/>
              </a:rPr>
              <a:t>http://dpi.wi.gov/sms/fedaids</a:t>
            </a:r>
            <a:endParaRPr lang="en-US" sz="2000" b="1" i="1" dirty="0"/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B8A57-53BA-4321-A865-8A032453F124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3003711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"/>
              </a:spcAft>
            </a:pPr>
            <a:r>
              <a:rPr lang="en-US" dirty="0"/>
              <a:t>Problems – Incorrect Reporting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7F7A511-F5DE-4CA2-8176-919ACD8C379A}"/>
              </a:ext>
            </a:extLst>
          </p:cNvPr>
          <p:cNvSpPr txBox="1">
            <a:spLocks/>
          </p:cNvSpPr>
          <p:nvPr/>
        </p:nvSpPr>
        <p:spPr>
          <a:xfrm>
            <a:off x="680644" y="1234226"/>
            <a:ext cx="7686460" cy="3427152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"/>
              </a:spcAft>
            </a:pPr>
            <a:r>
              <a:rPr lang="en-US" sz="2100"/>
              <a:t>USDE has been emphasizing the difference within federal programs between subgranting and contracting, particularly with regard to IDEA</a:t>
            </a:r>
          </a:p>
          <a:p>
            <a:pPr>
              <a:spcAft>
                <a:spcPts val="60"/>
              </a:spcAft>
            </a:pPr>
            <a:endParaRPr lang="en-US" sz="1050"/>
          </a:p>
          <a:p>
            <a:pPr>
              <a:spcAft>
                <a:spcPts val="60"/>
              </a:spcAft>
            </a:pPr>
            <a:r>
              <a:rPr lang="en-US" sz="2100"/>
              <a:t>Grants from CESA (i.e. Transition Improvement Grant) lose their federal identity &amp; are coded to Project 019 in the SE</a:t>
            </a:r>
          </a:p>
          <a:p>
            <a:pPr>
              <a:spcAft>
                <a:spcPts val="60"/>
              </a:spcAft>
            </a:pPr>
            <a:endParaRPr lang="en-US" sz="2100"/>
          </a:p>
          <a:p>
            <a:pPr>
              <a:spcAft>
                <a:spcPts val="60"/>
              </a:spcAft>
            </a:pPr>
            <a:r>
              <a:rPr lang="en-US" sz="2100"/>
              <a:t>The key is when you use your direct DPI grants (state or federal) to pay another aid eligible entity are reported as GPI and GPO</a:t>
            </a:r>
            <a:endParaRPr lang="en-US" sz="2100" u="sng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8B599-3A2B-4631-A5C0-509F0FAA5DB8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24522098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615C2B3-AF0B-4736-95D8-747A59F4E6D4}"/>
              </a:ext>
            </a:extLst>
          </p:cNvPr>
          <p:cNvSpPr txBox="1">
            <a:spLocks/>
          </p:cNvSpPr>
          <p:nvPr/>
        </p:nvSpPr>
        <p:spPr>
          <a:xfrm>
            <a:off x="1371600" y="1079786"/>
            <a:ext cx="6400800" cy="320040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spcBef>
                <a:spcPts val="600"/>
              </a:spcBef>
              <a:spcAft>
                <a:spcPts val="0"/>
              </a:spcAft>
              <a:buFont typeface="Arial"/>
              <a:buNone/>
            </a:pPr>
            <a:r>
              <a:rPr lang="en-US"/>
              <a:t>s. </a:t>
            </a:r>
            <a:r>
              <a:rPr lang="en-US" sz="2800"/>
              <a:t>115.88 (7), Wis. Stats.:</a:t>
            </a:r>
          </a:p>
          <a:p>
            <a:pPr indent="0">
              <a:spcBef>
                <a:spcPts val="600"/>
              </a:spcBef>
              <a:spcAft>
                <a:spcPts val="0"/>
              </a:spcAft>
              <a:buFont typeface="Arial"/>
              <a:buNone/>
            </a:pPr>
            <a:r>
              <a:rPr lang="en-US" cap="small">
                <a:cs typeface="Times New Roman" pitchFamily="18" charset="0"/>
              </a:rPr>
              <a:t>Offsetting receipts</a:t>
            </a:r>
            <a:r>
              <a:rPr lang="en-US">
                <a:cs typeface="Times New Roman" pitchFamily="18" charset="0"/>
              </a:rPr>
              <a:t>. In any school year, the following revenues shall be deducted from costs aidable under this section before aids are calculated under this section:</a:t>
            </a:r>
          </a:p>
          <a:p>
            <a:pPr marL="731520" indent="-365760">
              <a:spcBef>
                <a:spcPts val="600"/>
              </a:spcBef>
              <a:spcAft>
                <a:spcPts val="0"/>
              </a:spcAft>
              <a:buFont typeface="Arial"/>
              <a:buNone/>
            </a:pPr>
            <a:r>
              <a:rPr lang="en-US">
                <a:cs typeface="Times New Roman" pitchFamily="18" charset="0"/>
              </a:rPr>
              <a:t>(a) Any federal operational revenues expended on costs aidable under this section.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8D1512-740A-47F4-8438-76E966502D85}"/>
              </a:ext>
            </a:extLst>
          </p:cNvPr>
          <p:cNvSpPr/>
          <p:nvPr/>
        </p:nvSpPr>
        <p:spPr>
          <a:xfrm>
            <a:off x="284658" y="4638548"/>
            <a:ext cx="1837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Grant Reconciliation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26D04-1D4C-4EC9-9626-A630C21576B3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174707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D0D1190-37F1-4CFE-8A1E-E1CEA83CDE86}"/>
              </a:ext>
            </a:extLst>
          </p:cNvPr>
          <p:cNvSpPr txBox="1">
            <a:spLocks/>
          </p:cNvSpPr>
          <p:nvPr/>
        </p:nvSpPr>
        <p:spPr>
          <a:xfrm>
            <a:off x="1459360" y="1019629"/>
            <a:ext cx="6304573" cy="298173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spcAft>
                <a:spcPts val="60"/>
              </a:spcAft>
              <a:buFont typeface="Arial"/>
              <a:buNone/>
            </a:pPr>
            <a:r>
              <a:rPr lang="en-US" sz="2600"/>
              <a:t>So why can’t we just subtract 27R 730 from 27E project 011?</a:t>
            </a:r>
          </a:p>
          <a:p>
            <a:pPr lvl="1">
              <a:spcAft>
                <a:spcPts val="60"/>
              </a:spcAft>
            </a:pPr>
            <a:r>
              <a:rPr lang="en-US" sz="2000" b="1"/>
              <a:t>Aid-eligible LEAs buy services from each other</a:t>
            </a:r>
          </a:p>
          <a:p>
            <a:pPr lvl="1">
              <a:spcAft>
                <a:spcPts val="60"/>
              </a:spcAft>
            </a:pPr>
            <a:r>
              <a:rPr lang="en-US" sz="2000" b="1"/>
              <a:t>Differences in recording between LEAs can result in state aid paid on federally-funded expenditures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9001F6-D88A-45E6-A31B-124E4765F588}"/>
              </a:ext>
            </a:extLst>
          </p:cNvPr>
          <p:cNvSpPr/>
          <p:nvPr/>
        </p:nvSpPr>
        <p:spPr>
          <a:xfrm>
            <a:off x="284658" y="4638548"/>
            <a:ext cx="1837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Grant Reconciliation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396BEE-9397-490C-BDDE-D779E21AAAF4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1624711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9F6A3F0-AAA4-4AA5-8DD4-7F0FC21AE13F}"/>
              </a:ext>
            </a:extLst>
          </p:cNvPr>
          <p:cNvSpPr txBox="1">
            <a:spLocks/>
          </p:cNvSpPr>
          <p:nvPr/>
        </p:nvSpPr>
        <p:spPr>
          <a:xfrm>
            <a:off x="1280160" y="1104295"/>
            <a:ext cx="6583680" cy="3453955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"/>
              </a:spcAft>
            </a:pPr>
            <a:r>
              <a:rPr lang="en-US" dirty="0"/>
              <a:t>Revisit communication with grant managers</a:t>
            </a:r>
          </a:p>
          <a:p>
            <a:pPr lvl="1">
              <a:spcAft>
                <a:spcPts val="60"/>
              </a:spcAft>
            </a:pPr>
            <a:r>
              <a:rPr lang="en-US" sz="2000" b="1" dirty="0"/>
              <a:t>Make sure you know what your SPED/C&amp;I director or CESA is doing!</a:t>
            </a:r>
          </a:p>
          <a:p>
            <a:pPr>
              <a:lnSpc>
                <a:spcPct val="150000"/>
              </a:lnSpc>
              <a:spcAft>
                <a:spcPts val="60"/>
              </a:spcAft>
            </a:pPr>
            <a:r>
              <a:rPr lang="en-US" dirty="0"/>
              <a:t>Write reconciliation into your procedures</a:t>
            </a:r>
          </a:p>
          <a:p>
            <a:pPr>
              <a:lnSpc>
                <a:spcPct val="150000"/>
              </a:lnSpc>
              <a:spcAft>
                <a:spcPts val="60"/>
              </a:spcAft>
            </a:pPr>
            <a:r>
              <a:rPr lang="en-US" dirty="0"/>
              <a:t>Communicate with the other LEA</a:t>
            </a:r>
          </a:p>
          <a:p>
            <a:pPr lvl="1">
              <a:spcAft>
                <a:spcPts val="60"/>
              </a:spcAft>
            </a:pP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06AFC7-32CB-4D81-B07E-6A9BDDFC81C3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92204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Special Education Audit Program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2F78517-FE99-42C1-8589-75E71E37607A}"/>
              </a:ext>
            </a:extLst>
          </p:cNvPr>
          <p:cNvSpPr txBox="1">
            <a:spLocks/>
          </p:cNvSpPr>
          <p:nvPr/>
        </p:nvSpPr>
        <p:spPr>
          <a:xfrm>
            <a:off x="1296064" y="921656"/>
            <a:ext cx="6818702" cy="2982434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3200"/>
              <a:t>Purposes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/>
              <a:t>Verify compliance with licensure and other program requirements</a:t>
            </a:r>
          </a:p>
          <a:p>
            <a:pPr marL="615950" lvl="1" indent="-28575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/>
              <a:t>Verify accurate reporting for state aid calculation and federal IDEA Maintenance of Effort</a:t>
            </a:r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D2D885-8C8A-4AE0-B997-38C1E32753B1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9FCE1-DFD3-4843-9ED9-96FBB2D6F50F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99305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C365E7F-4D6D-4DDB-B583-7B08BFFAB77B}"/>
              </a:ext>
            </a:extLst>
          </p:cNvPr>
          <p:cNvSpPr txBox="1">
            <a:spLocks/>
          </p:cNvSpPr>
          <p:nvPr/>
        </p:nvSpPr>
        <p:spPr>
          <a:xfrm>
            <a:off x="822960" y="928912"/>
            <a:ext cx="7498080" cy="372992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"/>
              </a:spcAft>
            </a:pPr>
            <a:r>
              <a:rPr lang="en-US" dirty="0"/>
              <a:t>Audit Manual:</a:t>
            </a:r>
            <a:br>
              <a:rPr lang="en-US" dirty="0"/>
            </a:br>
            <a:r>
              <a:rPr lang="en-US" dirty="0">
                <a:hlinkClick r:id="rId3"/>
              </a:rPr>
              <a:t>dpi.wi.gov/sfs/finances/auditors/overview</a:t>
            </a:r>
            <a:endParaRPr lang="en-US" dirty="0"/>
          </a:p>
          <a:p>
            <a:pPr>
              <a:lnSpc>
                <a:spcPct val="150000"/>
              </a:lnSpc>
              <a:spcAft>
                <a:spcPts val="60"/>
              </a:spcAft>
            </a:pPr>
            <a:r>
              <a:rPr lang="en-US" dirty="0"/>
              <a:t>Special Ed/SAP Categorical Aid:</a:t>
            </a:r>
            <a:br>
              <a:rPr lang="en-US" dirty="0"/>
            </a:br>
            <a:r>
              <a:rPr lang="en-US" dirty="0">
                <a:hlinkClick r:id="rId4"/>
              </a:rPr>
              <a:t>dpi.wi.gov/</a:t>
            </a:r>
            <a:r>
              <a:rPr lang="en-US" dirty="0" err="1">
                <a:hlinkClick r:id="rId4"/>
              </a:rPr>
              <a:t>sfs</a:t>
            </a:r>
            <a:r>
              <a:rPr lang="en-US" dirty="0">
                <a:hlinkClick r:id="rId4"/>
              </a:rPr>
              <a:t>/aid/special-ed/sped-sap/overview</a:t>
            </a:r>
            <a:endParaRPr lang="en-US" dirty="0"/>
          </a:p>
          <a:p>
            <a:pPr>
              <a:lnSpc>
                <a:spcPct val="150000"/>
              </a:lnSpc>
              <a:spcAft>
                <a:spcPts val="60"/>
              </a:spcAft>
            </a:pPr>
            <a:r>
              <a:rPr lang="en-US" dirty="0"/>
              <a:t>SFS Consultant:</a:t>
            </a:r>
            <a:br>
              <a:rPr lang="en-US" dirty="0"/>
            </a:br>
            <a:r>
              <a:rPr lang="en-US" dirty="0">
                <a:hlinkClick r:id="rId5"/>
              </a:rPr>
              <a:t>roselynn.bittorf@dpi.wi.gov</a:t>
            </a:r>
            <a:r>
              <a:rPr lang="en-US" dirty="0"/>
              <a:t> or 608-267-9212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53BD1E-28D1-4F2F-91ED-8723E13409EE}"/>
              </a:ext>
            </a:extLst>
          </p:cNvPr>
          <p:cNvSpPr txBox="1"/>
          <p:nvPr/>
        </p:nvSpPr>
        <p:spPr>
          <a:xfrm>
            <a:off x="8753476" y="4803855"/>
            <a:ext cx="390524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5</a:t>
            </a:r>
            <a:r>
              <a:rPr lang="en-US" b="1">
                <a:solidFill>
                  <a:srgbClr val="F2F8EC"/>
                </a:solidFill>
              </a:rPr>
              <a:t>0</a:t>
            </a:r>
            <a:endParaRPr lang="en-US" b="1" dirty="0">
              <a:solidFill>
                <a:srgbClr val="F2F8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Program Compliance Requirements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ACDD442-5695-4475-966E-88F603D7FCCC}"/>
              </a:ext>
            </a:extLst>
          </p:cNvPr>
          <p:cNvSpPr txBox="1">
            <a:spLocks/>
          </p:cNvSpPr>
          <p:nvPr/>
        </p:nvSpPr>
        <p:spPr>
          <a:xfrm>
            <a:off x="1072529" y="1085708"/>
            <a:ext cx="7081444" cy="2833150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/>
            </a:pPr>
            <a:r>
              <a:rPr lang="en-US"/>
              <a:t>“</a:t>
            </a:r>
            <a:r>
              <a:rPr lang="en-US" sz="2800"/>
              <a:t>No Valid License” audit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/>
              <a:t>Payroll testing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/>
              <a:t>Personal services and employee travel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E947C5-E658-4C05-A76C-DCDC3075274B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0D15D-C12A-470A-B8C5-B471D9A6AAA9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5039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Program Compliance Requirements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7DD23D-3A4F-47C4-9E28-5F880B55EAF8}"/>
              </a:ext>
            </a:extLst>
          </p:cNvPr>
          <p:cNvSpPr txBox="1">
            <a:spLocks/>
          </p:cNvSpPr>
          <p:nvPr/>
        </p:nvSpPr>
        <p:spPr>
          <a:xfrm>
            <a:off x="1359673" y="1237186"/>
            <a:ext cx="6424654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eriod" startAt="4"/>
            </a:pPr>
            <a:r>
              <a:rPr lang="en-US" sz="2800" dirty="0"/>
              <a:t>Private vendor contracted services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sz="2800" dirty="0"/>
              <a:t>Specialized transportation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sz="2800" dirty="0"/>
              <a:t>Vehicle/equipment purchases</a:t>
            </a:r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1ED965-D743-4843-9433-EB0B375BF3D1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017EE4-E502-4E0D-83A6-5A7C2F78B791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0458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Staff Must Be Properly Licensed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BFA332-D4E2-4145-A1A0-99AD2DD1EB49}"/>
              </a:ext>
            </a:extLst>
          </p:cNvPr>
          <p:cNvSpPr txBox="1">
            <a:spLocks/>
          </p:cNvSpPr>
          <p:nvPr/>
        </p:nvSpPr>
        <p:spPr>
          <a:xfrm>
            <a:off x="1601198" y="1377208"/>
            <a:ext cx="6087533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License must be current and valid</a:t>
            </a:r>
          </a:p>
          <a:p>
            <a:r>
              <a:rPr lang="en-US" sz="2800" dirty="0"/>
              <a:t>License must be appropriate for the individual’s actual assignment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4D134E-417C-4B20-912F-256A110B065F}"/>
              </a:ext>
            </a:extLst>
          </p:cNvPr>
          <p:cNvSpPr/>
          <p:nvPr/>
        </p:nvSpPr>
        <p:spPr>
          <a:xfrm>
            <a:off x="471935" y="4617922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Audit Program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A7430-AC39-48C6-B177-FCF78466012D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6553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Sample Text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Staff Must Be Properly Licensed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E13CCC4-F94D-4042-90DD-1143671E9933}"/>
              </a:ext>
            </a:extLst>
          </p:cNvPr>
          <p:cNvSpPr txBox="1">
            <a:spLocks/>
          </p:cNvSpPr>
          <p:nvPr/>
        </p:nvSpPr>
        <p:spPr>
          <a:xfrm>
            <a:off x="666894" y="1066801"/>
            <a:ext cx="7658960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D0468AA-2DDB-4C3B-95FC-3EC6C8C3C0D3}"/>
              </a:ext>
            </a:extLst>
          </p:cNvPr>
          <p:cNvSpPr txBox="1">
            <a:spLocks/>
          </p:cNvSpPr>
          <p:nvPr/>
        </p:nvSpPr>
        <p:spPr>
          <a:xfrm>
            <a:off x="819294" y="1219201"/>
            <a:ext cx="7658960" cy="2512779"/>
          </a:xfrm>
          <a:prstGeom prst="rect">
            <a:avLst/>
          </a:prstGeom>
        </p:spPr>
        <p:txBody>
          <a:bodyPr/>
          <a:lstStyle>
            <a:lvl1pPr marL="164592" indent="-16459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400" indent="0">
              <a:lnSpc>
                <a:spcPct val="150000"/>
              </a:lnSpc>
              <a:spcAft>
                <a:spcPts val="439"/>
              </a:spcAft>
              <a:buFont typeface="Arial"/>
              <a:buNone/>
            </a:pPr>
            <a:r>
              <a:rPr lang="en-US" sz="2600" i="1" dirty="0"/>
              <a:t>Valid Reporting and License Codes for Special Education/Pupil Services Staff </a:t>
            </a:r>
            <a:r>
              <a:rPr lang="en-US" sz="2600" dirty="0"/>
              <a:t>available at</a:t>
            </a:r>
            <a:br>
              <a:rPr lang="en-US" sz="2600" dirty="0"/>
            </a:br>
            <a:r>
              <a:rPr lang="en-US" sz="2600" dirty="0">
                <a:hlinkClick r:id="rId3"/>
              </a:rPr>
              <a:t>dpi.wi.gov/</a:t>
            </a:r>
            <a:r>
              <a:rPr lang="en-US" sz="2600" dirty="0" err="1">
                <a:hlinkClick r:id="rId3"/>
              </a:rPr>
              <a:t>sfs</a:t>
            </a:r>
            <a:r>
              <a:rPr lang="en-US" sz="2600" dirty="0">
                <a:hlinkClick r:id="rId3"/>
              </a:rPr>
              <a:t>/aid/special-ed/sped-sap/eligibility</a:t>
            </a:r>
            <a:endParaRPr lang="en-US" sz="2600" dirty="0"/>
          </a:p>
          <a:p>
            <a:pPr marL="15240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C2E370-8091-4A3E-ABED-E775670CD6D7}"/>
              </a:ext>
            </a:extLst>
          </p:cNvPr>
          <p:cNvSpPr txBox="1"/>
          <p:nvPr/>
        </p:nvSpPr>
        <p:spPr>
          <a:xfrm>
            <a:off x="8886825" y="4803855"/>
            <a:ext cx="257175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2F8EC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2215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4422</TotalTime>
  <Words>1817</Words>
  <Application>Microsoft Office PowerPoint</Application>
  <PresentationFormat>On-screen Show (16:9)</PresentationFormat>
  <Paragraphs>394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Lato</vt:lpstr>
      <vt:lpstr>Lato Black</vt:lpstr>
      <vt:lpstr>Wingdings</vt:lpstr>
      <vt:lpstr>Office Theme</vt:lpstr>
      <vt:lpstr>Title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  <vt:lpstr>Sample Text Slide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WASBO Accounting Conference: Special Education Fiscal Auditing</dc:title>
  <dc:creator>DPI.SchoolFinancialServices@dpi.wi.gov</dc:creator>
  <cp:keywords>special, eduation, fiscal, audit, wisconsin, public, instruction, school, financial, service</cp:keywords>
  <cp:lastModifiedBy>Huelsman, Scott M.   DPI</cp:lastModifiedBy>
  <cp:revision>127</cp:revision>
  <dcterms:created xsi:type="dcterms:W3CDTF">2016-02-23T19:34:17Z</dcterms:created>
  <dcterms:modified xsi:type="dcterms:W3CDTF">2022-03-18T16:25:18Z</dcterms:modified>
</cp:coreProperties>
</file>