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703" r:id="rId5"/>
  </p:sldMasterIdLst>
  <p:notesMasterIdLst>
    <p:notesMasterId r:id="rId22"/>
  </p:notesMasterIdLst>
  <p:sldIdLst>
    <p:sldId id="257" r:id="rId6"/>
    <p:sldId id="270" r:id="rId7"/>
    <p:sldId id="258" r:id="rId8"/>
    <p:sldId id="259" r:id="rId9"/>
    <p:sldId id="326" r:id="rId10"/>
    <p:sldId id="327" r:id="rId11"/>
    <p:sldId id="328" r:id="rId12"/>
    <p:sldId id="386" r:id="rId13"/>
    <p:sldId id="263" r:id="rId14"/>
    <p:sldId id="264" r:id="rId15"/>
    <p:sldId id="329" r:id="rId16"/>
    <p:sldId id="330" r:id="rId17"/>
    <p:sldId id="331" r:id="rId18"/>
    <p:sldId id="387" r:id="rId19"/>
    <p:sldId id="286" r:id="rId20"/>
    <p:sldId id="389" r:id="rId21"/>
  </p:sldIdLst>
  <p:sldSz cx="12480925" cy="7023100"/>
  <p:notesSz cx="6858000" cy="9144000"/>
  <p:defaultTextStyle>
    <a:defPPr>
      <a:defRPr lang="en-US"/>
    </a:defPPr>
    <a:lvl1pPr marL="0" algn="l" defTabSz="1114471" rtl="0" eaLnBrk="1" latinLnBrk="0" hangingPunct="1">
      <a:defRPr sz="2194" kern="1200">
        <a:solidFill>
          <a:schemeClr val="tx1"/>
        </a:solidFill>
        <a:latin typeface="+mn-lt"/>
        <a:ea typeface="+mn-ea"/>
        <a:cs typeface="+mn-cs"/>
      </a:defRPr>
    </a:lvl1pPr>
    <a:lvl2pPr marL="557235" algn="l" defTabSz="1114471" rtl="0" eaLnBrk="1" latinLnBrk="0" hangingPunct="1">
      <a:defRPr sz="2194" kern="1200">
        <a:solidFill>
          <a:schemeClr val="tx1"/>
        </a:solidFill>
        <a:latin typeface="+mn-lt"/>
        <a:ea typeface="+mn-ea"/>
        <a:cs typeface="+mn-cs"/>
      </a:defRPr>
    </a:lvl2pPr>
    <a:lvl3pPr marL="1114471" algn="l" defTabSz="1114471" rtl="0" eaLnBrk="1" latinLnBrk="0" hangingPunct="1">
      <a:defRPr sz="2194" kern="1200">
        <a:solidFill>
          <a:schemeClr val="tx1"/>
        </a:solidFill>
        <a:latin typeface="+mn-lt"/>
        <a:ea typeface="+mn-ea"/>
        <a:cs typeface="+mn-cs"/>
      </a:defRPr>
    </a:lvl3pPr>
    <a:lvl4pPr marL="1671706" algn="l" defTabSz="1114471" rtl="0" eaLnBrk="1" latinLnBrk="0" hangingPunct="1">
      <a:defRPr sz="2194" kern="1200">
        <a:solidFill>
          <a:schemeClr val="tx1"/>
        </a:solidFill>
        <a:latin typeface="+mn-lt"/>
        <a:ea typeface="+mn-ea"/>
        <a:cs typeface="+mn-cs"/>
      </a:defRPr>
    </a:lvl4pPr>
    <a:lvl5pPr marL="2228941" algn="l" defTabSz="1114471" rtl="0" eaLnBrk="1" latinLnBrk="0" hangingPunct="1">
      <a:defRPr sz="2194" kern="1200">
        <a:solidFill>
          <a:schemeClr val="tx1"/>
        </a:solidFill>
        <a:latin typeface="+mn-lt"/>
        <a:ea typeface="+mn-ea"/>
        <a:cs typeface="+mn-cs"/>
      </a:defRPr>
    </a:lvl5pPr>
    <a:lvl6pPr marL="2786177" algn="l" defTabSz="1114471" rtl="0" eaLnBrk="1" latinLnBrk="0" hangingPunct="1">
      <a:defRPr sz="2194" kern="1200">
        <a:solidFill>
          <a:schemeClr val="tx1"/>
        </a:solidFill>
        <a:latin typeface="+mn-lt"/>
        <a:ea typeface="+mn-ea"/>
        <a:cs typeface="+mn-cs"/>
      </a:defRPr>
    </a:lvl6pPr>
    <a:lvl7pPr marL="3343412" algn="l" defTabSz="1114471" rtl="0" eaLnBrk="1" latinLnBrk="0" hangingPunct="1">
      <a:defRPr sz="2194" kern="1200">
        <a:solidFill>
          <a:schemeClr val="tx1"/>
        </a:solidFill>
        <a:latin typeface="+mn-lt"/>
        <a:ea typeface="+mn-ea"/>
        <a:cs typeface="+mn-cs"/>
      </a:defRPr>
    </a:lvl7pPr>
    <a:lvl8pPr marL="3900648" algn="l" defTabSz="1114471" rtl="0" eaLnBrk="1" latinLnBrk="0" hangingPunct="1">
      <a:defRPr sz="2194" kern="1200">
        <a:solidFill>
          <a:schemeClr val="tx1"/>
        </a:solidFill>
        <a:latin typeface="+mn-lt"/>
        <a:ea typeface="+mn-ea"/>
        <a:cs typeface="+mn-cs"/>
      </a:defRPr>
    </a:lvl8pPr>
    <a:lvl9pPr marL="4457883" algn="l" defTabSz="1114471" rtl="0" eaLnBrk="1" latinLnBrk="0" hangingPunct="1">
      <a:defRPr sz="21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31" userDrawn="1">
          <p15:clr>
            <a:srgbClr val="A4A3A4"/>
          </p15:clr>
        </p15:guide>
        <p15:guide id="3" orient="horz" pos="22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262087"/>
    <a:srgbClr val="ED7D31"/>
    <a:srgbClr val="FF00FF"/>
    <a:srgbClr val="0000FF"/>
    <a:srgbClr val="0066CC"/>
    <a:srgbClr val="333399"/>
    <a:srgbClr val="00AB4E"/>
    <a:srgbClr val="0099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2" autoAdjust="0"/>
    <p:restoredTop sz="62000" autoAdjust="0"/>
  </p:normalViewPr>
  <p:slideViewPr>
    <p:cSldViewPr snapToGrid="0">
      <p:cViewPr varScale="1">
        <p:scale>
          <a:sx n="67" d="100"/>
          <a:sy n="67" d="100"/>
        </p:scale>
        <p:origin x="2268" y="78"/>
      </p:cViewPr>
      <p:guideLst>
        <p:guide pos="3931"/>
        <p:guide orient="horz" pos="221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66B86-A74A-4C80-A57B-B68EC8B0A391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2A5A1-56EA-41D0-9C52-5BB87E183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fs/reporting/safr/overview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fs/reporting/safr/overview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-fi.org/assets/2018/07/Ed-Fi-API-Vendor-Implementation-Overview-3.0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-fi.org/assets/2018/07/Ed-Fi-API-Vendor-Implementation-Overview-3.0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-fi.org/assets/2018/07/Ed-Fi-API-Vendor-Implementation-Overview-3.0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fs/finances/wufar/overview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WISEdata Finance (WDF) exists today. 2021-22 budget data has been submitted by 93% of school districts. The WDF alternative reporting mechanism (ARM) will be used by at least one district and the majority of the independent charter schools for 2021-22 actuals.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change in the implementation timeline to allow us to complete the WDF additions/improvements and the development of the necessary WiSFiP views/reports. Allows DPI and the SFS Team to seek additional input from the LEAs. Once received, we will collaborate with both the LEAs and the vendors to complete the project.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A5A1-56EA-41D0-9C52-5BB87E1830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72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SFS and Collections Teams have begun the necessary work as part of the parallel reporting of 2021-22 actuals in WISEdata Finance and SAFR.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A5A1-56EA-41D0-9C52-5BB87E1830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98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SFS and Collections Teams have begun the necessary work as part of the parallel reporting of 2021-22 actuals in WISEdata Finance and SAFR.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A5A1-56EA-41D0-9C52-5BB87E1830F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2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65d87dafe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g1165d87daf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65d87dafe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4" name="Google Shape;274;g1165d87daf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997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State Aid Financial Reporting (SAFR) is the current school finance reporting portal </a:t>
            </a: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hlinkClick r:id="rId3"/>
              </a:rPr>
              <a:t>https://dpi.wi.gov/sfs/reporting/safr/overview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2F33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First DPI online reporting tool over 18 years ago. SAFR replaced school districts sending (in reverse order) diskettes, floppy” disks, and originally paper reports.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  <a:p>
            <a:pPr marL="37392" indent="0" defTabSz="111447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262087"/>
              </a:buClr>
              <a:buSzPct val="100000"/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WASBO New School Administrators August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BB388-453A-4BFD-B4FB-876F77A2851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94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>
                <a:solidFill>
                  <a:srgbClr val="292F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State Aid Financial Reporting (SAFR) is the current school finance reporting portal </a:t>
            </a:r>
            <a:r>
              <a:rPr lang="en-US" sz="1300" u="sng" dirty="0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https://dpi.wi.gov/sfs/reporting/safr/overview</a:t>
            </a:r>
            <a:r>
              <a:rPr lang="en-US" sz="1300" dirty="0">
                <a:solidFill>
                  <a:srgbClr val="292F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2300" dirty="0">
              <a:solidFill>
                <a:srgbClr val="444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b="0" i="0" u="sng" dirty="0">
                <a:solidFill>
                  <a:srgbClr val="1A0DAB"/>
                </a:solidFill>
                <a:effectLst/>
                <a:latin typeface="Roboto" panose="02000000000000000000" pitchFamily="2" charset="0"/>
                <a:hlinkClick r:id="rId3"/>
              </a:rPr>
              <a:t>Ed-Fi API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/>
              <a:t>https://www.ed-fi.org/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A5A1-56EA-41D0-9C52-5BB87E1830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12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65d87dafe_0_1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4" name="Google Shape;84;g1165d87dafe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b="0" i="0" u="sng" dirty="0">
                <a:solidFill>
                  <a:srgbClr val="1A0DAB"/>
                </a:solidFill>
                <a:effectLst/>
                <a:latin typeface="Roboto" panose="02000000000000000000" pitchFamily="2" charset="0"/>
                <a:hlinkClick r:id="rId3"/>
              </a:rPr>
              <a:t>Ed-Fi API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https://www.ed-fi.org/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1D1D1D"/>
                </a:solidFill>
                <a:effectLst/>
                <a:latin typeface="proxima-nova"/>
              </a:rPr>
              <a:t>The Ed-Fi Data Standard is the set of rules for the collection, management, and organization of educational data that allows multiple systems to share their information in a seamless, actionable way.</a:t>
            </a:r>
            <a:endParaRPr dirty="0"/>
          </a:p>
        </p:txBody>
      </p:sp>
      <p:sp>
        <p:nvSpPr>
          <p:cNvPr id="87" name="Google Shape;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b="0" i="0" u="sng" dirty="0">
                <a:solidFill>
                  <a:srgbClr val="1A0DAB"/>
                </a:solidFill>
                <a:effectLst/>
                <a:latin typeface="Roboto" panose="02000000000000000000" pitchFamily="2" charset="0"/>
                <a:hlinkClick r:id="rId3"/>
              </a:rPr>
              <a:t>Ed-Fi API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https://www.ed-fi.org/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1D1D1D"/>
                </a:solidFill>
                <a:effectLst/>
                <a:latin typeface="proxima-nova"/>
              </a:rPr>
              <a:t>The Ed-Fi Data Standard is the set of rules for the collection, management, and organization of educational data that allows multiple systems to share their information in a seamless, actionable way.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5" name="Google Shape;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72773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Wisconsin Uniform Financial Accounting Requirements (WUFAR)</a:t>
            </a:r>
            <a:endParaRPr lang="en-US" sz="1200" dirty="0">
              <a:solidFill>
                <a:srgbClr val="27277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r>
              <a:rPr lang="en-US" dirty="0"/>
              <a:t>https://dpi.wi.gov/sfs/finances/wufar/overview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A5A1-56EA-41D0-9C52-5BB87E1830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6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62203" y="1766642"/>
            <a:ext cx="8614582" cy="17240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5214"/>
              </a:lnSpc>
              <a:buNone/>
              <a:defRPr sz="4914" baseline="0">
                <a:solidFill>
                  <a:srgbClr val="333399"/>
                </a:solidFill>
                <a:latin typeface="Lato Black" panose="020F0A02020204030203" pitchFamily="34" charset="0"/>
              </a:defRPr>
            </a:lvl1pPr>
            <a:lvl2pPr>
              <a:defRPr sz="3599">
                <a:solidFill>
                  <a:srgbClr val="333399"/>
                </a:solidFill>
                <a:latin typeface="+mj-lt"/>
              </a:defRPr>
            </a:lvl2pPr>
            <a:lvl3pPr>
              <a:defRPr sz="3599">
                <a:solidFill>
                  <a:srgbClr val="333399"/>
                </a:solidFill>
                <a:latin typeface="+mj-lt"/>
              </a:defRPr>
            </a:lvl3pPr>
            <a:lvl4pPr>
              <a:defRPr sz="3599">
                <a:solidFill>
                  <a:srgbClr val="333399"/>
                </a:solidFill>
                <a:latin typeface="+mj-lt"/>
              </a:defRPr>
            </a:lvl4pPr>
            <a:lvl5pPr>
              <a:defRPr sz="3599">
                <a:solidFill>
                  <a:srgbClr val="3333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Slide Master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7449809" y="4144592"/>
            <a:ext cx="3042118" cy="1534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57"/>
            </a:lvl1pPr>
            <a:lvl2pPr marL="467873" indent="0">
              <a:lnSpc>
                <a:spcPct val="100000"/>
              </a:lnSpc>
              <a:buNone/>
              <a:defRPr sz="2000"/>
            </a:lvl2pPr>
            <a:lvl3pPr marL="935745" indent="0">
              <a:lnSpc>
                <a:spcPct val="100000"/>
              </a:lnSpc>
              <a:buNone/>
              <a:defRPr sz="2000"/>
            </a:lvl3pPr>
            <a:lvl4pPr marL="1403618" indent="0">
              <a:lnSpc>
                <a:spcPct val="100000"/>
              </a:lnSpc>
              <a:buNone/>
              <a:defRPr sz="2000"/>
            </a:lvl4pPr>
            <a:lvl5pPr marL="1871491" indent="0">
              <a:lnSpc>
                <a:spcPct val="100000"/>
              </a:lnSpc>
              <a:buNone/>
              <a:defRPr sz="2000"/>
            </a:lvl5pPr>
          </a:lstStyle>
          <a:p>
            <a:pPr lvl="0"/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9CF15B-7097-4014-8585-E1AD834E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" b="3725"/>
          <a:stretch/>
        </p:blipFill>
        <p:spPr>
          <a:xfrm>
            <a:off x="-11326" y="4470423"/>
            <a:ext cx="12503576" cy="255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8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1_Text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-8605" y="1"/>
            <a:ext cx="12489530" cy="125846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382" tIns="45691" rIns="91382" bIns="4569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99" b="0" i="0" u="none" strike="noStrike" cap="none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0" y="1"/>
            <a:ext cx="12480925" cy="125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24032" lvl="0" indent="-3120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914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1248065" lvl="1" indent="-312016" algn="l">
              <a:lnSpc>
                <a:spcPct val="150000"/>
              </a:lnSpc>
              <a:spcBef>
                <a:spcPts val="409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872097" lvl="2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96129" lvl="3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120161" lvl="4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744194" lvl="5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368226" lvl="6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992258" lvl="7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616291" lvl="8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2800876" y="1635009"/>
            <a:ext cx="6888637" cy="343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24032" lvl="0" indent="-52002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76" b="1"/>
            </a:lvl1pPr>
            <a:lvl2pPr marL="1248065" lvl="1" indent="-312016" algn="l">
              <a:lnSpc>
                <a:spcPct val="150000"/>
              </a:lnSpc>
              <a:spcBef>
                <a:spcPts val="599"/>
              </a:spcBef>
              <a:spcAft>
                <a:spcPts val="0"/>
              </a:spcAft>
              <a:buClr>
                <a:schemeClr val="dk1"/>
              </a:buClr>
              <a:buSzPts val="1758"/>
              <a:buNone/>
              <a:defRPr sz="2399"/>
            </a:lvl2pPr>
            <a:lvl3pPr marL="1872097" lvl="2" indent="-312016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758"/>
              <a:buNone/>
              <a:defRPr sz="2399"/>
            </a:lvl3pPr>
            <a:lvl4pPr marL="2496129" lvl="3" indent="-312016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758"/>
              <a:buNone/>
              <a:defRPr sz="2399"/>
            </a:lvl4pPr>
            <a:lvl5pPr marL="3120161" lvl="4" indent="-312016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758"/>
              <a:buNone/>
              <a:defRPr sz="2399"/>
            </a:lvl5pPr>
            <a:lvl6pPr marL="3744194" lvl="5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368226" lvl="6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992258" lvl="7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616291" lvl="8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966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">
  <p:cSld name="Text with imag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0" y="1"/>
            <a:ext cx="12480925" cy="125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24032" lvl="0" indent="-3120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914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1248065" lvl="1" indent="-312016" algn="l">
              <a:lnSpc>
                <a:spcPct val="150000"/>
              </a:lnSpc>
              <a:spcBef>
                <a:spcPts val="409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872097" lvl="2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96129" lvl="3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120161" lvl="4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744194" lvl="5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368226" lvl="6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992258" lvl="7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616291" lvl="8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1286887" y="1744010"/>
            <a:ext cx="5450794" cy="318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24032" lvl="0" indent="-52002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76" b="1"/>
            </a:lvl1pPr>
            <a:lvl2pPr marL="1248065" lvl="1" indent="-312016" algn="l">
              <a:lnSpc>
                <a:spcPct val="150000"/>
              </a:lnSpc>
              <a:spcBef>
                <a:spcPts val="59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872097" lvl="2" indent="-312016" algn="l">
              <a:lnSpc>
                <a:spcPct val="15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2496129" lvl="3" indent="-312016" algn="l">
              <a:lnSpc>
                <a:spcPct val="15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3120161" lvl="4" indent="-312016" algn="l">
              <a:lnSpc>
                <a:spcPct val="15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3744194" lvl="5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368226" lvl="6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992258" lvl="7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616291" lvl="8" indent="-46802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>
            <a:spLocks noGrp="1"/>
          </p:cNvSpPr>
          <p:nvPr>
            <p:ph type="pic" idx="3"/>
          </p:nvPr>
        </p:nvSpPr>
        <p:spPr>
          <a:xfrm rot="375682">
            <a:off x="7121968" y="1976995"/>
            <a:ext cx="4668671" cy="422001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0927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933526" y="1766642"/>
            <a:ext cx="8614582" cy="17240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5214"/>
              </a:lnSpc>
              <a:buNone/>
              <a:defRPr sz="4914" baseline="0">
                <a:solidFill>
                  <a:srgbClr val="333399"/>
                </a:solidFill>
                <a:latin typeface="Lato Black" panose="020F0A02020204030203" pitchFamily="34" charset="0"/>
              </a:defRPr>
            </a:lvl1pPr>
            <a:lvl2pPr>
              <a:defRPr sz="3599">
                <a:solidFill>
                  <a:srgbClr val="333399"/>
                </a:solidFill>
                <a:latin typeface="+mj-lt"/>
              </a:defRPr>
            </a:lvl2pPr>
            <a:lvl3pPr>
              <a:defRPr sz="3599">
                <a:solidFill>
                  <a:srgbClr val="333399"/>
                </a:solidFill>
                <a:latin typeface="+mj-lt"/>
              </a:defRPr>
            </a:lvl3pPr>
            <a:lvl4pPr>
              <a:defRPr sz="3599">
                <a:solidFill>
                  <a:srgbClr val="333399"/>
                </a:solidFill>
                <a:latin typeface="+mj-lt"/>
              </a:defRPr>
            </a:lvl4pPr>
            <a:lvl5pPr>
              <a:defRPr sz="3599">
                <a:solidFill>
                  <a:srgbClr val="3333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Slide Master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7449809" y="4144592"/>
            <a:ext cx="3042118" cy="1534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57"/>
            </a:lvl1pPr>
            <a:lvl2pPr marL="467873" indent="0">
              <a:lnSpc>
                <a:spcPct val="100000"/>
              </a:lnSpc>
              <a:buNone/>
              <a:defRPr sz="2000"/>
            </a:lvl2pPr>
            <a:lvl3pPr marL="935745" indent="0">
              <a:lnSpc>
                <a:spcPct val="100000"/>
              </a:lnSpc>
              <a:buNone/>
              <a:defRPr sz="2000"/>
            </a:lvl3pPr>
            <a:lvl4pPr marL="1403618" indent="0">
              <a:lnSpc>
                <a:spcPct val="100000"/>
              </a:lnSpc>
              <a:buNone/>
              <a:defRPr sz="2000"/>
            </a:lvl4pPr>
            <a:lvl5pPr marL="1871491" indent="0">
              <a:lnSpc>
                <a:spcPct val="100000"/>
              </a:lnSpc>
              <a:buNone/>
              <a:defRPr sz="2000"/>
            </a:lvl5pPr>
          </a:lstStyle>
          <a:p>
            <a:pPr lvl="0"/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019A1-1E44-B943-8EFE-C3056F529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" b="9440"/>
          <a:stretch/>
        </p:blipFill>
        <p:spPr>
          <a:xfrm>
            <a:off x="0" y="4632071"/>
            <a:ext cx="12477955" cy="239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1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8605" y="1"/>
            <a:ext cx="12489530" cy="125846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3" rIns="91407" bIns="45703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199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1"/>
            <a:ext cx="12480925" cy="12584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914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800876" y="1635009"/>
            <a:ext cx="6888637" cy="3431029"/>
          </a:xfrm>
        </p:spPr>
        <p:txBody>
          <a:bodyPr>
            <a:normAutofit/>
          </a:bodyPr>
          <a:lstStyle>
            <a:lvl1pPr marL="468024" indent="-468024">
              <a:lnSpc>
                <a:spcPct val="150000"/>
              </a:lnSpc>
              <a:spcAft>
                <a:spcPts val="599"/>
              </a:spcAft>
              <a:buFont typeface="Arial"/>
              <a:buChar char="•"/>
              <a:defRPr sz="3276" b="1"/>
            </a:lvl1pPr>
            <a:lvl2pPr marL="467873" indent="0">
              <a:buNone/>
              <a:defRPr sz="2399"/>
            </a:lvl2pPr>
            <a:lvl3pPr marL="935745" indent="0">
              <a:buNone/>
              <a:defRPr sz="2399"/>
            </a:lvl3pPr>
            <a:lvl4pPr marL="1403619" indent="0">
              <a:buNone/>
              <a:defRPr sz="2399"/>
            </a:lvl4pPr>
            <a:lvl5pPr marL="1871492" indent="0">
              <a:buNone/>
              <a:defRPr sz="2399"/>
            </a:lvl5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453D93-4F80-B84A-8B5D-CAB306469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12111" y="5801987"/>
            <a:ext cx="12493036" cy="196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61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8605" y="1"/>
            <a:ext cx="12489530" cy="125846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3" rIns="91407" bIns="45703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199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480925" cy="12584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914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Video Slide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5"/>
          </p:nvPr>
        </p:nvSpPr>
        <p:spPr>
          <a:xfrm>
            <a:off x="2787205" y="1781716"/>
            <a:ext cx="6886177" cy="345519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9B8848-485C-D94B-BC69-3D0064EC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12030" y="5066696"/>
            <a:ext cx="12493036" cy="196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55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480925" cy="12584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914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Slide with Image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86887" y="1744010"/>
            <a:ext cx="5450794" cy="3180803"/>
          </a:xfrm>
        </p:spPr>
        <p:txBody>
          <a:bodyPr>
            <a:normAutofit/>
          </a:bodyPr>
          <a:lstStyle>
            <a:lvl1pPr marL="468024" indent="-468024">
              <a:lnSpc>
                <a:spcPct val="150000"/>
              </a:lnSpc>
              <a:spcAft>
                <a:spcPts val="599"/>
              </a:spcAft>
              <a:buFont typeface="Arial"/>
              <a:buChar char="•"/>
              <a:defRPr sz="3276" b="1"/>
            </a:lvl1pPr>
            <a:lvl2pPr marL="467873" indent="0">
              <a:lnSpc>
                <a:spcPct val="150000"/>
              </a:lnSpc>
              <a:buNone/>
              <a:defRPr/>
            </a:lvl2pPr>
            <a:lvl3pPr marL="935745" indent="0">
              <a:lnSpc>
                <a:spcPct val="150000"/>
              </a:lnSpc>
              <a:buNone/>
              <a:defRPr/>
            </a:lvl3pPr>
            <a:lvl4pPr marL="1403619" indent="0">
              <a:lnSpc>
                <a:spcPct val="150000"/>
              </a:lnSpc>
              <a:buNone/>
              <a:defRPr/>
            </a:lvl4pPr>
            <a:lvl5pPr marL="1871492" indent="0">
              <a:lnSpc>
                <a:spcPct val="150000"/>
              </a:lnSpc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7182850" y="1763828"/>
            <a:ext cx="4668671" cy="4220013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5C06BE-4E8C-9841-A2B3-08C56E497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12030" y="5066696"/>
            <a:ext cx="12493036" cy="196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480925" cy="12584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914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with XL chart or image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3BCA43-DB9D-EE41-AC02-21BBE9FFA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12110" y="6278773"/>
            <a:ext cx="12493036" cy="78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53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766642"/>
            <a:ext cx="12480925" cy="17240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5214"/>
              </a:lnSpc>
              <a:buNone/>
              <a:defRPr sz="4914" baseline="0">
                <a:solidFill>
                  <a:srgbClr val="333399"/>
                </a:solidFill>
                <a:latin typeface="Lato Black" panose="020F0A02020204030203" pitchFamily="34" charset="0"/>
              </a:defRPr>
            </a:lvl1pPr>
            <a:lvl2pPr>
              <a:defRPr sz="3599">
                <a:solidFill>
                  <a:srgbClr val="333399"/>
                </a:solidFill>
                <a:latin typeface="+mj-lt"/>
              </a:defRPr>
            </a:lvl2pPr>
            <a:lvl3pPr>
              <a:defRPr sz="3599">
                <a:solidFill>
                  <a:srgbClr val="333399"/>
                </a:solidFill>
                <a:latin typeface="+mj-lt"/>
              </a:defRPr>
            </a:lvl3pPr>
            <a:lvl4pPr>
              <a:defRPr sz="3599">
                <a:solidFill>
                  <a:srgbClr val="333399"/>
                </a:solidFill>
                <a:latin typeface="+mj-lt"/>
              </a:defRPr>
            </a:lvl4pPr>
            <a:lvl5pPr>
              <a:defRPr sz="3599">
                <a:solidFill>
                  <a:srgbClr val="3333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Slide Master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7449809" y="4144592"/>
            <a:ext cx="3042118" cy="1534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57"/>
            </a:lvl1pPr>
            <a:lvl2pPr marL="467873" indent="0">
              <a:lnSpc>
                <a:spcPct val="100000"/>
              </a:lnSpc>
              <a:buNone/>
              <a:defRPr sz="2000"/>
            </a:lvl2pPr>
            <a:lvl3pPr marL="935745" indent="0">
              <a:lnSpc>
                <a:spcPct val="100000"/>
              </a:lnSpc>
              <a:buNone/>
              <a:defRPr sz="2000"/>
            </a:lvl3pPr>
            <a:lvl4pPr marL="1403618" indent="0">
              <a:lnSpc>
                <a:spcPct val="100000"/>
              </a:lnSpc>
              <a:buNone/>
              <a:defRPr sz="2000"/>
            </a:lvl4pPr>
            <a:lvl5pPr marL="1871491" indent="0">
              <a:lnSpc>
                <a:spcPct val="100000"/>
              </a:lnSpc>
              <a:buNone/>
              <a:defRPr sz="2000"/>
            </a:lvl5pPr>
          </a:lstStyle>
          <a:p>
            <a:pPr lvl="0"/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265645-85AD-8740-A5BB-153947EF50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596" y="6096951"/>
            <a:ext cx="3582874" cy="791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6A7154-73F5-4ADC-BDE9-5EC16883F9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" b="3725"/>
          <a:stretch/>
        </p:blipFill>
        <p:spPr>
          <a:xfrm>
            <a:off x="-11326" y="4470423"/>
            <a:ext cx="12503576" cy="255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02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35497" y="0"/>
            <a:ext cx="10972800" cy="1262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840633" y="1858617"/>
            <a:ext cx="6888637" cy="4631635"/>
          </a:xfrm>
        </p:spPr>
        <p:txBody>
          <a:bodyPr>
            <a:normAutofit/>
          </a:bodyPr>
          <a:lstStyle>
            <a:lvl1pPr marL="468024" indent="-468024">
              <a:lnSpc>
                <a:spcPct val="150000"/>
              </a:lnSpc>
              <a:spcAft>
                <a:spcPts val="599"/>
              </a:spcAft>
              <a:buFont typeface="Arial"/>
              <a:buChar char="•"/>
              <a:defRPr sz="3276" b="1"/>
            </a:lvl1pPr>
            <a:lvl2pPr marL="467873" indent="0">
              <a:buNone/>
              <a:defRPr sz="2399"/>
            </a:lvl2pPr>
            <a:lvl3pPr marL="935745" indent="0">
              <a:buNone/>
              <a:defRPr sz="2399"/>
            </a:lvl3pPr>
            <a:lvl4pPr marL="1403619" indent="0">
              <a:buNone/>
              <a:defRPr sz="2399"/>
            </a:lvl4pPr>
            <a:lvl5pPr marL="1871492" indent="0">
              <a:buNone/>
              <a:defRPr sz="2399"/>
            </a:lvl5pPr>
          </a:lstStyle>
          <a:p>
            <a:pPr lvl="0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593420" y="6622990"/>
            <a:ext cx="887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96AD1C-CA49-45F0-9819-E0E5BC810F71}" type="slidenum">
              <a:rPr lang="en-US" sz="2000" b="1" smtClean="0">
                <a:solidFill>
                  <a:srgbClr val="C00000"/>
                </a:solidFill>
              </a:rPr>
              <a:pPr algn="ctr"/>
              <a:t>‹#›</a:t>
            </a:fld>
            <a:r>
              <a:rPr lang="en-US" sz="2000" b="1" dirty="0">
                <a:solidFill>
                  <a:srgbClr val="C00000"/>
                </a:solidFill>
              </a:rPr>
              <a:t>/40</a:t>
            </a:r>
          </a:p>
        </p:txBody>
      </p:sp>
    </p:spTree>
    <p:extLst>
      <p:ext uri="{BB962C8B-B14F-4D97-AF65-F5344CB8AC3E}">
        <p14:creationId xmlns:p14="http://schemas.microsoft.com/office/powerpoint/2010/main" val="216218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5252" y="0"/>
            <a:ext cx="10962861" cy="1252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Media Placeholder 2"/>
          <p:cNvSpPr>
            <a:spLocks noGrp="1"/>
          </p:cNvSpPr>
          <p:nvPr>
            <p:ph type="media" sz="quarter" idx="15"/>
          </p:nvPr>
        </p:nvSpPr>
        <p:spPr>
          <a:xfrm>
            <a:off x="2867832" y="1838740"/>
            <a:ext cx="6886177" cy="46415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43359-E258-466B-83C1-ED7AE591E966}"/>
              </a:ext>
            </a:extLst>
          </p:cNvPr>
          <p:cNvSpPr txBox="1"/>
          <p:nvPr userDrawn="1"/>
        </p:nvSpPr>
        <p:spPr>
          <a:xfrm>
            <a:off x="11593420" y="6622990"/>
            <a:ext cx="887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96AD1C-CA49-45F0-9819-E0E5BC810F71}" type="slidenum">
              <a:rPr lang="en-US" sz="2000" b="1" smtClean="0">
                <a:solidFill>
                  <a:srgbClr val="C00000"/>
                </a:solidFill>
              </a:rPr>
              <a:pPr algn="ctr"/>
              <a:t>‹#›</a:t>
            </a:fld>
            <a:r>
              <a:rPr lang="en-US" sz="2000" b="1" dirty="0">
                <a:solidFill>
                  <a:srgbClr val="C00000"/>
                </a:solidFill>
              </a:rPr>
              <a:t>/40</a:t>
            </a:r>
          </a:p>
        </p:txBody>
      </p:sp>
    </p:spTree>
    <p:extLst>
      <p:ext uri="{BB962C8B-B14F-4D97-AF65-F5344CB8AC3E}">
        <p14:creationId xmlns:p14="http://schemas.microsoft.com/office/powerpoint/2010/main" val="2784761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5435" y="0"/>
            <a:ext cx="10972800" cy="1262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17317" y="1878495"/>
            <a:ext cx="5054278" cy="4552123"/>
          </a:xfrm>
        </p:spPr>
        <p:txBody>
          <a:bodyPr>
            <a:normAutofit/>
          </a:bodyPr>
          <a:lstStyle>
            <a:lvl1pPr marL="468024" indent="-468024">
              <a:lnSpc>
                <a:spcPct val="150000"/>
              </a:lnSpc>
              <a:spcAft>
                <a:spcPts val="599"/>
              </a:spcAft>
              <a:buFont typeface="Arial"/>
              <a:buChar char="•"/>
              <a:defRPr sz="3276" b="1"/>
            </a:lvl1pPr>
            <a:lvl2pPr marL="467873" indent="0">
              <a:lnSpc>
                <a:spcPct val="150000"/>
              </a:lnSpc>
              <a:buNone/>
              <a:defRPr/>
            </a:lvl2pPr>
            <a:lvl3pPr marL="935745" indent="0">
              <a:lnSpc>
                <a:spcPct val="150000"/>
              </a:lnSpc>
              <a:buNone/>
              <a:defRPr/>
            </a:lvl3pPr>
            <a:lvl4pPr marL="1403619" indent="0">
              <a:lnSpc>
                <a:spcPct val="150000"/>
              </a:lnSpc>
              <a:buNone/>
              <a:defRPr/>
            </a:lvl4pPr>
            <a:lvl5pPr marL="1871492" indent="0">
              <a:lnSpc>
                <a:spcPct val="150000"/>
              </a:lnSpc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626261" y="1873283"/>
            <a:ext cx="4668671" cy="4558523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D1C46-0553-47E1-BDD0-F653C59BA14A}"/>
              </a:ext>
            </a:extLst>
          </p:cNvPr>
          <p:cNvSpPr txBox="1"/>
          <p:nvPr userDrawn="1"/>
        </p:nvSpPr>
        <p:spPr>
          <a:xfrm>
            <a:off x="11593420" y="6622990"/>
            <a:ext cx="887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96AD1C-CA49-45F0-9819-E0E5BC810F71}" type="slidenum">
              <a:rPr lang="en-US" sz="2000" b="1" smtClean="0">
                <a:solidFill>
                  <a:srgbClr val="C00000"/>
                </a:solidFill>
              </a:rPr>
              <a:pPr algn="ctr"/>
              <a:t>‹#›</a:t>
            </a:fld>
            <a:r>
              <a:rPr lang="en-US" sz="2000" b="1" dirty="0">
                <a:solidFill>
                  <a:srgbClr val="C00000"/>
                </a:solidFill>
              </a:rPr>
              <a:t>/40</a:t>
            </a:r>
          </a:p>
        </p:txBody>
      </p:sp>
    </p:spTree>
    <p:extLst>
      <p:ext uri="{BB962C8B-B14F-4D97-AF65-F5344CB8AC3E}">
        <p14:creationId xmlns:p14="http://schemas.microsoft.com/office/powerpoint/2010/main" val="1506011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36" userDrawn="1">
          <p15:clr>
            <a:srgbClr val="FBAE40"/>
          </p15:clr>
        </p15:guide>
        <p15:guide id="2" pos="786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249"/>
            <a:ext cx="12480925" cy="1170517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45834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085" y="1638723"/>
            <a:ext cx="11336840" cy="4634923"/>
          </a:xfrm>
        </p:spPr>
        <p:txBody>
          <a:bodyPr/>
          <a:lstStyle>
            <a:lvl1pPr marL="177208" indent="-177208">
              <a:lnSpc>
                <a:spcPts val="2663"/>
              </a:lnSpc>
              <a:buFont typeface="Arial" pitchFamily="34" charset="0"/>
              <a:buChar char="•"/>
              <a:defRPr sz="2458" b="0"/>
            </a:lvl1pPr>
            <a:lvl2pPr marL="700703" indent="-232484">
              <a:lnSpc>
                <a:spcPts val="2663"/>
              </a:lnSpc>
              <a:defRPr sz="2048"/>
            </a:lvl2pPr>
            <a:lvl3pPr marL="1113645" indent="-177208">
              <a:lnSpc>
                <a:spcPts val="2663"/>
              </a:lnSpc>
              <a:defRPr sz="1843"/>
            </a:lvl3pPr>
            <a:lvl4pPr marL="1578612" indent="-173957">
              <a:lnSpc>
                <a:spcPts val="2663"/>
              </a:lnSpc>
              <a:defRPr sz="1639"/>
            </a:lvl4pPr>
            <a:lvl5pPr marL="2050082" indent="-177208">
              <a:lnSpc>
                <a:spcPts val="2663"/>
              </a:lnSpc>
              <a:defRPr sz="143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72139" y="1014448"/>
            <a:ext cx="10088748" cy="468207"/>
          </a:xfrm>
        </p:spPr>
        <p:txBody>
          <a:bodyPr>
            <a:normAutofit/>
          </a:bodyPr>
          <a:lstStyle>
            <a:lvl1pPr>
              <a:buFontTx/>
              <a:buNone/>
              <a:defRPr sz="2458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24046" y="281249"/>
            <a:ext cx="11232833" cy="11705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F6269-35BE-4C23-AC3B-4A162F2C41DA}"/>
              </a:ext>
            </a:extLst>
          </p:cNvPr>
          <p:cNvSpPr txBox="1"/>
          <p:nvPr userDrawn="1"/>
        </p:nvSpPr>
        <p:spPr>
          <a:xfrm>
            <a:off x="11593420" y="6622990"/>
            <a:ext cx="887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96AD1C-CA49-45F0-9819-E0E5BC810F71}" type="slidenum">
              <a:rPr lang="en-US" sz="2000" b="1" smtClean="0">
                <a:solidFill>
                  <a:srgbClr val="C00000"/>
                </a:solidFill>
              </a:rPr>
              <a:pPr algn="ctr"/>
              <a:t>‹#›</a:t>
            </a:fld>
            <a:r>
              <a:rPr lang="en-US" sz="2000" b="1" dirty="0">
                <a:solidFill>
                  <a:srgbClr val="C00000"/>
                </a:solidFill>
              </a:rPr>
              <a:t>/40</a:t>
            </a:r>
          </a:p>
        </p:txBody>
      </p:sp>
    </p:spTree>
    <p:extLst>
      <p:ext uri="{BB962C8B-B14F-4D97-AF65-F5344CB8AC3E}">
        <p14:creationId xmlns:p14="http://schemas.microsoft.com/office/powerpoint/2010/main" val="102461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085" y="1638723"/>
            <a:ext cx="11336840" cy="4634923"/>
          </a:xfrm>
        </p:spPr>
        <p:txBody>
          <a:bodyPr/>
          <a:lstStyle>
            <a:lvl1pPr marL="177208" indent="-177208">
              <a:lnSpc>
                <a:spcPts val="2663"/>
              </a:lnSpc>
              <a:buFont typeface="Arial" pitchFamily="34" charset="0"/>
              <a:buChar char="•"/>
              <a:defRPr sz="2458" b="0"/>
            </a:lvl1pPr>
            <a:lvl2pPr marL="700703" indent="-232484">
              <a:lnSpc>
                <a:spcPts val="2663"/>
              </a:lnSpc>
              <a:defRPr sz="2048"/>
            </a:lvl2pPr>
            <a:lvl3pPr marL="1113645" indent="-177208">
              <a:lnSpc>
                <a:spcPts val="2663"/>
              </a:lnSpc>
              <a:defRPr sz="1843"/>
            </a:lvl3pPr>
            <a:lvl4pPr marL="1578612" indent="-173957">
              <a:lnSpc>
                <a:spcPts val="2663"/>
              </a:lnSpc>
              <a:defRPr sz="1639"/>
            </a:lvl4pPr>
            <a:lvl5pPr marL="2050082" indent="-177208">
              <a:lnSpc>
                <a:spcPts val="2663"/>
              </a:lnSpc>
              <a:defRPr sz="143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72139" y="1014448"/>
            <a:ext cx="10088748" cy="468207"/>
          </a:xfrm>
        </p:spPr>
        <p:txBody>
          <a:bodyPr>
            <a:normAutofit/>
          </a:bodyPr>
          <a:lstStyle>
            <a:lvl1pPr>
              <a:buFontTx/>
              <a:buNone/>
              <a:defRPr sz="2458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24046" y="281249"/>
            <a:ext cx="11232833" cy="11705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C63FE-E9EC-4DFD-9ABF-E83752E63163}"/>
              </a:ext>
            </a:extLst>
          </p:cNvPr>
          <p:cNvSpPr txBox="1"/>
          <p:nvPr userDrawn="1"/>
        </p:nvSpPr>
        <p:spPr>
          <a:xfrm>
            <a:off x="11593420" y="6622990"/>
            <a:ext cx="887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96AD1C-CA49-45F0-9819-E0E5BC810F71}" type="slidenum">
              <a:rPr lang="en-US" sz="2000" b="1" smtClean="0">
                <a:solidFill>
                  <a:srgbClr val="C00000"/>
                </a:solidFill>
              </a:rPr>
              <a:pPr algn="ctr"/>
              <a:t>‹#›</a:t>
            </a:fld>
            <a:r>
              <a:rPr lang="en-US" sz="2000" b="1" dirty="0">
                <a:solidFill>
                  <a:srgbClr val="C00000"/>
                </a:solidFill>
              </a:rPr>
              <a:t>/40</a:t>
            </a:r>
          </a:p>
        </p:txBody>
      </p:sp>
    </p:spTree>
    <p:extLst>
      <p:ext uri="{BB962C8B-B14F-4D97-AF65-F5344CB8AC3E}">
        <p14:creationId xmlns:p14="http://schemas.microsoft.com/office/powerpoint/2010/main" val="58773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085" y="1638723"/>
            <a:ext cx="11336840" cy="4634923"/>
          </a:xfrm>
        </p:spPr>
        <p:txBody>
          <a:bodyPr/>
          <a:lstStyle>
            <a:lvl1pPr marL="177208" indent="-177208">
              <a:lnSpc>
                <a:spcPts val="2663"/>
              </a:lnSpc>
              <a:buFont typeface="Arial" pitchFamily="34" charset="0"/>
              <a:buChar char="•"/>
              <a:defRPr sz="2458" b="0"/>
            </a:lvl1pPr>
            <a:lvl2pPr marL="700703" indent="-232484">
              <a:lnSpc>
                <a:spcPts val="2663"/>
              </a:lnSpc>
              <a:defRPr sz="2048"/>
            </a:lvl2pPr>
            <a:lvl3pPr marL="1113645" indent="-177208">
              <a:lnSpc>
                <a:spcPts val="2663"/>
              </a:lnSpc>
              <a:defRPr sz="1843"/>
            </a:lvl3pPr>
            <a:lvl4pPr marL="1578612" indent="-173957">
              <a:lnSpc>
                <a:spcPts val="2663"/>
              </a:lnSpc>
              <a:defRPr sz="1639"/>
            </a:lvl4pPr>
            <a:lvl5pPr marL="2050082" indent="-177208">
              <a:lnSpc>
                <a:spcPts val="2663"/>
              </a:lnSpc>
              <a:defRPr sz="143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72139" y="1014448"/>
            <a:ext cx="10088748" cy="468207"/>
          </a:xfrm>
        </p:spPr>
        <p:txBody>
          <a:bodyPr>
            <a:normAutofit/>
          </a:bodyPr>
          <a:lstStyle>
            <a:lvl1pPr>
              <a:buFontTx/>
              <a:buNone/>
              <a:defRPr sz="2458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24046" y="281249"/>
            <a:ext cx="11232833" cy="11705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420662-727B-45C9-8899-B4D41EE076F2}"/>
              </a:ext>
            </a:extLst>
          </p:cNvPr>
          <p:cNvSpPr txBox="1"/>
          <p:nvPr userDrawn="1"/>
        </p:nvSpPr>
        <p:spPr>
          <a:xfrm>
            <a:off x="11593420" y="6622990"/>
            <a:ext cx="887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96AD1C-CA49-45F0-9819-E0E5BC810F71}" type="slidenum">
              <a:rPr lang="en-US" sz="2000" b="1" smtClean="0">
                <a:solidFill>
                  <a:srgbClr val="C00000"/>
                </a:solidFill>
              </a:rPr>
              <a:pPr algn="ctr"/>
              <a:t>‹#›</a:t>
            </a:fld>
            <a:r>
              <a:rPr lang="en-US" sz="2000" b="1" dirty="0">
                <a:solidFill>
                  <a:srgbClr val="C00000"/>
                </a:solidFill>
              </a:rPr>
              <a:t>/40</a:t>
            </a:r>
          </a:p>
        </p:txBody>
      </p:sp>
    </p:spTree>
    <p:extLst>
      <p:ext uri="{BB962C8B-B14F-4D97-AF65-F5344CB8AC3E}">
        <p14:creationId xmlns:p14="http://schemas.microsoft.com/office/powerpoint/2010/main" val="21707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58" t="2280" r="11021" b="2749"/>
          <a:stretch/>
        </p:blipFill>
        <p:spPr>
          <a:xfrm>
            <a:off x="0" y="2"/>
            <a:ext cx="12476748" cy="702309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8064" y="1869575"/>
            <a:ext cx="10764798" cy="4456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itle 4"/>
          <p:cNvSpPr txBox="1">
            <a:spLocks/>
          </p:cNvSpPr>
          <p:nvPr userDrawn="1"/>
        </p:nvSpPr>
        <p:spPr bwMode="auto">
          <a:xfrm>
            <a:off x="-8605" y="1"/>
            <a:ext cx="12489530" cy="1258460"/>
          </a:xfrm>
          <a:prstGeom prst="rect">
            <a:avLst/>
          </a:prstGeom>
          <a:solidFill>
            <a:srgbClr val="262087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3" rIns="91407" bIns="45703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199" dirty="0"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4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7" r:id="rId2"/>
    <p:sldLayoutId id="2147483672" r:id="rId3"/>
    <p:sldLayoutId id="2147483676" r:id="rId4"/>
    <p:sldLayoutId id="2147483679" r:id="rId5"/>
    <p:sldLayoutId id="2147483681" r:id="rId6"/>
    <p:sldLayoutId id="2147483685" r:id="rId7"/>
    <p:sldLayoutId id="2147483686" r:id="rId8"/>
    <p:sldLayoutId id="2147483688" r:id="rId9"/>
    <p:sldLayoutId id="2147483709" r:id="rId10"/>
    <p:sldLayoutId id="2147483710" r:id="rId11"/>
  </p:sldLayoutIdLst>
  <p:txStyles>
    <p:titleStyle>
      <a:lvl1pPr algn="l" defTabSz="936071" rtl="0" eaLnBrk="1" latinLnBrk="0" hangingPunct="1">
        <a:lnSpc>
          <a:spcPct val="90000"/>
        </a:lnSpc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36071" rtl="0" eaLnBrk="1" latinLnBrk="0" hangingPunct="1">
        <a:lnSpc>
          <a:spcPct val="150000"/>
        </a:lnSpc>
        <a:spcBef>
          <a:spcPts val="1024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02053" indent="-234018" algn="l" defTabSz="936071" rtl="0" eaLnBrk="1" latinLnBrk="0" hangingPunct="1">
        <a:lnSpc>
          <a:spcPct val="150000"/>
        </a:lnSpc>
        <a:spcBef>
          <a:spcPts val="512"/>
        </a:spcBef>
        <a:spcAft>
          <a:spcPts val="600"/>
        </a:spcAft>
        <a:buFont typeface="Lato" panose="020F0502020204030203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089" indent="-234018" algn="l" defTabSz="936071" rtl="0" eaLnBrk="1" latinLnBrk="0" hangingPunct="1">
        <a:lnSpc>
          <a:spcPct val="150000"/>
        </a:lnSpc>
        <a:spcBef>
          <a:spcPts val="512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38125" indent="-234018" algn="l" defTabSz="936071" rtl="0" eaLnBrk="1" latinLnBrk="0" hangingPunct="1">
        <a:lnSpc>
          <a:spcPct val="150000"/>
        </a:lnSpc>
        <a:spcBef>
          <a:spcPts val="512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6160" indent="-234018" algn="l" defTabSz="936071" rtl="0" eaLnBrk="1" latinLnBrk="0" hangingPunct="1">
        <a:lnSpc>
          <a:spcPct val="150000"/>
        </a:lnSpc>
        <a:spcBef>
          <a:spcPts val="512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74196" indent="-234018" algn="l" defTabSz="936071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3042232" indent="-234018" algn="l" defTabSz="936071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510267" indent="-234018" algn="l" defTabSz="936071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978303" indent="-234018" algn="l" defTabSz="936071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6071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36" algn="l" defTabSz="936071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071" algn="l" defTabSz="936071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107" algn="l" defTabSz="936071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143" algn="l" defTabSz="936071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178" algn="l" defTabSz="936071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214" algn="l" defTabSz="936071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249" algn="l" defTabSz="936071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285" algn="l" defTabSz="936071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1167" y="1862592"/>
            <a:ext cx="6500553" cy="338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 txBox="1">
            <a:spLocks/>
          </p:cNvSpPr>
          <p:nvPr userDrawn="1"/>
        </p:nvSpPr>
        <p:spPr bwMode="auto">
          <a:xfrm>
            <a:off x="-8605" y="1"/>
            <a:ext cx="12489530" cy="125846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3" rIns="91407" bIns="45703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199" dirty="0">
              <a:latin typeface="Lato Black" panose="020F0A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149" y="0"/>
            <a:ext cx="10764798" cy="1248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Text Slide Master</a:t>
            </a:r>
          </a:p>
        </p:txBody>
      </p:sp>
    </p:spTree>
    <p:extLst>
      <p:ext uri="{BB962C8B-B14F-4D97-AF65-F5344CB8AC3E}">
        <p14:creationId xmlns:p14="http://schemas.microsoft.com/office/powerpoint/2010/main" val="27334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ctr" defTabSz="936048" rtl="0" eaLnBrk="1" latinLnBrk="0" hangingPunct="1">
        <a:lnSpc>
          <a:spcPct val="90000"/>
        </a:lnSpc>
        <a:spcBef>
          <a:spcPct val="0"/>
        </a:spcBef>
        <a:buNone/>
        <a:defRPr sz="4914" kern="1200">
          <a:solidFill>
            <a:schemeClr val="bg1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224652" indent="-224652" algn="l" defTabSz="936048" rtl="0" eaLnBrk="1" latinLnBrk="0" hangingPunct="1">
        <a:lnSpc>
          <a:spcPct val="100000"/>
        </a:lnSpc>
        <a:spcBef>
          <a:spcPts val="0"/>
        </a:spcBef>
        <a:spcAft>
          <a:spcPts val="4095"/>
        </a:spcAft>
        <a:buFont typeface="Arial"/>
        <a:buChar char="•"/>
        <a:defRPr sz="3276" b="1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468024" indent="0" algn="l" defTabSz="936048" rtl="0" eaLnBrk="1" latinLnBrk="0" hangingPunct="1">
        <a:lnSpc>
          <a:spcPct val="150000"/>
        </a:lnSpc>
        <a:spcBef>
          <a:spcPts val="512"/>
        </a:spcBef>
        <a:buFont typeface="Lato" panose="020F0502020204030203" pitchFamily="34" charset="0"/>
        <a:buNone/>
        <a:defRPr sz="3276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70061" indent="-234012" algn="l" defTabSz="936048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3pPr>
      <a:lvl4pPr marL="1638085" indent="-234012" algn="l" defTabSz="936048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2106109" indent="-234012" algn="l" defTabSz="936048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574133" indent="-234012" algn="l" defTabSz="936048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3042157" indent="-234012" algn="l" defTabSz="936048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510182" indent="-234012" algn="l" defTabSz="936048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978206" indent="-234012" algn="l" defTabSz="936048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6048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24" algn="l" defTabSz="936048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048" algn="l" defTabSz="936048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073" algn="l" defTabSz="936048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097" algn="l" defTabSz="936048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121" algn="l" defTabSz="936048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145" algn="l" defTabSz="936048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169" algn="l" defTabSz="936048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194" algn="l" defTabSz="936048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fs/communications/staff-director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dpifin@dpi.wi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Slide" hidden="1">
            <a:extLst>
              <a:ext uri="{FF2B5EF4-FFF2-40B4-BE49-F238E27FC236}">
                <a16:creationId xmlns:a16="http://schemas.microsoft.com/office/drawing/2014/main" id="{010889CA-F73F-C640-BD77-F1E5519C24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6258" y="0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Lato Black" panose="020F0A0202020403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Text Slide Master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57084" y="1805130"/>
            <a:ext cx="11012129" cy="18445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>WISEdata Finance and</a:t>
            </a:r>
            <a:br>
              <a:rPr lang="en-US" sz="6000" dirty="0"/>
            </a:br>
            <a:r>
              <a:rPr lang="en-US" sz="6000" dirty="0"/>
              <a:t>WiSFiP Implementation Timeline</a:t>
            </a:r>
          </a:p>
          <a:p>
            <a:pPr>
              <a:lnSpc>
                <a:spcPct val="100000"/>
              </a:lnSpc>
            </a:pPr>
            <a:endParaRPr lang="en-US" sz="546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98478" y="4339706"/>
            <a:ext cx="3858782" cy="1458315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1911" dirty="0">
                <a:latin typeface="Lato Black" panose="020F0A02020204030203"/>
              </a:rPr>
              <a:t>School Financial Services Team</a:t>
            </a:r>
          </a:p>
          <a:p>
            <a:pPr>
              <a:spcAft>
                <a:spcPts val="0"/>
              </a:spcAft>
            </a:pPr>
            <a:r>
              <a:rPr lang="en-US" sz="1911" dirty="0">
                <a:latin typeface="Lato Black" panose="020F0A02020204030203"/>
              </a:rPr>
              <a:t>DPI Spring Workshop</a:t>
            </a:r>
          </a:p>
          <a:p>
            <a:pPr>
              <a:spcAft>
                <a:spcPts val="0"/>
              </a:spcAft>
            </a:pPr>
            <a:r>
              <a:rPr lang="en-US" sz="1911" dirty="0">
                <a:latin typeface="Lato Black" panose="020F0A02020204030203"/>
              </a:rPr>
              <a:t>March 17, 2022</a:t>
            </a:r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418532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6633" y="1259288"/>
            <a:ext cx="7684292" cy="576252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8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4789" tIns="62377" rIns="124789" bIns="62377" anchor="ctr" anchorCtr="0">
            <a:normAutofit/>
          </a:bodyPr>
          <a:lstStyle/>
          <a:p>
            <a:pPr marL="0" indent="0">
              <a:spcAft>
                <a:spcPts val="0"/>
              </a:spcAft>
            </a:pPr>
            <a:r>
              <a:rPr lang="en-US" dirty="0" err="1"/>
              <a:t>WISEdata</a:t>
            </a:r>
            <a:r>
              <a:rPr lang="en-US" dirty="0"/>
              <a:t> Finance Ed-Fi API</a:t>
            </a:r>
            <a:endParaRPr dirty="0"/>
          </a:p>
        </p:txBody>
      </p:sp>
      <p:sp>
        <p:nvSpPr>
          <p:cNvPr id="99" name="Google Shape;99;p8"/>
          <p:cNvSpPr txBox="1">
            <a:spLocks noGrp="1"/>
          </p:cNvSpPr>
          <p:nvPr>
            <p:ph type="body" idx="4294967295"/>
          </p:nvPr>
        </p:nvSpPr>
        <p:spPr>
          <a:xfrm>
            <a:off x="791851" y="2033309"/>
            <a:ext cx="3509963" cy="317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89" tIns="62377" rIns="124789" bIns="62377" anchor="t" anchorCtr="0">
            <a:noAutofit/>
          </a:bodyPr>
          <a:lstStyle/>
          <a:p>
            <a:pPr marL="468024" indent="-468024">
              <a:buSzPct val="100000"/>
            </a:pPr>
            <a:r>
              <a:rPr lang="en-US" sz="3000" dirty="0"/>
              <a:t>Financial budget &amp; actual data submitted by account using the API</a:t>
            </a:r>
            <a:endParaRPr sz="3000" dirty="0"/>
          </a:p>
        </p:txBody>
      </p:sp>
      <p:sp>
        <p:nvSpPr>
          <p:cNvPr id="100" name="Google Shape;100;p8"/>
          <p:cNvSpPr/>
          <p:nvPr/>
        </p:nvSpPr>
        <p:spPr>
          <a:xfrm>
            <a:off x="6518963" y="2033309"/>
            <a:ext cx="4043407" cy="2378854"/>
          </a:xfrm>
          <a:prstGeom prst="roundRect">
            <a:avLst>
              <a:gd name="adj" fmla="val 7726"/>
            </a:avLst>
          </a:prstGeom>
          <a:noFill/>
          <a:ln w="76200" cap="flat" cmpd="sng">
            <a:solidFill>
              <a:srgbClr val="33A0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789" tIns="62377" rIns="124789" bIns="62377" anchor="ctr" anchorCtr="0">
            <a:noAutofit/>
          </a:bodyPr>
          <a:lstStyle/>
          <a:p>
            <a:pPr algn="ctr" defTabSz="1248065">
              <a:buClr>
                <a:srgbClr val="000000"/>
              </a:buClr>
              <a:buSzPts val="1607"/>
            </a:pPr>
            <a:endParaRPr sz="219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/>
      <p:bldP spid="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F198-D4EE-4810-9801-C611ED4B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LEAs?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838D-1BA1-41A7-8EDC-4F60E7CDC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2" y="1676356"/>
            <a:ext cx="11357810" cy="4708402"/>
          </a:xfr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sym typeface="Lato"/>
              </a:rPr>
              <a:t>LEA’s financial ledger (the local “books”) must be consistent with WUFAR accounting and the DPI validations to avoid WISEdata Finance reporting quality issues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Lato"/>
                <a:sym typeface="Lato"/>
              </a:rPr>
              <a:t>Validations are triggered via WISEdata Finance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sym typeface="Lato"/>
              </a:rPr>
              <a:t>WiSFiP will be developed to collect additional information to supplement WISEdata Finance data.</a:t>
            </a:r>
          </a:p>
        </p:txBody>
      </p:sp>
    </p:spTree>
    <p:extLst>
      <p:ext uri="{BB962C8B-B14F-4D97-AF65-F5344CB8AC3E}">
        <p14:creationId xmlns:p14="http://schemas.microsoft.com/office/powerpoint/2010/main" val="921010175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4D71DC-DBD6-4713-8D0B-36456976653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31317792"/>
              </p:ext>
            </p:extLst>
          </p:nvPr>
        </p:nvGraphicFramePr>
        <p:xfrm>
          <a:off x="741101" y="1641459"/>
          <a:ext cx="11155679" cy="416779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485522">
                  <a:extLst>
                    <a:ext uri="{9D8B030D-6E8A-4147-A177-3AD203B41FA5}">
                      <a16:colId xmlns:a16="http://schemas.microsoft.com/office/drawing/2014/main" val="2976949385"/>
                    </a:ext>
                  </a:extLst>
                </a:gridCol>
                <a:gridCol w="3957694">
                  <a:extLst>
                    <a:ext uri="{9D8B030D-6E8A-4147-A177-3AD203B41FA5}">
                      <a16:colId xmlns:a16="http://schemas.microsoft.com/office/drawing/2014/main" val="2785181602"/>
                    </a:ext>
                  </a:extLst>
                </a:gridCol>
                <a:gridCol w="3712463">
                  <a:extLst>
                    <a:ext uri="{9D8B030D-6E8A-4147-A177-3AD203B41FA5}">
                      <a16:colId xmlns:a16="http://schemas.microsoft.com/office/drawing/2014/main" val="3432038395"/>
                    </a:ext>
                  </a:extLst>
                </a:gridCol>
              </a:tblGrid>
              <a:tr h="2695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Original Timeline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Current Timeline (Revised Once)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Recommended Timeline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4326046"/>
                  </a:ext>
                </a:extLst>
              </a:tr>
              <a:tr h="5076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Spring 2018 – Summer 2019: Development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change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 change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1283580"/>
                  </a:ext>
                </a:extLst>
              </a:tr>
              <a:tr h="563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Fall 2019 – Spring 2020: Vendor and District Piloting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Spring – Fall 2020: Vendor and District Piloting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 change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8642895"/>
                  </a:ext>
                </a:extLst>
              </a:tr>
              <a:tr h="978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Summer – Fall 2020: Training for Districts and Vendors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Fall 2020 – Spring 2021: Open Beta Testing (districts work with vendors, test the system and identify issues)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 change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6738310"/>
                  </a:ext>
                </a:extLst>
              </a:tr>
              <a:tr h="612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Winter 2020—Summer 2021: Training for Districts and Vendors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change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307593"/>
                  </a:ext>
                </a:extLst>
              </a:tr>
              <a:tr h="563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Fall 2020: 2020-21 Budget Collection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Fall 2021: 2021-22 Budget Collections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 process, but delays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067413"/>
                  </a:ext>
                </a:extLst>
              </a:tr>
              <a:tr h="563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Summer 2021: 2020-21 Annual Collection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Summer 2022: 2021-22 Annual Collection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Continue WDF, but use SAFR as a parallel reporting system.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01483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AA1010A-0F1D-4EB2-8474-7CCAD72236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2480925" cy="125888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4000" dirty="0"/>
              <a:t>WISEdata Finance and</a:t>
            </a:r>
            <a:br>
              <a:rPr lang="en-US" sz="4000" dirty="0"/>
            </a:br>
            <a:r>
              <a:rPr lang="en-US" sz="4000" dirty="0"/>
              <a:t>WiSFiP Implementation Timeline</a:t>
            </a:r>
          </a:p>
        </p:txBody>
      </p:sp>
    </p:spTree>
    <p:extLst>
      <p:ext uri="{BB962C8B-B14F-4D97-AF65-F5344CB8AC3E}">
        <p14:creationId xmlns:p14="http://schemas.microsoft.com/office/powerpoint/2010/main" val="24783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F198-D4EE-4810-9801-C611ED4B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WiSFiP Implementation 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838D-1BA1-41A7-8EDC-4F60E7CDC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1451766"/>
            <a:ext cx="10764798" cy="4873901"/>
          </a:xfrm>
        </p:spPr>
        <p:txBody>
          <a:bodyPr>
            <a:noAutofit/>
          </a:bodyPr>
          <a:lstStyle/>
          <a:p>
            <a:pPr marR="0" lvl="0"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2800" b="1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data views will be created for districts.</a:t>
            </a:r>
          </a:p>
          <a:p>
            <a:pPr marR="0" lvl="0"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2800" b="1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data view/report will be created for SFS Team to calculate the July 1 General School Aids estimate for 2022-23.</a:t>
            </a:r>
          </a:p>
          <a:p>
            <a:pPr marR="0" lvl="0">
              <a:spcBef>
                <a:spcPts val="500"/>
              </a:spcBef>
              <a:spcAft>
                <a:spcPts val="800"/>
              </a:spcAft>
              <a:buSzPct val="100000"/>
            </a:pPr>
            <a:r>
              <a:rPr lang="en-US" sz="2800" b="1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PI-1505, PI-1505 SE, PI-1505 AC, PI-1506 AC, and PI-1506 FB need to be validated/confirmed in </a:t>
            </a:r>
            <a:r>
              <a:rPr lang="en-US" sz="2800" b="1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Wisedata</a:t>
            </a:r>
            <a:r>
              <a:rPr lang="en-US" sz="2800" b="1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Finance and created in WiSFiP.</a:t>
            </a:r>
          </a:p>
          <a:p>
            <a:pPr marR="0" lvl="0">
              <a:spcBef>
                <a:spcPts val="500"/>
              </a:spcBef>
              <a:spcAft>
                <a:spcPts val="800"/>
              </a:spcAft>
              <a:buSzPct val="100000"/>
            </a:pPr>
            <a:r>
              <a:rPr lang="en-US" sz="2800" b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views via </a:t>
            </a:r>
            <a:r>
              <a:rPr lang="en-US" sz="2800" b="1" dirty="0" err="1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WISEdash</a:t>
            </a:r>
            <a:r>
              <a:rPr lang="en-US" sz="2800" b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be developed.</a:t>
            </a:r>
            <a:endParaRPr lang="en-US" sz="2800" b="1" dirty="0"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500"/>
              </a:spcBef>
              <a:spcAft>
                <a:spcPts val="800"/>
              </a:spcAft>
              <a:buSzPct val="100000"/>
            </a:pPr>
            <a:endParaRPr lang="en-US" sz="2800" b="1" dirty="0"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80813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F198-D4EE-4810-9801-C611ED4B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Points to Remember 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838D-1BA1-41A7-8EDC-4F60E7CDC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1451766"/>
            <a:ext cx="10764798" cy="5446339"/>
          </a:xfrm>
        </p:spPr>
        <p:txBody>
          <a:bodyPr>
            <a:noAutofit/>
          </a:bodyPr>
          <a:lstStyle/>
          <a:p>
            <a:pPr marL="526344" indent="-526344">
              <a:spcAft>
                <a:spcPts val="2457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 Black" panose="020F0A02020204030203" pitchFamily="34" charset="0"/>
              </a:rPr>
              <a:t>Parallel reporting of 2021-22 actual revenues and expenditures in WISEdata Finance and SAFR.</a:t>
            </a:r>
          </a:p>
          <a:p>
            <a:pPr marL="526344" indent="-526344">
              <a:spcAft>
                <a:spcPts val="2457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 Black" panose="020F0A02020204030203" pitchFamily="34" charset="0"/>
              </a:rPr>
              <a:t>SAFR Addenda and Errors will need to be “cleared”, but you will be required to modify your financial ledger and submit revised data via WISEdata Finance.</a:t>
            </a:r>
          </a:p>
          <a:p>
            <a:pPr marL="526344" indent="-526344">
              <a:spcAft>
                <a:spcPts val="2457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 Black" panose="020F0A02020204030203" pitchFamily="34" charset="0"/>
              </a:rPr>
              <a:t>SFS Team will use 2021-22 data and experiences to develop new WiSFiP views during 2022-23.</a:t>
            </a:r>
          </a:p>
          <a:p>
            <a:pPr marR="0" lvl="0">
              <a:spcBef>
                <a:spcPts val="500"/>
              </a:spcBef>
              <a:spcAft>
                <a:spcPts val="800"/>
              </a:spcAft>
              <a:buSzPct val="100000"/>
            </a:pPr>
            <a:endParaRPr lang="en-US" sz="2800" b="1" dirty="0"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42481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body" idx="1"/>
          </p:nvPr>
        </p:nvSpPr>
        <p:spPr>
          <a:xfrm>
            <a:off x="-1" y="1290"/>
            <a:ext cx="12480925" cy="1257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4789" tIns="62377" rIns="124789" bIns="62377" rtlCol="0" anchor="ctr" anchorCtr="0">
            <a:normAutofit/>
          </a:bodyPr>
          <a:lstStyle/>
          <a:p>
            <a:pPr marL="0" indent="0"/>
            <a:r>
              <a:rPr lang="en-US" dirty="0"/>
              <a:t>Questions? Comments?</a:t>
            </a:r>
            <a:endParaRPr dirty="0"/>
          </a:p>
        </p:txBody>
      </p:sp>
      <p:pic>
        <p:nvPicPr>
          <p:cNvPr id="277" name="Google Shape;27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1980" y="1558910"/>
            <a:ext cx="4676965" cy="4368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body" idx="1"/>
          </p:nvPr>
        </p:nvSpPr>
        <p:spPr>
          <a:xfrm>
            <a:off x="-1" y="1290"/>
            <a:ext cx="12480925" cy="1257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4789" tIns="62377" rIns="124789" bIns="62377" rtlCol="0" anchor="ctr" anchorCtr="0">
            <a:normAutofit/>
          </a:bodyPr>
          <a:lstStyle/>
          <a:p>
            <a:pPr marL="0" indent="0"/>
            <a:r>
              <a:rPr lang="en-US" dirty="0"/>
              <a:t>Contact Us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D423B-BFC1-4D3F-89C8-4A6E25845A2C}"/>
              </a:ext>
            </a:extLst>
          </p:cNvPr>
          <p:cNvSpPr txBox="1"/>
          <p:nvPr/>
        </p:nvSpPr>
        <p:spPr>
          <a:xfrm>
            <a:off x="401054" y="2134833"/>
            <a:ext cx="1188719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Team Directory:</a:t>
            </a:r>
            <a:br>
              <a:rPr lang="en-US" sz="4400" b="1" dirty="0"/>
            </a:br>
            <a:r>
              <a:rPr lang="en-US" sz="4400" b="1" dirty="0">
                <a:hlinkClick r:id="rId3"/>
              </a:rPr>
              <a:t>dpi.wi.gov/</a:t>
            </a:r>
            <a:r>
              <a:rPr lang="en-US" sz="4400" b="1" dirty="0" err="1">
                <a:hlinkClick r:id="rId3"/>
              </a:rPr>
              <a:t>sfs</a:t>
            </a:r>
            <a:r>
              <a:rPr lang="en-US" sz="4400" b="1" dirty="0">
                <a:hlinkClick r:id="rId3"/>
              </a:rPr>
              <a:t>/communications/staff-directory</a:t>
            </a:r>
            <a:endParaRPr lang="en-US" sz="4400" b="1" dirty="0"/>
          </a:p>
          <a:p>
            <a:endParaRPr lang="en-US" sz="4400" b="1" dirty="0"/>
          </a:p>
          <a:p>
            <a:r>
              <a:rPr lang="en-US" sz="4400" b="1" dirty="0"/>
              <a:t>General Mailbox: </a:t>
            </a:r>
            <a:r>
              <a:rPr lang="en-US" sz="4400" b="1" dirty="0">
                <a:hlinkClick r:id="rId4"/>
              </a:rPr>
              <a:t>dpifin@dpi.wi.gov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8948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1"/>
            <a:ext cx="12480925" cy="1225295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WISEdata Finance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56232" y="1518619"/>
            <a:ext cx="8001000" cy="512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Lato Black"/>
              </a:rPr>
              <a:t>PI-1504 Budget and PI-1505 Actual*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125000"/>
              <a:buFont typeface="Arial"/>
              <a:buNone/>
              <a:tabLst/>
              <a:defRPr/>
            </a:pP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Lato"/>
                <a:cs typeface="Lato"/>
                <a:sym typeface="Lato"/>
              </a:rPr>
              <a:t>District Level Budget and Actual Reports Existed in </a:t>
            </a:r>
            <a:r>
              <a:rPr kumimoji="0" 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Lato"/>
                <a:cs typeface="Lato"/>
                <a:sym typeface="Lato"/>
              </a:rPr>
              <a:t>SAFR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Lato"/>
                <a:cs typeface="Lato"/>
                <a:sym typeface="Lato"/>
              </a:rPr>
              <a:t> (current SFS Team reporting portal)</a:t>
            </a:r>
            <a:endParaRPr kumimoji="0" lang="en-US" sz="28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PI-1504 Budget in SAFR retired after 2020-21</a:t>
            </a:r>
          </a:p>
          <a:p>
            <a:pPr marL="1014435" lvl="1" indent="-457200" defTabSz="914400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Completed</a:t>
            </a:r>
          </a:p>
          <a:p>
            <a:pPr marL="457200" marR="0" lvl="0" indent="-45720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kern="0" dirty="0">
                <a:latin typeface="Lato"/>
                <a:ea typeface="Lato"/>
                <a:cs typeface="Lato"/>
                <a:sym typeface="Lato"/>
              </a:rPr>
              <a:t>PI-1505 Actual planned retirement after 2020-21</a:t>
            </a:r>
          </a:p>
          <a:p>
            <a:pPr marL="1014435" lvl="1" indent="-4572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b="1" kern="0" dirty="0">
                <a:latin typeface="Lato"/>
                <a:ea typeface="Lato"/>
                <a:cs typeface="Lato"/>
                <a:sym typeface="Lato"/>
              </a:rPr>
              <a:t>Revised to continue for 2021-22 </a:t>
            </a:r>
            <a:endParaRPr lang="en-US" sz="2400" i="1" kern="0" dirty="0">
              <a:latin typeface="Lato"/>
              <a:ea typeface="Lato"/>
              <a:cs typeface="Lato"/>
              <a:sym typeface="Lato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25000"/>
              <a:tabLst/>
              <a:defRPr/>
            </a:pPr>
            <a:r>
              <a:rPr lang="en-US" sz="2000" b="1" kern="0" dirty="0">
                <a:latin typeface="Lato"/>
                <a:ea typeface="Lato"/>
                <a:cs typeface="Lato"/>
                <a:sym typeface="Lato"/>
              </a:rPr>
              <a:t>* </a:t>
            </a:r>
            <a:r>
              <a:rPr lang="en-US" sz="2000" kern="0" dirty="0">
                <a:latin typeface="Lato"/>
                <a:ea typeface="Lato"/>
                <a:cs typeface="Lato"/>
                <a:sym typeface="Lato"/>
              </a:rPr>
              <a:t>Includes multiple reports:  </a:t>
            </a:r>
            <a:r>
              <a:rPr lang="it-IT" sz="2000" kern="0" dirty="0">
                <a:latin typeface="Lato"/>
                <a:ea typeface="Lato"/>
                <a:cs typeface="Lato"/>
                <a:sym typeface="Lato"/>
              </a:rPr>
              <a:t>PI-1505, PI-1505 SE, PI-1505 AC, PI-1506 AC, PI-1506 FB, etc. </a:t>
            </a:r>
            <a:endParaRPr lang="en-US" sz="2000" b="1" kern="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>
            <a:spLocks noGrp="1"/>
          </p:cNvSpPr>
          <p:nvPr>
            <p:ph type="body" sz="quarter" idx="14"/>
          </p:nvPr>
        </p:nvSpPr>
        <p:spPr>
          <a:xfrm>
            <a:off x="2505376" y="1977683"/>
            <a:ext cx="7712380" cy="306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89" tIns="62377" rIns="124789" bIns="62377" anchor="t" anchorCtr="0"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000" dirty="0"/>
              <a:t>In 2016 DPI changed how student data was reported…</a:t>
            </a:r>
            <a:endParaRPr sz="3000" dirty="0"/>
          </a:p>
          <a:p>
            <a:pPr marL="0" indent="0">
              <a:buSzPts val="5400"/>
              <a:buNone/>
            </a:pPr>
            <a:r>
              <a:rPr lang="en-US" sz="6000" dirty="0">
                <a:latin typeface="Lato Black"/>
                <a:ea typeface="Lato Black"/>
                <a:cs typeface="Lato Black"/>
                <a:sym typeface="Lato Black"/>
              </a:rPr>
              <a:t>ISES</a:t>
            </a:r>
            <a:endParaRPr sz="6000" dirty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4821108" y="3724742"/>
            <a:ext cx="989867" cy="81771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4789" tIns="62377" rIns="124789" bIns="62377" anchor="ctr" anchorCtr="0">
            <a:noAutofit/>
          </a:bodyPr>
          <a:lstStyle/>
          <a:p>
            <a:pPr algn="ctr" defTabSz="1248065">
              <a:buClr>
                <a:srgbClr val="000000"/>
              </a:buClr>
              <a:buSzPts val="1607"/>
            </a:pPr>
            <a:endParaRPr sz="2193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4789" tIns="62377" rIns="124789" bIns="62377" anchor="ctr" anchorCtr="0">
            <a:normAutofit/>
          </a:bodyPr>
          <a:lstStyle/>
          <a:p>
            <a:pPr marL="0" indent="0">
              <a:spcAft>
                <a:spcPts val="0"/>
              </a:spcAft>
            </a:pPr>
            <a:r>
              <a:rPr lang="en-US" dirty="0"/>
              <a:t>Background</a:t>
            </a:r>
            <a:endParaRPr dirty="0"/>
          </a:p>
        </p:txBody>
      </p:sp>
      <p:grpSp>
        <p:nvGrpSpPr>
          <p:cNvPr id="51" name="Google Shape;51;p2"/>
          <p:cNvGrpSpPr/>
          <p:nvPr/>
        </p:nvGrpSpPr>
        <p:grpSpPr>
          <a:xfrm>
            <a:off x="5905243" y="3049025"/>
            <a:ext cx="4550337" cy="2067810"/>
            <a:chOff x="5305777" y="1924690"/>
            <a:chExt cx="3333750" cy="1514956"/>
          </a:xfrm>
        </p:grpSpPr>
        <p:pic>
          <p:nvPicPr>
            <p:cNvPr id="52" name="Google Shape;52;p2" descr="WISEdata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05777" y="1924690"/>
              <a:ext cx="3333750" cy="1190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Google Shape;53;p2"/>
            <p:cNvSpPr txBox="1"/>
            <p:nvPr/>
          </p:nvSpPr>
          <p:spPr>
            <a:xfrm>
              <a:off x="5657466" y="2719291"/>
              <a:ext cx="2630372" cy="720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4789" tIns="62377" rIns="124789" bIns="62377" anchor="t" anchorCtr="0">
              <a:noAutofit/>
            </a:bodyPr>
            <a:lstStyle/>
            <a:p>
              <a:pPr algn="ctr" defTabSz="1248065">
                <a:lnSpc>
                  <a:spcPct val="150000"/>
                </a:lnSpc>
                <a:buClr>
                  <a:srgbClr val="000000"/>
                </a:buClr>
                <a:buSzPts val="3200"/>
              </a:pPr>
              <a:r>
                <a:rPr lang="en-US" sz="4368" b="1" kern="0" dirty="0">
                  <a:solidFill>
                    <a:srgbClr val="000000"/>
                  </a:solidFill>
                  <a:latin typeface="Lato" panose="020F0502020204030203" pitchFamily="34" charset="0"/>
                  <a:ea typeface="Lato Black"/>
                  <a:cs typeface="Lato Black"/>
                  <a:sym typeface="Lato Black"/>
                </a:rPr>
                <a:t>Student</a:t>
              </a:r>
              <a:endParaRPr sz="4368" b="1" kern="0" dirty="0">
                <a:solidFill>
                  <a:srgbClr val="000000"/>
                </a:solidFill>
                <a:latin typeface="Lato" panose="020F0502020204030203" pitchFamily="34" charset="0"/>
                <a:ea typeface="Lato Black"/>
                <a:cs typeface="Lato Black"/>
                <a:sym typeface="Lato Black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4789" tIns="62377" rIns="124789" bIns="62377" anchor="ctr" anchorCtr="0">
            <a:normAutofit/>
          </a:bodyPr>
          <a:lstStyle/>
          <a:p>
            <a:pPr marL="0" indent="0">
              <a:spcAft>
                <a:spcPts val="0"/>
              </a:spcAft>
            </a:pPr>
            <a:r>
              <a:rPr lang="en-US" dirty="0"/>
              <a:t>Background</a:t>
            </a:r>
            <a:endParaRPr dirty="0"/>
          </a:p>
        </p:txBody>
      </p:sp>
      <p:sp>
        <p:nvSpPr>
          <p:cNvPr id="61" name="Google Shape;61;p3"/>
          <p:cNvSpPr txBox="1">
            <a:spLocks noGrp="1"/>
          </p:cNvSpPr>
          <p:nvPr>
            <p:ph type="body" sz="quarter" idx="14"/>
          </p:nvPr>
        </p:nvSpPr>
        <p:spPr>
          <a:xfrm>
            <a:off x="2743200" y="1744010"/>
            <a:ext cx="7712380" cy="318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89" tIns="62377" rIns="124789" bIns="62377" anchor="t" anchorCtr="0"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…In 2022 we planned to do the same for financial data</a:t>
            </a:r>
            <a:endParaRPr dirty="0"/>
          </a:p>
          <a:p>
            <a:pPr marL="0" indent="0">
              <a:spcBef>
                <a:spcPts val="1828"/>
              </a:spcBef>
              <a:buSzPts val="4400"/>
              <a:buNone/>
            </a:pPr>
            <a:r>
              <a:rPr lang="en-US" sz="6006" dirty="0">
                <a:latin typeface="Lato Black"/>
                <a:ea typeface="Lato Black"/>
                <a:cs typeface="Lato Black"/>
                <a:sym typeface="Lato Black"/>
              </a:rPr>
              <a:t>SAFR</a:t>
            </a:r>
            <a:endParaRPr sz="6006" dirty="0"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62" name="Google Shape;62;p3"/>
          <p:cNvGrpSpPr/>
          <p:nvPr/>
        </p:nvGrpSpPr>
        <p:grpSpPr>
          <a:xfrm>
            <a:off x="5905243" y="3049025"/>
            <a:ext cx="4550337" cy="2067810"/>
            <a:chOff x="5305777" y="1924690"/>
            <a:chExt cx="3333750" cy="1514956"/>
          </a:xfrm>
        </p:grpSpPr>
        <p:pic>
          <p:nvPicPr>
            <p:cNvPr id="63" name="Google Shape;63;p3" descr="WISEdata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05777" y="1924690"/>
              <a:ext cx="3333750" cy="1190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3"/>
            <p:cNvSpPr txBox="1"/>
            <p:nvPr/>
          </p:nvSpPr>
          <p:spPr>
            <a:xfrm>
              <a:off x="5657466" y="2719291"/>
              <a:ext cx="2630372" cy="720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4789" tIns="62377" rIns="124789" bIns="62377" anchor="t" anchorCtr="0">
              <a:noAutofit/>
            </a:bodyPr>
            <a:lstStyle/>
            <a:p>
              <a:pPr algn="ctr" defTabSz="1248065">
                <a:lnSpc>
                  <a:spcPct val="150000"/>
                </a:lnSpc>
                <a:buClr>
                  <a:srgbClr val="000000"/>
                </a:buClr>
                <a:buSzPts val="3200"/>
              </a:pPr>
              <a:r>
                <a:rPr lang="en-US" sz="4368" b="1" kern="0" dirty="0">
                  <a:solidFill>
                    <a:srgbClr val="000000"/>
                  </a:solidFill>
                  <a:latin typeface="Lato Black"/>
                  <a:ea typeface="Lato Black"/>
                  <a:cs typeface="Lato Black"/>
                  <a:sym typeface="Lato Black"/>
                </a:rPr>
                <a:t>Finance</a:t>
              </a:r>
              <a:endParaRPr sz="4368" b="1" kern="0" dirty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sp>
        <p:nvSpPr>
          <p:cNvPr id="65" name="Google Shape;65;p3"/>
          <p:cNvSpPr/>
          <p:nvPr/>
        </p:nvSpPr>
        <p:spPr>
          <a:xfrm>
            <a:off x="5018192" y="3776386"/>
            <a:ext cx="989867" cy="81771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4789" tIns="62377" rIns="124789" bIns="62377" anchor="ctr" anchorCtr="0">
            <a:noAutofit/>
          </a:bodyPr>
          <a:lstStyle/>
          <a:p>
            <a:pPr algn="ctr" defTabSz="1248065">
              <a:buClr>
                <a:srgbClr val="000000"/>
              </a:buClr>
              <a:buSzPts val="1607"/>
            </a:pPr>
            <a:endParaRPr sz="219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p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F198-D4EE-4810-9801-C611ED4B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WISEdata Finance?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838D-1BA1-41A7-8EDC-4F60E7CDC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sym typeface="Lato"/>
              </a:rPr>
              <a:t>Extension of the Ed-Fi API for robust financial data collection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sym typeface="Lato"/>
              </a:rPr>
              <a:t>New financial data reporting system for Wisconsin LEAs (districts and independent charter schools)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84755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F198-D4EE-4810-9801-C611ED4B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WISEdata Finance?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838D-1BA1-41A7-8EDC-4F60E7CDC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sym typeface="Lato"/>
              </a:rPr>
              <a:t>Financial data is sent directly to DPI via the WISEdata Ed-Fi API from the LEA’s financial system, just as student data is sent directly from the </a:t>
            </a:r>
            <a:r>
              <a:rPr lang="en-US" sz="3600" b="1" kern="0" dirty="0">
                <a:solidFill>
                  <a:srgbClr val="000000"/>
                </a:solidFill>
                <a:latin typeface="Lato"/>
                <a:sym typeface="Lato"/>
              </a:rPr>
              <a:t>LEA’s Student Information System (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sym typeface="Lato"/>
              </a:rPr>
              <a:t>SIS)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8700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F198-D4EE-4810-9801-C611ED4B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WISEdata Finance?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838D-1BA1-41A7-8EDC-4F60E7CDC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6576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sym typeface="Lato"/>
              </a:rPr>
              <a:t>Eliminate the manual part of financial reporting to DPI</a:t>
            </a:r>
          </a:p>
          <a:p>
            <a:pPr marL="342900" marR="0" lvl="0" indent="-365760" algn="l" defTabSz="914400" rtl="0" eaLnBrk="1" fontAlgn="auto" latinLnBrk="0" hangingPunct="1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sym typeface="Lato"/>
              </a:rPr>
              <a:t>Better consistency with DPI and local accounts  </a:t>
            </a:r>
          </a:p>
          <a:p>
            <a:pPr marL="342900" marR="0" lvl="0" indent="-365760" algn="l" defTabSz="914400" rtl="0" eaLnBrk="1" fontAlgn="auto" latinLnBrk="0" hangingPunct="1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sym typeface="Lato"/>
              </a:rPr>
              <a:t>Improved accuracy</a:t>
            </a:r>
          </a:p>
          <a:p>
            <a:pPr marL="342900" marR="0" lvl="0" indent="-365760" algn="l" defTabSz="914400" rtl="0" eaLnBrk="1" fontAlgn="auto" latinLnBrk="0" hangingPunct="1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sym typeface="Lato"/>
              </a:rPr>
              <a:t>Easier reporting compliance (ESSA School Level Report, PI-1504 Budget, PI-1505 Actual, etc.)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925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475" y="1290"/>
            <a:ext cx="9919971" cy="7020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6633" y="1259288"/>
            <a:ext cx="7684292" cy="576252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7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4789" tIns="62377" rIns="124789" bIns="62377" anchor="ctr" anchorCtr="0">
            <a:normAutofit/>
          </a:bodyPr>
          <a:lstStyle/>
          <a:p>
            <a:pPr marL="0" indent="0">
              <a:spcAft>
                <a:spcPts val="0"/>
              </a:spcAft>
            </a:pPr>
            <a:r>
              <a:rPr lang="en-US" dirty="0" err="1"/>
              <a:t>WISEdata</a:t>
            </a:r>
            <a:r>
              <a:rPr lang="en-US" dirty="0"/>
              <a:t> Finance Ed-Fi API</a:t>
            </a:r>
            <a:endParaRPr dirty="0"/>
          </a:p>
        </p:txBody>
      </p:sp>
      <p:sp>
        <p:nvSpPr>
          <p:cNvPr id="91" name="Google Shape;91;p7"/>
          <p:cNvSpPr txBox="1">
            <a:spLocks noGrp="1"/>
          </p:cNvSpPr>
          <p:nvPr>
            <p:ph type="body" idx="4294967295"/>
          </p:nvPr>
        </p:nvSpPr>
        <p:spPr>
          <a:xfrm>
            <a:off x="725864" y="2018040"/>
            <a:ext cx="3509963" cy="317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89" tIns="62377" rIns="124789" bIns="62377" anchor="t" anchorCtr="0">
            <a:normAutofit/>
          </a:bodyPr>
          <a:lstStyle/>
          <a:p>
            <a:pPr marL="468024" indent="-468024">
              <a:buSzPct val="100000"/>
            </a:pPr>
            <a:r>
              <a:rPr lang="en-US" sz="3000" dirty="0"/>
              <a:t>Accounting system data available from DPI via the API</a:t>
            </a:r>
            <a:endParaRPr sz="3000" dirty="0"/>
          </a:p>
        </p:txBody>
      </p:sp>
      <p:sp>
        <p:nvSpPr>
          <p:cNvPr id="92" name="Google Shape;92;p7"/>
          <p:cNvSpPr/>
          <p:nvPr/>
        </p:nvSpPr>
        <p:spPr>
          <a:xfrm>
            <a:off x="6529277" y="4508865"/>
            <a:ext cx="4043407" cy="2420113"/>
          </a:xfrm>
          <a:prstGeom prst="roundRect">
            <a:avLst>
              <a:gd name="adj" fmla="val 7726"/>
            </a:avLst>
          </a:prstGeom>
          <a:noFill/>
          <a:ln w="76200" cap="flat" cmpd="sng">
            <a:solidFill>
              <a:srgbClr val="0099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789" tIns="62377" rIns="124789" bIns="62377" anchor="ctr" anchorCtr="0">
            <a:noAutofit/>
          </a:bodyPr>
          <a:lstStyle/>
          <a:p>
            <a:pPr algn="ctr" defTabSz="1248065">
              <a:buClr>
                <a:srgbClr val="000000"/>
              </a:buClr>
              <a:buSzPts val="1607"/>
            </a:pPr>
            <a:endParaRPr sz="219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PI - LATO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77A580BD9A0B499BA46FA6BAC5B818" ma:contentTypeVersion="12" ma:contentTypeDescription="Create a new document." ma:contentTypeScope="" ma:versionID="ec4ef4df1382b598cb900e9b03a00080">
  <xsd:schema xmlns:xsd="http://www.w3.org/2001/XMLSchema" xmlns:xs="http://www.w3.org/2001/XMLSchema" xmlns:p="http://schemas.microsoft.com/office/2006/metadata/properties" xmlns:ns3="a90c1a68-60bf-45d7-9c6c-ba8d72a9a44b" xmlns:ns4="511ae262-ecf0-4e22-b94e-4b05edac9f40" targetNamespace="http://schemas.microsoft.com/office/2006/metadata/properties" ma:root="true" ma:fieldsID="8fe2f1f3ae0479b6d00feb993c764756" ns3:_="" ns4:_="">
    <xsd:import namespace="a90c1a68-60bf-45d7-9c6c-ba8d72a9a44b"/>
    <xsd:import namespace="511ae262-ecf0-4e22-b94e-4b05edac9f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c1a68-60bf-45d7-9c6c-ba8d72a9a4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ae262-ecf0-4e22-b94e-4b05edac9f4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CCFD20-E01A-4B75-8B80-BB3654823D2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90c1a68-60bf-45d7-9c6c-ba8d72a9a44b"/>
    <ds:schemaRef ds:uri="http://purl.org/dc/elements/1.1/"/>
    <ds:schemaRef ds:uri="http://schemas.microsoft.com/office/2006/metadata/properties"/>
    <ds:schemaRef ds:uri="511ae262-ecf0-4e22-b94e-4b05edac9f40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666892-F8E4-448E-87EE-A1065C7EC9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3F185-A441-4F00-84D2-6D5713E76C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0c1a68-60bf-45d7-9c6c-ba8d72a9a44b"/>
    <ds:schemaRef ds:uri="511ae262-ecf0-4e22-b94e-4b05edac9f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21184</TotalTime>
  <Words>997</Words>
  <Application>Microsoft Office PowerPoint</Application>
  <PresentationFormat>Custom</PresentationFormat>
  <Paragraphs>103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Lato</vt:lpstr>
      <vt:lpstr>Lato Black</vt:lpstr>
      <vt:lpstr>proxima-nova</vt:lpstr>
      <vt:lpstr>Roboto</vt:lpstr>
      <vt:lpstr>Wingdings</vt:lpstr>
      <vt:lpstr>Office Theme</vt:lpstr>
      <vt:lpstr>2_Office Theme</vt:lpstr>
      <vt:lpstr>Text Slide Master</vt:lpstr>
      <vt:lpstr>WISEdata Finance</vt:lpstr>
      <vt:lpstr>PowerPoint Presentation</vt:lpstr>
      <vt:lpstr>PowerPoint Presentation</vt:lpstr>
      <vt:lpstr>What is WISEdata Finance? </vt:lpstr>
      <vt:lpstr>What is WISEdata Finance? </vt:lpstr>
      <vt:lpstr>Why WISEdata Finance? </vt:lpstr>
      <vt:lpstr>PowerPoint Presentation</vt:lpstr>
      <vt:lpstr>PowerPoint Presentation</vt:lpstr>
      <vt:lpstr>PowerPoint Presentation</vt:lpstr>
      <vt:lpstr>What Does This Mean For LEAs?  </vt:lpstr>
      <vt:lpstr>PowerPoint Presentation</vt:lpstr>
      <vt:lpstr>WiSFiP Implementation    </vt:lpstr>
      <vt:lpstr>Points to Remember    </vt:lpstr>
      <vt:lpstr>PowerPoint Presentation</vt:lpstr>
      <vt:lpstr>PowerPoint Presentation</vt:lpstr>
    </vt:vector>
  </TitlesOfParts>
  <Company>Department of Public Instruction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WASBO Accounting Conference: WISEdata Finance and WiSFiP Implementation Timeline</dc:title>
  <dc:creator>DPI.SchoolFinancialServices@dpi.wi.gov</dc:creator>
  <cp:keywords>WISEdata, WiSFiP, timeline, wisconsin, public, instruction, school, financial, service</cp:keywords>
  <cp:lastModifiedBy>Huelsman, Scott M.   DPI</cp:lastModifiedBy>
  <cp:revision>275</cp:revision>
  <dcterms:created xsi:type="dcterms:W3CDTF">2016-02-23T19:34:17Z</dcterms:created>
  <dcterms:modified xsi:type="dcterms:W3CDTF">2022-03-18T16:31:05Z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0x010100DD77A580BD9A0B499BA46FA6BAC5B818</vt:lpwstr>
  </property>
</Properties>
</file>