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06"/>
  </p:notesMasterIdLst>
  <p:sldIdLst>
    <p:sldId id="391" r:id="rId2"/>
    <p:sldId id="266" r:id="rId3"/>
    <p:sldId id="267" r:id="rId4"/>
    <p:sldId id="270" r:id="rId5"/>
    <p:sldId id="271" r:id="rId6"/>
    <p:sldId id="272" r:id="rId7"/>
    <p:sldId id="274" r:id="rId8"/>
    <p:sldId id="275" r:id="rId9"/>
    <p:sldId id="273" r:id="rId10"/>
    <p:sldId id="268" r:id="rId11"/>
    <p:sldId id="277" r:id="rId12"/>
    <p:sldId id="278" r:id="rId13"/>
    <p:sldId id="280" r:id="rId14"/>
    <p:sldId id="281" r:id="rId15"/>
    <p:sldId id="389" r:id="rId16"/>
    <p:sldId id="282" r:id="rId17"/>
    <p:sldId id="283" r:id="rId18"/>
    <p:sldId id="284" r:id="rId19"/>
    <p:sldId id="285" r:id="rId20"/>
    <p:sldId id="286" r:id="rId21"/>
    <p:sldId id="288" r:id="rId22"/>
    <p:sldId id="289" r:id="rId23"/>
    <p:sldId id="388" r:id="rId24"/>
    <p:sldId id="306" r:id="rId25"/>
    <p:sldId id="308" r:id="rId26"/>
    <p:sldId id="385" r:id="rId27"/>
    <p:sldId id="387" r:id="rId28"/>
    <p:sldId id="309" r:id="rId29"/>
    <p:sldId id="287" r:id="rId30"/>
    <p:sldId id="296" r:id="rId31"/>
    <p:sldId id="297" r:id="rId32"/>
    <p:sldId id="298" r:id="rId33"/>
    <p:sldId id="300" r:id="rId34"/>
    <p:sldId id="301" r:id="rId35"/>
    <p:sldId id="311" r:id="rId36"/>
    <p:sldId id="313" r:id="rId37"/>
    <p:sldId id="314" r:id="rId38"/>
    <p:sldId id="316" r:id="rId39"/>
    <p:sldId id="317" r:id="rId40"/>
    <p:sldId id="318" r:id="rId41"/>
    <p:sldId id="319" r:id="rId42"/>
    <p:sldId id="320" r:id="rId43"/>
    <p:sldId id="321" r:id="rId44"/>
    <p:sldId id="322" r:id="rId45"/>
    <p:sldId id="324" r:id="rId46"/>
    <p:sldId id="325" r:id="rId47"/>
    <p:sldId id="326" r:id="rId48"/>
    <p:sldId id="392" r:id="rId49"/>
    <p:sldId id="327" r:id="rId50"/>
    <p:sldId id="328" r:id="rId51"/>
    <p:sldId id="329" r:id="rId52"/>
    <p:sldId id="330" r:id="rId53"/>
    <p:sldId id="39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6" r:id="rId69"/>
    <p:sldId id="347" r:id="rId70"/>
    <p:sldId id="350" r:id="rId71"/>
    <p:sldId id="352" r:id="rId72"/>
    <p:sldId id="353" r:id="rId73"/>
    <p:sldId id="355" r:id="rId74"/>
    <p:sldId id="356" r:id="rId75"/>
    <p:sldId id="358" r:id="rId76"/>
    <p:sldId id="363" r:id="rId77"/>
    <p:sldId id="364" r:id="rId78"/>
    <p:sldId id="366" r:id="rId79"/>
    <p:sldId id="367" r:id="rId80"/>
    <p:sldId id="368" r:id="rId81"/>
    <p:sldId id="370" r:id="rId82"/>
    <p:sldId id="373" r:id="rId83"/>
    <p:sldId id="371" r:id="rId84"/>
    <p:sldId id="372" r:id="rId85"/>
    <p:sldId id="393" r:id="rId86"/>
    <p:sldId id="384" r:id="rId87"/>
    <p:sldId id="374" r:id="rId88"/>
    <p:sldId id="375" r:id="rId89"/>
    <p:sldId id="376" r:id="rId90"/>
    <p:sldId id="377" r:id="rId91"/>
    <p:sldId id="386" r:id="rId92"/>
    <p:sldId id="290" r:id="rId93"/>
    <p:sldId id="291" r:id="rId94"/>
    <p:sldId id="292" r:id="rId95"/>
    <p:sldId id="293" r:id="rId96"/>
    <p:sldId id="302" r:id="rId97"/>
    <p:sldId id="304" r:id="rId98"/>
    <p:sldId id="303" r:id="rId99"/>
    <p:sldId id="307" r:id="rId100"/>
    <p:sldId id="295" r:id="rId101"/>
    <p:sldId id="279" r:id="rId102"/>
    <p:sldId id="359" r:id="rId103"/>
    <p:sldId id="360" r:id="rId104"/>
    <p:sldId id="361" r:id="rId105"/>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00CCFF"/>
    <a:srgbClr val="FF66FF"/>
    <a:srgbClr val="000099"/>
    <a:srgbClr val="CC6600"/>
    <a:srgbClr val="008000"/>
    <a:srgbClr val="990099"/>
    <a:srgbClr val="DBECD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autoAdjust="0"/>
    <p:restoredTop sz="86891" autoAdjust="0"/>
  </p:normalViewPr>
  <p:slideViewPr>
    <p:cSldViewPr snapToGrid="0">
      <p:cViewPr varScale="1">
        <p:scale>
          <a:sx n="123" d="100"/>
          <a:sy n="123" d="100"/>
        </p:scale>
        <p:origin x="150" y="108"/>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pi.wi.gov/sfs/statistical/longitudinal-data/membership" TargetMode="External"/><Relationship Id="rId3" Type="http://schemas.openxmlformats.org/officeDocument/2006/relationships/hyperlink" Target="https://dpi.wi.gov/sfs/statistical/cost-revenue/section-d" TargetMode="External"/><Relationship Id="rId7" Type="http://schemas.openxmlformats.org/officeDocument/2006/relationships/hyperlink" Target="https://dpi.wi.gov/sfs/statistical/longitudinal-data/levies"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dpi.wi.gov/sfs/statistical/longitudinal-data/guarantee-amounts" TargetMode="External"/><Relationship Id="rId5" Type="http://schemas.openxmlformats.org/officeDocument/2006/relationships/hyperlink" Target="https://dpi.wi.gov/sfs/statistical/longitudinal-data/equalization-aid" TargetMode="External"/><Relationship Id="rId10" Type="http://schemas.openxmlformats.org/officeDocument/2006/relationships/hyperlink" Target="https://dpi.wi.gov/sfs/statistical/longitudinal-data/revenue-limit" TargetMode="External"/><Relationship Id="rId4" Type="http://schemas.openxmlformats.org/officeDocument/2006/relationships/hyperlink" Target="https://dpi.wi.gov/sfs/statistical/cost-revenue/comparative-revenue-member" TargetMode="External"/><Relationship Id="rId9" Type="http://schemas.openxmlformats.org/officeDocument/2006/relationships/hyperlink" Target="https://dpi.wi.gov/sfs/statistical/longitudinal-data/property-valu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268451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65</a:t>
            </a:fld>
            <a:endParaRPr lang="en-US"/>
          </a:p>
        </p:txBody>
      </p:sp>
    </p:spTree>
    <p:extLst>
      <p:ext uri="{BB962C8B-B14F-4D97-AF65-F5344CB8AC3E}">
        <p14:creationId xmlns:p14="http://schemas.microsoft.com/office/powerpoint/2010/main" val="379476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68</a:t>
            </a:fld>
            <a:endParaRPr lang="en-US"/>
          </a:p>
        </p:txBody>
      </p:sp>
    </p:spTree>
    <p:extLst>
      <p:ext uri="{BB962C8B-B14F-4D97-AF65-F5344CB8AC3E}">
        <p14:creationId xmlns:p14="http://schemas.microsoft.com/office/powerpoint/2010/main" val="297939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72</a:t>
            </a:fld>
            <a:endParaRPr lang="en-US"/>
          </a:p>
        </p:txBody>
      </p:sp>
    </p:spTree>
    <p:extLst>
      <p:ext uri="{BB962C8B-B14F-4D97-AF65-F5344CB8AC3E}">
        <p14:creationId xmlns:p14="http://schemas.microsoft.com/office/powerpoint/2010/main" val="391097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State says we will treat the first $1000 of cost a certain way.  The next $10,000 another way, and anything above this an even different way.</a:t>
            </a:r>
          </a:p>
          <a:p>
            <a:pPr eaLnBrk="1" hangingPunct="1"/>
            <a:endParaRPr lang="en-US" altLang="en-US" dirty="0"/>
          </a:p>
          <a:p>
            <a:r>
              <a:rPr lang="en-US" sz="1200" b="0" i="0" u="none" strike="noStrike" baseline="0" dirty="0">
                <a:solidFill>
                  <a:srgbClr val="000000"/>
                </a:solidFill>
                <a:latin typeface="Times New Roman" panose="02020603050405020304" pitchFamily="18" charset="0"/>
              </a:rPr>
              <a:t>Primary cost ceiling of $1,000 per member. State aid on these primary shared costs is calculated using the primary guaranteed valuation of $1,930,000 per member. </a:t>
            </a:r>
          </a:p>
          <a:p>
            <a:r>
              <a:rPr lang="en-US" sz="1200" b="0" i="0" u="none" strike="noStrike" baseline="0" dirty="0">
                <a:solidFill>
                  <a:srgbClr val="000000"/>
                </a:solidFill>
                <a:latin typeface="Times New Roman" panose="02020603050405020304" pitchFamily="18" charset="0"/>
              </a:rPr>
              <a:t>The secondary tier is for shared costs that exceed $1,000 per member but are less than the secondary cost ceiling. By law, the secondary cost ceiling is set equal to 90% of the prior year statewide shared cost per member. By law, the secondary guarantee is set at the amount that generates equalization aid entitlements that are equal to the total amount of funding available for distribution. The setting of the secondary guarantee depends on the other four formula factors. FLOATING</a:t>
            </a:r>
          </a:p>
          <a:p>
            <a:r>
              <a:rPr lang="en-US" sz="1200" b="0" i="0" u="none" strike="noStrike" baseline="0" dirty="0">
                <a:solidFill>
                  <a:srgbClr val="000000"/>
                </a:solidFill>
                <a:latin typeface="Times New Roman" panose="02020603050405020304" pitchFamily="18" charset="0"/>
              </a:rPr>
              <a:t>The tertiary tier is for shared costs above the secondary cost ceiling. State aid on tertiary shared costs is calculated using the tertiary guaranteed valuation. By law, the tertiary guarantee is set equal to the statewide average equalized value per member. </a:t>
            </a:r>
            <a:endParaRPr lang="en-US" dirty="0"/>
          </a:p>
          <a:p>
            <a:pPr eaLnBrk="1" hangingPunct="1"/>
            <a:endParaRPr lang="en-US" altLang="en-US" dirty="0"/>
          </a:p>
          <a:p>
            <a:pPr eaLnBrk="1" hangingPunct="1"/>
            <a:endParaRPr lang="en-US" altLang="en-US" dirty="0"/>
          </a:p>
          <a:p>
            <a:pPr eaLnBrk="1" hangingPunct="1"/>
            <a:r>
              <a:rPr lang="en-US" altLang="en-US" dirty="0"/>
              <a:t>So, state says If you have $2M in property value we will share in your cost. How much?</a:t>
            </a:r>
          </a:p>
          <a:p>
            <a:pPr eaLnBrk="1" hangingPunct="1"/>
            <a:endParaRPr lang="en-US" altLang="en-US" dirty="0"/>
          </a:p>
          <a:p>
            <a:pPr eaLnBrk="1" hangingPunct="1"/>
            <a:r>
              <a:rPr lang="en-US" altLang="en-US" dirty="0"/>
              <a:t>Our district is $400K PVM</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Get out of the presentation so we can talk about various districts.</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86</a:t>
            </a:fld>
            <a:endParaRPr lang="en-US"/>
          </a:p>
        </p:txBody>
      </p:sp>
    </p:spTree>
    <p:extLst>
      <p:ext uri="{BB962C8B-B14F-4D97-AF65-F5344CB8AC3E}">
        <p14:creationId xmlns:p14="http://schemas.microsoft.com/office/powerpoint/2010/main" val="322932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3"/>
              </a:rPr>
              <a:t>Comparative Cost</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4"/>
              </a:rPr>
              <a:t>Comparative Revenue</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5"/>
              </a:rPr>
              <a:t>Equalization Aid</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6"/>
              </a:rPr>
              <a:t>History of Equalization Aid, Revenue Limits, and Categorical Aid Formula Factors</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7"/>
              </a:rPr>
              <a:t>Levies</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8"/>
              </a:rPr>
              <a:t>Membership</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9"/>
              </a:rPr>
              <a:t>Property Valuation</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10"/>
              </a:rPr>
              <a:t>Revenue Limits</a:t>
            </a:r>
            <a:endParaRPr lang="en-US" b="0" i="0" dirty="0">
              <a:solidFill>
                <a:srgbClr val="CBC6C0"/>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87</a:t>
            </a:fld>
            <a:endParaRPr lang="en-US"/>
          </a:p>
        </p:txBody>
      </p:sp>
    </p:spTree>
    <p:extLst>
      <p:ext uri="{BB962C8B-B14F-4D97-AF65-F5344CB8AC3E}">
        <p14:creationId xmlns:p14="http://schemas.microsoft.com/office/powerpoint/2010/main" val="420932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LFB papers: https://docs.legis.wisconsin.gov/misc/lfb/informational_papers/january_2023</a:t>
            </a:r>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73780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local property tax revenue</a:t>
            </a:r>
          </a:p>
          <a:p>
            <a:r>
              <a:rPr lang="en-US" dirty="0"/>
              <a:t>46% state aid</a:t>
            </a:r>
          </a:p>
          <a:p>
            <a:r>
              <a:rPr lang="en-US" dirty="0"/>
              <a:t>12% federal aid</a:t>
            </a:r>
            <a:r>
              <a:rPr lang="en-US" dirty="0">
                <a:sym typeface="Wingdings" panose="05000000000000000000" pitchFamily="2" charset="2"/>
              </a:rPr>
              <a:t> big increase</a:t>
            </a:r>
            <a:endParaRPr lang="en-US" dirty="0"/>
          </a:p>
          <a:p>
            <a:r>
              <a:rPr lang="en-US" dirty="0"/>
              <a:t>4% local non-property tax revenue</a:t>
            </a:r>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80782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316743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 rows</a:t>
            </a:r>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290926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Lato Black" panose="020F0A02020204030203" pitchFamily="34" charset="0"/>
              </a:rPr>
              <a:t>The “Pupil Count” is a head count only - of</a:t>
            </a:r>
            <a:r>
              <a:rPr lang="en-US" sz="1400" b="1" baseline="0" dirty="0">
                <a:latin typeface="Lato Black" panose="020F0A02020204030203" pitchFamily="34" charset="0"/>
              </a:rPr>
              <a:t> those in your schools or your residents.</a:t>
            </a:r>
            <a:endParaRPr lang="en-US" sz="1400" b="1" dirty="0">
              <a:latin typeface="Lato Black" panose="020F0A02020204030203" pitchFamily="34" charset="0"/>
            </a:endParaRPr>
          </a:p>
          <a:p>
            <a:r>
              <a:rPr lang="en-US" sz="1400" b="1" dirty="0">
                <a:latin typeface="Lato Black" panose="020F0A02020204030203" pitchFamily="34" charset="0"/>
              </a:rPr>
              <a:t>The</a:t>
            </a:r>
            <a:r>
              <a:rPr lang="en-US" sz="1400" b="1" baseline="0" dirty="0">
                <a:latin typeface="Lato Black" panose="020F0A02020204030203" pitchFamily="34" charset="0"/>
              </a:rPr>
              <a:t> </a:t>
            </a:r>
            <a:r>
              <a:rPr lang="en-US" sz="1400" b="1" dirty="0">
                <a:latin typeface="Lato Black" panose="020F0A02020204030203" pitchFamily="34" charset="0"/>
              </a:rPr>
              <a:t>“Head Count” count is bodies in your classroom</a:t>
            </a:r>
            <a:r>
              <a:rPr lang="en-US" sz="1400" b="1" baseline="0" dirty="0">
                <a:latin typeface="Lato Black" panose="020F0A02020204030203" pitchFamily="34" charset="0"/>
              </a:rPr>
              <a:t> seats.</a:t>
            </a:r>
          </a:p>
          <a:p>
            <a:r>
              <a:rPr lang="en-US" sz="1400" b="1" dirty="0">
                <a:latin typeface="Lato Black" panose="020F0A02020204030203" pitchFamily="34" charset="0"/>
              </a:rPr>
              <a:t>The “Full Time Equivalency” count is the of students included</a:t>
            </a:r>
            <a:r>
              <a:rPr lang="en-US" sz="1400" b="1" baseline="0" dirty="0">
                <a:latin typeface="Lato Black" panose="020F0A02020204030203" pitchFamily="34" charset="0"/>
              </a:rPr>
              <a:t> in the Revenue Limit calculation.</a:t>
            </a:r>
            <a:endParaRPr lang="en-US" sz="1400" b="1" dirty="0">
              <a:latin typeface="Lato Black" panose="020F0A02020204030203" pitchFamily="34" charset="0"/>
            </a:endParaRPr>
          </a:p>
          <a:p>
            <a:r>
              <a:rPr lang="en-US" sz="1400" b="1" dirty="0">
                <a:latin typeface="Lato Black" panose="020F0A02020204030203" pitchFamily="34" charset="0"/>
              </a:rPr>
              <a:t>Full Time Equivalency (FTE) is Not head count.</a:t>
            </a:r>
          </a:p>
          <a:p>
            <a:r>
              <a:rPr lang="en-US" sz="1400" b="1" dirty="0">
                <a:latin typeface="Lato Black" panose="020F0A02020204030203" pitchFamily="34" charset="0"/>
              </a:rPr>
              <a:t>The PI-1563 Pupil Count is a “Head Count” only  </a:t>
            </a:r>
            <a:endParaRPr lang="en-US" sz="1400" b="1"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26</a:t>
            </a:fld>
            <a:endParaRPr lang="en-US" dirty="0"/>
          </a:p>
        </p:txBody>
      </p:sp>
    </p:spTree>
    <p:extLst>
      <p:ext uri="{BB962C8B-B14F-4D97-AF65-F5344CB8AC3E}">
        <p14:creationId xmlns:p14="http://schemas.microsoft.com/office/powerpoint/2010/main" val="348033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PPA FTE is lower than 3YRA</a:t>
            </a:r>
          </a:p>
        </p:txBody>
      </p:sp>
      <p:sp>
        <p:nvSpPr>
          <p:cNvPr id="4" name="Slide Number Placeholder 3"/>
          <p:cNvSpPr>
            <a:spLocks noGrp="1"/>
          </p:cNvSpPr>
          <p:nvPr>
            <p:ph type="sldNum" sz="quarter" idx="5"/>
          </p:nvPr>
        </p:nvSpPr>
        <p:spPr/>
        <p:txBody>
          <a:bodyPr/>
          <a:lstStyle/>
          <a:p>
            <a:fld id="{6A48BE71-7C99-F442-BF14-4D98A0E36D27}" type="slidenum">
              <a:rPr lang="en-US" smtClean="0"/>
              <a:t>30</a:t>
            </a:fld>
            <a:endParaRPr lang="en-US"/>
          </a:p>
        </p:txBody>
      </p:sp>
    </p:spTree>
    <p:extLst>
      <p:ext uri="{BB962C8B-B14F-4D97-AF65-F5344CB8AC3E}">
        <p14:creationId xmlns:p14="http://schemas.microsoft.com/office/powerpoint/2010/main" val="192091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brought up to $11,000 then add $325</a:t>
            </a:r>
          </a:p>
        </p:txBody>
      </p:sp>
      <p:sp>
        <p:nvSpPr>
          <p:cNvPr id="4" name="Slide Number Placeholder 3"/>
          <p:cNvSpPr>
            <a:spLocks noGrp="1"/>
          </p:cNvSpPr>
          <p:nvPr>
            <p:ph type="sldNum" sz="quarter" idx="5"/>
          </p:nvPr>
        </p:nvSpPr>
        <p:spPr/>
        <p:txBody>
          <a:bodyPr/>
          <a:lstStyle/>
          <a:p>
            <a:fld id="{6A48BE71-7C99-F442-BF14-4D98A0E36D27}" type="slidenum">
              <a:rPr lang="en-US" smtClean="0"/>
              <a:t>34</a:t>
            </a:fld>
            <a:endParaRPr lang="en-US"/>
          </a:p>
        </p:txBody>
      </p:sp>
    </p:spTree>
    <p:extLst>
      <p:ext uri="{BB962C8B-B14F-4D97-AF65-F5344CB8AC3E}">
        <p14:creationId xmlns:p14="http://schemas.microsoft.com/office/powerpoint/2010/main" val="119452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2021-22, nine school districts had prior year revenue limit carry-over of $10,001,914. Only 0.001% of total 2020-21 Line 11 $9,424,763,001. Almost all school boards levy their maximum revenue limit authority.</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64</a:t>
            </a:fld>
            <a:endParaRPr lang="en-US"/>
          </a:p>
        </p:txBody>
      </p:sp>
    </p:spTree>
    <p:extLst>
      <p:ext uri="{BB962C8B-B14F-4D97-AF65-F5344CB8AC3E}">
        <p14:creationId xmlns:p14="http://schemas.microsoft.com/office/powerpoint/2010/main" val="299430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38853" y="0"/>
            <a:ext cx="8039090" cy="924447"/>
          </a:xfrm>
        </p:spPr>
        <p:txBody>
          <a:bodyPr anchor="ctr">
            <a:normAutofit/>
          </a:bodyPr>
          <a:lstStyle>
            <a:lvl1pPr marL="0" indent="0" algn="ctr">
              <a:buNone/>
              <a:defRPr sz="3516">
                <a:solidFill>
                  <a:srgbClr val="FF0000"/>
                </a:solidFill>
                <a:latin typeface="+mj-lt"/>
              </a:defRPr>
            </a:lvl1pPr>
          </a:lstStyle>
          <a:p>
            <a:pPr lvl="0"/>
            <a:r>
              <a:rPr lang="en-US" dirty="0"/>
              <a:t>Title</a:t>
            </a:r>
          </a:p>
        </p:txBody>
      </p:sp>
      <p:sp>
        <p:nvSpPr>
          <p:cNvPr id="6" name="Text Placeholder 11"/>
          <p:cNvSpPr>
            <a:spLocks noGrp="1"/>
          </p:cNvSpPr>
          <p:nvPr>
            <p:ph type="body" sz="quarter" idx="14"/>
          </p:nvPr>
        </p:nvSpPr>
        <p:spPr>
          <a:xfrm>
            <a:off x="2081156" y="1361194"/>
            <a:ext cx="5046877" cy="3392065"/>
          </a:xfrm>
        </p:spPr>
        <p:txBody>
          <a:bodyPr>
            <a:normAutofit/>
          </a:bodyPr>
          <a:lstStyle>
            <a:lvl1pPr marL="342781" indent="-342781">
              <a:lnSpc>
                <a:spcPct val="150000"/>
              </a:lnSpc>
              <a:spcAft>
                <a:spcPts val="439"/>
              </a:spcAft>
              <a:buFont typeface="Arial"/>
              <a:buChar char="•"/>
              <a:defRPr sz="2399" b="1"/>
            </a:lvl1pPr>
            <a:lvl2pPr marL="342670" indent="0">
              <a:buNone/>
              <a:defRPr sz="1757"/>
            </a:lvl2pPr>
            <a:lvl3pPr marL="685340" indent="0">
              <a:buNone/>
              <a:defRPr sz="1757"/>
            </a:lvl3pPr>
            <a:lvl4pPr marL="1028011" indent="0">
              <a:buNone/>
              <a:defRPr sz="1757"/>
            </a:lvl4pPr>
            <a:lvl5pPr marL="1370681" indent="0">
              <a:buNone/>
              <a:defRPr sz="1757"/>
            </a:lvl5pPr>
          </a:lstStyle>
          <a:p>
            <a:pPr lvl="0"/>
            <a:endParaRPr lang="en-US" dirty="0"/>
          </a:p>
        </p:txBody>
      </p:sp>
      <p:sp>
        <p:nvSpPr>
          <p:cNvPr id="2" name="TextBox 1">
            <a:extLst>
              <a:ext uri="{FF2B5EF4-FFF2-40B4-BE49-F238E27FC236}">
                <a16:creationId xmlns:a16="http://schemas.microsoft.com/office/drawing/2014/main" id="{A48CC95A-F232-9AA9-8D19-C8EE18752393}"/>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426753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
        <p:nvSpPr>
          <p:cNvPr id="3" name="TextBox 2">
            <a:extLst>
              <a:ext uri="{FF2B5EF4-FFF2-40B4-BE49-F238E27FC236}">
                <a16:creationId xmlns:a16="http://schemas.microsoft.com/office/drawing/2014/main" id="{BFAD0062-E47B-1EC6-8CB4-C2DAAC629DC3}"/>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1249932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D897-28E8-7359-9CD8-8D5D67F10120}"/>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F61F1F6E-DC1E-8BC6-D7F4-CFE2739ACD40}"/>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541602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171450"/>
            <a:ext cx="8153400" cy="7429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0" y="4686301"/>
            <a:ext cx="26670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609600" y="4686155"/>
            <a:ext cx="5421083"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954166"/>
            <a:ext cx="533400" cy="183357"/>
          </a:xfrm>
          <a:prstGeom prst="rect">
            <a:avLst/>
          </a:prstGeom>
        </p:spPr>
        <p:txBody>
          <a:bodyPr/>
          <a:lstStyle/>
          <a:p>
            <a:fld id="{5D8D1003-AB5A-475D-AA35-3531570876C4}" type="slidenum">
              <a:rPr lang="en-US" smtClean="0"/>
              <a:pPr/>
              <a:t>‹#›</a:t>
            </a:fld>
            <a:endParaRPr lang="en-US" dirty="0"/>
          </a:p>
        </p:txBody>
      </p:sp>
      <p:sp>
        <p:nvSpPr>
          <p:cNvPr id="8" name="TextBox 7">
            <a:extLst>
              <a:ext uri="{FF2B5EF4-FFF2-40B4-BE49-F238E27FC236}">
                <a16:creationId xmlns:a16="http://schemas.microsoft.com/office/drawing/2014/main" id="{6E3E5230-D947-CB8E-6E97-847CADA27D62}"/>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42012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98" r:id="rId3"/>
    <p:sldLayoutId id="2147483699" r:id="rId4"/>
    <p:sldLayoutId id="214748368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uskyillusions.com/conversation/" TargetMode="External"/><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hyperlink" Target="http://dpi.wi.gov/sfs/children/enrollment/overview"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fs/limits/worksheets/revenu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dpi.wi.gov/sfs" TargetMode="External"/><Relationship Id="rId5" Type="http://schemas.openxmlformats.org/officeDocument/2006/relationships/hyperlink" Target="https://dpi.wi.gov/sfs/aid/general/equalization/worksheets-general-aid#2023-2024" TargetMode="External"/><Relationship Id="rId4" Type="http://schemas.openxmlformats.org/officeDocument/2006/relationships/hyperlink" Target="https://dpi.wi.gov/sfs/statistical/longitudinal-data/equalization-a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dpi.wi.gov/sfs/limits/exemption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dpi.wi.gov/sfs/finances/fund-info/community-service/overview"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hyperlink" Target="https://dpi.wi.gov/sfs/finances/private-school-voucher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communications/staff-directory" TargetMode="External"/><Relationship Id="rId2" Type="http://schemas.openxmlformats.org/officeDocument/2006/relationships/hyperlink" Target="https://dpi.wi.gov/sfs"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dpi.wi.gov/sfs/communications/calendars/overview"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8.emf"/></Relationships>
</file>

<file path=ppt/slides/_rels/slide87.xml.rels><?xml version="1.0" encoding="UTF-8" standalone="yes"?>
<Relationships xmlns="http://schemas.openxmlformats.org/package/2006/relationships"><Relationship Id="rId3" Type="http://schemas.openxmlformats.org/officeDocument/2006/relationships/hyperlink" Target="https://dpi.wi.gov/sfs/statistical/longitudinal-data/over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hyperlink" Target="https://dpi.wi.gov/sfs/reporting/safr/referendum/overview"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dpi.wi.gov/sfs/communications/staff-directory" TargetMode="External"/><Relationship Id="rId2" Type="http://schemas.openxmlformats.org/officeDocument/2006/relationships/hyperlink" Target="https://dpi.wi.gov/sfs" TargetMode="External"/><Relationship Id="rId1" Type="http://schemas.openxmlformats.org/officeDocument/2006/relationships/slideLayout" Target="../slideLayouts/slideLayout3.xml"/><Relationship Id="rId4" Type="http://schemas.openxmlformats.org/officeDocument/2006/relationships/hyperlink" Target="mailto:dpifin@dpi.wi.gov"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19.png"/><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AFF130F-F315-CD40-49EC-E7C320D0FC13}"/>
              </a:ext>
            </a:extLst>
          </p:cNvPr>
          <p:cNvSpPr>
            <a:spLocks noGrp="1"/>
          </p:cNvSpPr>
          <p:nvPr>
            <p:ph type="body" sz="quarter" idx="13"/>
          </p:nvPr>
        </p:nvSpPr>
        <p:spPr>
          <a:xfrm>
            <a:off x="0" y="0"/>
            <a:ext cx="9144000" cy="921657"/>
          </a:xfrm>
        </p:spPr>
        <p:txBody>
          <a:bodyPr>
            <a:normAutofit fontScale="85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WASDA - GETTING IT RIGHT</a:t>
            </a:r>
          </a:p>
          <a:p>
            <a:endParaRPr lang="en-US" dirty="0"/>
          </a:p>
        </p:txBody>
      </p:sp>
      <p:sp>
        <p:nvSpPr>
          <p:cNvPr id="5" name="TextBox 4">
            <a:extLst>
              <a:ext uri="{FF2B5EF4-FFF2-40B4-BE49-F238E27FC236}">
                <a16:creationId xmlns:a16="http://schemas.microsoft.com/office/drawing/2014/main" id="{2E872262-D8B1-0379-CD6D-C2507A55F0F7}"/>
              </a:ext>
            </a:extLst>
          </p:cNvPr>
          <p:cNvSpPr txBox="1"/>
          <p:nvPr/>
        </p:nvSpPr>
        <p:spPr>
          <a:xfrm>
            <a:off x="1238955" y="1020381"/>
            <a:ext cx="4577644" cy="2000548"/>
          </a:xfrm>
          <a:prstGeom prst="rect">
            <a:avLst/>
          </a:prstGeom>
          <a:noFill/>
        </p:spPr>
        <p:txBody>
          <a:bodyPr wrap="square">
            <a:spAutoFit/>
          </a:bodyPr>
          <a:lstStyle/>
          <a:p>
            <a:pPr algn="ctr"/>
            <a:endParaRPr lang="en-US" sz="1200" dirty="0">
              <a:latin typeface="Lato Black" panose="020F0A02020204030203" pitchFamily="34" charset="0"/>
            </a:endParaRPr>
          </a:p>
          <a:p>
            <a:pPr algn="ctr"/>
            <a:r>
              <a:rPr lang="en-US" sz="2800" i="1" dirty="0">
                <a:latin typeface="Lato Black" panose="020F0A02020204030203" pitchFamily="34" charset="0"/>
              </a:rPr>
              <a:t>FROM THE BUDGET TO THE LEVY</a:t>
            </a:r>
          </a:p>
          <a:p>
            <a:pPr algn="ctr"/>
            <a:r>
              <a:rPr lang="en-US" sz="2800" i="1" dirty="0">
                <a:latin typeface="Lato Black" panose="020F0A02020204030203" pitchFamily="34" charset="0"/>
              </a:rPr>
              <a:t>…AND BEYOND…</a:t>
            </a:r>
          </a:p>
          <a:p>
            <a:pPr algn="ctr"/>
            <a:endParaRPr lang="en-US" sz="2800" dirty="0">
              <a:latin typeface="Lato Black" panose="020F0A02020204030203" pitchFamily="34" charset="0"/>
            </a:endParaRPr>
          </a:p>
        </p:txBody>
      </p:sp>
      <p:sp>
        <p:nvSpPr>
          <p:cNvPr id="6" name="TextBox 5">
            <a:extLst>
              <a:ext uri="{FF2B5EF4-FFF2-40B4-BE49-F238E27FC236}">
                <a16:creationId xmlns:a16="http://schemas.microsoft.com/office/drawing/2014/main" id="{5E6DD8C4-D00E-1D92-A5BE-3A62907AE473}"/>
              </a:ext>
            </a:extLst>
          </p:cNvPr>
          <p:cNvSpPr txBox="1"/>
          <p:nvPr/>
        </p:nvSpPr>
        <p:spPr>
          <a:xfrm>
            <a:off x="4184542" y="3689613"/>
            <a:ext cx="4341392" cy="677108"/>
          </a:xfrm>
          <a:prstGeom prst="rect">
            <a:avLst/>
          </a:prstGeom>
          <a:noFill/>
        </p:spPr>
        <p:txBody>
          <a:bodyPr wrap="square">
            <a:spAutoFit/>
          </a:bodyPr>
          <a:lstStyle/>
          <a:p>
            <a:pPr algn="ctr"/>
            <a:endParaRPr lang="en-US" sz="1800" b="1" dirty="0">
              <a:latin typeface="Lato" panose="020F0502020204030203" pitchFamily="34" charset="0"/>
            </a:endParaRPr>
          </a:p>
          <a:p>
            <a:pPr algn="ctr"/>
            <a:r>
              <a:rPr lang="en-US" sz="2000" b="1" dirty="0">
                <a:latin typeface="Lato" panose="020F0502020204030203" pitchFamily="34" charset="0"/>
              </a:rPr>
              <a:t>School Financial Services Team, DPI</a:t>
            </a:r>
          </a:p>
        </p:txBody>
      </p:sp>
      <p:sp>
        <p:nvSpPr>
          <p:cNvPr id="7" name="TextBox 6">
            <a:extLst>
              <a:ext uri="{FF2B5EF4-FFF2-40B4-BE49-F238E27FC236}">
                <a16:creationId xmlns:a16="http://schemas.microsoft.com/office/drawing/2014/main" id="{273E78B2-D339-4924-5DAB-090287961CEC}"/>
              </a:ext>
            </a:extLst>
          </p:cNvPr>
          <p:cNvSpPr txBox="1"/>
          <p:nvPr/>
        </p:nvSpPr>
        <p:spPr>
          <a:xfrm>
            <a:off x="457663" y="3020929"/>
            <a:ext cx="4575810" cy="461665"/>
          </a:xfrm>
          <a:prstGeom prst="rect">
            <a:avLst/>
          </a:prstGeom>
          <a:noFill/>
        </p:spPr>
        <p:txBody>
          <a:bodyPr wrap="square">
            <a:spAutoFit/>
          </a:bodyPr>
          <a:lstStyle/>
          <a:p>
            <a:pPr algn="ctr"/>
            <a:r>
              <a:rPr lang="en-US" sz="2400" dirty="0">
                <a:latin typeface="Lato Black" panose="020F0A02020204030203" pitchFamily="34" charset="0"/>
              </a:rPr>
              <a:t>OCTOBER 16 and 17</a:t>
            </a:r>
            <a:r>
              <a:rPr lang="en-US" sz="2400">
                <a:latin typeface="Lato Black" panose="020F0A02020204030203" pitchFamily="34" charset="0"/>
              </a:rPr>
              <a:t>, 2023</a:t>
            </a:r>
            <a:endParaRPr lang="en-US" sz="2400" dirty="0">
              <a:latin typeface="Lato Black" panose="020F0A02020204030203" pitchFamily="34" charset="0"/>
            </a:endParaRPr>
          </a:p>
        </p:txBody>
      </p:sp>
    </p:spTree>
    <p:extLst>
      <p:ext uri="{BB962C8B-B14F-4D97-AF65-F5344CB8AC3E}">
        <p14:creationId xmlns:p14="http://schemas.microsoft.com/office/powerpoint/2010/main" val="282984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112362" y="0"/>
            <a:ext cx="8919275" cy="689675"/>
          </a:xfrm>
        </p:spPr>
        <p:txBody>
          <a:bodyPr>
            <a:normAutofit fontScale="7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Comparative Revenue Under the Limits</a:t>
            </a:r>
          </a:p>
          <a:p>
            <a:endParaRPr lang="en-US" dirty="0"/>
          </a:p>
        </p:txBody>
      </p:sp>
      <p:sp>
        <p:nvSpPr>
          <p:cNvPr id="5" name="TextBox 4">
            <a:extLst>
              <a:ext uri="{FF2B5EF4-FFF2-40B4-BE49-F238E27FC236}">
                <a16:creationId xmlns:a16="http://schemas.microsoft.com/office/drawing/2014/main" id="{609FCF38-DC15-4BB4-9A21-593330D9E66F}"/>
              </a:ext>
            </a:extLst>
          </p:cNvPr>
          <p:cNvSpPr txBox="1"/>
          <p:nvPr/>
        </p:nvSpPr>
        <p:spPr>
          <a:xfrm>
            <a:off x="6400801" y="2156251"/>
            <a:ext cx="2743199" cy="830997"/>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Lato" panose="020F0502020204030203" pitchFamily="34" charset="0"/>
                <a:ea typeface="+mn-ea"/>
                <a:cs typeface="+mn-cs"/>
              </a:rPr>
              <a:t>Statewide Data</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Lato" panose="020F0502020204030203" pitchFamily="34" charset="0"/>
                <a:ea typeface="+mn-ea"/>
                <a:cs typeface="+mn-cs"/>
              </a:rPr>
              <a:t>General Fund</a:t>
            </a:r>
          </a:p>
        </p:txBody>
      </p:sp>
      <p:pic>
        <p:nvPicPr>
          <p:cNvPr id="6" name="Picture 5">
            <a:extLst>
              <a:ext uri="{FF2B5EF4-FFF2-40B4-BE49-F238E27FC236}">
                <a16:creationId xmlns:a16="http://schemas.microsoft.com/office/drawing/2014/main" id="{3A1E091D-95B1-EDC3-AB70-3A6FF5C0847F}"/>
              </a:ext>
            </a:extLst>
          </p:cNvPr>
          <p:cNvPicPr>
            <a:picLocks noChangeAspect="1"/>
          </p:cNvPicPr>
          <p:nvPr/>
        </p:nvPicPr>
        <p:blipFill rotWithShape="1">
          <a:blip r:embed="rId3"/>
          <a:srcRect r="659"/>
          <a:stretch/>
        </p:blipFill>
        <p:spPr>
          <a:xfrm>
            <a:off x="2204210" y="527463"/>
            <a:ext cx="4286397" cy="4554564"/>
          </a:xfrm>
          <a:prstGeom prst="rect">
            <a:avLst/>
          </a:prstGeom>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1337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6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Calibri Light"/>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6300" i="0" u="none" strike="noStrike" kern="1200" cap="none" spc="0" normalizeH="0" baseline="0" noProof="0" dirty="0">
                <a:ln>
                  <a:noFill/>
                </a:ln>
                <a:solidFill>
                  <a:srgbClr val="FFFF00"/>
                </a:solidFill>
                <a:effectLst/>
                <a:uLnTx/>
                <a:uFillTx/>
                <a:latin typeface="Calibri Light"/>
                <a:ea typeface="+mn-ea"/>
                <a:cs typeface="+mn-cs"/>
              </a:rPr>
              <a:t>Student Enrollment Projections</a:t>
            </a:r>
          </a:p>
          <a:p>
            <a:endParaRPr lang="en-US" dirty="0"/>
          </a:p>
        </p:txBody>
      </p:sp>
      <p:sp>
        <p:nvSpPr>
          <p:cNvPr id="4" name="TextBox 3">
            <a:extLst>
              <a:ext uri="{FF2B5EF4-FFF2-40B4-BE49-F238E27FC236}">
                <a16:creationId xmlns:a16="http://schemas.microsoft.com/office/drawing/2014/main" id="{F4A5A91D-66CB-4733-AAB6-DAD846A05795}"/>
              </a:ext>
            </a:extLst>
          </p:cNvPr>
          <p:cNvSpPr txBox="1"/>
          <p:nvPr/>
        </p:nvSpPr>
        <p:spPr>
          <a:xfrm>
            <a:off x="374073" y="1204290"/>
            <a:ext cx="5112327" cy="3416320"/>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a:ea typeface="+mn-ea"/>
                <a:cs typeface="+mn-cs"/>
              </a:rPr>
              <a:t>Enrollment drives everything!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Find a reliable method to project your district’s enrollment. </a:t>
            </a: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You’ll need estimates of the upcoming Summer and 3</a:t>
            </a:r>
            <a:r>
              <a:rPr kumimoji="0" lang="en-US" sz="2400" b="0" i="0" u="none" strike="noStrike" kern="1200" cap="none" spc="0" normalizeH="0" baseline="30000" noProof="0" dirty="0">
                <a:ln>
                  <a:noFill/>
                </a:ln>
                <a:solidFill>
                  <a:prstClr val="black"/>
                </a:solidFill>
                <a:effectLst/>
                <a:uLnTx/>
                <a:uFillTx/>
                <a:latin typeface="Calibri"/>
                <a:ea typeface="+mn-ea"/>
                <a:cs typeface="+mn-cs"/>
              </a:rPr>
              <a:t>rd</a:t>
            </a:r>
            <a:r>
              <a:rPr kumimoji="0" lang="en-US" sz="2400" b="0" i="0" u="none" strike="noStrike" kern="1200" cap="none" spc="0" normalizeH="0" baseline="0" noProof="0" dirty="0">
                <a:ln>
                  <a:noFill/>
                </a:ln>
                <a:solidFill>
                  <a:prstClr val="black"/>
                </a:solidFill>
                <a:effectLst/>
                <a:uLnTx/>
                <a:uFillTx/>
                <a:latin typeface="Calibri"/>
                <a:ea typeface="+mn-ea"/>
                <a:cs typeface="+mn-cs"/>
              </a:rPr>
              <a:t> Friday in September before you begin next year’s budget development process.</a:t>
            </a:r>
          </a:p>
        </p:txBody>
      </p:sp>
      <p:pic>
        <p:nvPicPr>
          <p:cNvPr id="6" name="Picture 5" descr="Businesswoman giving presentation to coworkers">
            <a:extLst>
              <a:ext uri="{FF2B5EF4-FFF2-40B4-BE49-F238E27FC236}">
                <a16:creationId xmlns:a16="http://schemas.microsoft.com/office/drawing/2014/main" id="{67A325D5-30CC-49C4-9BE3-3BDB9BF8E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8299" y="1679028"/>
            <a:ext cx="3491043" cy="2360886"/>
          </a:xfrm>
          <a:prstGeom prst="rect">
            <a:avLst/>
          </a:prstGeom>
        </p:spPr>
      </p:pic>
    </p:spTree>
    <p:extLst>
      <p:ext uri="{BB962C8B-B14F-4D97-AF65-F5344CB8AC3E}">
        <p14:creationId xmlns:p14="http://schemas.microsoft.com/office/powerpoint/2010/main" val="3416163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516"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Revenue Limit Formula </a:t>
            </a:r>
          </a:p>
          <a:p>
            <a:endParaRPr lang="en-US" dirty="0"/>
          </a:p>
        </p:txBody>
      </p:sp>
      <p:sp>
        <p:nvSpPr>
          <p:cNvPr id="4" name="TextBox 3">
            <a:extLst>
              <a:ext uri="{FF2B5EF4-FFF2-40B4-BE49-F238E27FC236}">
                <a16:creationId xmlns:a16="http://schemas.microsoft.com/office/drawing/2014/main" id="{3E58A1E5-F55F-42BA-B0D5-617BD1B115EA}"/>
              </a:ext>
            </a:extLst>
          </p:cNvPr>
          <p:cNvSpPr txBox="1"/>
          <p:nvPr/>
        </p:nvSpPr>
        <p:spPr>
          <a:xfrm>
            <a:off x="571500" y="1259106"/>
            <a:ext cx="7556500" cy="3724096"/>
          </a:xfrm>
          <a:prstGeom prst="rect">
            <a:avLst/>
          </a:prstGeom>
          <a:noFill/>
        </p:spPr>
        <p:txBody>
          <a:bodyPr wrap="square">
            <a:spAutoFit/>
          </a:bodyPr>
          <a:lstStyle/>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Each new-year Revenue Limit computation builds on the previous-year’s fiscal activity.</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Incorporates what your student counts are doing.</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Gives you the total resources you can collect from the tax levy and state funding.</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District will need this data for budgeting purposes.</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the first year of the state budgeting process, a district may need to start estimating revenue limit revenues early and often throughout the budget process.</a:t>
            </a:r>
          </a:p>
        </p:txBody>
      </p:sp>
    </p:spTree>
    <p:extLst>
      <p:ext uri="{BB962C8B-B14F-4D97-AF65-F5344CB8AC3E}">
        <p14:creationId xmlns:p14="http://schemas.microsoft.com/office/powerpoint/2010/main" val="3702415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(non-permanent referendum)</a:t>
            </a:r>
            <a:endParaRPr lang="en-US" dirty="0"/>
          </a:p>
        </p:txBody>
      </p:sp>
      <p:pic>
        <p:nvPicPr>
          <p:cNvPr id="3" name="Picture 2">
            <a:extLst>
              <a:ext uri="{FF2B5EF4-FFF2-40B4-BE49-F238E27FC236}">
                <a16:creationId xmlns:a16="http://schemas.microsoft.com/office/drawing/2014/main" id="{51405B1E-A9D9-4B1F-8490-B93300C82D01}"/>
              </a:ext>
            </a:extLst>
          </p:cNvPr>
          <p:cNvPicPr>
            <a:picLocks noChangeAspect="1"/>
          </p:cNvPicPr>
          <p:nvPr/>
        </p:nvPicPr>
        <p:blipFill>
          <a:blip r:embed="rId2"/>
          <a:stretch>
            <a:fillRect/>
          </a:stretch>
        </p:blipFill>
        <p:spPr>
          <a:xfrm>
            <a:off x="263303" y="998965"/>
            <a:ext cx="8617393" cy="387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6F160DB3-428F-468F-8904-280CC2AC8243}"/>
              </a:ext>
            </a:extLst>
          </p:cNvPr>
          <p:cNvSpPr txBox="1"/>
          <p:nvPr/>
        </p:nvSpPr>
        <p:spPr>
          <a:xfrm>
            <a:off x="7076217" y="1613517"/>
            <a:ext cx="1925763" cy="2062103"/>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39R is one payment for two referenda approved on the same date, the district must divide the payment between the two questions. </a:t>
            </a:r>
          </a:p>
        </p:txBody>
      </p:sp>
      <p:cxnSp>
        <p:nvCxnSpPr>
          <p:cNvPr id="5" name="Straight Arrow Connector 4">
            <a:extLst>
              <a:ext uri="{FF2B5EF4-FFF2-40B4-BE49-F238E27FC236}">
                <a16:creationId xmlns:a16="http://schemas.microsoft.com/office/drawing/2014/main" id="{C5E81360-09AC-47E7-A219-59C38A07A0E6}"/>
              </a:ext>
            </a:extLst>
          </p:cNvPr>
          <p:cNvCxnSpPr/>
          <p:nvPr/>
        </p:nvCxnSpPr>
        <p:spPr>
          <a:xfrm>
            <a:off x="6063571" y="2571750"/>
            <a:ext cx="1578693" cy="175728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255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a:t>
            </a:r>
            <a:br>
              <a:rPr lang="en-US" sz="3600" dirty="0">
                <a:solidFill>
                  <a:srgbClr val="FFFF00"/>
                </a:solidFill>
              </a:rPr>
            </a:br>
            <a:r>
              <a:rPr lang="en-US" sz="3600" dirty="0">
                <a:solidFill>
                  <a:srgbClr val="FFFF00"/>
                </a:solidFill>
              </a:rPr>
              <a:t>(non-permanent referendum)</a:t>
            </a:r>
            <a:endParaRPr lang="en-US" dirty="0"/>
          </a:p>
        </p:txBody>
      </p:sp>
      <p:pic>
        <p:nvPicPr>
          <p:cNvPr id="3" name="Picture 2">
            <a:extLst>
              <a:ext uri="{FF2B5EF4-FFF2-40B4-BE49-F238E27FC236}">
                <a16:creationId xmlns:a16="http://schemas.microsoft.com/office/drawing/2014/main" id="{BD4E7A81-EB02-40CA-B84D-2D36450229FC}"/>
              </a:ext>
            </a:extLst>
          </p:cNvPr>
          <p:cNvPicPr>
            <a:picLocks noChangeAspect="1"/>
          </p:cNvPicPr>
          <p:nvPr/>
        </p:nvPicPr>
        <p:blipFill>
          <a:blip r:embed="rId2"/>
          <a:stretch>
            <a:fillRect/>
          </a:stretch>
        </p:blipFill>
        <p:spPr>
          <a:xfrm>
            <a:off x="696787" y="981778"/>
            <a:ext cx="8060340" cy="410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813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a:t>
            </a:r>
            <a:br>
              <a:rPr lang="en-US" sz="3600" dirty="0">
                <a:solidFill>
                  <a:srgbClr val="FFFF00"/>
                </a:solidFill>
              </a:rPr>
            </a:br>
            <a:r>
              <a:rPr lang="en-US" sz="3600" dirty="0">
                <a:solidFill>
                  <a:srgbClr val="FFFF00"/>
                </a:solidFill>
              </a:rPr>
              <a:t>(non-permanent referendum)</a:t>
            </a:r>
            <a:endParaRPr lang="en-US" dirty="0"/>
          </a:p>
        </p:txBody>
      </p:sp>
      <p:pic>
        <p:nvPicPr>
          <p:cNvPr id="3" name="Picture 2">
            <a:extLst>
              <a:ext uri="{FF2B5EF4-FFF2-40B4-BE49-F238E27FC236}">
                <a16:creationId xmlns:a16="http://schemas.microsoft.com/office/drawing/2014/main" id="{E7AE1F40-9A97-4D5D-BBB2-05CB7BDC5530}"/>
              </a:ext>
            </a:extLst>
          </p:cNvPr>
          <p:cNvPicPr>
            <a:picLocks noChangeAspect="1"/>
          </p:cNvPicPr>
          <p:nvPr/>
        </p:nvPicPr>
        <p:blipFill>
          <a:blip r:embed="rId2"/>
          <a:stretch>
            <a:fillRect/>
          </a:stretch>
        </p:blipFill>
        <p:spPr>
          <a:xfrm>
            <a:off x="570697" y="1015591"/>
            <a:ext cx="7597943" cy="4058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792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a:t>
            </a:r>
            <a:endParaRPr lang="en-US" dirty="0"/>
          </a:p>
        </p:txBody>
      </p:sp>
      <p:sp>
        <p:nvSpPr>
          <p:cNvPr id="4" name="TextBox 3">
            <a:extLst>
              <a:ext uri="{FF2B5EF4-FFF2-40B4-BE49-F238E27FC236}">
                <a16:creationId xmlns:a16="http://schemas.microsoft.com/office/drawing/2014/main" id="{81A03692-34C4-4D5D-BFDA-C4307979A98F}"/>
              </a:ext>
            </a:extLst>
          </p:cNvPr>
          <p:cNvSpPr txBox="1"/>
          <p:nvPr/>
        </p:nvSpPr>
        <p:spPr>
          <a:xfrm>
            <a:off x="668215" y="1041400"/>
            <a:ext cx="7806550" cy="3354765"/>
          </a:xfrm>
          <a:prstGeom prst="rect">
            <a:avLst/>
          </a:prstGeom>
          <a:noFill/>
        </p:spPr>
        <p:txBody>
          <a:bodyPr wrap="square">
            <a:spAutoFit/>
          </a:bodyPr>
          <a:lstStyle/>
          <a:p>
            <a:pPr marR="0" lvl="0" algn="l" defTabSz="816350" rtl="0" eaLnBrk="1" fontAlgn="auto" latinLnBrk="0" hangingPunct="1">
              <a:lnSpc>
                <a:spcPct val="100000"/>
              </a:lnSpc>
              <a:spcBef>
                <a:spcPts val="879"/>
              </a:spcBef>
              <a:spcAft>
                <a:spcPts val="300"/>
              </a:spcAft>
              <a:buClr>
                <a:srgbClr val="C00000"/>
              </a:buClr>
              <a:buSzTx/>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	The Revenue Limit</a:t>
            </a:r>
            <a:r>
              <a:rPr kumimoji="0" lang="en-US" sz="1800" b="1" i="0" strike="noStrike" kern="1200" cap="none" spc="0" normalizeH="0" baseline="0" noProof="0" dirty="0">
                <a:ln>
                  <a:noFill/>
                </a:ln>
                <a:effectLst/>
                <a:uLnTx/>
                <a:uFillTx/>
                <a:ea typeface="ＭＳ Ｐゴシック" pitchFamily="8" charset="-128"/>
                <a:cs typeface="+mn-cs"/>
              </a:rPr>
              <a:t> controls </a:t>
            </a: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the following revenues:</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General Aid - Equalization Aid (for most districts), Chapter 220 Programs, and Special Adjustment Aids</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High Poverty Aid [12.B.] </a:t>
            </a:r>
            <a:r>
              <a:rPr kumimoji="0" lang="en-US" sz="1800" i="1" u="none" strike="noStrike" kern="1200" cap="none" spc="0" normalizeH="0" baseline="0" noProof="0" dirty="0">
                <a:ln>
                  <a:noFill/>
                </a:ln>
                <a:solidFill>
                  <a:srgbClr val="FF0000"/>
                </a:solidFill>
                <a:effectLst/>
                <a:uLnTx/>
                <a:uFillTx/>
                <a:ea typeface="ＭＳ Ｐゴシック" pitchFamily="8" charset="-128"/>
                <a:cs typeface="+mn-cs"/>
              </a:rPr>
              <a:t>Now set to $0</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Computer Aid (vouchered by the Department of Revenue in July) [12.C.]</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State Aid for Exempt Personal Property (vouchered by the Department of Revenue in May) [12.D.]</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General Fund (Fund 10), Non-Referendum Debt (Fund 38) &amp; Capital Projects (Fund 41) Levies [14. A. B. C.]</a:t>
            </a:r>
          </a:p>
        </p:txBody>
      </p:sp>
    </p:spTree>
    <p:extLst>
      <p:ext uri="{BB962C8B-B14F-4D97-AF65-F5344CB8AC3E}">
        <p14:creationId xmlns:p14="http://schemas.microsoft.com/office/powerpoint/2010/main" val="215057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 – Revenues Outside</a:t>
            </a:r>
            <a:endParaRPr lang="en-US" dirty="0"/>
          </a:p>
        </p:txBody>
      </p:sp>
      <p:sp>
        <p:nvSpPr>
          <p:cNvPr id="4" name="TextBox 3">
            <a:extLst>
              <a:ext uri="{FF2B5EF4-FFF2-40B4-BE49-F238E27FC236}">
                <a16:creationId xmlns:a16="http://schemas.microsoft.com/office/drawing/2014/main" id="{121B29AC-34EA-46E0-96C9-BB73F019678C}"/>
              </a:ext>
            </a:extLst>
          </p:cNvPr>
          <p:cNvSpPr txBox="1"/>
          <p:nvPr/>
        </p:nvSpPr>
        <p:spPr>
          <a:xfrm>
            <a:off x="720969" y="1086178"/>
            <a:ext cx="7178431" cy="3754874"/>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	The Revenue Limit </a:t>
            </a:r>
            <a:r>
              <a:rPr kumimoji="0" lang="en-US" sz="1800" b="1" i="0" strike="noStrike" kern="1200" cap="none" spc="0" normalizeH="0" baseline="0" noProof="0" dirty="0">
                <a:ln>
                  <a:noFill/>
                </a:ln>
                <a:effectLst/>
                <a:uLnTx/>
                <a:uFillTx/>
                <a:ea typeface="ＭＳ Ｐゴシック" pitchFamily="8" charset="-128"/>
                <a:cs typeface="+mn-cs"/>
              </a:rPr>
              <a:t>does </a:t>
            </a:r>
            <a:r>
              <a:rPr kumimoji="0" lang="en-US" sz="1800" b="1" i="0" u="sng" strike="noStrike" kern="1200" cap="none" spc="0" normalizeH="0" baseline="0" noProof="0" dirty="0">
                <a:ln>
                  <a:noFill/>
                </a:ln>
                <a:effectLst/>
                <a:uLnTx/>
                <a:uFillTx/>
                <a:ea typeface="ＭＳ Ｐゴシック" pitchFamily="8" charset="-128"/>
                <a:cs typeface="+mn-cs"/>
              </a:rPr>
              <a:t>not</a:t>
            </a:r>
            <a:r>
              <a:rPr kumimoji="0" lang="en-US" sz="1800" b="1" i="0" strike="noStrike" kern="1200" cap="none" spc="0" normalizeH="0" baseline="0" noProof="0" dirty="0">
                <a:ln>
                  <a:noFill/>
                </a:ln>
                <a:effectLst/>
                <a:uLnTx/>
                <a:uFillTx/>
                <a:ea typeface="ＭＳ Ｐゴシック" pitchFamily="8" charset="-128"/>
                <a:cs typeface="+mn-cs"/>
              </a:rPr>
              <a:t> </a:t>
            </a: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control the following revenues: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Per-Pupil Aid set to $742 for 2023-24 and thereafter per current  law</a:t>
            </a:r>
            <a:endParaRPr kumimoji="0" lang="en-US" sz="2000" i="0" u="none" strike="noStrike" kern="1200" cap="none" spc="0" normalizeH="0" baseline="0" noProof="0" dirty="0">
              <a:ln>
                <a:noFill/>
              </a:ln>
              <a:solidFill>
                <a:srgbClr val="FF0000"/>
              </a:solidFill>
              <a:effectLst/>
              <a:uLnTx/>
              <a:uFillTx/>
              <a:ea typeface="ＭＳ Ｐゴシック" pitchFamily="8" charset="-128"/>
              <a:cs typeface="+mn-cs"/>
            </a:endParaRP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School Fees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Categorical Aids (Per-Pupil Aid, Special Education, Library, Transportation, Sparsity, AGR, etc.)</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State and Federal Grants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Gate Receipts / Donations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Referendum-Approved Debt (Fund 39) &amp; Community Service Fund (Fund 80) Levies</a:t>
            </a:r>
          </a:p>
        </p:txBody>
      </p:sp>
    </p:spTree>
    <p:extLst>
      <p:ext uri="{BB962C8B-B14F-4D97-AF65-F5344CB8AC3E}">
        <p14:creationId xmlns:p14="http://schemas.microsoft.com/office/powerpoint/2010/main" val="16109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 Important Data Pieces</a:t>
            </a:r>
          </a:p>
          <a:p>
            <a:endParaRPr lang="en-US" dirty="0"/>
          </a:p>
        </p:txBody>
      </p:sp>
      <p:sp>
        <p:nvSpPr>
          <p:cNvPr id="5" name="TextBox 4">
            <a:extLst>
              <a:ext uri="{FF2B5EF4-FFF2-40B4-BE49-F238E27FC236}">
                <a16:creationId xmlns:a16="http://schemas.microsoft.com/office/drawing/2014/main" id="{D2AA849C-8A21-4A68-A973-9EDCE32ED87E}"/>
              </a:ext>
            </a:extLst>
          </p:cNvPr>
          <p:cNvSpPr txBox="1"/>
          <p:nvPr/>
        </p:nvSpPr>
        <p:spPr>
          <a:xfrm>
            <a:off x="47625" y="1147019"/>
            <a:ext cx="1944515" cy="584775"/>
          </a:xfrm>
          <a:prstGeom prst="rect">
            <a:avLst/>
          </a:prstGeom>
          <a:noFill/>
        </p:spPr>
        <p:txBody>
          <a:bodyPr wrap="square">
            <a:spAutoFit/>
          </a:bodyPr>
          <a:lstStyle/>
          <a:p>
            <a:pPr algn="ctr"/>
            <a:r>
              <a:rPr lang="en-US" sz="1600" b="1" dirty="0"/>
              <a:t>Membership (Counting Students)</a:t>
            </a:r>
          </a:p>
        </p:txBody>
      </p:sp>
      <p:sp>
        <p:nvSpPr>
          <p:cNvPr id="7" name="TextBox 6">
            <a:extLst>
              <a:ext uri="{FF2B5EF4-FFF2-40B4-BE49-F238E27FC236}">
                <a16:creationId xmlns:a16="http://schemas.microsoft.com/office/drawing/2014/main" id="{59060BA3-794A-450E-9BE3-7909C511EEC8}"/>
              </a:ext>
            </a:extLst>
          </p:cNvPr>
          <p:cNvSpPr txBox="1"/>
          <p:nvPr/>
        </p:nvSpPr>
        <p:spPr>
          <a:xfrm>
            <a:off x="114300" y="2072786"/>
            <a:ext cx="1944515" cy="646331"/>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Recurring </a:t>
            </a:r>
            <a:r>
              <a:rPr kumimoji="0" lang="en-US" sz="1800" b="1" i="0" u="none" strike="noStrike" kern="1200" cap="none" spc="0" normalizeH="0" baseline="0" noProof="0" dirty="0">
                <a:ln>
                  <a:noFill/>
                </a:ln>
                <a:solidFill>
                  <a:prstClr val="black"/>
                </a:solidFill>
                <a:effectLst/>
                <a:uLnTx/>
                <a:uFillTx/>
                <a:ea typeface="+mn-ea"/>
                <a:cs typeface="+mn-cs"/>
              </a:rPr>
              <a:t>Exemptions</a:t>
            </a:r>
          </a:p>
        </p:txBody>
      </p:sp>
      <p:sp>
        <p:nvSpPr>
          <p:cNvPr id="11" name="TextBox 10">
            <a:extLst>
              <a:ext uri="{FF2B5EF4-FFF2-40B4-BE49-F238E27FC236}">
                <a16:creationId xmlns:a16="http://schemas.microsoft.com/office/drawing/2014/main" id="{E0339542-E133-4C49-840E-41B7BF47A3BF}"/>
              </a:ext>
            </a:extLst>
          </p:cNvPr>
          <p:cNvSpPr txBox="1"/>
          <p:nvPr/>
        </p:nvSpPr>
        <p:spPr>
          <a:xfrm>
            <a:off x="-88193" y="2861387"/>
            <a:ext cx="2147008" cy="646331"/>
          </a:xfrm>
          <a:prstGeom prst="rect">
            <a:avLst/>
          </a:prstGeom>
          <a:noFill/>
        </p:spPr>
        <p:txBody>
          <a:bodyPr wrap="square">
            <a:spAutoFit/>
          </a:bodyPr>
          <a:lstStyle/>
          <a:p>
            <a:pPr algn="ctr"/>
            <a:r>
              <a:rPr lang="en-US" sz="1800" b="1" dirty="0"/>
              <a:t>Non-Recurring Exemptions</a:t>
            </a:r>
          </a:p>
        </p:txBody>
      </p:sp>
      <p:sp>
        <p:nvSpPr>
          <p:cNvPr id="13" name="TextBox 12">
            <a:extLst>
              <a:ext uri="{FF2B5EF4-FFF2-40B4-BE49-F238E27FC236}">
                <a16:creationId xmlns:a16="http://schemas.microsoft.com/office/drawing/2014/main" id="{E88C4EB6-0FD3-4CF6-8C05-B8433F5B560A}"/>
              </a:ext>
            </a:extLst>
          </p:cNvPr>
          <p:cNvSpPr txBox="1"/>
          <p:nvPr/>
        </p:nvSpPr>
        <p:spPr>
          <a:xfrm>
            <a:off x="47625" y="3776416"/>
            <a:ext cx="1944515" cy="584776"/>
          </a:xfrm>
          <a:prstGeom prst="rect">
            <a:avLst/>
          </a:prstGeom>
          <a:noFill/>
        </p:spPr>
        <p:txBody>
          <a:bodyPr wrap="square">
            <a:spAutoFit/>
          </a:bodyPr>
          <a:lstStyle/>
          <a:p>
            <a:pPr algn="ctr"/>
            <a:r>
              <a:rPr lang="en-US" sz="1600" b="1" dirty="0"/>
              <a:t>Equalization </a:t>
            </a:r>
            <a:r>
              <a:rPr lang="en-US" sz="1600" b="1" dirty="0">
                <a:latin typeface="Lato" panose="020F0502020204030203" pitchFamily="34" charset="0"/>
              </a:rPr>
              <a:t>Aid</a:t>
            </a:r>
          </a:p>
          <a:p>
            <a:pPr algn="ctr"/>
            <a:r>
              <a:rPr lang="en-US" sz="1600" b="1" dirty="0"/>
              <a:t>(Oct 15)</a:t>
            </a:r>
          </a:p>
        </p:txBody>
      </p:sp>
      <p:sp>
        <p:nvSpPr>
          <p:cNvPr id="15" name="TextBox 14">
            <a:extLst>
              <a:ext uri="{FF2B5EF4-FFF2-40B4-BE49-F238E27FC236}">
                <a16:creationId xmlns:a16="http://schemas.microsoft.com/office/drawing/2014/main" id="{1BD5AE7B-CA14-44B0-A0DC-DC62958A6693}"/>
              </a:ext>
            </a:extLst>
          </p:cNvPr>
          <p:cNvSpPr txBox="1"/>
          <p:nvPr/>
        </p:nvSpPr>
        <p:spPr>
          <a:xfrm>
            <a:off x="2058815" y="4658847"/>
            <a:ext cx="2720975" cy="338554"/>
          </a:xfrm>
          <a:prstGeom prst="rect">
            <a:avLst/>
          </a:prstGeom>
          <a:noFill/>
        </p:spPr>
        <p:txBody>
          <a:bodyPr wrap="square">
            <a:spAutoFit/>
          </a:bodyPr>
          <a:lstStyle/>
          <a:p>
            <a:pPr algn="ctr"/>
            <a:r>
              <a:rPr lang="en-US" sz="1600" b="1" dirty="0"/>
              <a:t>High Poverty Aid</a:t>
            </a:r>
          </a:p>
        </p:txBody>
      </p:sp>
      <p:sp>
        <p:nvSpPr>
          <p:cNvPr id="17" name="TextBox 16">
            <a:extLst>
              <a:ext uri="{FF2B5EF4-FFF2-40B4-BE49-F238E27FC236}">
                <a16:creationId xmlns:a16="http://schemas.microsoft.com/office/drawing/2014/main" id="{378611C3-3883-4C8C-8AC7-71C045C5D03E}"/>
              </a:ext>
            </a:extLst>
          </p:cNvPr>
          <p:cNvSpPr txBox="1"/>
          <p:nvPr/>
        </p:nvSpPr>
        <p:spPr>
          <a:xfrm>
            <a:off x="7397347" y="1439407"/>
            <a:ext cx="1699028" cy="633379"/>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758" b="1" i="0" u="none" strike="noStrike" kern="1200" cap="none" spc="0" normalizeH="0" baseline="0" noProof="0" dirty="0">
                <a:ln>
                  <a:noFill/>
                </a:ln>
                <a:solidFill>
                  <a:prstClr val="black"/>
                </a:solidFill>
                <a:effectLst/>
                <a:uLnTx/>
                <a:uFillTx/>
                <a:ea typeface="+mn-ea"/>
                <a:cs typeface="+mn-cs"/>
              </a:rPr>
              <a:t>Property Values</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758" b="1" i="0" u="none" strike="noStrike" kern="1200" cap="none" spc="0" normalizeH="0" baseline="0" noProof="0" dirty="0">
                <a:ln>
                  <a:noFill/>
                </a:ln>
                <a:solidFill>
                  <a:prstClr val="black"/>
                </a:solidFill>
                <a:effectLst/>
                <a:uLnTx/>
                <a:uFillTx/>
                <a:ea typeface="+mn-ea"/>
                <a:cs typeface="+mn-cs"/>
              </a:rPr>
              <a:t>(Oct 1)</a:t>
            </a:r>
            <a:endParaRPr lang="en-US" dirty="0"/>
          </a:p>
        </p:txBody>
      </p:sp>
      <p:sp>
        <p:nvSpPr>
          <p:cNvPr id="19" name="TextBox 18">
            <a:extLst>
              <a:ext uri="{FF2B5EF4-FFF2-40B4-BE49-F238E27FC236}">
                <a16:creationId xmlns:a16="http://schemas.microsoft.com/office/drawing/2014/main" id="{A6745A33-0A28-4F65-9C1B-36C0CCB7AAD0}"/>
              </a:ext>
            </a:extLst>
          </p:cNvPr>
          <p:cNvSpPr txBox="1"/>
          <p:nvPr/>
        </p:nvSpPr>
        <p:spPr>
          <a:xfrm>
            <a:off x="7444972" y="2507961"/>
            <a:ext cx="1699028" cy="369332"/>
          </a:xfrm>
          <a:prstGeom prst="rect">
            <a:avLst/>
          </a:prstGeom>
          <a:noFill/>
        </p:spPr>
        <p:txBody>
          <a:bodyPr wrap="square">
            <a:spAutoFit/>
          </a:bodyPr>
          <a:lstStyle/>
          <a:p>
            <a:pPr algn="ctr"/>
            <a:r>
              <a:rPr lang="en-US" sz="1800" b="1" dirty="0"/>
              <a:t>Other Levies</a:t>
            </a:r>
          </a:p>
        </p:txBody>
      </p:sp>
      <p:sp>
        <p:nvSpPr>
          <p:cNvPr id="21" name="TextBox 20">
            <a:extLst>
              <a:ext uri="{FF2B5EF4-FFF2-40B4-BE49-F238E27FC236}">
                <a16:creationId xmlns:a16="http://schemas.microsoft.com/office/drawing/2014/main" id="{6F0B3180-DB91-444F-B67F-0E415E454FD2}"/>
              </a:ext>
            </a:extLst>
          </p:cNvPr>
          <p:cNvSpPr txBox="1"/>
          <p:nvPr/>
        </p:nvSpPr>
        <p:spPr>
          <a:xfrm>
            <a:off x="7327898" y="3659090"/>
            <a:ext cx="1816102" cy="338554"/>
          </a:xfrm>
          <a:prstGeom prst="rect">
            <a:avLst/>
          </a:prstGeom>
          <a:noFill/>
        </p:spPr>
        <p:txBody>
          <a:bodyPr wrap="square">
            <a:spAutoFit/>
          </a:bodyPr>
          <a:lstStyle/>
          <a:p>
            <a:pPr algn="ctr"/>
            <a:r>
              <a:rPr lang="en-US" sz="1600" b="1" dirty="0"/>
              <a:t>Chargeback </a:t>
            </a:r>
            <a:r>
              <a:rPr lang="en-US" sz="1600" b="1" dirty="0">
                <a:latin typeface="Lato" panose="020F0502020204030203" pitchFamily="34" charset="0"/>
              </a:rPr>
              <a:t>Levy</a:t>
            </a:r>
          </a:p>
        </p:txBody>
      </p:sp>
      <p:sp>
        <p:nvSpPr>
          <p:cNvPr id="23" name="TextBox 22">
            <a:extLst>
              <a:ext uri="{FF2B5EF4-FFF2-40B4-BE49-F238E27FC236}">
                <a16:creationId xmlns:a16="http://schemas.microsoft.com/office/drawing/2014/main" id="{FCEBAAF0-700B-4322-8C97-77150BC57F91}"/>
              </a:ext>
            </a:extLst>
          </p:cNvPr>
          <p:cNvSpPr txBox="1"/>
          <p:nvPr/>
        </p:nvSpPr>
        <p:spPr>
          <a:xfrm>
            <a:off x="5600499" y="4580063"/>
            <a:ext cx="1235075" cy="646331"/>
          </a:xfrm>
          <a:prstGeom prst="rect">
            <a:avLst/>
          </a:prstGeom>
          <a:noFill/>
        </p:spPr>
        <p:txBody>
          <a:bodyPr wrap="square">
            <a:spAutoFit/>
          </a:bodyPr>
          <a:lstStyle/>
          <a:p>
            <a:pPr algn="ctr"/>
            <a:r>
              <a:rPr lang="en-US" sz="1800" b="1" dirty="0">
                <a:cs typeface="Arial" panose="020B0604020202020204" pitchFamily="34" charset="0"/>
              </a:rPr>
              <a:t>Debt</a:t>
            </a:r>
            <a:r>
              <a:rPr lang="en-US" sz="1800" b="1" dirty="0"/>
              <a:t> Levies</a:t>
            </a:r>
          </a:p>
        </p:txBody>
      </p:sp>
      <p:pic>
        <p:nvPicPr>
          <p:cNvPr id="9" name="Picture 8">
            <a:extLst>
              <a:ext uri="{FF2B5EF4-FFF2-40B4-BE49-F238E27FC236}">
                <a16:creationId xmlns:a16="http://schemas.microsoft.com/office/drawing/2014/main" id="{67A6B4CE-F44B-4F85-F98F-3767435E8A17}"/>
              </a:ext>
            </a:extLst>
          </p:cNvPr>
          <p:cNvPicPr>
            <a:picLocks noChangeAspect="1"/>
          </p:cNvPicPr>
          <p:nvPr/>
        </p:nvPicPr>
        <p:blipFill>
          <a:blip r:embed="rId2"/>
          <a:stretch>
            <a:fillRect/>
          </a:stretch>
        </p:blipFill>
        <p:spPr>
          <a:xfrm>
            <a:off x="1897139" y="971647"/>
            <a:ext cx="5547833" cy="365760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77152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a:t>
            </a:r>
            <a:endParaRPr lang="en-US" dirty="0"/>
          </a:p>
        </p:txBody>
      </p:sp>
      <p:sp>
        <p:nvSpPr>
          <p:cNvPr id="4" name="TextBox 3">
            <a:extLst>
              <a:ext uri="{FF2B5EF4-FFF2-40B4-BE49-F238E27FC236}">
                <a16:creationId xmlns:a16="http://schemas.microsoft.com/office/drawing/2014/main" id="{2F77F9AD-31A8-490D-962B-6B27F5AD68C1}"/>
              </a:ext>
            </a:extLst>
          </p:cNvPr>
          <p:cNvSpPr txBox="1"/>
          <p:nvPr/>
        </p:nvSpPr>
        <p:spPr>
          <a:xfrm>
            <a:off x="129773" y="1763057"/>
            <a:ext cx="5928263" cy="2185214"/>
          </a:xfrm>
          <a:prstGeom prst="rect">
            <a:avLst/>
          </a:prstGeom>
          <a:noFill/>
        </p:spPr>
        <p:txBody>
          <a:bodyPr wrap="square">
            <a:spAutoFit/>
          </a:bodyPr>
          <a:lstStyle/>
          <a:p>
            <a:pPr>
              <a:buClr>
                <a:schemeClr val="folHlink"/>
              </a:buClr>
              <a:buSzPct val="75000"/>
              <a:buFontTx/>
              <a:buNone/>
            </a:pPr>
            <a:r>
              <a:rPr kumimoji="1" lang="en-US" sz="2400" dirty="0"/>
              <a:t>We’ll walk through a sample revenue limit calculation worksheet, explaining line-by-line and giving you some time to work on your district’s numbers…. </a:t>
            </a:r>
          </a:p>
          <a:p>
            <a:pPr>
              <a:buClr>
                <a:schemeClr val="folHlink"/>
              </a:buClr>
              <a:buSzPct val="75000"/>
              <a:buFontTx/>
              <a:buNone/>
            </a:pPr>
            <a:endParaRPr kumimoji="1" lang="en-US" sz="800" dirty="0"/>
          </a:p>
          <a:p>
            <a:pPr>
              <a:buClr>
                <a:schemeClr val="folHlink"/>
              </a:buClr>
              <a:buSzPct val="75000"/>
              <a:buFontTx/>
              <a:buNone/>
            </a:pPr>
            <a:r>
              <a:rPr kumimoji="1" lang="en-US" sz="2400" dirty="0"/>
              <a:t> ….please ask questions as we go.</a:t>
            </a:r>
          </a:p>
          <a:p>
            <a:pPr>
              <a:buClr>
                <a:schemeClr val="folHlink"/>
              </a:buClr>
              <a:buSzPct val="75000"/>
              <a:buFontTx/>
              <a:buNone/>
            </a:pPr>
            <a:endParaRPr kumimoji="1" lang="en-US" sz="800" dirty="0"/>
          </a:p>
        </p:txBody>
      </p:sp>
      <p:pic>
        <p:nvPicPr>
          <p:cNvPr id="5" name="Picture 10" descr="MMj02951520000[1]">
            <a:extLst>
              <a:ext uri="{FF2B5EF4-FFF2-40B4-BE49-F238E27FC236}">
                <a16:creationId xmlns:a16="http://schemas.microsoft.com/office/drawing/2014/main" id="{26C0C4DF-597C-4572-AA60-1D606B291265}"/>
              </a:ext>
            </a:extLst>
          </p:cNvPr>
          <p:cNvPicPr>
            <a:picLocks noChangeAspect="1" noChangeArrowheads="1" noCrop="1"/>
          </p:cNvPicPr>
          <p:nvPr/>
        </p:nvPicPr>
        <p:blipFill>
          <a:blip r:embed="rId2" cstate="print"/>
          <a:stretch>
            <a:fillRect/>
          </a:stretch>
        </p:blipFill>
        <p:spPr>
          <a:xfrm>
            <a:off x="6507702" y="2222500"/>
            <a:ext cx="2336260" cy="2123873"/>
          </a:xfrm>
          <a:prstGeom prst="rect">
            <a:avLst/>
          </a:prstGeom>
          <a:noFill/>
        </p:spPr>
      </p:pic>
    </p:spTree>
    <p:extLst>
      <p:ext uri="{BB962C8B-B14F-4D97-AF65-F5344CB8AC3E}">
        <p14:creationId xmlns:p14="http://schemas.microsoft.com/office/powerpoint/2010/main" val="351791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4800" b="0" dirty="0">
                <a:solidFill>
                  <a:srgbClr val="FFFF00"/>
                </a:solidFill>
                <a:ea typeface="+mj-ea"/>
                <a:cs typeface="+mj-cs"/>
              </a:rPr>
              <a:t>Quiz Time!</a:t>
            </a:r>
            <a:endParaRPr lang="en-US" sz="4800" dirty="0"/>
          </a:p>
        </p:txBody>
      </p:sp>
      <p:sp>
        <p:nvSpPr>
          <p:cNvPr id="4" name="TextBox 3">
            <a:extLst>
              <a:ext uri="{FF2B5EF4-FFF2-40B4-BE49-F238E27FC236}">
                <a16:creationId xmlns:a16="http://schemas.microsoft.com/office/drawing/2014/main" id="{121B29AC-34EA-46E0-96C9-BB73F019678C}"/>
              </a:ext>
            </a:extLst>
          </p:cNvPr>
          <p:cNvSpPr txBox="1"/>
          <p:nvPr/>
        </p:nvSpPr>
        <p:spPr>
          <a:xfrm>
            <a:off x="2036886" y="1521885"/>
            <a:ext cx="6073446" cy="2626360"/>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2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r>
              <a:rPr lang="en-US" sz="2400" b="1" dirty="0">
                <a:solidFill>
                  <a:prstClr val="black"/>
                </a:solidFill>
                <a:ea typeface="ＭＳ Ｐゴシック" pitchFamily="8" charset="-128"/>
              </a:rPr>
              <a:t>Name 3 revenues </a:t>
            </a:r>
            <a:r>
              <a:rPr lang="en-US" sz="2400" b="1" i="1" dirty="0">
                <a:solidFill>
                  <a:prstClr val="black"/>
                </a:solidFill>
                <a:ea typeface="ＭＳ Ｐゴシック" pitchFamily="8" charset="-128"/>
              </a:rPr>
              <a:t>at your district </a:t>
            </a:r>
            <a:r>
              <a:rPr lang="en-US" sz="2400" b="1" dirty="0">
                <a:solidFill>
                  <a:prstClr val="black"/>
                </a:solidFill>
                <a:ea typeface="ＭＳ Ｐゴシック" pitchFamily="8" charset="-128"/>
              </a:rPr>
              <a:t>that t</a:t>
            </a:r>
            <a:r>
              <a:rPr kumimoji="0" lang="en-US" sz="2400" b="1" i="0" u="none" strike="noStrike" kern="1200" cap="none" spc="0" normalizeH="0" baseline="0" noProof="0" dirty="0">
                <a:ln>
                  <a:noFill/>
                </a:ln>
                <a:solidFill>
                  <a:prstClr val="black"/>
                </a:solidFill>
                <a:effectLst/>
                <a:uLnTx/>
                <a:uFillTx/>
                <a:ea typeface="ＭＳ Ｐゴシック" pitchFamily="8" charset="-128"/>
                <a:cs typeface="+mn-cs"/>
              </a:rPr>
              <a:t>he Revenue Limit formula </a:t>
            </a:r>
            <a:r>
              <a:rPr kumimoji="0" lang="en-US" sz="2400" b="1" i="0" strike="noStrike" kern="1200" cap="none" spc="0" normalizeH="0" baseline="0" noProof="0" dirty="0">
                <a:ln>
                  <a:noFill/>
                </a:ln>
                <a:solidFill>
                  <a:prstClr val="black"/>
                </a:solidFill>
                <a:effectLst/>
                <a:uLnTx/>
                <a:uFillTx/>
                <a:ea typeface="ＭＳ Ｐゴシック" pitchFamily="8" charset="-128"/>
                <a:cs typeface="+mn-cs"/>
              </a:rPr>
              <a:t>controls</a:t>
            </a:r>
          </a:p>
          <a:p>
            <a:pPr marR="0" lvl="0" algn="l" defTabSz="816350" rtl="0" eaLnBrk="1" fontAlgn="auto" latinLnBrk="0" hangingPunct="1">
              <a:lnSpc>
                <a:spcPct val="100000"/>
              </a:lnSpc>
              <a:spcBef>
                <a:spcPts val="439"/>
              </a:spcBef>
              <a:spcAft>
                <a:spcPts val="439"/>
              </a:spcAft>
              <a:buClr>
                <a:srgbClr val="7030A0"/>
              </a:buClr>
              <a:buSzTx/>
              <a:tabLst/>
              <a:defRPr/>
            </a:pPr>
            <a:endParaRPr lang="en-US" sz="1200" b="1" dirty="0">
              <a:solidFill>
                <a:prstClr val="black"/>
              </a:solidFill>
              <a:ea typeface="ＭＳ Ｐゴシック" pitchFamily="8" charset="-128"/>
            </a:endParaRPr>
          </a:p>
          <a:p>
            <a:pPr marL="0" marR="0" lvl="0" indent="0" algn="l" defTabSz="816350" rtl="0" eaLnBrk="1" fontAlgn="auto" latinLnBrk="0" hangingPunct="1">
              <a:lnSpc>
                <a:spcPct val="100000"/>
              </a:lnSpc>
              <a:spcBef>
                <a:spcPts val="439"/>
              </a:spcBef>
              <a:spcAft>
                <a:spcPts val="439"/>
              </a:spcAft>
              <a:buClr>
                <a:srgbClr val="7030A0"/>
              </a:buClr>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Name 3 revenues </a:t>
            </a:r>
            <a:r>
              <a:rPr kumimoji="0" lang="en-US" sz="2400" b="1" i="1" u="none" strike="noStrike" kern="1200" cap="none" spc="0" normalizeH="0" baseline="0" noProof="0" dirty="0">
                <a:ln>
                  <a:noFill/>
                </a:ln>
                <a:solidFill>
                  <a:prstClr val="black"/>
                </a:solidFill>
                <a:effectLst/>
                <a:uLnTx/>
                <a:uFillTx/>
                <a:latin typeface="Calibri"/>
                <a:ea typeface="ＭＳ Ｐゴシック" pitchFamily="8" charset="-128"/>
                <a:cs typeface="+mn-cs"/>
              </a:rPr>
              <a:t>at your district </a:t>
            </a: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that the Revenue Limit formula </a:t>
            </a:r>
            <a:r>
              <a:rPr kumimoji="0" lang="en-US" sz="2400" b="1" i="0" u="sng" strike="noStrike" kern="1200" cap="none" spc="0" normalizeH="0" baseline="0" noProof="0" dirty="0">
                <a:ln>
                  <a:noFill/>
                </a:ln>
                <a:solidFill>
                  <a:prstClr val="black"/>
                </a:solidFill>
                <a:effectLst/>
                <a:uLnTx/>
                <a:uFillTx/>
                <a:latin typeface="Calibri"/>
                <a:ea typeface="ＭＳ Ｐゴシック" pitchFamily="8" charset="-128"/>
                <a:cs typeface="+mn-cs"/>
              </a:rPr>
              <a:t>does not</a:t>
            </a:r>
            <a:r>
              <a:rPr kumimoji="0" lang="en-US" sz="2400" b="1" i="0" strike="noStrike" kern="1200" cap="none" spc="0" normalizeH="0" baseline="0" noProof="0" dirty="0">
                <a:ln>
                  <a:noFill/>
                </a:ln>
                <a:solidFill>
                  <a:prstClr val="black"/>
                </a:solidFill>
                <a:effectLst/>
                <a:uLnTx/>
                <a:uFillTx/>
                <a:latin typeface="Calibri"/>
                <a:ea typeface="ＭＳ Ｐゴシック" pitchFamily="8" charset="-128"/>
                <a:cs typeface="+mn-cs"/>
              </a:rPr>
              <a:t> </a:t>
            </a: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control</a:t>
            </a: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p:txBody>
      </p:sp>
    </p:spTree>
    <p:extLst>
      <p:ext uri="{BB962C8B-B14F-4D97-AF65-F5344CB8AC3E}">
        <p14:creationId xmlns:p14="http://schemas.microsoft.com/office/powerpoint/2010/main" val="129194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a:t>
            </a:r>
          </a:p>
          <a:p>
            <a:endParaRPr lang="en-US" dirty="0"/>
          </a:p>
        </p:txBody>
      </p:sp>
      <p:sp>
        <p:nvSpPr>
          <p:cNvPr id="4" name="TextBox 3">
            <a:extLst>
              <a:ext uri="{FF2B5EF4-FFF2-40B4-BE49-F238E27FC236}">
                <a16:creationId xmlns:a16="http://schemas.microsoft.com/office/drawing/2014/main" id="{DCDB921B-4D18-42E3-A1FF-59C4F2FBA46F}"/>
              </a:ext>
            </a:extLst>
          </p:cNvPr>
          <p:cNvSpPr txBox="1"/>
          <p:nvPr/>
        </p:nvSpPr>
        <p:spPr>
          <a:xfrm>
            <a:off x="1581150" y="1752544"/>
            <a:ext cx="5981700" cy="3293850"/>
          </a:xfrm>
          <a:prstGeom prst="rect">
            <a:avLst/>
          </a:prstGeom>
          <a:noFill/>
        </p:spPr>
        <p:txBody>
          <a:bodyPr wrap="square">
            <a:spAutoFit/>
          </a:bodyPr>
          <a:lstStyle/>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1:</a:t>
            </a:r>
            <a:r>
              <a:rPr kumimoji="0" lang="en-US" sz="2200" i="0" u="none" strike="noStrike" kern="1200" cap="none" spc="0" normalizeH="0" baseline="0" noProof="0" dirty="0">
                <a:ln>
                  <a:noFill/>
                </a:ln>
                <a:effectLst/>
                <a:uLnTx/>
                <a:uFillTx/>
                <a:ea typeface="+mn-ea"/>
                <a:cs typeface="+mn-cs"/>
              </a:rPr>
              <a:t> Build the Base Revenue Per Member. </a:t>
            </a:r>
          </a:p>
          <a:p>
            <a:pPr marL="617252" marR="0" lvl="2" algn="l" defTabSz="685800" rtl="0" eaLnBrk="1" fontAlgn="auto" latinLnBrk="0" hangingPunct="1">
              <a:lnSpc>
                <a:spcPct val="120000"/>
              </a:lnSpc>
              <a:spcBef>
                <a:spcPts val="0"/>
              </a:spcBef>
              <a:spcAft>
                <a:spcPts val="600"/>
              </a:spcAft>
              <a:buSzTx/>
              <a:tabLst/>
              <a:defRPr/>
            </a:pPr>
            <a:r>
              <a:rPr kumimoji="0" lang="en-US" sz="2200" i="0" u="none" strike="noStrike" kern="1200" cap="none" spc="0" normalizeH="0" baseline="0" noProof="0" dirty="0">
                <a:ln>
                  <a:noFill/>
                </a:ln>
                <a:effectLst/>
                <a:uLnTx/>
                <a:uFillTx/>
                <a:ea typeface="+mn-ea"/>
                <a:cs typeface="+mn-cs"/>
              </a:rPr>
              <a:t>		(Worksheet lines 1-3)</a:t>
            </a:r>
          </a:p>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2:</a:t>
            </a:r>
            <a:r>
              <a:rPr kumimoji="0" lang="en-US" sz="2200" i="0" u="none" strike="noStrike" kern="1200" cap="none" spc="0" normalizeH="0" baseline="0" noProof="0" dirty="0">
                <a:ln>
                  <a:noFill/>
                </a:ln>
                <a:effectLst/>
                <a:uLnTx/>
                <a:uFillTx/>
                <a:ea typeface="+mn-ea"/>
                <a:cs typeface="+mn-cs"/>
              </a:rPr>
              <a:t> Calculate a New Revenue Per Member. </a:t>
            </a:r>
          </a:p>
          <a:p>
            <a:pPr marL="308626" marR="0" lvl="1" algn="l" defTabSz="685800" rtl="0" eaLnBrk="1" fontAlgn="auto" latinLnBrk="0" hangingPunct="1">
              <a:lnSpc>
                <a:spcPct val="120000"/>
              </a:lnSpc>
              <a:spcBef>
                <a:spcPts val="0"/>
              </a:spcBef>
              <a:spcAft>
                <a:spcPts val="600"/>
              </a:spcAft>
              <a:buSzTx/>
              <a:tabLst/>
              <a:defRPr/>
            </a:pPr>
            <a:r>
              <a:rPr kumimoji="0" lang="en-US" sz="2200" i="0" u="none" strike="noStrike" kern="1200" cap="none" spc="0" normalizeH="0" baseline="0" noProof="0" dirty="0">
                <a:ln>
                  <a:noFill/>
                </a:ln>
                <a:effectLst/>
                <a:uLnTx/>
                <a:uFillTx/>
                <a:ea typeface="+mn-ea"/>
                <a:cs typeface="+mn-cs"/>
              </a:rPr>
              <a:t>	</a:t>
            </a:r>
            <a:r>
              <a:rPr lang="en-US" sz="2200" dirty="0"/>
              <a:t>        </a:t>
            </a:r>
            <a:r>
              <a:rPr kumimoji="0" lang="en-US" sz="2200" i="0" u="none" strike="noStrike" kern="1200" cap="none" spc="0" normalizeH="0" baseline="0" noProof="0" dirty="0">
                <a:ln>
                  <a:noFill/>
                </a:ln>
                <a:effectLst/>
                <a:uLnTx/>
                <a:uFillTx/>
                <a:ea typeface="+mn-ea"/>
                <a:cs typeface="+mn-cs"/>
              </a:rPr>
              <a:t>(prior to exemptions) </a:t>
            </a:r>
          </a:p>
          <a:p>
            <a:pPr marL="308626" marR="0" lvl="1" algn="l" defTabSz="685800" rtl="0" eaLnBrk="1" fontAlgn="auto" latinLnBrk="0" hangingPunct="1">
              <a:lnSpc>
                <a:spcPct val="120000"/>
              </a:lnSpc>
              <a:spcBef>
                <a:spcPts val="0"/>
              </a:spcBef>
              <a:spcAft>
                <a:spcPts val="600"/>
              </a:spcAft>
              <a:buSzTx/>
              <a:tabLst/>
              <a:defRPr/>
            </a:pPr>
            <a:r>
              <a:rPr lang="en-US" sz="2200" dirty="0"/>
              <a:t>		</a:t>
            </a:r>
            <a:r>
              <a:rPr kumimoji="0" lang="en-US" sz="2200" i="0" u="none" strike="noStrike" kern="1200" cap="none" spc="0" normalizeH="0" baseline="0" noProof="0" dirty="0">
                <a:ln>
                  <a:noFill/>
                </a:ln>
                <a:effectLst/>
                <a:uLnTx/>
                <a:uFillTx/>
                <a:ea typeface="+mn-ea"/>
                <a:cs typeface="+mn-cs"/>
              </a:rPr>
              <a:t>(Worksheet lines 4-7) </a:t>
            </a:r>
          </a:p>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3:</a:t>
            </a:r>
            <a:r>
              <a:rPr kumimoji="0" lang="en-US" sz="2200" i="0" u="none" strike="noStrike" kern="1200" cap="none" spc="0" normalizeH="0" baseline="0" noProof="0" dirty="0">
                <a:ln>
                  <a:noFill/>
                </a:ln>
                <a:effectLst/>
                <a:uLnTx/>
                <a:uFillTx/>
                <a:ea typeface="+mn-ea"/>
                <a:cs typeface="+mn-cs"/>
              </a:rPr>
              <a:t> Determine Allowable Exemptions. 	 		(Worksheet lines 8-11)</a:t>
            </a:r>
          </a:p>
        </p:txBody>
      </p:sp>
      <p:sp>
        <p:nvSpPr>
          <p:cNvPr id="3" name="TextBox 2">
            <a:extLst>
              <a:ext uri="{FF2B5EF4-FFF2-40B4-BE49-F238E27FC236}">
                <a16:creationId xmlns:a16="http://schemas.microsoft.com/office/drawing/2014/main" id="{0F8477B6-B2C5-FB34-2007-3869188DA08F}"/>
              </a:ext>
            </a:extLst>
          </p:cNvPr>
          <p:cNvSpPr txBox="1"/>
          <p:nvPr/>
        </p:nvSpPr>
        <p:spPr>
          <a:xfrm>
            <a:off x="3039215" y="1075490"/>
            <a:ext cx="3627351" cy="523220"/>
          </a:xfrm>
          <a:prstGeom prst="rect">
            <a:avLst/>
          </a:prstGeom>
          <a:noFill/>
        </p:spPr>
        <p:txBody>
          <a:bodyPr wrap="square">
            <a:spAutoFit/>
          </a:bodyPr>
          <a:lstStyle/>
          <a:p>
            <a:r>
              <a:rPr lang="en-US" sz="2800" b="1" i="1" dirty="0">
                <a:latin typeface="+mn-lt"/>
              </a:rPr>
              <a:t>A 4-Step Process</a:t>
            </a:r>
            <a:endParaRPr lang="en-US" sz="2800" i="1" dirty="0"/>
          </a:p>
        </p:txBody>
      </p:sp>
    </p:spTree>
    <p:extLst>
      <p:ext uri="{BB962C8B-B14F-4D97-AF65-F5344CB8AC3E}">
        <p14:creationId xmlns:p14="http://schemas.microsoft.com/office/powerpoint/2010/main" val="32843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a:t>
            </a:r>
            <a:endParaRPr lang="en-US" dirty="0"/>
          </a:p>
        </p:txBody>
      </p:sp>
      <p:sp>
        <p:nvSpPr>
          <p:cNvPr id="4" name="TextBox 3">
            <a:extLst>
              <a:ext uri="{FF2B5EF4-FFF2-40B4-BE49-F238E27FC236}">
                <a16:creationId xmlns:a16="http://schemas.microsoft.com/office/drawing/2014/main" id="{943FE47D-29B2-4A58-9C0B-FA05DA57CF73}"/>
              </a:ext>
            </a:extLst>
          </p:cNvPr>
          <p:cNvSpPr txBox="1"/>
          <p:nvPr/>
        </p:nvSpPr>
        <p:spPr>
          <a:xfrm>
            <a:off x="2286000" y="1228049"/>
            <a:ext cx="4572000" cy="424732"/>
          </a:xfrm>
          <a:prstGeom prst="rect">
            <a:avLst/>
          </a:prstGeom>
          <a:noFill/>
        </p:spPr>
        <p:txBody>
          <a:bodyPr wrap="square">
            <a:spAutoFit/>
          </a:bodyPr>
          <a:lstStyle/>
          <a:p>
            <a:pPr eaLnBrk="1" hangingPunct="1">
              <a:lnSpc>
                <a:spcPct val="90000"/>
              </a:lnSpc>
              <a:spcAft>
                <a:spcPts val="1200"/>
              </a:spcAft>
              <a:buClr>
                <a:srgbClr val="7030A0"/>
              </a:buClr>
            </a:pPr>
            <a:r>
              <a:rPr lang="en-US" sz="2400" b="1" i="1" dirty="0"/>
              <a:t>Step 4:</a:t>
            </a:r>
            <a:r>
              <a:rPr lang="en-US" sz="2400" b="1" dirty="0"/>
              <a:t> Determine Levy Amounts</a:t>
            </a:r>
            <a:r>
              <a:rPr lang="en-US" sz="1800" dirty="0"/>
              <a:t>. </a:t>
            </a:r>
            <a:endParaRPr lang="en-US" sz="1800" u="sng" dirty="0"/>
          </a:p>
        </p:txBody>
      </p:sp>
      <p:sp>
        <p:nvSpPr>
          <p:cNvPr id="6" name="TextBox 5">
            <a:extLst>
              <a:ext uri="{FF2B5EF4-FFF2-40B4-BE49-F238E27FC236}">
                <a16:creationId xmlns:a16="http://schemas.microsoft.com/office/drawing/2014/main" id="{F9F8CA15-C7F6-46C9-AFC1-0DACE7FCDC7B}"/>
              </a:ext>
            </a:extLst>
          </p:cNvPr>
          <p:cNvSpPr txBox="1"/>
          <p:nvPr/>
        </p:nvSpPr>
        <p:spPr>
          <a:xfrm>
            <a:off x="2286000" y="1809265"/>
            <a:ext cx="4572000" cy="960263"/>
          </a:xfrm>
          <a:prstGeom prst="rect">
            <a:avLst/>
          </a:prstGeom>
          <a:noFill/>
        </p:spPr>
        <p:txBody>
          <a:bodyPr wrap="square">
            <a:spAutoFit/>
          </a:bodyPr>
          <a:lstStyle/>
          <a:p>
            <a:pPr marL="308626" indent="-308626" algn="ctr">
              <a:lnSpc>
                <a:spcPct val="80000"/>
              </a:lnSpc>
              <a:spcBef>
                <a:spcPct val="20000"/>
              </a:spcBef>
              <a:defRPr/>
            </a:pPr>
            <a:r>
              <a:rPr lang="en-US" sz="2000" b="1" i="1" u="sng" dirty="0"/>
              <a:t>Controlled Amounts</a:t>
            </a:r>
            <a:endParaRPr lang="en-US" sz="2000" b="1" dirty="0"/>
          </a:p>
          <a:p>
            <a:pPr marL="308626" indent="-308626" algn="ctr">
              <a:lnSpc>
                <a:spcPct val="80000"/>
              </a:lnSpc>
              <a:spcBef>
                <a:spcPct val="20000"/>
              </a:spcBef>
              <a:defRPr/>
            </a:pPr>
            <a:r>
              <a:rPr lang="en-US" sz="2000" b="1" dirty="0"/>
              <a:t>Levies for Funds 10, 38, 41 </a:t>
            </a:r>
          </a:p>
          <a:p>
            <a:pPr marL="308626" indent="-308626" algn="ctr">
              <a:lnSpc>
                <a:spcPct val="80000"/>
              </a:lnSpc>
              <a:spcBef>
                <a:spcPct val="20000"/>
              </a:spcBef>
              <a:defRPr/>
            </a:pPr>
            <a:r>
              <a:rPr lang="en-US" sz="2000" b="1" dirty="0"/>
              <a:t>(Worksheet lines 12-14)</a:t>
            </a:r>
            <a:endParaRPr lang="en-US" sz="2000" dirty="0"/>
          </a:p>
        </p:txBody>
      </p:sp>
      <p:sp>
        <p:nvSpPr>
          <p:cNvPr id="8" name="TextBox 7">
            <a:extLst>
              <a:ext uri="{FF2B5EF4-FFF2-40B4-BE49-F238E27FC236}">
                <a16:creationId xmlns:a16="http://schemas.microsoft.com/office/drawing/2014/main" id="{2E7BC025-EEC8-4C52-B549-F6FC6B01CD73}"/>
              </a:ext>
            </a:extLst>
          </p:cNvPr>
          <p:cNvSpPr txBox="1"/>
          <p:nvPr/>
        </p:nvSpPr>
        <p:spPr>
          <a:xfrm>
            <a:off x="2133600" y="3170633"/>
            <a:ext cx="4572000" cy="1206484"/>
          </a:xfrm>
          <a:prstGeom prst="rect">
            <a:avLst/>
          </a:prstGeom>
          <a:noFill/>
        </p:spPr>
        <p:txBody>
          <a:bodyPr wrap="square">
            <a:spAutoFit/>
          </a:bodyPr>
          <a:lstStyle/>
          <a:p>
            <a:pPr algn="ctr">
              <a:lnSpc>
                <a:spcPct val="80000"/>
              </a:lnSpc>
              <a:spcBef>
                <a:spcPct val="20000"/>
              </a:spcBef>
              <a:defRPr/>
            </a:pPr>
            <a:r>
              <a:rPr lang="en-US" sz="2000" b="1" u="sng" dirty="0"/>
              <a:t>Non-Controlled Amounts</a:t>
            </a:r>
          </a:p>
          <a:p>
            <a:pPr algn="ctr">
              <a:lnSpc>
                <a:spcPct val="80000"/>
              </a:lnSpc>
              <a:spcBef>
                <a:spcPct val="20000"/>
              </a:spcBef>
              <a:defRPr/>
            </a:pPr>
            <a:r>
              <a:rPr lang="en-US" sz="2000" b="1" dirty="0"/>
              <a:t>Levies for Funds 39 &amp; 80 and Prior-Year Chargeback</a:t>
            </a:r>
          </a:p>
          <a:p>
            <a:pPr algn="ctr">
              <a:lnSpc>
                <a:spcPct val="80000"/>
              </a:lnSpc>
              <a:spcBef>
                <a:spcPct val="20000"/>
              </a:spcBef>
              <a:defRPr/>
            </a:pPr>
            <a:r>
              <a:rPr lang="en-US" sz="2000" b="1" dirty="0"/>
              <a:t>(Worksheet line 15)</a:t>
            </a:r>
            <a:endParaRPr lang="en-US" sz="2000" dirty="0"/>
          </a:p>
        </p:txBody>
      </p:sp>
    </p:spTree>
    <p:extLst>
      <p:ext uri="{BB962C8B-B14F-4D97-AF65-F5344CB8AC3E}">
        <p14:creationId xmlns:p14="http://schemas.microsoft.com/office/powerpoint/2010/main" val="168507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w="6350">
                  <a:noFill/>
                </a:ln>
                <a:solidFill>
                  <a:srgbClr val="FFFF00"/>
                </a:solidFill>
                <a:effectLst/>
                <a:uLnTx/>
                <a:uFillTx/>
                <a:latin typeface="Lato Black" panose="020F0A02020204030203" pitchFamily="34" charset="0"/>
                <a:ea typeface="+mj-ea"/>
                <a:cs typeface="Arial" pitchFamily="34" charset="0"/>
              </a:rPr>
              <a:t>Revenue Limit Worksheet</a:t>
            </a:r>
            <a:endParaRPr lang="en-US" dirty="0"/>
          </a:p>
        </p:txBody>
      </p:sp>
      <p:pic>
        <p:nvPicPr>
          <p:cNvPr id="3" name="Picture 2">
            <a:extLst>
              <a:ext uri="{FF2B5EF4-FFF2-40B4-BE49-F238E27FC236}">
                <a16:creationId xmlns:a16="http://schemas.microsoft.com/office/drawing/2014/main" id="{B372DF5A-A20D-4644-A275-F82F2A8C4FDD}"/>
              </a:ext>
            </a:extLst>
          </p:cNvPr>
          <p:cNvPicPr>
            <a:picLocks noChangeAspect="1" noChangeArrowheads="1"/>
          </p:cNvPicPr>
          <p:nvPr/>
        </p:nvPicPr>
        <p:blipFill>
          <a:blip r:embed="rId2" cstate="print"/>
          <a:srcRect l="7276" t="60954" r="58233" b="36953"/>
          <a:stretch>
            <a:fillRect/>
          </a:stretch>
        </p:blipFill>
        <p:spPr bwMode="auto">
          <a:xfrm>
            <a:off x="1059281" y="934904"/>
            <a:ext cx="6751117" cy="400050"/>
          </a:xfrm>
          <a:prstGeom prst="rect">
            <a:avLst/>
          </a:prstGeom>
          <a:noFill/>
          <a:ln w="9525" cmpd="sng">
            <a:solidFill>
              <a:schemeClr val="tx1"/>
            </a:solidFill>
            <a:miter lim="800000"/>
            <a:headEnd/>
            <a:tailEnd/>
          </a:ln>
        </p:spPr>
      </p:pic>
      <p:sp>
        <p:nvSpPr>
          <p:cNvPr id="5" name="TextBox 4">
            <a:extLst>
              <a:ext uri="{FF2B5EF4-FFF2-40B4-BE49-F238E27FC236}">
                <a16:creationId xmlns:a16="http://schemas.microsoft.com/office/drawing/2014/main" id="{F31335D0-58F3-4F1F-8298-6D4A7F6EBB04}"/>
              </a:ext>
            </a:extLst>
          </p:cNvPr>
          <p:cNvSpPr txBox="1"/>
          <p:nvPr/>
        </p:nvSpPr>
        <p:spPr>
          <a:xfrm>
            <a:off x="1059281" y="1614329"/>
            <a:ext cx="6649517" cy="3529171"/>
          </a:xfrm>
          <a:prstGeom prst="rect">
            <a:avLst/>
          </a:prstGeom>
          <a:noFill/>
        </p:spPr>
        <p:txBody>
          <a:bodyPr wrap="square">
            <a:spAutoFit/>
          </a:bodyPr>
          <a:lstStyle/>
          <a:p>
            <a:pPr algn="ctr">
              <a:spcBef>
                <a:spcPts val="439"/>
              </a:spcBef>
              <a:spcAft>
                <a:spcPts val="879"/>
              </a:spcAft>
              <a:buClr>
                <a:srgbClr val="7030A0"/>
              </a:buClr>
              <a:defRPr/>
            </a:pPr>
            <a:r>
              <a:rPr lang="en-US" sz="2000" b="1" dirty="0"/>
              <a:t>(Located in at the bottom of the left page)</a:t>
            </a:r>
            <a:endParaRPr lang="en-US" sz="2000" b="1" dirty="0">
              <a:ln>
                <a:solidFill>
                  <a:schemeClr val="tx1"/>
                </a:solidFill>
              </a:ln>
              <a:solidFill>
                <a:srgbClr val="00B050"/>
              </a:solidFill>
            </a:endParaRPr>
          </a:p>
          <a:p>
            <a:pPr>
              <a:spcBef>
                <a:spcPts val="439"/>
              </a:spcBef>
              <a:spcAft>
                <a:spcPts val="879"/>
              </a:spcAft>
              <a:buClr>
                <a:srgbClr val="7030A0"/>
              </a:buClr>
              <a:defRPr/>
            </a:pPr>
            <a:r>
              <a:rPr lang="en-US" sz="2000" b="1" dirty="0"/>
              <a:t>Green cells are formula cells and will auto calculate the amount for that cell based on the values entered in other cells.</a:t>
            </a:r>
          </a:p>
          <a:p>
            <a:pPr>
              <a:spcBef>
                <a:spcPts val="439"/>
              </a:spcBef>
              <a:spcAft>
                <a:spcPts val="879"/>
              </a:spcAft>
              <a:buClr>
                <a:srgbClr val="7030A0"/>
              </a:buClr>
              <a:defRPr/>
            </a:pPr>
            <a:r>
              <a:rPr lang="en-US" sz="2000" b="1" dirty="0"/>
              <a:t>Yellow cells pull data on file with DPI and loaded on the “Data” tab of the worksheet. </a:t>
            </a:r>
          </a:p>
          <a:p>
            <a:pPr>
              <a:spcBef>
                <a:spcPts val="439"/>
              </a:spcBef>
              <a:spcAft>
                <a:spcPts val="879"/>
              </a:spcAft>
              <a:buClr>
                <a:srgbClr val="7030A0"/>
              </a:buClr>
              <a:defRPr/>
            </a:pPr>
            <a:r>
              <a:rPr lang="en-US" sz="2000" b="1" dirty="0"/>
              <a:t>Pink cells require district entry.</a:t>
            </a:r>
          </a:p>
          <a:p>
            <a:pPr marL="239900" lvl="1">
              <a:lnSpc>
                <a:spcPct val="100000"/>
              </a:lnSpc>
              <a:spcBef>
                <a:spcPts val="439"/>
              </a:spcBef>
              <a:spcAft>
                <a:spcPts val="879"/>
              </a:spcAft>
              <a:buClr>
                <a:srgbClr val="7030A0"/>
              </a:buClr>
              <a:defRPr/>
            </a:pPr>
            <a:r>
              <a:rPr lang="en-US" sz="2000" b="1" u="sng" dirty="0"/>
              <a:t>Note:</a:t>
            </a:r>
            <a:r>
              <a:rPr lang="en-US" sz="2000" b="1" dirty="0"/>
              <a:t> as DPI receives additional data and loads into the  spreadsheet, we will change the pink cells to yellow cells.</a:t>
            </a:r>
          </a:p>
        </p:txBody>
      </p:sp>
    </p:spTree>
    <p:extLst>
      <p:ext uri="{BB962C8B-B14F-4D97-AF65-F5344CB8AC3E}">
        <p14:creationId xmlns:p14="http://schemas.microsoft.com/office/powerpoint/2010/main" val="359861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BE424A-9F74-A627-C4AE-E6EE9CA391D7}"/>
              </a:ext>
            </a:extLst>
          </p:cNvPr>
          <p:cNvPicPr>
            <a:picLocks noChangeAspect="1"/>
          </p:cNvPicPr>
          <p:nvPr/>
        </p:nvPicPr>
        <p:blipFill>
          <a:blip r:embed="rId3"/>
          <a:stretch>
            <a:fillRect/>
          </a:stretch>
        </p:blipFill>
        <p:spPr>
          <a:xfrm>
            <a:off x="984573" y="867235"/>
            <a:ext cx="3385640" cy="4343400"/>
          </a:xfrm>
          <a:prstGeom prst="rect">
            <a:avLst/>
          </a:prstGeom>
          <a:solidFill>
            <a:schemeClr val="bg1"/>
          </a:solidFill>
          <a:effectLst>
            <a:outerShdw blurRad="12700" dist="12700" dir="2700000" algn="tl" rotWithShape="0">
              <a:prstClr val="black">
                <a:alpha val="40000"/>
              </a:prstClr>
            </a:outerShdw>
          </a:effectLst>
        </p:spPr>
      </p:pic>
      <p:pic>
        <p:nvPicPr>
          <p:cNvPr id="18" name="Picture 17">
            <a:extLst>
              <a:ext uri="{FF2B5EF4-FFF2-40B4-BE49-F238E27FC236}">
                <a16:creationId xmlns:a16="http://schemas.microsoft.com/office/drawing/2014/main" id="{E2F5B978-2A02-178A-3D56-8FE8D17E2CAB}"/>
              </a:ext>
            </a:extLst>
          </p:cNvPr>
          <p:cNvPicPr>
            <a:picLocks noChangeAspect="1"/>
          </p:cNvPicPr>
          <p:nvPr/>
        </p:nvPicPr>
        <p:blipFill>
          <a:blip r:embed="rId4"/>
          <a:stretch>
            <a:fillRect/>
          </a:stretch>
        </p:blipFill>
        <p:spPr>
          <a:xfrm>
            <a:off x="4572000" y="867235"/>
            <a:ext cx="3432217" cy="4343400"/>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50000"/>
              </a:lnSpc>
              <a:spcBef>
                <a:spcPct val="50000"/>
              </a:spcBef>
              <a:spcAft>
                <a:spcPts val="0"/>
              </a:spcAft>
              <a:buClrTx/>
              <a:buSzTx/>
              <a:buFontTx/>
              <a:buNone/>
              <a:tabLst/>
              <a:defRPr/>
            </a:pPr>
            <a:endParaRPr kumimoji="0" lang="en-US" sz="261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50000"/>
              </a:lnSpc>
              <a:spcBef>
                <a:spcPct val="500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Step 1: Build the Base Revenue  Line 1</a:t>
            </a:r>
          </a:p>
          <a:p>
            <a:endParaRPr lang="en-US" dirty="0"/>
          </a:p>
        </p:txBody>
      </p:sp>
      <p:sp>
        <p:nvSpPr>
          <p:cNvPr id="26" name="Rectangle 25">
            <a:extLst>
              <a:ext uri="{FF2B5EF4-FFF2-40B4-BE49-F238E27FC236}">
                <a16:creationId xmlns:a16="http://schemas.microsoft.com/office/drawing/2014/main" id="{F1890834-E42A-479F-97CA-50191EFC1701}"/>
              </a:ext>
            </a:extLst>
          </p:cNvPr>
          <p:cNvSpPr/>
          <p:nvPr/>
        </p:nvSpPr>
        <p:spPr>
          <a:xfrm>
            <a:off x="6767855" y="1720806"/>
            <a:ext cx="1300369" cy="80495"/>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A59EE0F-8629-47F7-B35D-B957B85BDD36}"/>
              </a:ext>
            </a:extLst>
          </p:cNvPr>
          <p:cNvSpPr txBox="1"/>
          <p:nvPr/>
        </p:nvSpPr>
        <p:spPr>
          <a:xfrm>
            <a:off x="8260762" y="986061"/>
            <a:ext cx="861166" cy="938719"/>
          </a:xfrm>
          <a:prstGeom prst="rect">
            <a:avLst/>
          </a:prstGeom>
          <a:noFill/>
          <a:ln w="38100">
            <a:solidFill>
              <a:srgbClr val="00FF00"/>
            </a:solidFill>
          </a:ln>
        </p:spPr>
        <p:txBody>
          <a:bodyPr wrap="square" rtlCol="0">
            <a:spAutoFit/>
          </a:bodyPr>
          <a:lstStyle/>
          <a:p>
            <a:r>
              <a:rPr lang="en-US" sz="1100" b="1" dirty="0">
                <a:latin typeface="Lato" panose="020F0502020204030203" pitchFamily="34" charset="0"/>
              </a:rPr>
              <a:t>Aid Penalty comes from page 3 RLW</a:t>
            </a:r>
            <a:endParaRPr lang="en-US" sz="1400" b="1" dirty="0">
              <a:latin typeface="Lato" panose="020F0502020204030203" pitchFamily="34" charset="0"/>
            </a:endParaRPr>
          </a:p>
        </p:txBody>
      </p:sp>
      <p:sp>
        <p:nvSpPr>
          <p:cNvPr id="28" name="TextBox 27">
            <a:extLst>
              <a:ext uri="{FF2B5EF4-FFF2-40B4-BE49-F238E27FC236}">
                <a16:creationId xmlns:a16="http://schemas.microsoft.com/office/drawing/2014/main" id="{FE7EBD16-A498-426D-A46B-7A7C3AB47931}"/>
              </a:ext>
            </a:extLst>
          </p:cNvPr>
          <p:cNvSpPr txBox="1"/>
          <p:nvPr/>
        </p:nvSpPr>
        <p:spPr>
          <a:xfrm>
            <a:off x="8132232" y="2387312"/>
            <a:ext cx="883752" cy="1174552"/>
          </a:xfrm>
          <a:prstGeom prst="rect">
            <a:avLst/>
          </a:prstGeom>
          <a:noFill/>
          <a:ln w="38100">
            <a:solidFill>
              <a:srgbClr val="FF0066"/>
            </a:solidFill>
          </a:ln>
        </p:spPr>
        <p:txBody>
          <a:bodyPr wrap="square" rtlCol="0">
            <a:spAutoFit/>
          </a:bodyPr>
          <a:lstStyle/>
          <a:p>
            <a:r>
              <a:rPr lang="en-US" sz="1172" dirty="0">
                <a:latin typeface="Lato Black" panose="020F0A02020204030203" pitchFamily="34" charset="0"/>
              </a:rPr>
              <a:t>Total levied NRE comes from page 3 RLW</a:t>
            </a:r>
          </a:p>
        </p:txBody>
      </p:sp>
      <p:sp>
        <p:nvSpPr>
          <p:cNvPr id="21" name="Rectangle 20">
            <a:extLst>
              <a:ext uri="{FF2B5EF4-FFF2-40B4-BE49-F238E27FC236}">
                <a16:creationId xmlns:a16="http://schemas.microsoft.com/office/drawing/2014/main" id="{B701A894-822E-85F2-0B6D-F78EFC2646EB}"/>
              </a:ext>
            </a:extLst>
          </p:cNvPr>
          <p:cNvSpPr/>
          <p:nvPr/>
        </p:nvSpPr>
        <p:spPr>
          <a:xfrm>
            <a:off x="6767855" y="1146679"/>
            <a:ext cx="1300369" cy="323306"/>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A9930D9-FCAA-4612-C3F0-09140B368831}"/>
              </a:ext>
            </a:extLst>
          </p:cNvPr>
          <p:cNvSpPr/>
          <p:nvPr/>
        </p:nvSpPr>
        <p:spPr>
          <a:xfrm>
            <a:off x="3101847" y="3575367"/>
            <a:ext cx="677287" cy="354237"/>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E0FCFF7-703F-2E40-FFCD-846CAF7C757A}"/>
              </a:ext>
            </a:extLst>
          </p:cNvPr>
          <p:cNvSpPr/>
          <p:nvPr/>
        </p:nvSpPr>
        <p:spPr>
          <a:xfrm>
            <a:off x="6767855" y="1477995"/>
            <a:ext cx="1300369" cy="242811"/>
          </a:xfrm>
          <a:prstGeom prst="rect">
            <a:avLst/>
          </a:prstGeom>
          <a:no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B11CA40-3D07-8D6A-4D95-3C22E221B7C3}"/>
              </a:ext>
            </a:extLst>
          </p:cNvPr>
          <p:cNvSpPr/>
          <p:nvPr/>
        </p:nvSpPr>
        <p:spPr>
          <a:xfrm>
            <a:off x="3101847" y="4276266"/>
            <a:ext cx="677287" cy="291974"/>
          </a:xfrm>
          <a:prstGeom prst="rect">
            <a:avLst/>
          </a:prstGeom>
          <a:no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6B60BED-5A99-8BED-C39B-7F1997619414}"/>
              </a:ext>
            </a:extLst>
          </p:cNvPr>
          <p:cNvSpPr/>
          <p:nvPr/>
        </p:nvSpPr>
        <p:spPr>
          <a:xfrm>
            <a:off x="6767854" y="1801301"/>
            <a:ext cx="1300369" cy="80495"/>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867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1" grpId="0" animBg="1"/>
      <p:bldP spid="23" grpId="0" animBg="1"/>
      <p:bldP spid="24" grpId="0" animBg="1"/>
      <p:bldP spid="2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i="1" dirty="0">
                <a:solidFill>
                  <a:srgbClr val="FFFF00"/>
                </a:solidFill>
              </a:rPr>
              <a:t>Today’s</a:t>
            </a:r>
            <a:r>
              <a:rPr lang="en-US" sz="3200" i="1" dirty="0">
                <a:solidFill>
                  <a:srgbClr val="FFFF00"/>
                </a:solidFill>
              </a:rPr>
              <a:t> Goals</a:t>
            </a:r>
            <a:endParaRPr lang="en-US" dirty="0"/>
          </a:p>
        </p:txBody>
      </p:sp>
      <p:sp>
        <p:nvSpPr>
          <p:cNvPr id="4" name="TextBox 3">
            <a:extLst>
              <a:ext uri="{FF2B5EF4-FFF2-40B4-BE49-F238E27FC236}">
                <a16:creationId xmlns:a16="http://schemas.microsoft.com/office/drawing/2014/main" id="{E31007B3-B0DE-45B6-990C-39CE436F8EF1}"/>
              </a:ext>
            </a:extLst>
          </p:cNvPr>
          <p:cNvSpPr txBox="1"/>
          <p:nvPr/>
        </p:nvSpPr>
        <p:spPr>
          <a:xfrm>
            <a:off x="1245870" y="921657"/>
            <a:ext cx="5620702" cy="4144724"/>
          </a:xfrm>
          <a:prstGeom prst="rect">
            <a:avLst/>
          </a:prstGeom>
          <a:noFill/>
        </p:spPr>
        <p:txBody>
          <a:bodyPr wrap="square">
            <a:spAutoFit/>
          </a:bodyPr>
          <a:lstStyle/>
          <a:p>
            <a:pPr>
              <a:spcBef>
                <a:spcPts val="439"/>
              </a:spcBef>
              <a:buClr>
                <a:srgbClr val="FFFF00"/>
              </a:buClr>
            </a:pPr>
            <a:r>
              <a:rPr lang="en-US" sz="2000" b="1" dirty="0">
                <a:latin typeface="Lato" panose="020F0502020204030203" pitchFamily="34" charset="0"/>
              </a:rPr>
              <a:t>For you to be able to:</a:t>
            </a:r>
          </a:p>
          <a:p>
            <a:pPr marL="457200" indent="-457200">
              <a:spcBef>
                <a:spcPts val="439"/>
              </a:spcBef>
              <a:buFont typeface="+mj-lt"/>
              <a:buAutoNum type="arabicPeriod"/>
              <a:tabLst>
                <a:tab pos="617252" algn="l"/>
              </a:tabLst>
            </a:pPr>
            <a:r>
              <a:rPr lang="en-US" sz="2000" b="1" dirty="0">
                <a:latin typeface="Lato" panose="020F0502020204030203" pitchFamily="34" charset="0"/>
              </a:rPr>
              <a:t>Accurately prepare (and be able to explain) your district’s Revenue Limit</a:t>
            </a:r>
          </a:p>
          <a:p>
            <a:pPr marL="457200" indent="-457200">
              <a:spcBef>
                <a:spcPts val="439"/>
              </a:spcBef>
              <a:buFont typeface="+mj-lt"/>
              <a:buAutoNum type="arabicPeriod"/>
              <a:tabLst>
                <a:tab pos="617252" algn="l"/>
              </a:tabLst>
            </a:pPr>
            <a:r>
              <a:rPr lang="en-US" sz="2000" b="1" dirty="0">
                <a:latin typeface="Lato" panose="020F0502020204030203" pitchFamily="34" charset="0"/>
              </a:rPr>
              <a:t>Understand your October 15 Aid Certification</a:t>
            </a:r>
          </a:p>
          <a:p>
            <a:pPr marL="457200" indent="-457200">
              <a:spcBef>
                <a:spcPts val="439"/>
              </a:spcBef>
              <a:buFont typeface="+mj-lt"/>
              <a:buAutoNum type="arabicPeriod"/>
              <a:tabLst>
                <a:tab pos="617252" algn="l"/>
              </a:tabLst>
            </a:pPr>
            <a:r>
              <a:rPr lang="en-US" sz="2000" b="1" dirty="0">
                <a:latin typeface="Lato" panose="020F0502020204030203" pitchFamily="34" charset="0"/>
              </a:rPr>
              <a:t>Understand how the Revenue Limit information fits into your fiscal year budget</a:t>
            </a:r>
          </a:p>
          <a:p>
            <a:pPr marL="457200" indent="-457200">
              <a:spcBef>
                <a:spcPts val="439"/>
              </a:spcBef>
              <a:buFont typeface="+mj-lt"/>
              <a:buAutoNum type="arabicPeriod"/>
              <a:tabLst>
                <a:tab pos="617252" algn="l"/>
              </a:tabLst>
            </a:pPr>
            <a:r>
              <a:rPr lang="en-US" sz="2000" b="1" dirty="0">
                <a:latin typeface="Lato" panose="020F0502020204030203" pitchFamily="34" charset="0"/>
              </a:rPr>
              <a:t>Compute your final Fall levy</a:t>
            </a:r>
          </a:p>
          <a:p>
            <a:pPr marL="457200" indent="-457200">
              <a:spcBef>
                <a:spcPts val="439"/>
              </a:spcBef>
              <a:buFont typeface="+mj-lt"/>
              <a:buAutoNum type="arabicPeriod"/>
              <a:tabLst>
                <a:tab pos="617252" algn="l"/>
              </a:tabLst>
            </a:pPr>
            <a:r>
              <a:rPr lang="en-US" sz="2000" b="1" dirty="0">
                <a:latin typeface="Lato" panose="020F0502020204030203" pitchFamily="34" charset="0"/>
              </a:rPr>
              <a:t>Complete your Tax Levy Report (PI-401)</a:t>
            </a:r>
          </a:p>
          <a:p>
            <a:pPr marL="457200" indent="-457200">
              <a:spcBef>
                <a:spcPts val="439"/>
              </a:spcBef>
              <a:buFont typeface="+mj-lt"/>
              <a:buAutoNum type="arabicPeriod"/>
            </a:pPr>
            <a:r>
              <a:rPr lang="en-US" sz="2000" b="1" dirty="0">
                <a:latin typeface="Lato" panose="020F0502020204030203" pitchFamily="34" charset="0"/>
              </a:rPr>
              <a:t>Finalize your fiscal year budget</a:t>
            </a:r>
          </a:p>
          <a:p>
            <a:pPr marL="457200" indent="-457200">
              <a:spcBef>
                <a:spcPts val="439"/>
              </a:spcBef>
              <a:buFont typeface="+mj-lt"/>
              <a:buAutoNum type="arabicPeriod"/>
            </a:pPr>
            <a:r>
              <a:rPr lang="en-US" sz="2000" b="1" dirty="0">
                <a:latin typeface="Lato" panose="020F0502020204030203" pitchFamily="34" charset="0"/>
              </a:rPr>
              <a:t>Learn a few other things about school finance</a:t>
            </a:r>
          </a:p>
        </p:txBody>
      </p:sp>
    </p:spTree>
    <p:extLst>
      <p:ext uri="{BB962C8B-B14F-4D97-AF65-F5344CB8AC3E}">
        <p14:creationId xmlns:p14="http://schemas.microsoft.com/office/powerpoint/2010/main" val="99784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A8430B-65C4-2D99-650C-71C5058D89DA}"/>
              </a:ext>
            </a:extLst>
          </p:cNvPr>
          <p:cNvPicPr>
            <a:picLocks noChangeAspect="1"/>
          </p:cNvPicPr>
          <p:nvPr/>
        </p:nvPicPr>
        <p:blipFill>
          <a:blip r:embed="rId3"/>
          <a:stretch>
            <a:fillRect/>
          </a:stretch>
        </p:blipFill>
        <p:spPr>
          <a:xfrm>
            <a:off x="828675" y="1590602"/>
            <a:ext cx="7486650" cy="2387600"/>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1: Build the Base Revenue - Line 1</a:t>
            </a:r>
            <a:endParaRPr lang="en-US" dirty="0"/>
          </a:p>
        </p:txBody>
      </p:sp>
      <p:sp>
        <p:nvSpPr>
          <p:cNvPr id="4" name="Rectangle 3">
            <a:extLst>
              <a:ext uri="{FF2B5EF4-FFF2-40B4-BE49-F238E27FC236}">
                <a16:creationId xmlns:a16="http://schemas.microsoft.com/office/drawing/2014/main" id="{17E34AEC-3838-4014-A531-E122CAB2E12D}"/>
              </a:ext>
            </a:extLst>
          </p:cNvPr>
          <p:cNvSpPr/>
          <p:nvPr/>
        </p:nvSpPr>
        <p:spPr bwMode="auto">
          <a:xfrm>
            <a:off x="954583" y="1827874"/>
            <a:ext cx="7234834" cy="200116"/>
          </a:xfrm>
          <a:prstGeom prst="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Tree>
    <p:extLst>
      <p:ext uri="{BB962C8B-B14F-4D97-AF65-F5344CB8AC3E}">
        <p14:creationId xmlns:p14="http://schemas.microsoft.com/office/powerpoint/2010/main" val="25161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7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uLnTx/>
              <a:uFillTx/>
              <a:latin typeface="Calibri Light"/>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700" i="0" u="none" strike="noStrike" kern="1200" cap="none" spc="0" normalizeH="0" baseline="0" noProof="0" dirty="0">
                <a:ln>
                  <a:noFill/>
                </a:ln>
                <a:solidFill>
                  <a:srgbClr val="FFFF00"/>
                </a:solidFill>
                <a:effectLst/>
                <a:uLnTx/>
                <a:uFillTx/>
                <a:latin typeface="+mn-lt"/>
                <a:ea typeface="+mn-ea"/>
                <a:cs typeface="+mn-cs"/>
              </a:rPr>
              <a:t>MEMBERSHIP</a:t>
            </a:r>
          </a:p>
          <a:p>
            <a:endParaRPr lang="en-US" dirty="0"/>
          </a:p>
        </p:txBody>
      </p:sp>
      <p:sp>
        <p:nvSpPr>
          <p:cNvPr id="4" name="TextBox 3">
            <a:extLst>
              <a:ext uri="{FF2B5EF4-FFF2-40B4-BE49-F238E27FC236}">
                <a16:creationId xmlns:a16="http://schemas.microsoft.com/office/drawing/2014/main" id="{4C5B85A9-D4A5-4BF7-AE2A-54F1E1206AFC}"/>
              </a:ext>
            </a:extLst>
          </p:cNvPr>
          <p:cNvSpPr txBox="1"/>
          <p:nvPr/>
        </p:nvSpPr>
        <p:spPr>
          <a:xfrm>
            <a:off x="1565329" y="1177745"/>
            <a:ext cx="5860741" cy="400110"/>
          </a:xfrm>
          <a:prstGeom prst="rect">
            <a:avLst/>
          </a:prstGeom>
          <a:noFill/>
        </p:spPr>
        <p:txBody>
          <a:bodyPr wrap="square">
            <a:spAutoFit/>
          </a:bodyPr>
          <a:lstStyle/>
          <a:p>
            <a:pPr algn="ctr"/>
            <a:r>
              <a:rPr lang="en-US" sz="2000" b="1" dirty="0">
                <a:solidFill>
                  <a:srgbClr val="333399"/>
                </a:solidFill>
                <a:latin typeface="Lato" panose="020F0502020204030203" pitchFamily="34" charset="0"/>
              </a:rPr>
              <a:t>Membership directly impacts the Revenue Limit.</a:t>
            </a:r>
          </a:p>
        </p:txBody>
      </p:sp>
      <p:pic>
        <p:nvPicPr>
          <p:cNvPr id="5" name="Picture 4">
            <a:extLst>
              <a:ext uri="{FF2B5EF4-FFF2-40B4-BE49-F238E27FC236}">
                <a16:creationId xmlns:a16="http://schemas.microsoft.com/office/drawing/2014/main" id="{DBED4BA6-50E5-4809-89FA-AF2274FDC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500" y="1833944"/>
            <a:ext cx="3317000" cy="3051640"/>
          </a:xfrm>
          <a:prstGeom prst="rect">
            <a:avLst/>
          </a:prstGeom>
        </p:spPr>
      </p:pic>
    </p:spTree>
    <p:extLst>
      <p:ext uri="{BB962C8B-B14F-4D97-AF65-F5344CB8AC3E}">
        <p14:creationId xmlns:p14="http://schemas.microsoft.com/office/powerpoint/2010/main" val="382469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Let’s Talk a Bit About Membership…</a:t>
            </a:r>
            <a:endParaRPr lang="en-US" dirty="0"/>
          </a:p>
        </p:txBody>
      </p:sp>
      <p:sp>
        <p:nvSpPr>
          <p:cNvPr id="4" name="TextBox 3">
            <a:extLst>
              <a:ext uri="{FF2B5EF4-FFF2-40B4-BE49-F238E27FC236}">
                <a16:creationId xmlns:a16="http://schemas.microsoft.com/office/drawing/2014/main" id="{B66DD34B-3A27-48BE-87AD-38BF475A5521}"/>
              </a:ext>
            </a:extLst>
          </p:cNvPr>
          <p:cNvSpPr txBox="1"/>
          <p:nvPr/>
        </p:nvSpPr>
        <p:spPr>
          <a:xfrm>
            <a:off x="2138363" y="1204109"/>
            <a:ext cx="4581524" cy="3477875"/>
          </a:xfrm>
          <a:prstGeom prst="rect">
            <a:avLst/>
          </a:prstGeom>
          <a:noFill/>
        </p:spPr>
        <p:txBody>
          <a:bodyPr wrap="square">
            <a:spAutoFit/>
          </a:bodyPr>
          <a:lstStyle/>
          <a:p>
            <a:pPr marL="0" indent="0" algn="ctr">
              <a:spcBef>
                <a:spcPts val="600"/>
              </a:spcBef>
              <a:spcAft>
                <a:spcPts val="600"/>
              </a:spcAft>
              <a:buNone/>
            </a:pPr>
            <a:r>
              <a:rPr lang="en-US" sz="2000" b="1" dirty="0"/>
              <a:t>Your district membership is used in </a:t>
            </a:r>
            <a:r>
              <a:rPr lang="en-US" sz="2000" b="1" u="sng" dirty="0"/>
              <a:t>both</a:t>
            </a:r>
            <a:r>
              <a:rPr lang="en-US" sz="2000" b="1" dirty="0"/>
              <a:t> of your district Revenue Limit and Equalization Aid computations.</a:t>
            </a:r>
            <a:endParaRPr lang="en-US" sz="2000" b="1" dirty="0">
              <a:solidFill>
                <a:srgbClr val="FF0000"/>
              </a:solidFill>
            </a:endParaRPr>
          </a:p>
          <a:p>
            <a:pPr algn="ctr">
              <a:spcBef>
                <a:spcPts val="600"/>
              </a:spcBef>
              <a:spcAft>
                <a:spcPts val="600"/>
              </a:spcAft>
              <a:buFontTx/>
              <a:buNone/>
            </a:pPr>
            <a:r>
              <a:rPr lang="en-US" sz="2000" b="1" u="sng" dirty="0"/>
              <a:t>3 Questions for Guidance</a:t>
            </a:r>
          </a:p>
          <a:p>
            <a:pPr marL="538982" lvl="1" indent="-334853">
              <a:lnSpc>
                <a:spcPct val="100000"/>
              </a:lnSpc>
              <a:spcBef>
                <a:spcPts val="600"/>
              </a:spcBef>
              <a:spcAft>
                <a:spcPts val="600"/>
              </a:spcAft>
              <a:buFont typeface="Wingdings" panose="05000000000000000000" pitchFamily="2" charset="2"/>
              <a:buChar char="§"/>
            </a:pPr>
            <a:r>
              <a:rPr lang="en-US" sz="2000" b="1" dirty="0"/>
              <a:t>Who can you count for membership?</a:t>
            </a:r>
          </a:p>
          <a:p>
            <a:pPr marL="538982" lvl="1" indent="-334853">
              <a:lnSpc>
                <a:spcPct val="100000"/>
              </a:lnSpc>
              <a:spcBef>
                <a:spcPts val="600"/>
              </a:spcBef>
              <a:spcAft>
                <a:spcPts val="600"/>
              </a:spcAft>
              <a:buFont typeface="Wingdings" panose="05000000000000000000" pitchFamily="2" charset="2"/>
              <a:buChar char="§"/>
            </a:pPr>
            <a:r>
              <a:rPr lang="en-US" sz="2000" b="1" dirty="0"/>
              <a:t>Who is a resident and enrolled?</a:t>
            </a:r>
          </a:p>
          <a:p>
            <a:pPr marL="538982" lvl="1" indent="-334853">
              <a:lnSpc>
                <a:spcPct val="100000"/>
              </a:lnSpc>
              <a:spcBef>
                <a:spcPts val="600"/>
              </a:spcBef>
              <a:spcAft>
                <a:spcPts val="600"/>
              </a:spcAft>
              <a:buFont typeface="Wingdings" panose="05000000000000000000" pitchFamily="2" charset="2"/>
              <a:buChar char="§"/>
            </a:pPr>
            <a:r>
              <a:rPr lang="en-US" sz="2000" b="1" dirty="0"/>
              <a:t>Who is incurring the cost for the education?</a:t>
            </a:r>
          </a:p>
        </p:txBody>
      </p:sp>
    </p:spTree>
    <p:extLst>
      <p:ext uri="{BB962C8B-B14F-4D97-AF65-F5344CB8AC3E}">
        <p14:creationId xmlns:p14="http://schemas.microsoft.com/office/powerpoint/2010/main" val="291015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123825"/>
            <a:ext cx="9144000" cy="797832"/>
          </a:xfrm>
        </p:spPr>
        <p:txBody>
          <a:bodyPr>
            <a:normAutofit fontScale="70000" lnSpcReduction="20000"/>
          </a:bodyPr>
          <a:lstStyle/>
          <a:p>
            <a:r>
              <a:rPr kumimoji="0" lang="en-US" sz="41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4" name="TextBox 3">
            <a:extLst>
              <a:ext uri="{FF2B5EF4-FFF2-40B4-BE49-F238E27FC236}">
                <a16:creationId xmlns:a16="http://schemas.microsoft.com/office/drawing/2014/main" id="{8C36DE8E-7DE1-459F-A1B0-6DF10D4B273C}"/>
              </a:ext>
            </a:extLst>
          </p:cNvPr>
          <p:cNvSpPr txBox="1"/>
          <p:nvPr/>
        </p:nvSpPr>
        <p:spPr>
          <a:xfrm>
            <a:off x="3193256" y="1005959"/>
            <a:ext cx="4576762" cy="40011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SAFR Membership Report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8E01689-1525-43A0-90BA-0144FE25D5F8}"/>
              </a:ext>
            </a:extLst>
          </p:cNvPr>
          <p:cNvPicPr/>
          <p:nvPr/>
        </p:nvPicPr>
        <p:blipFill rotWithShape="1">
          <a:blip r:embed="rId2"/>
          <a:srcRect t="10240" r="49792" b="42701"/>
          <a:stretch/>
        </p:blipFill>
        <p:spPr bwMode="auto">
          <a:xfrm>
            <a:off x="1934012" y="1406069"/>
            <a:ext cx="5921068" cy="3662886"/>
          </a:xfrm>
          <a:prstGeom prst="rect">
            <a:avLst/>
          </a:prstGeom>
          <a:ln w="38100" cap="sq">
            <a:solidFill>
              <a:srgbClr val="262087"/>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9188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lnSpcReduction="10000"/>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Pupil FTE data</a:t>
            </a:r>
            <a:br>
              <a:rPr kumimoji="0" lang="en-US" sz="23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2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2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(used in the Revenue Limit!)</a:t>
            </a:r>
            <a:endParaRPr lang="en-US" dirty="0"/>
          </a:p>
        </p:txBody>
      </p:sp>
      <p:sp>
        <p:nvSpPr>
          <p:cNvPr id="4" name="TextBox 3">
            <a:extLst>
              <a:ext uri="{FF2B5EF4-FFF2-40B4-BE49-F238E27FC236}">
                <a16:creationId xmlns:a16="http://schemas.microsoft.com/office/drawing/2014/main" id="{9BBB7A26-C0D3-403A-8004-1CB58262AE8B}"/>
              </a:ext>
            </a:extLst>
          </p:cNvPr>
          <p:cNvSpPr txBox="1"/>
          <p:nvPr/>
        </p:nvSpPr>
        <p:spPr>
          <a:xfrm>
            <a:off x="315884" y="3509170"/>
            <a:ext cx="8537171" cy="1200329"/>
          </a:xfrm>
          <a:prstGeom prst="rect">
            <a:avLst/>
          </a:prstGeom>
          <a:noFill/>
        </p:spPr>
        <p:txBody>
          <a:bodyPr wrap="square">
            <a:spAutoFit/>
          </a:bodyPr>
          <a:lstStyle/>
          <a:p>
            <a:pPr algn="ctr"/>
            <a:r>
              <a:rPr lang="en-US" sz="2400" b="1" dirty="0"/>
              <a:t>FY 2023-24 FTE Conversion for Revenue Limit Calculation</a:t>
            </a:r>
          </a:p>
          <a:p>
            <a:pPr algn="ctr"/>
            <a:r>
              <a:rPr lang="en-US" sz="2400" b="1" dirty="0"/>
              <a:t>includes Challenge Academy students and </a:t>
            </a:r>
          </a:p>
          <a:p>
            <a:pPr algn="ctr"/>
            <a:r>
              <a:rPr lang="en-US" sz="2400" b="1" dirty="0"/>
              <a:t>Independent Charter Schools (ICS) New Authorizers FTE</a:t>
            </a:r>
          </a:p>
        </p:txBody>
      </p:sp>
      <p:cxnSp>
        <p:nvCxnSpPr>
          <p:cNvPr id="5" name="Straight Arrow Connector 4">
            <a:extLst>
              <a:ext uri="{FF2B5EF4-FFF2-40B4-BE49-F238E27FC236}">
                <a16:creationId xmlns:a16="http://schemas.microsoft.com/office/drawing/2014/main" id="{1F98DECA-A7CE-463A-B40E-DD79DE175DB3}"/>
              </a:ext>
            </a:extLst>
          </p:cNvPr>
          <p:cNvCxnSpPr>
            <a:cxnSpLocks/>
            <a:endCxn id="7" idx="3"/>
          </p:cNvCxnSpPr>
          <p:nvPr/>
        </p:nvCxnSpPr>
        <p:spPr>
          <a:xfrm flipH="1">
            <a:off x="8082366" y="2344189"/>
            <a:ext cx="9221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10A727-1494-D31D-80A2-7519BCC82411}"/>
              </a:ext>
            </a:extLst>
          </p:cNvPr>
          <p:cNvPicPr>
            <a:picLocks noChangeAspect="1"/>
          </p:cNvPicPr>
          <p:nvPr/>
        </p:nvPicPr>
        <p:blipFill>
          <a:blip r:embed="rId2"/>
          <a:stretch>
            <a:fillRect/>
          </a:stretch>
        </p:blipFill>
        <p:spPr>
          <a:xfrm>
            <a:off x="0" y="1418084"/>
            <a:ext cx="8082366" cy="1852209"/>
          </a:xfrm>
          <a:prstGeom prst="rect">
            <a:avLst/>
          </a:prstGeom>
        </p:spPr>
      </p:pic>
    </p:spTree>
    <p:extLst>
      <p:ext uri="{BB962C8B-B14F-4D97-AF65-F5344CB8AC3E}">
        <p14:creationId xmlns:p14="http://schemas.microsoft.com/office/powerpoint/2010/main" val="132646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lnSpcReduction="10000"/>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Pupil FTE Conversion</a:t>
            </a:r>
            <a:br>
              <a:rPr kumimoji="0" lang="en-US" sz="23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28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24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(used in the Revenue Limit!)</a:t>
            </a:r>
            <a:endParaRPr lang="en-US" dirty="0"/>
          </a:p>
        </p:txBody>
      </p:sp>
      <p:sp>
        <p:nvSpPr>
          <p:cNvPr id="8" name="TextBox 7">
            <a:extLst>
              <a:ext uri="{FF2B5EF4-FFF2-40B4-BE49-F238E27FC236}">
                <a16:creationId xmlns:a16="http://schemas.microsoft.com/office/drawing/2014/main" id="{83904C7E-2D90-4556-BAA6-F1353B25377E}"/>
              </a:ext>
            </a:extLst>
          </p:cNvPr>
          <p:cNvSpPr txBox="1"/>
          <p:nvPr/>
        </p:nvSpPr>
        <p:spPr>
          <a:xfrm>
            <a:off x="0" y="4283015"/>
            <a:ext cx="9210501" cy="923330"/>
          </a:xfrm>
          <a:prstGeom prst="rect">
            <a:avLst/>
          </a:prstGeom>
          <a:noFill/>
        </p:spPr>
        <p:txBody>
          <a:bodyPr wrap="square">
            <a:spAutoFit/>
          </a:bodyPr>
          <a:lstStyle/>
          <a:p>
            <a:pPr algn="ctr"/>
            <a:r>
              <a:rPr lang="en-US" sz="1800" b="1" dirty="0"/>
              <a:t>FTE Conversion for Revenue Limit Calculation</a:t>
            </a:r>
          </a:p>
          <a:p>
            <a:pPr algn="ctr"/>
            <a:r>
              <a:rPr lang="en-US" sz="1800" b="1" dirty="0"/>
              <a:t>includes Challenge Academy students and </a:t>
            </a:r>
          </a:p>
          <a:p>
            <a:pPr algn="ctr"/>
            <a:r>
              <a:rPr lang="en-US" sz="1800" b="1" dirty="0"/>
              <a:t>Independent Charter Schools (ICS) New Authorizers FTE</a:t>
            </a:r>
          </a:p>
        </p:txBody>
      </p:sp>
      <p:pic>
        <p:nvPicPr>
          <p:cNvPr id="4" name="Picture 3">
            <a:extLst>
              <a:ext uri="{FF2B5EF4-FFF2-40B4-BE49-F238E27FC236}">
                <a16:creationId xmlns:a16="http://schemas.microsoft.com/office/drawing/2014/main" id="{60486FDC-5489-C89E-F932-C855F1203360}"/>
              </a:ext>
            </a:extLst>
          </p:cNvPr>
          <p:cNvPicPr>
            <a:picLocks noChangeAspect="1"/>
          </p:cNvPicPr>
          <p:nvPr/>
        </p:nvPicPr>
        <p:blipFill>
          <a:blip r:embed="rId2"/>
          <a:stretch>
            <a:fillRect/>
          </a:stretch>
        </p:blipFill>
        <p:spPr>
          <a:xfrm>
            <a:off x="337088" y="921657"/>
            <a:ext cx="8469824" cy="3424825"/>
          </a:xfrm>
          <a:prstGeom prst="rect">
            <a:avLst/>
          </a:prstGeom>
        </p:spPr>
      </p:pic>
    </p:spTree>
    <p:extLst>
      <p:ext uri="{BB962C8B-B14F-4D97-AF65-F5344CB8AC3E}">
        <p14:creationId xmlns:p14="http://schemas.microsoft.com/office/powerpoint/2010/main" val="212036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 y="171450"/>
            <a:ext cx="9140641" cy="742950"/>
          </a:xfrm>
        </p:spPr>
        <p:txBody>
          <a:bodyPr>
            <a:norm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lgn="ctr"/>
            <a:r>
              <a:rPr lang="en-US" sz="3516" dirty="0">
                <a:solidFill>
                  <a:schemeClr val="bg1">
                    <a:lumMod val="95000"/>
                  </a:schemeClr>
                </a:solidFill>
              </a:rPr>
              <a:t>Pupil Count - Words to Know</a:t>
            </a:r>
          </a:p>
        </p:txBody>
      </p:sp>
      <p:sp>
        <p:nvSpPr>
          <p:cNvPr id="5" name="Slide Number Placeholder 4"/>
          <p:cNvSpPr>
            <a:spLocks noGrp="1"/>
          </p:cNvSpPr>
          <p:nvPr>
            <p:ph type="sldNum" sz="quarter" idx="4294967295"/>
          </p:nvPr>
        </p:nvSpPr>
        <p:spPr>
          <a:xfrm>
            <a:off x="8610600" y="4705350"/>
            <a:ext cx="533400" cy="352425"/>
          </a:xfrm>
          <a:prstGeom prst="rect">
            <a:avLst/>
          </a:prstGeom>
        </p:spPr>
        <p:txBody>
          <a:bodyPr/>
          <a:lstStyle>
            <a:defPPr>
              <a:defRPr lang="en-US"/>
            </a:defPPr>
            <a:lvl1pPr marL="0" algn="l" defTabSz="597895" rtl="0" eaLnBrk="1" latinLnBrk="0" hangingPunct="1">
              <a:defRPr sz="1177" kern="1200">
                <a:solidFill>
                  <a:schemeClr val="tx1"/>
                </a:solidFill>
                <a:latin typeface="+mn-lt"/>
                <a:ea typeface="+mn-ea"/>
                <a:cs typeface="+mn-cs"/>
              </a:defRPr>
            </a:lvl1pPr>
            <a:lvl2pPr marL="298947" algn="l" defTabSz="597895" rtl="0" eaLnBrk="1" latinLnBrk="0" hangingPunct="1">
              <a:defRPr sz="1177" kern="1200">
                <a:solidFill>
                  <a:schemeClr val="tx1"/>
                </a:solidFill>
                <a:latin typeface="+mn-lt"/>
                <a:ea typeface="+mn-ea"/>
                <a:cs typeface="+mn-cs"/>
              </a:defRPr>
            </a:lvl2pPr>
            <a:lvl3pPr marL="597895" algn="l" defTabSz="597895" rtl="0" eaLnBrk="1" latinLnBrk="0" hangingPunct="1">
              <a:defRPr sz="1177" kern="1200">
                <a:solidFill>
                  <a:schemeClr val="tx1"/>
                </a:solidFill>
                <a:latin typeface="+mn-lt"/>
                <a:ea typeface="+mn-ea"/>
                <a:cs typeface="+mn-cs"/>
              </a:defRPr>
            </a:lvl3pPr>
            <a:lvl4pPr marL="896842" algn="l" defTabSz="597895" rtl="0" eaLnBrk="1" latinLnBrk="0" hangingPunct="1">
              <a:defRPr sz="1177" kern="1200">
                <a:solidFill>
                  <a:schemeClr val="tx1"/>
                </a:solidFill>
                <a:latin typeface="+mn-lt"/>
                <a:ea typeface="+mn-ea"/>
                <a:cs typeface="+mn-cs"/>
              </a:defRPr>
            </a:lvl4pPr>
            <a:lvl5pPr marL="1195789" algn="l" defTabSz="597895" rtl="0" eaLnBrk="1" latinLnBrk="0" hangingPunct="1">
              <a:defRPr sz="1177" kern="1200">
                <a:solidFill>
                  <a:schemeClr val="tx1"/>
                </a:solidFill>
                <a:latin typeface="+mn-lt"/>
                <a:ea typeface="+mn-ea"/>
                <a:cs typeface="+mn-cs"/>
              </a:defRPr>
            </a:lvl5pPr>
            <a:lvl6pPr marL="1494737" algn="l" defTabSz="597895" rtl="0" eaLnBrk="1" latinLnBrk="0" hangingPunct="1">
              <a:defRPr sz="1177" kern="1200">
                <a:solidFill>
                  <a:schemeClr val="tx1"/>
                </a:solidFill>
                <a:latin typeface="+mn-lt"/>
                <a:ea typeface="+mn-ea"/>
                <a:cs typeface="+mn-cs"/>
              </a:defRPr>
            </a:lvl6pPr>
            <a:lvl7pPr marL="1793683" algn="l" defTabSz="597895" rtl="0" eaLnBrk="1" latinLnBrk="0" hangingPunct="1">
              <a:defRPr sz="1177" kern="1200">
                <a:solidFill>
                  <a:schemeClr val="tx1"/>
                </a:solidFill>
                <a:latin typeface="+mn-lt"/>
                <a:ea typeface="+mn-ea"/>
                <a:cs typeface="+mn-cs"/>
              </a:defRPr>
            </a:lvl7pPr>
            <a:lvl8pPr marL="2092632" algn="l" defTabSz="597895" rtl="0" eaLnBrk="1" latinLnBrk="0" hangingPunct="1">
              <a:defRPr sz="1177" kern="1200">
                <a:solidFill>
                  <a:schemeClr val="tx1"/>
                </a:solidFill>
                <a:latin typeface="+mn-lt"/>
                <a:ea typeface="+mn-ea"/>
                <a:cs typeface="+mn-cs"/>
              </a:defRPr>
            </a:lvl8pPr>
            <a:lvl9pPr marL="2391578" algn="l" defTabSz="597895" rtl="0" eaLnBrk="1" latinLnBrk="0" hangingPunct="1">
              <a:defRPr sz="1177" kern="1200">
                <a:solidFill>
                  <a:schemeClr val="tx1"/>
                </a:solidFill>
                <a:latin typeface="+mn-lt"/>
                <a:ea typeface="+mn-ea"/>
                <a:cs typeface="+mn-cs"/>
              </a:defRPr>
            </a:lvl9pPr>
          </a:lstStyle>
          <a:p>
            <a:pPr algn="ctr"/>
            <a:fld id="{5D8D1003-AB5A-475D-AA35-3531570876C4}" type="slidenum">
              <a:rPr lang="en-US" sz="2051" b="1" smtClean="0">
                <a:solidFill>
                  <a:schemeClr val="accent6">
                    <a:lumMod val="75000"/>
                  </a:schemeClr>
                </a:solidFill>
              </a:rPr>
              <a:pPr algn="ctr"/>
              <a:t>26</a:t>
            </a:fld>
            <a:endParaRPr lang="en-US" sz="2051" b="1" dirty="0">
              <a:solidFill>
                <a:schemeClr val="accent6">
                  <a:lumMod val="75000"/>
                </a:schemeClr>
              </a:solidFill>
            </a:endParaRPr>
          </a:p>
        </p:txBody>
      </p:sp>
      <p:sp>
        <p:nvSpPr>
          <p:cNvPr id="4" name="TextBox 3"/>
          <p:cNvSpPr txBox="1"/>
          <p:nvPr/>
        </p:nvSpPr>
        <p:spPr>
          <a:xfrm>
            <a:off x="1182166" y="2871742"/>
            <a:ext cx="1390671"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Enrollment</a:t>
            </a:r>
          </a:p>
        </p:txBody>
      </p:sp>
      <p:sp>
        <p:nvSpPr>
          <p:cNvPr id="6" name="TextBox 5"/>
          <p:cNvSpPr txBox="1"/>
          <p:nvPr/>
        </p:nvSpPr>
        <p:spPr>
          <a:xfrm>
            <a:off x="1429255" y="2460495"/>
            <a:ext cx="1736895"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Head Count</a:t>
            </a:r>
          </a:p>
        </p:txBody>
      </p:sp>
      <p:sp>
        <p:nvSpPr>
          <p:cNvPr id="7" name="TextBox 6"/>
          <p:cNvSpPr txBox="1"/>
          <p:nvPr/>
        </p:nvSpPr>
        <p:spPr>
          <a:xfrm>
            <a:off x="1429255" y="2039236"/>
            <a:ext cx="1256595" cy="369332"/>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800" b="1" dirty="0">
                <a:solidFill>
                  <a:schemeClr val="bg2">
                    <a:lumMod val="25000"/>
                  </a:schemeClr>
                </a:solidFill>
                <a:latin typeface="+mj-lt"/>
              </a:rPr>
              <a:t>Resident</a:t>
            </a:r>
          </a:p>
        </p:txBody>
      </p:sp>
      <p:sp>
        <p:nvSpPr>
          <p:cNvPr id="8" name="TextBox 7"/>
          <p:cNvSpPr txBox="1"/>
          <p:nvPr/>
        </p:nvSpPr>
        <p:spPr>
          <a:xfrm>
            <a:off x="5326135" y="3294764"/>
            <a:ext cx="2833709" cy="345607"/>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646" b="1" dirty="0">
                <a:solidFill>
                  <a:schemeClr val="bg2">
                    <a:lumMod val="25000"/>
                  </a:schemeClr>
                </a:solidFill>
                <a:latin typeface="+mj-lt"/>
              </a:rPr>
              <a:t>Revenue Limit Membership</a:t>
            </a:r>
          </a:p>
        </p:txBody>
      </p:sp>
      <p:sp>
        <p:nvSpPr>
          <p:cNvPr id="9" name="TextBox 8"/>
          <p:cNvSpPr txBox="1"/>
          <p:nvPr/>
        </p:nvSpPr>
        <p:spPr>
          <a:xfrm>
            <a:off x="3177305" y="2039236"/>
            <a:ext cx="1801214"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Age Requirements</a:t>
            </a:r>
          </a:p>
        </p:txBody>
      </p:sp>
      <p:sp>
        <p:nvSpPr>
          <p:cNvPr id="10" name="TextBox 9"/>
          <p:cNvSpPr txBox="1"/>
          <p:nvPr/>
        </p:nvSpPr>
        <p:spPr>
          <a:xfrm>
            <a:off x="2203982" y="3514766"/>
            <a:ext cx="1277524"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Attendance</a:t>
            </a:r>
          </a:p>
        </p:txBody>
      </p:sp>
      <p:sp>
        <p:nvSpPr>
          <p:cNvPr id="11" name="Rectangle 10"/>
          <p:cNvSpPr/>
          <p:nvPr/>
        </p:nvSpPr>
        <p:spPr>
          <a:xfrm>
            <a:off x="1591559" y="1225111"/>
            <a:ext cx="95853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Full time </a:t>
            </a:r>
          </a:p>
        </p:txBody>
      </p:sp>
      <p:sp>
        <p:nvSpPr>
          <p:cNvPr id="12" name="TextBox 11"/>
          <p:cNvSpPr txBox="1"/>
          <p:nvPr/>
        </p:nvSpPr>
        <p:spPr>
          <a:xfrm>
            <a:off x="5401222" y="2039236"/>
            <a:ext cx="1166632"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Part-time</a:t>
            </a:r>
          </a:p>
        </p:txBody>
      </p:sp>
      <p:sp>
        <p:nvSpPr>
          <p:cNvPr id="14" name="Rectangle 13"/>
          <p:cNvSpPr/>
          <p:nvPr/>
        </p:nvSpPr>
        <p:spPr>
          <a:xfrm>
            <a:off x="5474150" y="1635354"/>
            <a:ext cx="2410756"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Summer ADM Equivalent</a:t>
            </a:r>
          </a:p>
        </p:txBody>
      </p:sp>
      <p:sp>
        <p:nvSpPr>
          <p:cNvPr id="16" name="Rectangle 15"/>
          <p:cNvSpPr/>
          <p:nvPr/>
        </p:nvSpPr>
        <p:spPr>
          <a:xfrm>
            <a:off x="3856661" y="2848660"/>
            <a:ext cx="1501854" cy="369332"/>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800" b="1" dirty="0">
                <a:solidFill>
                  <a:schemeClr val="bg2">
                    <a:lumMod val="25000"/>
                  </a:schemeClr>
                </a:solidFill>
                <a:latin typeface="+mj-lt"/>
              </a:rPr>
              <a:t>Membership</a:t>
            </a:r>
          </a:p>
        </p:txBody>
      </p:sp>
      <p:sp>
        <p:nvSpPr>
          <p:cNvPr id="17" name="Rectangle 16"/>
          <p:cNvSpPr/>
          <p:nvPr/>
        </p:nvSpPr>
        <p:spPr>
          <a:xfrm>
            <a:off x="4921386" y="4055393"/>
            <a:ext cx="2963519"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5-year-old Kindergarten </a:t>
            </a:r>
          </a:p>
        </p:txBody>
      </p:sp>
      <p:sp>
        <p:nvSpPr>
          <p:cNvPr id="18" name="Rectangle 17"/>
          <p:cNvSpPr/>
          <p:nvPr/>
        </p:nvSpPr>
        <p:spPr>
          <a:xfrm>
            <a:off x="3267545" y="3260474"/>
            <a:ext cx="205729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Hours of Instruction</a:t>
            </a:r>
          </a:p>
        </p:txBody>
      </p:sp>
      <p:sp>
        <p:nvSpPr>
          <p:cNvPr id="19" name="Rectangle 18"/>
          <p:cNvSpPr/>
          <p:nvPr/>
        </p:nvSpPr>
        <p:spPr>
          <a:xfrm>
            <a:off x="1429256" y="4114781"/>
            <a:ext cx="305875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Full Time Equivalency (FTE)</a:t>
            </a:r>
          </a:p>
        </p:txBody>
      </p:sp>
      <p:sp>
        <p:nvSpPr>
          <p:cNvPr id="20" name="Rectangle 19"/>
          <p:cNvSpPr/>
          <p:nvPr/>
        </p:nvSpPr>
        <p:spPr>
          <a:xfrm>
            <a:off x="5302020" y="4438062"/>
            <a:ext cx="1344358" cy="553998"/>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State Schools</a:t>
            </a:r>
          </a:p>
        </p:txBody>
      </p:sp>
      <p:sp>
        <p:nvSpPr>
          <p:cNvPr id="21" name="Rectangle 20"/>
          <p:cNvSpPr/>
          <p:nvPr/>
        </p:nvSpPr>
        <p:spPr>
          <a:xfrm>
            <a:off x="1884212" y="1642995"/>
            <a:ext cx="95853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Minutes</a:t>
            </a:r>
          </a:p>
        </p:txBody>
      </p:sp>
      <p:sp>
        <p:nvSpPr>
          <p:cNvPr id="22" name="Rectangle 21"/>
          <p:cNvSpPr/>
          <p:nvPr/>
        </p:nvSpPr>
        <p:spPr>
          <a:xfrm>
            <a:off x="5103629" y="3683323"/>
            <a:ext cx="879087"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Present </a:t>
            </a:r>
          </a:p>
        </p:txBody>
      </p:sp>
      <p:sp>
        <p:nvSpPr>
          <p:cNvPr id="23" name="Rectangle 22"/>
          <p:cNvSpPr/>
          <p:nvPr/>
        </p:nvSpPr>
        <p:spPr>
          <a:xfrm>
            <a:off x="2695271" y="2894826"/>
            <a:ext cx="1024456" cy="400110"/>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2000" b="1" dirty="0">
                <a:solidFill>
                  <a:srgbClr val="333399"/>
                </a:solidFill>
                <a:latin typeface="+mj-lt"/>
              </a:rPr>
              <a:t>Thayer</a:t>
            </a:r>
            <a:r>
              <a:rPr lang="en-US" sz="1500" b="1" dirty="0">
                <a:solidFill>
                  <a:srgbClr val="333399"/>
                </a:solidFill>
                <a:latin typeface="+mj-lt"/>
              </a:rPr>
              <a:t> </a:t>
            </a:r>
          </a:p>
        </p:txBody>
      </p:sp>
      <p:sp>
        <p:nvSpPr>
          <p:cNvPr id="24" name="Rectangle 23"/>
          <p:cNvSpPr/>
          <p:nvPr/>
        </p:nvSpPr>
        <p:spPr>
          <a:xfrm>
            <a:off x="2472138" y="4536259"/>
            <a:ext cx="2378728"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General Aid Membership</a:t>
            </a:r>
          </a:p>
        </p:txBody>
      </p:sp>
      <p:sp>
        <p:nvSpPr>
          <p:cNvPr id="25" name="Rectangle 24"/>
          <p:cNvSpPr/>
          <p:nvPr/>
        </p:nvSpPr>
        <p:spPr>
          <a:xfrm>
            <a:off x="5161817" y="1229886"/>
            <a:ext cx="2745458"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Pre-School-Special Education</a:t>
            </a:r>
          </a:p>
        </p:txBody>
      </p:sp>
      <p:sp>
        <p:nvSpPr>
          <p:cNvPr id="26" name="Rectangle 25"/>
          <p:cNvSpPr/>
          <p:nvPr/>
        </p:nvSpPr>
        <p:spPr>
          <a:xfrm>
            <a:off x="936706" y="3215118"/>
            <a:ext cx="1201291" cy="633379"/>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758" b="1" dirty="0">
                <a:solidFill>
                  <a:schemeClr val="bg2">
                    <a:lumMod val="25000"/>
                  </a:schemeClr>
                </a:solidFill>
                <a:latin typeface="+mj-lt"/>
              </a:rPr>
              <a:t>3-year Programs</a:t>
            </a:r>
          </a:p>
        </p:txBody>
      </p:sp>
      <p:sp>
        <p:nvSpPr>
          <p:cNvPr id="27" name="Rectangle 26"/>
          <p:cNvSpPr/>
          <p:nvPr/>
        </p:nvSpPr>
        <p:spPr>
          <a:xfrm>
            <a:off x="6743700" y="2039236"/>
            <a:ext cx="950191"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Pupil</a:t>
            </a:r>
          </a:p>
        </p:txBody>
      </p:sp>
      <p:sp>
        <p:nvSpPr>
          <p:cNvPr id="28" name="Rectangle 27"/>
          <p:cNvSpPr/>
          <p:nvPr/>
        </p:nvSpPr>
        <p:spPr>
          <a:xfrm>
            <a:off x="3547491" y="3674424"/>
            <a:ext cx="1343141"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Count Date</a:t>
            </a:r>
          </a:p>
        </p:txBody>
      </p:sp>
      <p:sp>
        <p:nvSpPr>
          <p:cNvPr id="29" name="Rectangle 28"/>
          <p:cNvSpPr/>
          <p:nvPr/>
        </p:nvSpPr>
        <p:spPr>
          <a:xfrm>
            <a:off x="6816055" y="4383516"/>
            <a:ext cx="172667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Special Education</a:t>
            </a:r>
          </a:p>
        </p:txBody>
      </p:sp>
      <p:sp>
        <p:nvSpPr>
          <p:cNvPr id="30" name="Rectangle 29"/>
          <p:cNvSpPr/>
          <p:nvPr/>
        </p:nvSpPr>
        <p:spPr>
          <a:xfrm>
            <a:off x="3267545" y="2444702"/>
            <a:ext cx="205729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Receiving Instruction</a:t>
            </a:r>
          </a:p>
        </p:txBody>
      </p:sp>
      <p:sp>
        <p:nvSpPr>
          <p:cNvPr id="31" name="Rectangle 30"/>
          <p:cNvSpPr/>
          <p:nvPr/>
        </p:nvSpPr>
        <p:spPr>
          <a:xfrm>
            <a:off x="6419462" y="3683323"/>
            <a:ext cx="1599123"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Non-Resident</a:t>
            </a:r>
          </a:p>
        </p:txBody>
      </p:sp>
      <p:sp>
        <p:nvSpPr>
          <p:cNvPr id="32" name="Rectangle 31"/>
          <p:cNvSpPr/>
          <p:nvPr/>
        </p:nvSpPr>
        <p:spPr>
          <a:xfrm>
            <a:off x="3334199" y="1643018"/>
            <a:ext cx="144246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Withdrawal</a:t>
            </a:r>
          </a:p>
        </p:txBody>
      </p:sp>
      <p:sp>
        <p:nvSpPr>
          <p:cNvPr id="33" name="Rectangle 32"/>
          <p:cNvSpPr/>
          <p:nvPr/>
        </p:nvSpPr>
        <p:spPr>
          <a:xfrm>
            <a:off x="5648338" y="2460495"/>
            <a:ext cx="251150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4-year-old Kindergarten</a:t>
            </a:r>
          </a:p>
        </p:txBody>
      </p:sp>
      <p:sp>
        <p:nvSpPr>
          <p:cNvPr id="34" name="Rectangle 33"/>
          <p:cNvSpPr/>
          <p:nvPr/>
        </p:nvSpPr>
        <p:spPr>
          <a:xfrm>
            <a:off x="2914650" y="1232273"/>
            <a:ext cx="191509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Challenge Academy</a:t>
            </a:r>
          </a:p>
        </p:txBody>
      </p:sp>
      <p:sp>
        <p:nvSpPr>
          <p:cNvPr id="35" name="Rectangle 34"/>
          <p:cNvSpPr/>
          <p:nvPr/>
        </p:nvSpPr>
        <p:spPr>
          <a:xfrm>
            <a:off x="7354613" y="2950307"/>
            <a:ext cx="1024456"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Student</a:t>
            </a:r>
          </a:p>
        </p:txBody>
      </p:sp>
      <p:sp>
        <p:nvSpPr>
          <p:cNvPr id="44" name="TextBox 43"/>
          <p:cNvSpPr txBox="1"/>
          <p:nvPr/>
        </p:nvSpPr>
        <p:spPr>
          <a:xfrm>
            <a:off x="5665281" y="2894826"/>
            <a:ext cx="1674978"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Open</a:t>
            </a:r>
            <a:r>
              <a:rPr lang="en-US" sz="1500" dirty="0">
                <a:solidFill>
                  <a:schemeClr val="bg2">
                    <a:lumMod val="25000"/>
                  </a:schemeClr>
                </a:solidFill>
              </a:rPr>
              <a:t> </a:t>
            </a:r>
            <a:r>
              <a:rPr lang="en-US" sz="1500" b="1" dirty="0">
                <a:solidFill>
                  <a:schemeClr val="bg2">
                    <a:lumMod val="25000"/>
                  </a:schemeClr>
                </a:solidFill>
                <a:latin typeface="+mj-lt"/>
              </a:rPr>
              <a:t>Enrollment</a:t>
            </a:r>
          </a:p>
        </p:txBody>
      </p:sp>
    </p:spTree>
    <p:extLst>
      <p:ext uri="{BB962C8B-B14F-4D97-AF65-F5344CB8AC3E}">
        <p14:creationId xmlns:p14="http://schemas.microsoft.com/office/powerpoint/2010/main" val="68969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92B96-B7E5-AF09-B368-DA815316D569}"/>
              </a:ext>
            </a:extLst>
          </p:cNvPr>
          <p:cNvSpPr>
            <a:spLocks noGrp="1"/>
          </p:cNvSpPr>
          <p:nvPr>
            <p:ph type="body" sz="quarter" idx="13"/>
          </p:nvPr>
        </p:nvSpPr>
        <p:spPr>
          <a:xfrm>
            <a:off x="1153236" y="1116186"/>
            <a:ext cx="4751378" cy="2788185"/>
          </a:xfrm>
        </p:spPr>
        <p:txBody>
          <a:bodyPr>
            <a:norm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buFont typeface="Arial" panose="020B0604020202020204" pitchFamily="34" charset="0"/>
              <a:buChar char="•"/>
            </a:pPr>
            <a:r>
              <a:rPr lang="en-US" sz="2400" dirty="0"/>
              <a:t>Which terms are you most familiar with, least familiar with?  </a:t>
            </a:r>
          </a:p>
          <a:p>
            <a:r>
              <a:rPr lang="en-US" sz="2400" dirty="0"/>
              <a:t>Turn and talk with your colleagues at your table</a:t>
            </a:r>
          </a:p>
        </p:txBody>
      </p:sp>
      <p:pic>
        <p:nvPicPr>
          <p:cNvPr id="4" name="Picture 3">
            <a:extLst>
              <a:ext uri="{FF2B5EF4-FFF2-40B4-BE49-F238E27FC236}">
                <a16:creationId xmlns:a16="http://schemas.microsoft.com/office/drawing/2014/main" id="{41D1B86A-87B2-C3DD-C7FE-E5E13E69BC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7360" y="3125906"/>
            <a:ext cx="2360992" cy="1443514"/>
          </a:xfrm>
          <a:prstGeom prst="rect">
            <a:avLst/>
          </a:prstGeom>
        </p:spPr>
      </p:pic>
      <p:sp>
        <p:nvSpPr>
          <p:cNvPr id="5" name="TextBox 4">
            <a:extLst>
              <a:ext uri="{FF2B5EF4-FFF2-40B4-BE49-F238E27FC236}">
                <a16:creationId xmlns:a16="http://schemas.microsoft.com/office/drawing/2014/main" id="{CCBBF666-A83B-00E7-5580-A3859603BB50}"/>
              </a:ext>
            </a:extLst>
          </p:cNvPr>
          <p:cNvSpPr txBox="1"/>
          <p:nvPr/>
        </p:nvSpPr>
        <p:spPr>
          <a:xfrm>
            <a:off x="5523789" y="4903533"/>
            <a:ext cx="2507463" cy="193771"/>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659">
                <a:hlinkClick r:id="rId3" tooltip="https://www.duskyillusions.com/conversation/"/>
              </a:rPr>
              <a:t>This Photo</a:t>
            </a:r>
            <a:r>
              <a:rPr lang="en-US" sz="659"/>
              <a:t> by Unknown Author is licensed under </a:t>
            </a:r>
            <a:r>
              <a:rPr lang="en-US" sz="659">
                <a:hlinkClick r:id="rId4" tooltip="https://creativecommons.org/licenses/by-nc-nd/3.0/"/>
              </a:rPr>
              <a:t>CC BY-NC-ND</a:t>
            </a:r>
            <a:endParaRPr lang="en-US" sz="659"/>
          </a:p>
        </p:txBody>
      </p:sp>
    </p:spTree>
    <p:extLst>
      <p:ext uri="{BB962C8B-B14F-4D97-AF65-F5344CB8AC3E}">
        <p14:creationId xmlns:p14="http://schemas.microsoft.com/office/powerpoint/2010/main" val="26257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dirty="0">
                <a:solidFill>
                  <a:srgbClr val="FFFF00"/>
                </a:solidFill>
              </a:rPr>
              <a:t>Pupil Count Resources</a:t>
            </a:r>
            <a:endParaRPr lang="en-US" dirty="0"/>
          </a:p>
        </p:txBody>
      </p:sp>
      <p:sp>
        <p:nvSpPr>
          <p:cNvPr id="4" name="TextBox 3">
            <a:extLst>
              <a:ext uri="{FF2B5EF4-FFF2-40B4-BE49-F238E27FC236}">
                <a16:creationId xmlns:a16="http://schemas.microsoft.com/office/drawing/2014/main" id="{F756694B-2135-4545-A5A0-CDBECD6571C8}"/>
              </a:ext>
            </a:extLst>
          </p:cNvPr>
          <p:cNvSpPr txBox="1"/>
          <p:nvPr/>
        </p:nvSpPr>
        <p:spPr>
          <a:xfrm>
            <a:off x="999677" y="1859159"/>
            <a:ext cx="6473752" cy="1434239"/>
          </a:xfrm>
          <a:prstGeom prst="rect">
            <a:avLst/>
          </a:prstGeom>
          <a:noFill/>
        </p:spPr>
        <p:txBody>
          <a:bodyPr wrap="square">
            <a:spAutoFit/>
          </a:bodyPr>
          <a:lstStyle/>
          <a:p>
            <a:pPr marL="308626" indent="-308626" algn="ctr">
              <a:spcBef>
                <a:spcPct val="20000"/>
              </a:spcBef>
              <a:defRPr/>
            </a:pPr>
            <a:r>
              <a:rPr lang="en-US" sz="2000" b="1" dirty="0">
                <a:solidFill>
                  <a:srgbClr val="FFFF00"/>
                </a:solidFill>
                <a:hlinkClick r:id="rId2"/>
              </a:rPr>
              <a:t>Pupil Count - PI-1563</a:t>
            </a:r>
            <a:endParaRPr lang="en-US" sz="2000" b="1" dirty="0">
              <a:solidFill>
                <a:srgbClr val="FFFF00"/>
              </a:solidFill>
            </a:endParaRPr>
          </a:p>
          <a:p>
            <a:pPr marL="308626" indent="-308626">
              <a:spcBef>
                <a:spcPct val="20000"/>
              </a:spcBef>
              <a:defRPr/>
            </a:pPr>
            <a:endParaRPr lang="en-US" sz="800" b="1" dirty="0"/>
          </a:p>
          <a:p>
            <a:pPr marL="754401" lvl="1" indent="-342900">
              <a:spcBef>
                <a:spcPct val="20000"/>
              </a:spcBef>
              <a:buFont typeface="Wingdings" panose="05000000000000000000" pitchFamily="2" charset="2"/>
              <a:buChar char="Ø"/>
              <a:defRPr/>
            </a:pPr>
            <a:r>
              <a:rPr lang="en-US" sz="2000" dirty="0"/>
              <a:t>General Count Instructions for the PI-1563 Workbook</a:t>
            </a:r>
          </a:p>
          <a:p>
            <a:pPr marL="754401" lvl="1" indent="-342900">
              <a:spcBef>
                <a:spcPct val="20000"/>
              </a:spcBef>
              <a:buFont typeface="Wingdings" panose="05000000000000000000" pitchFamily="2" charset="2"/>
              <a:buChar char="Ø"/>
              <a:defRPr/>
            </a:pPr>
            <a:r>
              <a:rPr lang="en-US" sz="2000" dirty="0"/>
              <a:t>PI-1563 Pupil Count Workbook Form for Draft Use</a:t>
            </a:r>
          </a:p>
          <a:p>
            <a:pPr marL="668689" lvl="1" indent="-257188">
              <a:spcBef>
                <a:spcPct val="20000"/>
              </a:spcBef>
              <a:buClr>
                <a:srgbClr val="FF0000"/>
              </a:buClr>
              <a:buFont typeface="Wingdings" pitchFamily="2" charset="2"/>
              <a:buChar char="ü"/>
              <a:defRPr/>
            </a:pPr>
            <a:endParaRPr lang="en-US" sz="800" b="1" dirty="0"/>
          </a:p>
        </p:txBody>
      </p:sp>
      <p:sp>
        <p:nvSpPr>
          <p:cNvPr id="5" name="TextBox 4">
            <a:extLst>
              <a:ext uri="{FF2B5EF4-FFF2-40B4-BE49-F238E27FC236}">
                <a16:creationId xmlns:a16="http://schemas.microsoft.com/office/drawing/2014/main" id="{545B8DD4-447B-4C03-AD97-3AF312AD652A}"/>
              </a:ext>
            </a:extLst>
          </p:cNvPr>
          <p:cNvSpPr txBox="1"/>
          <p:nvPr/>
        </p:nvSpPr>
        <p:spPr>
          <a:xfrm>
            <a:off x="132430" y="870506"/>
            <a:ext cx="8445731" cy="830997"/>
          </a:xfrm>
          <a:prstGeom prst="rect">
            <a:avLst/>
          </a:prstGeom>
          <a:noFill/>
        </p:spPr>
        <p:txBody>
          <a:bodyPr wrap="square">
            <a:spAutoFit/>
          </a:bodyPr>
          <a:lstStyle/>
          <a:p>
            <a:pPr marL="308626" indent="-308626" algn="ctr">
              <a:spcBef>
                <a:spcPct val="20000"/>
              </a:spcBef>
              <a:defRPr/>
            </a:pPr>
            <a:r>
              <a:rPr lang="en-US" sz="2400" dirty="0"/>
              <a:t>School Financial Services Web pages for everything concerning “membership.”</a:t>
            </a:r>
          </a:p>
        </p:txBody>
      </p:sp>
      <p:sp>
        <p:nvSpPr>
          <p:cNvPr id="6" name="TextBox 5">
            <a:extLst>
              <a:ext uri="{FF2B5EF4-FFF2-40B4-BE49-F238E27FC236}">
                <a16:creationId xmlns:a16="http://schemas.microsoft.com/office/drawing/2014/main" id="{39946FB9-98C0-45EF-80E1-F1C990C6D630}"/>
              </a:ext>
            </a:extLst>
          </p:cNvPr>
          <p:cNvSpPr txBox="1"/>
          <p:nvPr/>
        </p:nvSpPr>
        <p:spPr>
          <a:xfrm>
            <a:off x="1592872" y="3299686"/>
            <a:ext cx="5524846" cy="1126462"/>
          </a:xfrm>
          <a:prstGeom prst="rect">
            <a:avLst/>
          </a:prstGeom>
          <a:noFill/>
        </p:spPr>
        <p:txBody>
          <a:bodyPr wrap="square">
            <a:spAutoFit/>
          </a:bodyPr>
          <a:lstStyle/>
          <a:p>
            <a:pPr marL="0" lvl="1" algn="ctr">
              <a:spcBef>
                <a:spcPct val="20000"/>
              </a:spcBef>
              <a:buClr>
                <a:srgbClr val="FF0000"/>
              </a:buClr>
              <a:defRPr/>
            </a:pPr>
            <a:r>
              <a:rPr lang="en-US" sz="1800" b="1" dirty="0">
                <a:hlinkClick r:id="rId3"/>
              </a:rPr>
              <a:t>Membership Information and Reporting</a:t>
            </a:r>
            <a:endParaRPr lang="en-US" sz="1800" b="1" dirty="0"/>
          </a:p>
          <a:p>
            <a:pPr marL="0" lvl="1" algn="ctr">
              <a:spcBef>
                <a:spcPct val="20000"/>
              </a:spcBef>
              <a:buClr>
                <a:srgbClr val="FF0000"/>
              </a:buClr>
              <a:defRPr/>
            </a:pPr>
            <a:endParaRPr lang="en-US" sz="800" dirty="0"/>
          </a:p>
          <a:p>
            <a:pPr marL="0" lvl="1" algn="ctr">
              <a:spcBef>
                <a:spcPct val="20000"/>
              </a:spcBef>
              <a:buClr>
                <a:srgbClr val="FF0000"/>
              </a:buClr>
              <a:defRPr/>
            </a:pPr>
            <a:r>
              <a:rPr lang="en-US" sz="1800" dirty="0"/>
              <a:t>Excel worksheet for converting the count to FTE can be found under additional resources</a:t>
            </a:r>
          </a:p>
        </p:txBody>
      </p:sp>
    </p:spTree>
    <p:extLst>
      <p:ext uri="{BB962C8B-B14F-4D97-AF65-F5344CB8AC3E}">
        <p14:creationId xmlns:p14="http://schemas.microsoft.com/office/powerpoint/2010/main" val="391769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3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Back to the Revenue Limit Formula</a:t>
            </a:r>
            <a:endPar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endParaRPr>
          </a:p>
        </p:txBody>
      </p:sp>
      <p:sp>
        <p:nvSpPr>
          <p:cNvPr id="3" name="TextBox 2">
            <a:extLst>
              <a:ext uri="{FF2B5EF4-FFF2-40B4-BE49-F238E27FC236}">
                <a16:creationId xmlns:a16="http://schemas.microsoft.com/office/drawing/2014/main" id="{7BFBF2D7-059D-ED2F-91B3-ACD5BC03C5A7}"/>
              </a:ext>
            </a:extLst>
          </p:cNvPr>
          <p:cNvSpPr txBox="1"/>
          <p:nvPr/>
        </p:nvSpPr>
        <p:spPr>
          <a:xfrm>
            <a:off x="545123" y="1002323"/>
            <a:ext cx="6875585" cy="3539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1700" b="0" i="0" u="none" strike="noStrike" kern="1200" cap="none" spc="0" normalizeH="0" baseline="0" noProof="0" dirty="0">
                <a:ln>
                  <a:noFill/>
                </a:ln>
                <a:effectLst/>
                <a:uLnTx/>
                <a:uFillTx/>
                <a:latin typeface="Lato Black" panose="020F0A02020204030203" pitchFamily="34" charset="0"/>
                <a:ea typeface="+mn-ea"/>
                <a:cs typeface="+mn-cs"/>
              </a:rPr>
              <a:t>Step 1: Build the Base Revenue - Line 2</a:t>
            </a:r>
            <a:endParaRPr kumimoji="0" lang="en-US" sz="1700" b="1" i="0" u="none" strike="noStrike" kern="1200" cap="none" spc="0" normalizeH="0" baseline="0" noProof="0" dirty="0">
              <a:ln>
                <a:noFill/>
              </a:ln>
              <a:effectLst/>
              <a:uLnTx/>
              <a:uFillTx/>
              <a:latin typeface="Lato Black" panose="020F0A02020204030203" pitchFamily="34" charset="0"/>
              <a:ea typeface="+mn-ea"/>
              <a:cs typeface="+mn-cs"/>
            </a:endParaRPr>
          </a:p>
        </p:txBody>
      </p:sp>
      <p:pic>
        <p:nvPicPr>
          <p:cNvPr id="6" name="Picture 5">
            <a:extLst>
              <a:ext uri="{FF2B5EF4-FFF2-40B4-BE49-F238E27FC236}">
                <a16:creationId xmlns:a16="http://schemas.microsoft.com/office/drawing/2014/main" id="{0EB1FADB-392F-37A5-F18B-C02C80005F9F}"/>
              </a:ext>
            </a:extLst>
          </p:cNvPr>
          <p:cNvPicPr>
            <a:picLocks noChangeAspect="1"/>
          </p:cNvPicPr>
          <p:nvPr/>
        </p:nvPicPr>
        <p:blipFill>
          <a:blip r:embed="rId2"/>
          <a:stretch>
            <a:fillRect/>
          </a:stretch>
        </p:blipFill>
        <p:spPr>
          <a:xfrm>
            <a:off x="457200" y="1770474"/>
            <a:ext cx="8229600" cy="2142907"/>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25004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i="1" dirty="0">
                <a:solidFill>
                  <a:srgbClr val="FFFF00"/>
                </a:solidFill>
              </a:rPr>
              <a:t>Agenda</a:t>
            </a:r>
            <a:endParaRPr lang="en-US" dirty="0"/>
          </a:p>
        </p:txBody>
      </p:sp>
      <p:sp>
        <p:nvSpPr>
          <p:cNvPr id="5" name="TextBox 4">
            <a:extLst>
              <a:ext uri="{FF2B5EF4-FFF2-40B4-BE49-F238E27FC236}">
                <a16:creationId xmlns:a16="http://schemas.microsoft.com/office/drawing/2014/main" id="{16DD1BB6-2A67-483E-9649-7C48A06B1E4A}"/>
              </a:ext>
            </a:extLst>
          </p:cNvPr>
          <p:cNvSpPr txBox="1"/>
          <p:nvPr/>
        </p:nvSpPr>
        <p:spPr>
          <a:xfrm>
            <a:off x="2386700" y="1029730"/>
            <a:ext cx="4145905" cy="4401205"/>
          </a:xfrm>
          <a:prstGeom prst="rect">
            <a:avLst/>
          </a:prstGeom>
          <a:noFill/>
        </p:spPr>
        <p:txBody>
          <a:bodyPr wrap="square">
            <a:spAutoFit/>
          </a:bodyPr>
          <a:lstStyle/>
          <a:p>
            <a:pPr algn="ctr">
              <a:lnSpc>
                <a:spcPct val="150000"/>
              </a:lnSpc>
            </a:pPr>
            <a:r>
              <a:rPr lang="en-US" sz="2200" dirty="0"/>
              <a:t>WASDA Introduction </a:t>
            </a:r>
          </a:p>
          <a:p>
            <a:pPr lvl="0" algn="ctr">
              <a:lnSpc>
                <a:spcPct val="150000"/>
              </a:lnSpc>
            </a:pPr>
            <a:r>
              <a:rPr lang="en-US" sz="2200" dirty="0"/>
              <a:t>SFS Introduction</a:t>
            </a:r>
          </a:p>
          <a:p>
            <a:pPr lvl="0" algn="ctr">
              <a:lnSpc>
                <a:spcPct val="150000"/>
              </a:lnSpc>
            </a:pPr>
            <a:r>
              <a:rPr lang="en-US" sz="2200" dirty="0"/>
              <a:t>Membership</a:t>
            </a:r>
          </a:p>
          <a:p>
            <a:pPr lvl="0" algn="ctr">
              <a:lnSpc>
                <a:spcPct val="150000"/>
              </a:lnSpc>
            </a:pPr>
            <a:r>
              <a:rPr lang="en-US" sz="2200" dirty="0"/>
              <a:t>Revenue Limit </a:t>
            </a:r>
          </a:p>
          <a:p>
            <a:pPr lvl="0" algn="ctr">
              <a:lnSpc>
                <a:spcPct val="150000"/>
              </a:lnSpc>
            </a:pPr>
            <a:r>
              <a:rPr lang="en-US" sz="2200" dirty="0"/>
              <a:t>Consequences of Under Levying  </a:t>
            </a:r>
          </a:p>
          <a:p>
            <a:pPr lvl="0" algn="ctr">
              <a:lnSpc>
                <a:spcPct val="150000"/>
              </a:lnSpc>
            </a:pPr>
            <a:r>
              <a:rPr lang="en-US" sz="2200" dirty="0"/>
              <a:t>Levy Process </a:t>
            </a:r>
          </a:p>
          <a:p>
            <a:pPr lvl="0" algn="ctr">
              <a:lnSpc>
                <a:spcPct val="150000"/>
              </a:lnSpc>
            </a:pPr>
            <a:r>
              <a:rPr lang="en-US" sz="2200" dirty="0"/>
              <a:t>Equalization Aid</a:t>
            </a:r>
          </a:p>
          <a:p>
            <a:pPr lvl="0" algn="ctr">
              <a:lnSpc>
                <a:spcPct val="150000"/>
              </a:lnSpc>
            </a:pPr>
            <a:r>
              <a:rPr lang="en-US" sz="2200" dirty="0"/>
              <a:t>Referenda</a:t>
            </a:r>
          </a:p>
          <a:p>
            <a:pPr algn="ctr"/>
            <a:endParaRPr lang="en-US" sz="1600" dirty="0"/>
          </a:p>
        </p:txBody>
      </p:sp>
      <p:pic>
        <p:nvPicPr>
          <p:cNvPr id="7" name="Picture 6" descr="Curling stones on the ice">
            <a:extLst>
              <a:ext uri="{FF2B5EF4-FFF2-40B4-BE49-F238E27FC236}">
                <a16:creationId xmlns:a16="http://schemas.microsoft.com/office/drawing/2014/main" id="{B1CFC0FA-082D-49EA-9700-C0A0D55B9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1512">
            <a:off x="6483177" y="3107209"/>
            <a:ext cx="2427150" cy="1617705"/>
          </a:xfrm>
          <a:prstGeom prst="rect">
            <a:avLst/>
          </a:prstGeom>
        </p:spPr>
      </p:pic>
      <p:pic>
        <p:nvPicPr>
          <p:cNvPr id="9" name="Picture 8" descr="Different numbers in 3D">
            <a:extLst>
              <a:ext uri="{FF2B5EF4-FFF2-40B4-BE49-F238E27FC236}">
                <a16:creationId xmlns:a16="http://schemas.microsoft.com/office/drawing/2014/main" id="{4203438D-8573-49CD-969D-7994ED2CB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5297">
            <a:off x="263612" y="1511783"/>
            <a:ext cx="2455196" cy="1381121"/>
          </a:xfrm>
          <a:prstGeom prst="rect">
            <a:avLst/>
          </a:prstGeom>
        </p:spPr>
      </p:pic>
    </p:spTree>
    <p:extLst>
      <p:ext uri="{BB962C8B-B14F-4D97-AF65-F5344CB8AC3E}">
        <p14:creationId xmlns:p14="http://schemas.microsoft.com/office/powerpoint/2010/main" val="300560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E3A80-F9DB-ECB8-5531-660BC9F404EF}"/>
              </a:ext>
            </a:extLst>
          </p:cNvPr>
          <p:cNvPicPr>
            <a:picLocks noChangeAspect="1"/>
          </p:cNvPicPr>
          <p:nvPr/>
        </p:nvPicPr>
        <p:blipFill>
          <a:blip r:embed="rId3"/>
          <a:stretch>
            <a:fillRect/>
          </a:stretch>
        </p:blipFill>
        <p:spPr>
          <a:xfrm>
            <a:off x="457200" y="2080171"/>
            <a:ext cx="8229600" cy="1961423"/>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 Formula</a:t>
            </a:r>
          </a:p>
        </p:txBody>
      </p:sp>
      <p:sp>
        <p:nvSpPr>
          <p:cNvPr id="6" name="TextBox 5">
            <a:extLst>
              <a:ext uri="{FF2B5EF4-FFF2-40B4-BE49-F238E27FC236}">
                <a16:creationId xmlns:a16="http://schemas.microsoft.com/office/drawing/2014/main" id="{8015F0B4-ED7A-4CCA-ABE0-825E88F1650C}"/>
              </a:ext>
            </a:extLst>
          </p:cNvPr>
          <p:cNvSpPr txBox="1"/>
          <p:nvPr/>
        </p:nvSpPr>
        <p:spPr>
          <a:xfrm>
            <a:off x="1848583" y="4543495"/>
            <a:ext cx="6257925" cy="461665"/>
          </a:xfrm>
          <a:prstGeom prst="rect">
            <a:avLst/>
          </a:prstGeom>
          <a:noFill/>
        </p:spPr>
        <p:txBody>
          <a:bodyPr wrap="square">
            <a:spAutoFit/>
          </a:bodyPr>
          <a:lstStyle/>
          <a:p>
            <a:r>
              <a:rPr lang="en-US" sz="2400" b="1" dirty="0"/>
              <a:t>Add the 3 previous years’ FTEs and divide by 3.  </a:t>
            </a:r>
            <a:endParaRPr lang="en-US" sz="2400" dirty="0"/>
          </a:p>
        </p:txBody>
      </p:sp>
      <p:sp>
        <p:nvSpPr>
          <p:cNvPr id="5" name="TextBox 4">
            <a:extLst>
              <a:ext uri="{FF2B5EF4-FFF2-40B4-BE49-F238E27FC236}">
                <a16:creationId xmlns:a16="http://schemas.microsoft.com/office/drawing/2014/main" id="{A7888429-6FC9-9732-8AED-E01C79590142}"/>
              </a:ext>
            </a:extLst>
          </p:cNvPr>
          <p:cNvSpPr txBox="1"/>
          <p:nvPr/>
        </p:nvSpPr>
        <p:spPr>
          <a:xfrm>
            <a:off x="729762" y="1039602"/>
            <a:ext cx="7262446"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2800" i="0" u="none" strike="noStrike" kern="1200" cap="none" spc="0" normalizeH="0" baseline="0" noProof="0" dirty="0">
                <a:ln>
                  <a:noFill/>
                </a:ln>
                <a:effectLst/>
                <a:uLnTx/>
                <a:uFillTx/>
                <a:latin typeface="Lato Black" panose="020F0A02020204030203" pitchFamily="34" charset="0"/>
                <a:ea typeface="+mn-ea"/>
                <a:cs typeface="+mn-cs"/>
              </a:rPr>
              <a:t>Step 1: Build the Base Revenue  Line 6</a:t>
            </a:r>
          </a:p>
        </p:txBody>
      </p:sp>
      <p:sp>
        <p:nvSpPr>
          <p:cNvPr id="8" name="Rectangle 7">
            <a:extLst>
              <a:ext uri="{FF2B5EF4-FFF2-40B4-BE49-F238E27FC236}">
                <a16:creationId xmlns:a16="http://schemas.microsoft.com/office/drawing/2014/main" id="{348D1A21-54AF-95FA-124A-99E21DC36EBB}"/>
              </a:ext>
            </a:extLst>
          </p:cNvPr>
          <p:cNvSpPr/>
          <p:nvPr/>
        </p:nvSpPr>
        <p:spPr>
          <a:xfrm>
            <a:off x="5958461" y="2445488"/>
            <a:ext cx="2728339" cy="1598207"/>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13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759793-2D65-41C9-9B4F-A3D88A20C94C}"/>
              </a:ext>
            </a:extLst>
          </p:cNvPr>
          <p:cNvSpPr>
            <a:spLocks noGrp="1"/>
          </p:cNvSpPr>
          <p:nvPr>
            <p:ph type="body" sz="quarter" idx="13"/>
          </p:nvPr>
        </p:nvSpPr>
        <p:spPr/>
        <p:txBody>
          <a:bodyPr vert="horz" lIns="91440" tIns="45720" rIns="91440" bIns="45720" rtlCol="0" anchor="ctr">
            <a:normAutofit/>
          </a:bodyPr>
          <a:lstStyle/>
          <a:p>
            <a:pPr defTabSz="816350">
              <a:spcAft>
                <a:spcPts val="0"/>
              </a:spcAft>
              <a:buFontTx/>
            </a:pPr>
            <a:r>
              <a:rPr lang="en-US" sz="3000" dirty="0">
                <a:solidFill>
                  <a:srgbClr val="FFFF00"/>
                </a:solidFill>
                <a:latin typeface="+mn-lt"/>
              </a:rPr>
              <a:t>Step 1: Build the Base Revenue Per Member</a:t>
            </a:r>
          </a:p>
        </p:txBody>
      </p:sp>
      <p:sp>
        <p:nvSpPr>
          <p:cNvPr id="8" name="TextBox 7">
            <a:extLst>
              <a:ext uri="{FF2B5EF4-FFF2-40B4-BE49-F238E27FC236}">
                <a16:creationId xmlns:a16="http://schemas.microsoft.com/office/drawing/2014/main" id="{E8798889-4426-4AA6-AF24-1D38BC0E358A}"/>
              </a:ext>
            </a:extLst>
          </p:cNvPr>
          <p:cNvSpPr txBox="1"/>
          <p:nvPr/>
        </p:nvSpPr>
        <p:spPr>
          <a:xfrm>
            <a:off x="2183606" y="3493066"/>
            <a:ext cx="4576762" cy="904863"/>
          </a:xfrm>
          <a:prstGeom prst="rect">
            <a:avLst/>
          </a:prstGeom>
          <a:noFill/>
        </p:spPr>
        <p:txBody>
          <a:bodyPr wrap="square">
            <a:spAutoFit/>
          </a:bodyPr>
          <a:lstStyle/>
          <a:p>
            <a:pPr marL="308626" indent="-308626" algn="ctr">
              <a:spcBef>
                <a:spcPct val="20000"/>
              </a:spcBef>
            </a:pPr>
            <a:r>
              <a:rPr lang="en-US" sz="2400" b="1" dirty="0"/>
              <a:t>Base Revenue Per Member</a:t>
            </a:r>
          </a:p>
          <a:p>
            <a:pPr marL="308626" indent="-308626" algn="ctr">
              <a:spcBef>
                <a:spcPct val="20000"/>
              </a:spcBef>
            </a:pPr>
            <a:r>
              <a:rPr lang="en-US" sz="2400" b="1" dirty="0"/>
              <a:t>(second page of worksheet)</a:t>
            </a:r>
          </a:p>
        </p:txBody>
      </p:sp>
      <p:pic>
        <p:nvPicPr>
          <p:cNvPr id="3" name="Picture 2">
            <a:extLst>
              <a:ext uri="{FF2B5EF4-FFF2-40B4-BE49-F238E27FC236}">
                <a16:creationId xmlns:a16="http://schemas.microsoft.com/office/drawing/2014/main" id="{78E5A96D-C92F-12A9-C326-2CF2593D1FAA}"/>
              </a:ext>
            </a:extLst>
          </p:cNvPr>
          <p:cNvPicPr>
            <a:picLocks noChangeAspect="1"/>
          </p:cNvPicPr>
          <p:nvPr/>
        </p:nvPicPr>
        <p:blipFill rotWithShape="1">
          <a:blip r:embed="rId2"/>
          <a:srcRect b="16422"/>
          <a:stretch/>
        </p:blipFill>
        <p:spPr>
          <a:xfrm>
            <a:off x="357187" y="1930031"/>
            <a:ext cx="8229600" cy="904863"/>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3864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78889"/>
            <a:ext cx="9144000" cy="990600"/>
          </a:xfrm>
        </p:spPr>
        <p:txBody>
          <a:bodyPr>
            <a:normAutofit fontScale="40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00"/>
              </a:solidFill>
              <a:effectLst/>
              <a:uLnTx/>
              <a:uFillTx/>
              <a:latin typeface="+mn-lt"/>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7300" i="0" u="none" strike="noStrike" kern="1200" cap="none" spc="0" normalizeH="0" baseline="0" noProof="0" dirty="0">
                <a:ln>
                  <a:noFill/>
                </a:ln>
                <a:solidFill>
                  <a:srgbClr val="FFFF00"/>
                </a:solidFill>
                <a:effectLst/>
                <a:uLnTx/>
                <a:uFillTx/>
                <a:latin typeface="+mn-lt"/>
                <a:ea typeface="+mn-ea"/>
                <a:cs typeface="+mn-cs"/>
              </a:rPr>
              <a:t>Step 2: Calculate a New Revenue per Member</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7300" i="0" u="none" strike="noStrike" kern="1200" cap="none" spc="0" normalizeH="0" baseline="0" noProof="0" dirty="0">
                <a:ln>
                  <a:noFill/>
                </a:ln>
                <a:solidFill>
                  <a:srgbClr val="FFFF00"/>
                </a:solidFill>
                <a:effectLst/>
                <a:uLnTx/>
                <a:uFillTx/>
                <a:latin typeface="+mn-lt"/>
                <a:ea typeface="+mn-ea"/>
                <a:cs typeface="+mn-cs"/>
              </a:rPr>
              <a:t>Line 4A</a:t>
            </a:r>
          </a:p>
          <a:p>
            <a:endParaRPr lang="en-US" dirty="0"/>
          </a:p>
        </p:txBody>
      </p:sp>
      <p:sp>
        <p:nvSpPr>
          <p:cNvPr id="4" name="TextBox 3">
            <a:extLst>
              <a:ext uri="{FF2B5EF4-FFF2-40B4-BE49-F238E27FC236}">
                <a16:creationId xmlns:a16="http://schemas.microsoft.com/office/drawing/2014/main" id="{87CD63B0-E287-40A9-B3E1-08CF20A4C20C}"/>
              </a:ext>
            </a:extLst>
          </p:cNvPr>
          <p:cNvSpPr txBox="1"/>
          <p:nvPr/>
        </p:nvSpPr>
        <p:spPr>
          <a:xfrm>
            <a:off x="1181101" y="1069489"/>
            <a:ext cx="5715886" cy="3547125"/>
          </a:xfrm>
          <a:prstGeom prst="rect">
            <a:avLst/>
          </a:prstGeom>
          <a:noFill/>
        </p:spPr>
        <p:txBody>
          <a:bodyPr wrap="square">
            <a:spAutoFit/>
          </a:bodyPr>
          <a:lstStyle/>
          <a:p>
            <a:pPr marL="342900" indent="-342900" eaLnBrk="0" hangingPunct="0">
              <a:spcBef>
                <a:spcPct val="50000"/>
              </a:spcBef>
              <a:spcAft>
                <a:spcPts val="439"/>
              </a:spcAft>
              <a:buFont typeface="Arial" panose="020B0604020202020204" pitchFamily="34" charset="0"/>
              <a:buChar char="•"/>
              <a:defRPr/>
            </a:pPr>
            <a:r>
              <a:rPr lang="en-US" sz="2400" dirty="0"/>
              <a:t>Line 4A: Each year, under current law, each district’s per member revenue limit may change.</a:t>
            </a:r>
          </a:p>
          <a:p>
            <a:pPr marL="342900" indent="-342900" eaLnBrk="0" hangingPunct="0">
              <a:spcBef>
                <a:spcPts val="879"/>
              </a:spcBef>
              <a:spcAft>
                <a:spcPts val="439"/>
              </a:spcAft>
              <a:buClr>
                <a:srgbClr val="7030A0"/>
              </a:buClr>
              <a:buFont typeface="Arial" panose="020B0604020202020204" pitchFamily="34" charset="0"/>
              <a:buChar char="•"/>
              <a:defRPr/>
            </a:pPr>
            <a:r>
              <a:rPr lang="en-US" sz="2400" dirty="0"/>
              <a:t>Historically was an inflationary increase.</a:t>
            </a:r>
          </a:p>
          <a:p>
            <a:pPr marL="342900" indent="-342900" eaLnBrk="0" hangingPunct="0">
              <a:spcBef>
                <a:spcPts val="879"/>
              </a:spcBef>
              <a:spcAft>
                <a:spcPts val="439"/>
              </a:spcAft>
              <a:buClr>
                <a:srgbClr val="7030A0"/>
              </a:buClr>
              <a:buFont typeface="Arial" panose="020B0604020202020204" pitchFamily="34" charset="0"/>
              <a:buChar char="•"/>
              <a:defRPr/>
            </a:pPr>
            <a:r>
              <a:rPr lang="en-US" sz="2400" dirty="0"/>
              <a:t>For 2023-24 and onward it will be $325.</a:t>
            </a:r>
          </a:p>
          <a:p>
            <a:pPr marL="342900" indent="-342900" eaLnBrk="0" hangingPunct="0">
              <a:spcBef>
                <a:spcPts val="879"/>
              </a:spcBef>
              <a:spcAft>
                <a:spcPts val="439"/>
              </a:spcAft>
              <a:buClr>
                <a:srgbClr val="7030A0"/>
              </a:buClr>
              <a:buFont typeface="Arial" panose="020B0604020202020204" pitchFamily="34" charset="0"/>
              <a:buChar char="•"/>
              <a:defRPr/>
            </a:pPr>
            <a:r>
              <a:rPr lang="en-US" sz="2400" dirty="0"/>
              <a:t>If your base revenue per member is less than $11,000, you will not see the full $325 reflected in line 5.</a:t>
            </a:r>
          </a:p>
        </p:txBody>
      </p:sp>
    </p:spTree>
    <p:extLst>
      <p:ext uri="{BB962C8B-B14F-4D97-AF65-F5344CB8AC3E}">
        <p14:creationId xmlns:p14="http://schemas.microsoft.com/office/powerpoint/2010/main" val="26574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259080"/>
            <a:ext cx="9144000" cy="921657"/>
          </a:xfrm>
        </p:spPr>
        <p:txBody>
          <a:bodyPr>
            <a:normAutofit lnSpcReduction="10000"/>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Step 2: Calculate a New Revenue Per Member</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Lines 4B &amp; 4C</a:t>
            </a:r>
          </a:p>
          <a:p>
            <a:endParaRPr lang="en-US" dirty="0"/>
          </a:p>
        </p:txBody>
      </p:sp>
      <p:sp>
        <p:nvSpPr>
          <p:cNvPr id="4" name="TextBox 3">
            <a:extLst>
              <a:ext uri="{FF2B5EF4-FFF2-40B4-BE49-F238E27FC236}">
                <a16:creationId xmlns:a16="http://schemas.microsoft.com/office/drawing/2014/main" id="{A724B593-DDF8-4542-9AF9-113E73B24C1D}"/>
              </a:ext>
            </a:extLst>
          </p:cNvPr>
          <p:cNvSpPr txBox="1"/>
          <p:nvPr/>
        </p:nvSpPr>
        <p:spPr>
          <a:xfrm>
            <a:off x="4680066" y="3089936"/>
            <a:ext cx="4463934" cy="1576201"/>
          </a:xfrm>
          <a:prstGeom prst="rect">
            <a:avLst/>
          </a:prstGeom>
          <a:noFill/>
        </p:spPr>
        <p:txBody>
          <a:bodyPr wrap="square">
            <a:spAutoFit/>
          </a:bodyPr>
          <a:lstStyle/>
          <a:p>
            <a:r>
              <a:rPr lang="en-US" dirty="0"/>
              <a:t>Per s. 121.905(1), the Low Revenue Ceiling to be used in a district's "low revenue" computation (provided here for reference) can vary from district to district depending on the results of referenda. Please consult this statute and the district's specific referenda results to explain the number seen here.</a:t>
            </a:r>
          </a:p>
        </p:txBody>
      </p:sp>
      <p:sp>
        <p:nvSpPr>
          <p:cNvPr id="6" name="TextBox 5">
            <a:extLst>
              <a:ext uri="{FF2B5EF4-FFF2-40B4-BE49-F238E27FC236}">
                <a16:creationId xmlns:a16="http://schemas.microsoft.com/office/drawing/2014/main" id="{88AEA4B6-6E17-4E2B-B29A-A13433C5A99C}"/>
              </a:ext>
            </a:extLst>
          </p:cNvPr>
          <p:cNvSpPr txBox="1"/>
          <p:nvPr/>
        </p:nvSpPr>
        <p:spPr>
          <a:xfrm>
            <a:off x="104256" y="975851"/>
            <a:ext cx="4575810" cy="2677656"/>
          </a:xfrm>
          <a:prstGeom prst="rect">
            <a:avLst/>
          </a:prstGeom>
          <a:noFill/>
        </p:spPr>
        <p:txBody>
          <a:bodyPr wrap="square">
            <a:spAutoFit/>
          </a:bodyPr>
          <a:lstStyle/>
          <a:p>
            <a:r>
              <a:rPr lang="en-US" sz="2400" dirty="0"/>
              <a:t>Under 2019 Wisconsin Act 19, most districts had a low revenue ceiling of $10,000 per member.</a:t>
            </a:r>
          </a:p>
          <a:p>
            <a:endParaRPr lang="en-US" sz="2400" dirty="0"/>
          </a:p>
          <a:p>
            <a:r>
              <a:rPr lang="en-US" sz="2400" dirty="0"/>
              <a:t>Per 2023 Act 11, most districts are now up to $11,000 per member for their low revenue ceiling.</a:t>
            </a:r>
          </a:p>
        </p:txBody>
      </p:sp>
      <p:pic>
        <p:nvPicPr>
          <p:cNvPr id="5" name="Graphic 4" descr="A school bus">
            <a:extLst>
              <a:ext uri="{FF2B5EF4-FFF2-40B4-BE49-F238E27FC236}">
                <a16:creationId xmlns:a16="http://schemas.microsoft.com/office/drawing/2014/main" id="{23B734C3-0278-4C55-A7C6-460545FCA7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6770" y="1180737"/>
            <a:ext cx="2488622" cy="1909199"/>
          </a:xfrm>
          <a:prstGeom prst="rect">
            <a:avLst/>
          </a:prstGeom>
        </p:spPr>
      </p:pic>
    </p:spTree>
    <p:extLst>
      <p:ext uri="{BB962C8B-B14F-4D97-AF65-F5344CB8AC3E}">
        <p14:creationId xmlns:p14="http://schemas.microsoft.com/office/powerpoint/2010/main" val="191636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9239C-0F72-FDB2-95B6-4114FCF6FD87}"/>
              </a:ext>
            </a:extLst>
          </p:cNvPr>
          <p:cNvPicPr>
            <a:picLocks noChangeAspect="1"/>
          </p:cNvPicPr>
          <p:nvPr/>
        </p:nvPicPr>
        <p:blipFill>
          <a:blip r:embed="rId3"/>
          <a:stretch>
            <a:fillRect/>
          </a:stretch>
        </p:blipFill>
        <p:spPr>
          <a:xfrm>
            <a:off x="457200" y="1964250"/>
            <a:ext cx="8229600" cy="1394008"/>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Step 2: Calculate New Revenue Per Member</a:t>
            </a:r>
            <a:endParaRPr lang="en-US" dirty="0"/>
          </a:p>
        </p:txBody>
      </p:sp>
      <p:sp>
        <p:nvSpPr>
          <p:cNvPr id="6" name="TextBox 5">
            <a:extLst>
              <a:ext uri="{FF2B5EF4-FFF2-40B4-BE49-F238E27FC236}">
                <a16:creationId xmlns:a16="http://schemas.microsoft.com/office/drawing/2014/main" id="{57D49F78-A567-40D5-A823-32CFCCD11AEE}"/>
              </a:ext>
            </a:extLst>
          </p:cNvPr>
          <p:cNvSpPr txBox="1"/>
          <p:nvPr/>
        </p:nvSpPr>
        <p:spPr>
          <a:xfrm>
            <a:off x="1082040" y="1232290"/>
            <a:ext cx="5705475" cy="369332"/>
          </a:xfrm>
          <a:prstGeom prst="rect">
            <a:avLst/>
          </a:prstGeom>
          <a:noFill/>
        </p:spPr>
        <p:txBody>
          <a:bodyPr wrap="square">
            <a:spAutoFit/>
          </a:bodyPr>
          <a:lstStyle/>
          <a:p>
            <a:pPr algn="ctr"/>
            <a:r>
              <a:rPr lang="en-US" sz="1800" b="1" dirty="0"/>
              <a:t>Line 5 is the sum of Lines 3 and 4 (auto-calculates).</a:t>
            </a:r>
            <a:endParaRPr lang="en-US" sz="1800" b="1" u="sng" dirty="0"/>
          </a:p>
        </p:txBody>
      </p:sp>
      <p:sp>
        <p:nvSpPr>
          <p:cNvPr id="8" name="TextBox 7">
            <a:extLst>
              <a:ext uri="{FF2B5EF4-FFF2-40B4-BE49-F238E27FC236}">
                <a16:creationId xmlns:a16="http://schemas.microsoft.com/office/drawing/2014/main" id="{094C4327-36E8-4110-A104-D4D96113E616}"/>
              </a:ext>
            </a:extLst>
          </p:cNvPr>
          <p:cNvSpPr txBox="1"/>
          <p:nvPr/>
        </p:nvSpPr>
        <p:spPr>
          <a:xfrm>
            <a:off x="1242060" y="3702665"/>
            <a:ext cx="5393055" cy="646331"/>
          </a:xfrm>
          <a:prstGeom prst="rect">
            <a:avLst/>
          </a:prstGeom>
          <a:noFill/>
        </p:spPr>
        <p:txBody>
          <a:bodyPr wrap="square">
            <a:spAutoFit/>
          </a:bodyPr>
          <a:lstStyle/>
          <a:p>
            <a:pPr marL="169863" indent="-169863"/>
            <a:r>
              <a:rPr lang="en-US" sz="1600" b="1" dirty="0">
                <a:solidFill>
                  <a:schemeClr val="accent5">
                    <a:lumMod val="75000"/>
                  </a:schemeClr>
                </a:solidFill>
                <a:latin typeface="Lato Black" panose="020F0A02020204030203" pitchFamily="34" charset="0"/>
              </a:rPr>
              <a:t>*</a:t>
            </a:r>
            <a:r>
              <a:rPr lang="en-US" sz="1600" b="1" dirty="0">
                <a:solidFill>
                  <a:schemeClr val="accent5">
                    <a:lumMod val="75000"/>
                  </a:schemeClr>
                </a:solidFill>
                <a:latin typeface="Lato" panose="020F0502020204030203" pitchFamily="34" charset="0"/>
              </a:rPr>
              <a:t> </a:t>
            </a:r>
            <a:r>
              <a:rPr lang="en-US" sz="1800" b="1" dirty="0">
                <a:latin typeface="Lato" panose="020F0502020204030203" pitchFamily="34" charset="0"/>
              </a:rPr>
              <a:t>If your district  received an additional increase to reach the $11,000 low revenue ceiling.</a:t>
            </a:r>
            <a:endParaRPr lang="en-US" sz="1600" b="1" dirty="0">
              <a:latin typeface="Lato" panose="020F0502020204030203" pitchFamily="34" charset="0"/>
            </a:endParaRPr>
          </a:p>
        </p:txBody>
      </p:sp>
      <p:sp>
        <p:nvSpPr>
          <p:cNvPr id="12" name="TextBox 11">
            <a:extLst>
              <a:ext uri="{FF2B5EF4-FFF2-40B4-BE49-F238E27FC236}">
                <a16:creationId xmlns:a16="http://schemas.microsoft.com/office/drawing/2014/main" id="{AE9A3C15-6F6B-410D-8366-5FE59ADE59D3}"/>
              </a:ext>
            </a:extLst>
          </p:cNvPr>
          <p:cNvSpPr txBox="1"/>
          <p:nvPr/>
        </p:nvSpPr>
        <p:spPr>
          <a:xfrm>
            <a:off x="7235943" y="2748391"/>
            <a:ext cx="310515" cy="338554"/>
          </a:xfrm>
          <a:prstGeom prst="rect">
            <a:avLst/>
          </a:prstGeom>
          <a:noFill/>
        </p:spPr>
        <p:txBody>
          <a:bodyPr wrap="square">
            <a:spAutoFit/>
          </a:bodyPr>
          <a:lstStyle/>
          <a:p>
            <a:r>
              <a:rPr lang="en-US" sz="1600" b="1" dirty="0">
                <a:solidFill>
                  <a:schemeClr val="accent5">
                    <a:lumMod val="75000"/>
                  </a:schemeClr>
                </a:solidFill>
                <a:latin typeface="Lato Black" panose="020F0A02020204030203" pitchFamily="34" charset="0"/>
              </a:rPr>
              <a:t>*</a:t>
            </a:r>
            <a:endParaRPr lang="en-US" dirty="0"/>
          </a:p>
        </p:txBody>
      </p:sp>
      <p:sp>
        <p:nvSpPr>
          <p:cNvPr id="13" name="Rounded Rectangle 8">
            <a:extLst>
              <a:ext uri="{FF2B5EF4-FFF2-40B4-BE49-F238E27FC236}">
                <a16:creationId xmlns:a16="http://schemas.microsoft.com/office/drawing/2014/main" id="{BAD5582C-EEA0-4EFF-AAF7-5E613AA58D32}"/>
              </a:ext>
            </a:extLst>
          </p:cNvPr>
          <p:cNvSpPr/>
          <p:nvPr/>
        </p:nvSpPr>
        <p:spPr bwMode="auto">
          <a:xfrm>
            <a:off x="7325694" y="3132459"/>
            <a:ext cx="1382370" cy="225800"/>
          </a:xfrm>
          <a:prstGeom prst="round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Tree>
    <p:extLst>
      <p:ext uri="{BB962C8B-B14F-4D97-AF65-F5344CB8AC3E}">
        <p14:creationId xmlns:p14="http://schemas.microsoft.com/office/powerpoint/2010/main" val="126002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Step 2: Calculate New Revenue Per Member</a:t>
            </a:r>
            <a:endParaRPr lang="en-US" dirty="0"/>
          </a:p>
        </p:txBody>
      </p:sp>
      <p:sp>
        <p:nvSpPr>
          <p:cNvPr id="6" name="TextBox 5">
            <a:extLst>
              <a:ext uri="{FF2B5EF4-FFF2-40B4-BE49-F238E27FC236}">
                <a16:creationId xmlns:a16="http://schemas.microsoft.com/office/drawing/2014/main" id="{FA364716-6279-4B8B-A8F3-917CD0631BB8}"/>
              </a:ext>
            </a:extLst>
          </p:cNvPr>
          <p:cNvSpPr txBox="1"/>
          <p:nvPr/>
        </p:nvSpPr>
        <p:spPr>
          <a:xfrm>
            <a:off x="685800" y="3541092"/>
            <a:ext cx="7604760" cy="772006"/>
          </a:xfrm>
          <a:prstGeom prst="rect">
            <a:avLst/>
          </a:prstGeom>
          <a:noFill/>
        </p:spPr>
        <p:txBody>
          <a:bodyPr wrap="square">
            <a:spAutoFit/>
          </a:bodyPr>
          <a:lstStyle/>
          <a:p>
            <a:pPr marL="334853" indent="-324389">
              <a:spcBef>
                <a:spcPts val="540"/>
              </a:spcBef>
              <a:buClr>
                <a:srgbClr val="7030A0"/>
              </a:buClr>
              <a:buFont typeface="Wingdings" panose="05000000000000000000" pitchFamily="2" charset="2"/>
              <a:buChar char="§"/>
              <a:tabLst>
                <a:tab pos="411501" algn="l"/>
              </a:tabLst>
              <a:defRPr/>
            </a:pPr>
            <a:r>
              <a:rPr lang="en-US" sz="2000" dirty="0"/>
              <a:t>Pay attention to date stamp in red. Always use the newest sheet!</a:t>
            </a:r>
          </a:p>
          <a:p>
            <a:pPr marL="334853" lvl="1" indent="-324389">
              <a:spcBef>
                <a:spcPts val="540"/>
              </a:spcBef>
              <a:buClr>
                <a:srgbClr val="7030A0"/>
              </a:buClr>
              <a:buFont typeface="Wingdings" panose="05000000000000000000" pitchFamily="2" charset="2"/>
              <a:buChar char="§"/>
              <a:defRPr/>
            </a:pPr>
            <a:r>
              <a:rPr lang="en-US" sz="2000" dirty="0"/>
              <a:t>Worksheet will be updated daily through early November.</a:t>
            </a:r>
          </a:p>
        </p:txBody>
      </p:sp>
      <p:pic>
        <p:nvPicPr>
          <p:cNvPr id="3" name="Picture 2">
            <a:extLst>
              <a:ext uri="{FF2B5EF4-FFF2-40B4-BE49-F238E27FC236}">
                <a16:creationId xmlns:a16="http://schemas.microsoft.com/office/drawing/2014/main" id="{40FA7FE5-F3DE-0955-3298-06C14F68084D}"/>
              </a:ext>
            </a:extLst>
          </p:cNvPr>
          <p:cNvPicPr>
            <a:picLocks noChangeAspect="1"/>
          </p:cNvPicPr>
          <p:nvPr/>
        </p:nvPicPr>
        <p:blipFill rotWithShape="1">
          <a:blip r:embed="rId2"/>
          <a:srcRect b="95161"/>
          <a:stretch/>
        </p:blipFill>
        <p:spPr>
          <a:xfrm>
            <a:off x="603849" y="1045048"/>
            <a:ext cx="7936302" cy="486040"/>
          </a:xfrm>
          <a:prstGeom prst="rect">
            <a:avLst/>
          </a:prstGeom>
          <a:solidFill>
            <a:schemeClr val="bg1"/>
          </a:solidFill>
          <a:effectLst>
            <a:outerShdw blurRad="12700" dist="12700" dir="2700000" algn="tl" rotWithShape="0">
              <a:prstClr val="black">
                <a:alpha val="40000"/>
              </a:prstClr>
            </a:outerShdw>
          </a:effectLst>
        </p:spPr>
      </p:pic>
      <p:pic>
        <p:nvPicPr>
          <p:cNvPr id="5" name="Picture 4">
            <a:extLst>
              <a:ext uri="{FF2B5EF4-FFF2-40B4-BE49-F238E27FC236}">
                <a16:creationId xmlns:a16="http://schemas.microsoft.com/office/drawing/2014/main" id="{8CE04CC0-D87E-5CAB-21BB-0D871812A700}"/>
              </a:ext>
            </a:extLst>
          </p:cNvPr>
          <p:cNvPicPr>
            <a:picLocks noChangeAspect="1"/>
          </p:cNvPicPr>
          <p:nvPr/>
        </p:nvPicPr>
        <p:blipFill>
          <a:blip r:embed="rId3"/>
          <a:stretch>
            <a:fillRect/>
          </a:stretch>
        </p:blipFill>
        <p:spPr>
          <a:xfrm>
            <a:off x="457200" y="1602408"/>
            <a:ext cx="8229600" cy="1961423"/>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14815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New ICS - Independent Charter Schools FTE</a:t>
            </a:r>
            <a:endParaRPr lang="en-US" dirty="0"/>
          </a:p>
        </p:txBody>
      </p:sp>
      <p:sp>
        <p:nvSpPr>
          <p:cNvPr id="4" name="TextBox 3">
            <a:extLst>
              <a:ext uri="{FF2B5EF4-FFF2-40B4-BE49-F238E27FC236}">
                <a16:creationId xmlns:a16="http://schemas.microsoft.com/office/drawing/2014/main" id="{2FBCD321-7EAA-4AF3-84EB-EE7686C8F272}"/>
              </a:ext>
            </a:extLst>
          </p:cNvPr>
          <p:cNvSpPr txBox="1"/>
          <p:nvPr/>
        </p:nvSpPr>
        <p:spPr>
          <a:xfrm>
            <a:off x="481964" y="1140589"/>
            <a:ext cx="5156835" cy="3416320"/>
          </a:xfrm>
          <a:prstGeom prst="rect">
            <a:avLst/>
          </a:prstGeom>
          <a:noFill/>
        </p:spPr>
        <p:txBody>
          <a:bodyPr wrap="square">
            <a:spAutoFit/>
          </a:bodyPr>
          <a:lstStyle/>
          <a:p>
            <a:pPr marL="334853" indent="-334853">
              <a:buClr>
                <a:srgbClr val="7030A0"/>
              </a:buClr>
              <a:buFont typeface="Arial" panose="020B0604020202020204" pitchFamily="34" charset="0"/>
              <a:buChar char="•"/>
            </a:pPr>
            <a:r>
              <a:rPr lang="en-US" sz="1800" b="1" dirty="0">
                <a:cs typeface="Arial" panose="020B0604020202020204" pitchFamily="34" charset="0"/>
              </a:rPr>
              <a:t>Residents of your school district that are attending an Independent Charter School (ICS) authorized by “new” authorizers (i.e., UW System or certain tribal colleges). </a:t>
            </a:r>
          </a:p>
          <a:p>
            <a:pPr marL="742917" lvl="1" indent="-334853">
              <a:buClr>
                <a:srgbClr val="7030A0"/>
              </a:buClr>
              <a:buFont typeface="Arial" panose="020B0604020202020204" pitchFamily="34" charset="0"/>
              <a:buChar char="•"/>
            </a:pPr>
            <a:r>
              <a:rPr lang="en-US" sz="1800" b="1" dirty="0">
                <a:cs typeface="Arial" panose="020B0604020202020204" pitchFamily="34" charset="0"/>
              </a:rPr>
              <a:t>On Lines 2 and 6 under “New ICS” DPI will enter your resident students.</a:t>
            </a:r>
          </a:p>
          <a:p>
            <a:pPr marL="742917" lvl="1" indent="-334853">
              <a:buClr>
                <a:srgbClr val="7030A0"/>
              </a:buClr>
              <a:buFont typeface="Arial" panose="020B0604020202020204" pitchFamily="34" charset="0"/>
              <a:buChar char="•"/>
            </a:pPr>
            <a:r>
              <a:rPr lang="en-US" sz="1800" b="1" dirty="0">
                <a:cs typeface="Arial" panose="020B0604020202020204" pitchFamily="34" charset="0"/>
              </a:rPr>
              <a:t>To the right is the comment</a:t>
            </a:r>
          </a:p>
          <a:p>
            <a:pPr marL="408064" lvl="1">
              <a:buClr>
                <a:srgbClr val="7030A0"/>
              </a:buClr>
            </a:pPr>
            <a:r>
              <a:rPr lang="en-US" sz="1800" b="1" dirty="0">
                <a:cs typeface="Arial" panose="020B0604020202020204" pitchFamily="34" charset="0"/>
              </a:rPr>
              <a:t>        for this location.</a:t>
            </a:r>
          </a:p>
          <a:p>
            <a:pPr marL="693814" lvl="1" indent="-285750">
              <a:buClr>
                <a:srgbClr val="7030A0"/>
              </a:buClr>
              <a:buFont typeface="Arial" panose="020B0604020202020204" pitchFamily="34" charset="0"/>
              <a:buChar char="•"/>
            </a:pPr>
            <a:r>
              <a:rPr lang="en-US" sz="1800" b="1" dirty="0">
                <a:cs typeface="Arial" panose="020B0604020202020204" pitchFamily="34" charset="0"/>
              </a:rPr>
              <a:t>In June, the school district aid will  receive an aid deduction to pay for the new ICS. </a:t>
            </a:r>
          </a:p>
          <a:p>
            <a:pPr marL="408064" lvl="1">
              <a:buClr>
                <a:srgbClr val="7030A0"/>
              </a:buClr>
            </a:pPr>
            <a:endParaRPr lang="en-US" sz="1800" b="1" dirty="0">
              <a:cs typeface="Arial" panose="020B0604020202020204" pitchFamily="34" charset="0"/>
            </a:endParaRPr>
          </a:p>
          <a:p>
            <a:pPr marL="408064" lvl="1">
              <a:buClr>
                <a:srgbClr val="7030A0"/>
              </a:buClr>
            </a:pPr>
            <a:endParaRPr lang="en-US" sz="1800" b="1" dirty="0">
              <a:cs typeface="Arial" panose="020B0604020202020204" pitchFamily="34" charset="0"/>
            </a:endParaRPr>
          </a:p>
        </p:txBody>
      </p:sp>
      <p:pic>
        <p:nvPicPr>
          <p:cNvPr id="5" name="Picture 4">
            <a:extLst>
              <a:ext uri="{FF2B5EF4-FFF2-40B4-BE49-F238E27FC236}">
                <a16:creationId xmlns:a16="http://schemas.microsoft.com/office/drawing/2014/main" id="{1E0C4C67-9463-4ED6-8D62-47573F24A9FB}"/>
              </a:ext>
            </a:extLst>
          </p:cNvPr>
          <p:cNvPicPr>
            <a:picLocks noChangeAspect="1"/>
          </p:cNvPicPr>
          <p:nvPr/>
        </p:nvPicPr>
        <p:blipFill rotWithShape="1">
          <a:blip r:embed="rId2"/>
          <a:srcRect b="34057"/>
          <a:stretch/>
        </p:blipFill>
        <p:spPr>
          <a:xfrm>
            <a:off x="5892261" y="1629356"/>
            <a:ext cx="2631181" cy="1991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320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Step 2: Calculate New Revenue Per Member</a:t>
            </a:r>
            <a:endParaRPr lang="en-US" dirty="0"/>
          </a:p>
        </p:txBody>
      </p:sp>
      <p:sp>
        <p:nvSpPr>
          <p:cNvPr id="6" name="TextBox 5">
            <a:extLst>
              <a:ext uri="{FF2B5EF4-FFF2-40B4-BE49-F238E27FC236}">
                <a16:creationId xmlns:a16="http://schemas.microsoft.com/office/drawing/2014/main" id="{E327BC10-2547-4F9F-A007-F36DCB53074D}"/>
              </a:ext>
            </a:extLst>
          </p:cNvPr>
          <p:cNvSpPr txBox="1"/>
          <p:nvPr/>
        </p:nvSpPr>
        <p:spPr>
          <a:xfrm>
            <a:off x="0" y="4115442"/>
            <a:ext cx="8428198" cy="923330"/>
          </a:xfrm>
          <a:prstGeom prst="rect">
            <a:avLst/>
          </a:prstGeom>
          <a:noFill/>
        </p:spPr>
        <p:txBody>
          <a:bodyPr wrap="square">
            <a:spAutoFit/>
          </a:bodyPr>
          <a:lstStyle/>
          <a:p>
            <a:pPr marL="308626" indent="-308626" algn="ctr">
              <a:spcBef>
                <a:spcPct val="20000"/>
              </a:spcBef>
            </a:pPr>
            <a:r>
              <a:rPr lang="en-US" sz="1800" dirty="0"/>
              <a:t>Additional Low Revenue authority automatically increases the district's per member revenue limit amount. Eligible districts need not do anything special to receive this increase - if the district is eligible an amount will be populated in the cell by DPI</a:t>
            </a:r>
          </a:p>
        </p:txBody>
      </p:sp>
      <p:pic>
        <p:nvPicPr>
          <p:cNvPr id="5" name="Picture 4">
            <a:extLst>
              <a:ext uri="{FF2B5EF4-FFF2-40B4-BE49-F238E27FC236}">
                <a16:creationId xmlns:a16="http://schemas.microsoft.com/office/drawing/2014/main" id="{E88C3415-75F8-843A-18D0-02D4DDF14A3A}"/>
              </a:ext>
            </a:extLst>
          </p:cNvPr>
          <p:cNvPicPr>
            <a:picLocks noChangeAspect="1"/>
          </p:cNvPicPr>
          <p:nvPr/>
        </p:nvPicPr>
        <p:blipFill>
          <a:blip r:embed="rId2"/>
          <a:stretch>
            <a:fillRect/>
          </a:stretch>
        </p:blipFill>
        <p:spPr>
          <a:xfrm>
            <a:off x="457200" y="1089160"/>
            <a:ext cx="8229600" cy="2858778"/>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96618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32500" lnSpcReduction="20000"/>
          </a:bodyPr>
          <a:lstStyle/>
          <a:p>
            <a:r>
              <a:rPr lang="en-US" sz="9600" dirty="0">
                <a:solidFill>
                  <a:srgbClr val="FFFF00"/>
                </a:solidFill>
                <a:latin typeface="Lato Black" panose="020F0A02020204030203" pitchFamily="34" charset="0"/>
              </a:rPr>
              <a:t>Step 3: Determine Allowable Exemptions</a:t>
            </a:r>
            <a:endParaRPr lang="en-US" dirty="0"/>
          </a:p>
        </p:txBody>
      </p:sp>
      <p:sp>
        <p:nvSpPr>
          <p:cNvPr id="4" name="TextBox 3">
            <a:extLst>
              <a:ext uri="{FF2B5EF4-FFF2-40B4-BE49-F238E27FC236}">
                <a16:creationId xmlns:a16="http://schemas.microsoft.com/office/drawing/2014/main" id="{C57A7F2D-772A-494D-8DF6-BBA2AAE2112C}"/>
              </a:ext>
            </a:extLst>
          </p:cNvPr>
          <p:cNvSpPr txBox="1"/>
          <p:nvPr/>
        </p:nvSpPr>
        <p:spPr>
          <a:xfrm>
            <a:off x="1165860" y="1332981"/>
            <a:ext cx="6934200" cy="3331681"/>
          </a:xfrm>
          <a:prstGeom prst="rect">
            <a:avLst/>
          </a:prstGeom>
          <a:noFill/>
        </p:spPr>
        <p:txBody>
          <a:bodyPr wrap="square">
            <a:spAutoFit/>
          </a:bodyPr>
          <a:lstStyle/>
          <a:p>
            <a:pPr>
              <a:spcBef>
                <a:spcPts val="439"/>
              </a:spcBef>
              <a:spcAft>
                <a:spcPts val="1318"/>
              </a:spcAft>
              <a:buNone/>
            </a:pPr>
            <a:r>
              <a:rPr lang="en-US" sz="2400" dirty="0"/>
              <a:t>Exemptions to the Revenue Limit allow districts to levy additional amounts above the amount generated by the computation up to this point.</a:t>
            </a:r>
          </a:p>
          <a:p>
            <a:pPr>
              <a:spcBef>
                <a:spcPts val="439"/>
              </a:spcBef>
              <a:spcAft>
                <a:spcPts val="1318"/>
              </a:spcAft>
              <a:buNone/>
            </a:pPr>
            <a:r>
              <a:rPr lang="en-US" sz="2400" dirty="0"/>
              <a:t>Line 8 tracks Recurring Exemptions.</a:t>
            </a:r>
          </a:p>
          <a:p>
            <a:pPr>
              <a:spcBef>
                <a:spcPts val="439"/>
              </a:spcBef>
              <a:spcAft>
                <a:spcPts val="1318"/>
              </a:spcAft>
              <a:buNone/>
            </a:pPr>
            <a:r>
              <a:rPr lang="en-US" sz="2400" dirty="0"/>
              <a:t>Line 10 tracks Non-Recurring Exemptions.</a:t>
            </a:r>
          </a:p>
          <a:p>
            <a:pPr>
              <a:spcBef>
                <a:spcPts val="439"/>
              </a:spcBef>
              <a:spcAft>
                <a:spcPts val="1318"/>
              </a:spcAft>
              <a:buNone/>
            </a:pPr>
            <a:r>
              <a:rPr lang="en-US" sz="2400" dirty="0"/>
              <a:t>It’s important to understand the distinction between the two.</a:t>
            </a:r>
          </a:p>
        </p:txBody>
      </p:sp>
    </p:spTree>
    <p:extLst>
      <p:ext uri="{BB962C8B-B14F-4D97-AF65-F5344CB8AC3E}">
        <p14:creationId xmlns:p14="http://schemas.microsoft.com/office/powerpoint/2010/main" val="322914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4AD9E2-F333-4943-A1A5-FB889240F610}"/>
              </a:ext>
            </a:extLst>
          </p:cNvPr>
          <p:cNvSpPr txBox="1"/>
          <p:nvPr/>
        </p:nvSpPr>
        <p:spPr>
          <a:xfrm>
            <a:off x="434340" y="1094421"/>
            <a:ext cx="7414260" cy="1015663"/>
          </a:xfrm>
          <a:prstGeom prst="rect">
            <a:avLst/>
          </a:prstGeom>
          <a:noFill/>
        </p:spPr>
        <p:txBody>
          <a:bodyPr wrap="square">
            <a:spAutoFit/>
          </a:bodyPr>
          <a:lstStyle/>
          <a:p>
            <a:pPr marL="307198" indent="0">
              <a:spcBef>
                <a:spcPts val="439"/>
              </a:spcBef>
              <a:buNone/>
            </a:pPr>
            <a:r>
              <a:rPr lang="en-US" sz="2000" dirty="0"/>
              <a:t>Recurring Exemptions (Lines 8A-E) are base-building; if the district taxes for any of this additional authority, the levy amount is automatically included in the succeeding year’s base. </a:t>
            </a:r>
          </a:p>
        </p:txBody>
      </p:sp>
      <p:sp>
        <p:nvSpPr>
          <p:cNvPr id="7" name="Text Placeholder 1">
            <a:extLst>
              <a:ext uri="{FF2B5EF4-FFF2-40B4-BE49-F238E27FC236}">
                <a16:creationId xmlns:a16="http://schemas.microsoft.com/office/drawing/2014/main" id="{65B3B9A5-BC4A-2B02-2A2F-46FC1DD1442B}"/>
              </a:ext>
            </a:extLst>
          </p:cNvPr>
          <p:cNvSpPr txBox="1">
            <a:spLocks/>
          </p:cNvSpPr>
          <p:nvPr/>
        </p:nvSpPr>
        <p:spPr>
          <a:xfrm>
            <a:off x="56674" y="0"/>
            <a:ext cx="9030652" cy="921657"/>
          </a:xfrm>
          <a:prstGeom prst="rect">
            <a:avLst/>
          </a:prstGeom>
        </p:spPr>
        <p:txBody>
          <a:bodyPr vert="horz" lIns="91440" tIns="45720" rIns="91440" bIns="45720" rtlCol="0" anchor="ctr">
            <a:normAutofit fontScale="32500" lnSpcReduction="20000"/>
          </a:bodyPr>
          <a:lstStyle>
            <a:lvl1pPr marL="0" indent="0" algn="ctr" defTabSz="685800" rtl="0" eaLnBrk="1" latinLnBrk="0" hangingPunct="1">
              <a:lnSpc>
                <a:spcPct val="100000"/>
              </a:lnSpc>
              <a:spcBef>
                <a:spcPts val="0"/>
              </a:spcBef>
              <a:spcAft>
                <a:spcPts val="3000"/>
              </a:spcAft>
              <a:buFont typeface="Arial"/>
              <a:buNone/>
              <a:defRPr sz="3600" b="1" kern="1200">
                <a:solidFill>
                  <a:schemeClr val="bg1"/>
                </a:solidFill>
                <a:latin typeface="Lato Black" panose="020F0A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600" dirty="0">
                <a:solidFill>
                  <a:srgbClr val="FFFF00"/>
                </a:solidFill>
              </a:rPr>
              <a:t>Step 3: Determine Recurring Exemptions  </a:t>
            </a:r>
            <a:endParaRPr lang="en-US" dirty="0"/>
          </a:p>
        </p:txBody>
      </p:sp>
      <p:pic>
        <p:nvPicPr>
          <p:cNvPr id="11" name="Picture 10">
            <a:extLst>
              <a:ext uri="{FF2B5EF4-FFF2-40B4-BE49-F238E27FC236}">
                <a16:creationId xmlns:a16="http://schemas.microsoft.com/office/drawing/2014/main" id="{929FD208-1FFB-3D67-7541-6CF29F8DAAA4}"/>
              </a:ext>
            </a:extLst>
          </p:cNvPr>
          <p:cNvPicPr>
            <a:picLocks noChangeAspect="1"/>
          </p:cNvPicPr>
          <p:nvPr/>
        </p:nvPicPr>
        <p:blipFill>
          <a:blip r:embed="rId2"/>
          <a:stretch>
            <a:fillRect/>
          </a:stretch>
        </p:blipFill>
        <p:spPr>
          <a:xfrm>
            <a:off x="457200" y="2571750"/>
            <a:ext cx="8229600" cy="1401084"/>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410155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300" b="0" i="1" dirty="0">
                <a:solidFill>
                  <a:srgbClr val="FFFF00"/>
                </a:solidFill>
                <a:ea typeface="+mj-ea"/>
                <a:cs typeface="+mj-cs"/>
              </a:rPr>
              <a:t>Documents to reference</a:t>
            </a:r>
            <a:r>
              <a:rPr kumimoji="0" lang="en-US" sz="3300" b="0" i="1"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endParaRPr lang="en-US" dirty="0"/>
          </a:p>
        </p:txBody>
      </p:sp>
      <p:sp>
        <p:nvSpPr>
          <p:cNvPr id="6" name="TextBox 5">
            <a:extLst>
              <a:ext uri="{FF2B5EF4-FFF2-40B4-BE49-F238E27FC236}">
                <a16:creationId xmlns:a16="http://schemas.microsoft.com/office/drawing/2014/main" id="{DAC4A408-A749-4FB4-B683-3319BE0F27E2}"/>
              </a:ext>
            </a:extLst>
          </p:cNvPr>
          <p:cNvSpPr txBox="1"/>
          <p:nvPr/>
        </p:nvSpPr>
        <p:spPr>
          <a:xfrm>
            <a:off x="984222" y="921657"/>
            <a:ext cx="7175555" cy="4192623"/>
          </a:xfrm>
          <a:prstGeom prst="rect">
            <a:avLst/>
          </a:prstGeom>
          <a:noFill/>
        </p:spPr>
        <p:txBody>
          <a:bodyPr wrap="square">
            <a:spAutoFit/>
          </a:bodyPr>
          <a:lstStyle/>
          <a:p>
            <a:pPr marL="342900" lvl="0" indent="-342900">
              <a:lnSpc>
                <a:spcPct val="150000"/>
              </a:lnSpc>
              <a:buFont typeface="+mj-lt"/>
              <a:buAutoNum type="arabicPeriod"/>
            </a:pPr>
            <a:r>
              <a:rPr lang="en-US" sz="1800" b="1" dirty="0">
                <a:latin typeface="Lato" panose="020F0502020204030203" pitchFamily="34" charset="0"/>
              </a:rPr>
              <a:t>Your district’s fiscal years final revenue limit worksheet can be found at</a:t>
            </a:r>
            <a:r>
              <a:rPr lang="en-US" sz="1800" b="1" dirty="0">
                <a:solidFill>
                  <a:srgbClr val="0070C0"/>
                </a:solidFill>
                <a:latin typeface="Lato" panose="020F0502020204030203" pitchFamily="34" charset="0"/>
              </a:rPr>
              <a:t> </a:t>
            </a:r>
            <a:r>
              <a:rPr lang="en-US" sz="1800" b="1" dirty="0">
                <a:solidFill>
                  <a:srgbClr val="0070C0"/>
                </a:solidFill>
                <a:latin typeface="Lato" panose="020F0502020204030203" pitchFamily="34" charset="0"/>
                <a:hlinkClick r:id="rId3"/>
              </a:rPr>
              <a:t>Revenue Limit Worksheets</a:t>
            </a:r>
            <a:r>
              <a:rPr lang="en-US" sz="1800" b="1" dirty="0">
                <a:solidFill>
                  <a:srgbClr val="0070C0"/>
                </a:solidFill>
                <a:latin typeface="Lato" panose="020F0502020204030203" pitchFamily="34" charset="0"/>
              </a:rPr>
              <a:t> </a:t>
            </a:r>
          </a:p>
          <a:p>
            <a:pPr marL="342900" lvl="0" indent="-342900">
              <a:lnSpc>
                <a:spcPct val="150000"/>
              </a:lnSpc>
              <a:buFont typeface="+mj-lt"/>
              <a:buAutoNum type="arabicPeriod"/>
            </a:pPr>
            <a:r>
              <a:rPr lang="en-US" sz="1800" b="1" dirty="0">
                <a:latin typeface="Lato" panose="020F0502020204030203" pitchFamily="34" charset="0"/>
              </a:rPr>
              <a:t>Your District-Specific Equalization Aid Formula Components Longitudinal” spreadsheet found at </a:t>
            </a:r>
            <a:r>
              <a:rPr lang="en-US" sz="1800" b="1" dirty="0">
                <a:latin typeface="Lato" panose="020F0502020204030203" pitchFamily="34" charset="0"/>
                <a:hlinkClick r:id="rId4"/>
              </a:rPr>
              <a:t>Longitudinal Equalization-aid </a:t>
            </a:r>
            <a:endParaRPr lang="en-US" sz="1800" b="1" dirty="0">
              <a:latin typeface="Lato" panose="020F0502020204030203" pitchFamily="34" charset="0"/>
            </a:endParaRPr>
          </a:p>
          <a:p>
            <a:pPr marL="342900" lvl="0" indent="-342900">
              <a:lnSpc>
                <a:spcPct val="150000"/>
              </a:lnSpc>
              <a:buFont typeface="+mj-lt"/>
              <a:buAutoNum type="arabicPeriod"/>
            </a:pPr>
            <a:r>
              <a:rPr lang="en-US" sz="1800" b="1" dirty="0">
                <a:latin typeface="Lato" panose="020F0502020204030203" pitchFamily="34" charset="0"/>
              </a:rPr>
              <a:t>Your district's Oct. 15</a:t>
            </a:r>
            <a:r>
              <a:rPr lang="en-US" sz="1800" b="1" baseline="30000" dirty="0">
                <a:latin typeface="Lato" panose="020F0502020204030203" pitchFamily="34" charset="0"/>
              </a:rPr>
              <a:t>th</a:t>
            </a:r>
            <a:r>
              <a:rPr lang="en-US" sz="1800" b="1" dirty="0">
                <a:latin typeface="Lato" panose="020F0502020204030203" pitchFamily="34" charset="0"/>
              </a:rPr>
              <a:t> Certification of General Aid from DPI </a:t>
            </a:r>
            <a:r>
              <a:rPr lang="en-US" sz="1800" b="1" u="sng" dirty="0">
                <a:latin typeface="Lato" panose="020F0502020204030203" pitchFamily="34" charset="0"/>
                <a:hlinkClick r:id="rId5"/>
              </a:rPr>
              <a:t>Equalization Aid</a:t>
            </a:r>
            <a:endParaRPr lang="en-US" sz="1800" b="1" dirty="0">
              <a:latin typeface="Lato" panose="020F0502020204030203" pitchFamily="34" charset="0"/>
            </a:endParaRPr>
          </a:p>
          <a:p>
            <a:pPr marL="342900" lvl="0" indent="-342900">
              <a:lnSpc>
                <a:spcPct val="150000"/>
              </a:lnSpc>
              <a:buFont typeface="+mj-lt"/>
              <a:buAutoNum type="arabicPeriod"/>
            </a:pPr>
            <a:r>
              <a:rPr lang="en-US" sz="1800" b="1" dirty="0">
                <a:latin typeface="Lato" panose="020F0502020204030203" pitchFamily="34" charset="0"/>
              </a:rPr>
              <a:t>Your district's September membership count, including summer school in the </a:t>
            </a:r>
            <a:r>
              <a:rPr lang="en-US" sz="1800" b="1" dirty="0">
                <a:latin typeface="Lato" panose="020F0502020204030203" pitchFamily="34" charset="0"/>
                <a:hlinkClick r:id="rId6"/>
              </a:rPr>
              <a:t>DPI SFS Reporting Portal</a:t>
            </a:r>
            <a:r>
              <a:rPr lang="en-US" sz="1800" b="1" dirty="0">
                <a:latin typeface="Lato" panose="020F0502020204030203" pitchFamily="34" charset="0"/>
              </a:rPr>
              <a:t>, under non-financial data</a:t>
            </a:r>
          </a:p>
          <a:p>
            <a:pPr marL="342900" indent="-342900">
              <a:lnSpc>
                <a:spcPct val="150000"/>
              </a:lnSpc>
              <a:buFont typeface="+mj-lt"/>
              <a:buAutoNum type="arabicPeriod"/>
            </a:pPr>
            <a:r>
              <a:rPr lang="en-US" sz="1800" b="1" dirty="0">
                <a:latin typeface="Lato" panose="020F0502020204030203" pitchFamily="34" charset="0"/>
              </a:rPr>
              <a:t>Your district’s current year Equalized Values received October 1 from Department of Revenue</a:t>
            </a:r>
          </a:p>
        </p:txBody>
      </p:sp>
    </p:spTree>
    <p:extLst>
      <p:ext uri="{BB962C8B-B14F-4D97-AF65-F5344CB8AC3E}">
        <p14:creationId xmlns:p14="http://schemas.microsoft.com/office/powerpoint/2010/main" val="149265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3600" dirty="0">
                <a:solidFill>
                  <a:srgbClr val="FFFF00"/>
                </a:solidFill>
              </a:rPr>
              <a:t>Step 3: Determine </a:t>
            </a:r>
            <a:r>
              <a:rPr lang="en-US" dirty="0">
                <a:solidFill>
                  <a:srgbClr val="FFFF00"/>
                </a:solidFill>
              </a:rPr>
              <a:t>Recurring</a:t>
            </a:r>
            <a:r>
              <a:rPr lang="en-US" sz="3600" dirty="0">
                <a:solidFill>
                  <a:srgbClr val="FFFF00"/>
                </a:solidFill>
              </a:rPr>
              <a:t> Exemptions</a:t>
            </a:r>
            <a:endParaRPr lang="en-US" dirty="0"/>
          </a:p>
        </p:txBody>
      </p:sp>
      <p:sp>
        <p:nvSpPr>
          <p:cNvPr id="4" name="TextBox 3">
            <a:extLst>
              <a:ext uri="{FF2B5EF4-FFF2-40B4-BE49-F238E27FC236}">
                <a16:creationId xmlns:a16="http://schemas.microsoft.com/office/drawing/2014/main" id="{A68EBB0A-3F6B-4EDC-937F-E0523080A6AE}"/>
              </a:ext>
            </a:extLst>
          </p:cNvPr>
          <p:cNvSpPr txBox="1"/>
          <p:nvPr/>
        </p:nvSpPr>
        <p:spPr>
          <a:xfrm>
            <a:off x="1219200" y="1163181"/>
            <a:ext cx="6684335" cy="3139321"/>
          </a:xfrm>
          <a:prstGeom prst="rect">
            <a:avLst/>
          </a:prstGeom>
          <a:noFill/>
        </p:spPr>
        <p:txBody>
          <a:bodyPr wrap="square">
            <a:spAutoFit/>
          </a:bodyPr>
          <a:lstStyle/>
          <a:p>
            <a:pPr>
              <a:buClr>
                <a:srgbClr val="7030A0"/>
              </a:buClr>
            </a:pPr>
            <a:r>
              <a:rPr lang="en-US" sz="1800" dirty="0"/>
              <a:t>Line 8A – Prior Year Carryover – unused levy authority from prior year allowed to be used in current year. (DPI provides)</a:t>
            </a:r>
          </a:p>
          <a:p>
            <a:pPr marL="873012" indent="-873012">
              <a:buClr>
                <a:srgbClr val="7030A0"/>
              </a:buClr>
              <a:buFont typeface="Wingdings" panose="05000000000000000000" pitchFamily="2" charset="2"/>
              <a:buChar char="§"/>
            </a:pPr>
            <a:endParaRPr lang="en-US" sz="1800" dirty="0"/>
          </a:p>
          <a:p>
            <a:pPr>
              <a:buClr>
                <a:srgbClr val="7030A0"/>
              </a:buClr>
            </a:pPr>
            <a:r>
              <a:rPr lang="en-US" sz="1800" dirty="0"/>
              <a:t>Line 8B – Transfer of Service - a school district which assumes responsibility for a program or service from another governmental unit may request and be granted an exemption to the district revenue limit equal to the increased cost due to that program or service. (special education or ESL services)</a:t>
            </a:r>
          </a:p>
          <a:p>
            <a:pPr marL="873012" indent="-873012">
              <a:buClr>
                <a:srgbClr val="7030A0"/>
              </a:buClr>
              <a:buFont typeface="Wingdings" panose="05000000000000000000" pitchFamily="2" charset="2"/>
              <a:buChar char="§"/>
            </a:pPr>
            <a:endParaRPr lang="en-US" sz="1800" dirty="0"/>
          </a:p>
          <a:p>
            <a:pPr>
              <a:buClr>
                <a:srgbClr val="7030A0"/>
              </a:buClr>
            </a:pPr>
            <a:r>
              <a:rPr lang="en-US" sz="1800" dirty="0"/>
              <a:t>Line 8E – Recurring Referenda to Exceed – referenda amount (normally, if 2023-24 is the first year). Call DPI if you have questions.</a:t>
            </a:r>
          </a:p>
        </p:txBody>
      </p:sp>
    </p:spTree>
    <p:extLst>
      <p:ext uri="{BB962C8B-B14F-4D97-AF65-F5344CB8AC3E}">
        <p14:creationId xmlns:p14="http://schemas.microsoft.com/office/powerpoint/2010/main" val="228252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Step 3: Determine Non-Recurring Exemptions</a:t>
            </a:r>
            <a:endParaRPr lang="en-US" dirty="0"/>
          </a:p>
        </p:txBody>
      </p:sp>
      <p:sp>
        <p:nvSpPr>
          <p:cNvPr id="4" name="TextBox 3">
            <a:extLst>
              <a:ext uri="{FF2B5EF4-FFF2-40B4-BE49-F238E27FC236}">
                <a16:creationId xmlns:a16="http://schemas.microsoft.com/office/drawing/2014/main" id="{C26E9EF1-96B9-48CD-99FE-89329E2179F8}"/>
              </a:ext>
            </a:extLst>
          </p:cNvPr>
          <p:cNvSpPr txBox="1"/>
          <p:nvPr/>
        </p:nvSpPr>
        <p:spPr>
          <a:xfrm>
            <a:off x="891540" y="1171486"/>
            <a:ext cx="6811327" cy="1015663"/>
          </a:xfrm>
          <a:prstGeom prst="rect">
            <a:avLst/>
          </a:prstGeom>
          <a:noFill/>
        </p:spPr>
        <p:txBody>
          <a:bodyPr wrap="square">
            <a:spAutoFit/>
          </a:bodyPr>
          <a:lstStyle/>
          <a:p>
            <a:pPr marL="50009" indent="0">
              <a:buNone/>
            </a:pPr>
            <a:r>
              <a:rPr lang="en-US" sz="2000" dirty="0"/>
              <a:t>Non-Recurring Exemptions (Lines 10A-I) are </a:t>
            </a:r>
            <a:r>
              <a:rPr lang="en-US" sz="2000" u="sng" dirty="0"/>
              <a:t>not</a:t>
            </a:r>
            <a:r>
              <a:rPr lang="en-US" sz="2000" dirty="0"/>
              <a:t> base-building; if a district taxes for any of these exemptions, the amount is not included in the succeeding year’s base.</a:t>
            </a:r>
          </a:p>
        </p:txBody>
      </p:sp>
      <p:pic>
        <p:nvPicPr>
          <p:cNvPr id="5" name="Picture 4">
            <a:extLst>
              <a:ext uri="{FF2B5EF4-FFF2-40B4-BE49-F238E27FC236}">
                <a16:creationId xmlns:a16="http://schemas.microsoft.com/office/drawing/2014/main" id="{CE7EA221-2BA3-FFF1-2BA0-887D712680E2}"/>
              </a:ext>
            </a:extLst>
          </p:cNvPr>
          <p:cNvPicPr>
            <a:picLocks noChangeAspect="1"/>
          </p:cNvPicPr>
          <p:nvPr/>
        </p:nvPicPr>
        <p:blipFill>
          <a:blip r:embed="rId2"/>
          <a:stretch>
            <a:fillRect/>
          </a:stretch>
        </p:blipFill>
        <p:spPr>
          <a:xfrm>
            <a:off x="457200" y="2302299"/>
            <a:ext cx="8229600" cy="2172388"/>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84315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600" dirty="0">
              <a:solidFill>
                <a:srgbClr val="FFFF00"/>
              </a:solidFill>
              <a:latin typeface="Lato Black" panose="020F0A02020204030203" pitchFamily="34" charset="0"/>
            </a:endParaRPr>
          </a:p>
          <a:p>
            <a:r>
              <a:rPr lang="en-US" sz="11200" dirty="0">
                <a:solidFill>
                  <a:srgbClr val="FFFF00"/>
                </a:solidFill>
                <a:latin typeface="Lato Black" panose="020F0A02020204030203" pitchFamily="34" charset="0"/>
              </a:rPr>
              <a:t>Know the Difference !</a:t>
            </a:r>
          </a:p>
          <a:p>
            <a:endParaRPr lang="en-US" dirty="0"/>
          </a:p>
        </p:txBody>
      </p:sp>
      <p:sp>
        <p:nvSpPr>
          <p:cNvPr id="3" name="Rectangle 4">
            <a:extLst>
              <a:ext uri="{FF2B5EF4-FFF2-40B4-BE49-F238E27FC236}">
                <a16:creationId xmlns:a16="http://schemas.microsoft.com/office/drawing/2014/main" id="{3CD27853-2D51-4A50-8417-89D39A128168}"/>
              </a:ext>
            </a:extLst>
          </p:cNvPr>
          <p:cNvSpPr>
            <a:spLocks noChangeArrowheads="1"/>
          </p:cNvSpPr>
          <p:nvPr/>
        </p:nvSpPr>
        <p:spPr bwMode="auto">
          <a:xfrm>
            <a:off x="1517757" y="1016513"/>
            <a:ext cx="5664360"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Recurring Exemptions – Rolling forward in Your Base</a:t>
            </a:r>
          </a:p>
        </p:txBody>
      </p:sp>
      <p:sp>
        <p:nvSpPr>
          <p:cNvPr id="4" name="TextBox 3">
            <a:extLst>
              <a:ext uri="{FF2B5EF4-FFF2-40B4-BE49-F238E27FC236}">
                <a16:creationId xmlns:a16="http://schemas.microsoft.com/office/drawing/2014/main" id="{FFA84FE3-744E-4DBE-A387-1220FD70088F}"/>
              </a:ext>
            </a:extLst>
          </p:cNvPr>
          <p:cNvSpPr txBox="1"/>
          <p:nvPr/>
        </p:nvSpPr>
        <p:spPr>
          <a:xfrm>
            <a:off x="2240280" y="1406919"/>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5" name="TextBox 4">
            <a:extLst>
              <a:ext uri="{FF2B5EF4-FFF2-40B4-BE49-F238E27FC236}">
                <a16:creationId xmlns:a16="http://schemas.microsoft.com/office/drawing/2014/main" id="{2494876B-A15A-4492-AAAE-31C78320F10F}"/>
              </a:ext>
            </a:extLst>
          </p:cNvPr>
          <p:cNvSpPr txBox="1"/>
          <p:nvPr/>
        </p:nvSpPr>
        <p:spPr>
          <a:xfrm>
            <a:off x="4572000" y="1409543"/>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6" name="TextBox 9">
            <a:extLst>
              <a:ext uri="{FF2B5EF4-FFF2-40B4-BE49-F238E27FC236}">
                <a16:creationId xmlns:a16="http://schemas.microsoft.com/office/drawing/2014/main" id="{CF5CA73C-2FA3-4550-AB57-157D0DE76A7E}"/>
              </a:ext>
            </a:extLst>
          </p:cNvPr>
          <p:cNvSpPr txBox="1">
            <a:spLocks noChangeArrowheads="1"/>
          </p:cNvSpPr>
          <p:nvPr/>
        </p:nvSpPr>
        <p:spPr bwMode="auto">
          <a:xfrm>
            <a:off x="2308860" y="1688245"/>
            <a:ext cx="1508760" cy="317779"/>
          </a:xfrm>
          <a:prstGeom prst="rect">
            <a:avLst/>
          </a:prstGeom>
          <a:solidFill>
            <a:srgbClr val="00FF00"/>
          </a:solidFill>
          <a:ln w="57150">
            <a:solidFill>
              <a:schemeClr val="bg1"/>
            </a:solidFill>
            <a:miter lim="800000"/>
            <a:headEnd/>
            <a:tailEnd/>
          </a:ln>
        </p:spPr>
        <p:txBody>
          <a:bodyPr>
            <a:spAutoFit/>
          </a:bodyPr>
          <a:lstStyle/>
          <a:p>
            <a:pPr algn="ctr">
              <a:defRPr/>
            </a:pPr>
            <a:r>
              <a:rPr lang="en-US" sz="1440" dirty="0">
                <a:solidFill>
                  <a:schemeClr val="bg1"/>
                </a:solidFill>
                <a:latin typeface="Trebuchet MS" pitchFamily="34" charset="0"/>
              </a:rPr>
              <a:t> </a:t>
            </a:r>
            <a:r>
              <a:rPr lang="en-US" sz="1465" b="1" dirty="0"/>
              <a:t>Recurring</a:t>
            </a:r>
            <a:endParaRPr lang="en-US" sz="1440" b="1" dirty="0"/>
          </a:p>
        </p:txBody>
      </p:sp>
      <p:sp>
        <p:nvSpPr>
          <p:cNvPr id="7" name="TextBox 3">
            <a:extLst>
              <a:ext uri="{FF2B5EF4-FFF2-40B4-BE49-F238E27FC236}">
                <a16:creationId xmlns:a16="http://schemas.microsoft.com/office/drawing/2014/main" id="{88278EAE-2C82-493B-8146-3F3EC399BC68}"/>
              </a:ext>
            </a:extLst>
          </p:cNvPr>
          <p:cNvSpPr txBox="1">
            <a:spLocks noChangeArrowheads="1"/>
          </p:cNvSpPr>
          <p:nvPr/>
        </p:nvSpPr>
        <p:spPr bwMode="auto">
          <a:xfrm>
            <a:off x="2308860" y="2154763"/>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9" name="Rectangle 8">
            <a:extLst>
              <a:ext uri="{FF2B5EF4-FFF2-40B4-BE49-F238E27FC236}">
                <a16:creationId xmlns:a16="http://schemas.microsoft.com/office/drawing/2014/main" id="{488CCFAC-C5BC-4C4B-92E1-9B4E8A6E993A}"/>
              </a:ext>
            </a:extLst>
          </p:cNvPr>
          <p:cNvSpPr/>
          <p:nvPr/>
        </p:nvSpPr>
        <p:spPr>
          <a:xfrm>
            <a:off x="4572000" y="1742389"/>
            <a:ext cx="1348740" cy="117335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B0C39A-0F82-41FE-944E-A4AA3B048B16}"/>
              </a:ext>
            </a:extLst>
          </p:cNvPr>
          <p:cNvSpPr>
            <a:spLocks noChangeArrowheads="1"/>
          </p:cNvSpPr>
          <p:nvPr/>
        </p:nvSpPr>
        <p:spPr bwMode="auto">
          <a:xfrm>
            <a:off x="1661923" y="3208098"/>
            <a:ext cx="5376027"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Non-Recurring Exemptions – One Year Only</a:t>
            </a:r>
          </a:p>
        </p:txBody>
      </p:sp>
      <p:sp>
        <p:nvSpPr>
          <p:cNvPr id="11" name="TextBox 10">
            <a:extLst>
              <a:ext uri="{FF2B5EF4-FFF2-40B4-BE49-F238E27FC236}">
                <a16:creationId xmlns:a16="http://schemas.microsoft.com/office/drawing/2014/main" id="{6C860B49-BF07-4DBF-B892-9625A116BFDE}"/>
              </a:ext>
            </a:extLst>
          </p:cNvPr>
          <p:cNvSpPr txBox="1"/>
          <p:nvPr/>
        </p:nvSpPr>
        <p:spPr>
          <a:xfrm>
            <a:off x="230886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12" name="TextBox 11">
            <a:extLst>
              <a:ext uri="{FF2B5EF4-FFF2-40B4-BE49-F238E27FC236}">
                <a16:creationId xmlns:a16="http://schemas.microsoft.com/office/drawing/2014/main" id="{964C94EC-8C84-439D-8FFE-A355B8AD1281}"/>
              </a:ext>
            </a:extLst>
          </p:cNvPr>
          <p:cNvSpPr txBox="1"/>
          <p:nvPr/>
        </p:nvSpPr>
        <p:spPr>
          <a:xfrm>
            <a:off x="457200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13" name="TextBox 12">
            <a:extLst>
              <a:ext uri="{FF2B5EF4-FFF2-40B4-BE49-F238E27FC236}">
                <a16:creationId xmlns:a16="http://schemas.microsoft.com/office/drawing/2014/main" id="{39E7BC1F-6BE4-4FD6-A3A7-61A5D0C48396}"/>
              </a:ext>
            </a:extLst>
          </p:cNvPr>
          <p:cNvSpPr txBox="1"/>
          <p:nvPr/>
        </p:nvSpPr>
        <p:spPr>
          <a:xfrm>
            <a:off x="937260" y="1988024"/>
            <a:ext cx="1371600" cy="369332"/>
          </a:xfrm>
          <a:prstGeom prst="rect">
            <a:avLst/>
          </a:prstGeom>
          <a:noFill/>
        </p:spPr>
        <p:txBody>
          <a:bodyPr wrap="square" rtlCol="0">
            <a:spAutoFit/>
          </a:bodyPr>
          <a:lstStyle/>
          <a:p>
            <a:pPr algn="ctr"/>
            <a:r>
              <a:rPr lang="en-US" sz="1800" b="1" dirty="0"/>
              <a:t>Line 8</a:t>
            </a:r>
          </a:p>
        </p:txBody>
      </p:sp>
      <p:sp>
        <p:nvSpPr>
          <p:cNvPr id="14" name="TextBox 13">
            <a:extLst>
              <a:ext uri="{FF2B5EF4-FFF2-40B4-BE49-F238E27FC236}">
                <a16:creationId xmlns:a16="http://schemas.microsoft.com/office/drawing/2014/main" id="{80C6A9E3-9C51-460A-9D9B-C79068B8842A}"/>
              </a:ext>
            </a:extLst>
          </p:cNvPr>
          <p:cNvSpPr txBox="1">
            <a:spLocks noChangeArrowheads="1"/>
          </p:cNvSpPr>
          <p:nvPr/>
        </p:nvSpPr>
        <p:spPr bwMode="auto">
          <a:xfrm>
            <a:off x="2377440" y="3960849"/>
            <a:ext cx="1508760" cy="313932"/>
          </a:xfrm>
          <a:prstGeom prst="rect">
            <a:avLst/>
          </a:prstGeom>
          <a:solidFill>
            <a:srgbClr val="FFFF00"/>
          </a:solidFill>
          <a:ln w="57150">
            <a:solidFill>
              <a:schemeClr val="bg1"/>
            </a:solidFill>
            <a:miter lim="800000"/>
            <a:headEnd/>
            <a:tailEnd/>
          </a:ln>
        </p:spPr>
        <p:txBody>
          <a:bodyPr>
            <a:spAutoFit/>
          </a:bodyPr>
          <a:lstStyle/>
          <a:p>
            <a:pPr algn="ctr">
              <a:defRPr/>
            </a:pPr>
            <a:r>
              <a:rPr lang="en-US" sz="1440" b="1" dirty="0"/>
              <a:t>Non-Recurring</a:t>
            </a:r>
          </a:p>
        </p:txBody>
      </p:sp>
      <p:sp>
        <p:nvSpPr>
          <p:cNvPr id="15" name="TextBox 14">
            <a:extLst>
              <a:ext uri="{FF2B5EF4-FFF2-40B4-BE49-F238E27FC236}">
                <a16:creationId xmlns:a16="http://schemas.microsoft.com/office/drawing/2014/main" id="{AF52D890-F1C1-41E5-A0A5-281A4096DBC3}"/>
              </a:ext>
            </a:extLst>
          </p:cNvPr>
          <p:cNvSpPr txBox="1">
            <a:spLocks noChangeArrowheads="1"/>
          </p:cNvSpPr>
          <p:nvPr/>
        </p:nvSpPr>
        <p:spPr bwMode="auto">
          <a:xfrm>
            <a:off x="2377440" y="4323705"/>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16" name="TextBox 15">
            <a:extLst>
              <a:ext uri="{FF2B5EF4-FFF2-40B4-BE49-F238E27FC236}">
                <a16:creationId xmlns:a16="http://schemas.microsoft.com/office/drawing/2014/main" id="{60074877-342F-4E59-9E63-C2F9D51F33B6}"/>
              </a:ext>
            </a:extLst>
          </p:cNvPr>
          <p:cNvSpPr txBox="1">
            <a:spLocks noChangeArrowheads="1"/>
          </p:cNvSpPr>
          <p:nvPr/>
        </p:nvSpPr>
        <p:spPr bwMode="auto">
          <a:xfrm>
            <a:off x="4572000" y="4316398"/>
            <a:ext cx="1508760" cy="7332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260" dirty="0">
              <a:latin typeface="Trebuchet MS" pitchFamily="34" charset="0"/>
            </a:endParaRPr>
          </a:p>
        </p:txBody>
      </p:sp>
      <p:sp>
        <p:nvSpPr>
          <p:cNvPr id="17" name="TextBox 16">
            <a:extLst>
              <a:ext uri="{FF2B5EF4-FFF2-40B4-BE49-F238E27FC236}">
                <a16:creationId xmlns:a16="http://schemas.microsoft.com/office/drawing/2014/main" id="{79EA29D2-2784-404E-B1B0-30180A8DD90A}"/>
              </a:ext>
            </a:extLst>
          </p:cNvPr>
          <p:cNvSpPr txBox="1"/>
          <p:nvPr/>
        </p:nvSpPr>
        <p:spPr>
          <a:xfrm>
            <a:off x="831957" y="4186505"/>
            <a:ext cx="1371600" cy="369332"/>
          </a:xfrm>
          <a:prstGeom prst="rect">
            <a:avLst/>
          </a:prstGeom>
          <a:noFill/>
        </p:spPr>
        <p:txBody>
          <a:bodyPr wrap="square" rtlCol="0">
            <a:spAutoFit/>
          </a:bodyPr>
          <a:lstStyle/>
          <a:p>
            <a:pPr algn="ctr"/>
            <a:r>
              <a:rPr lang="en-US" sz="1800" b="1" dirty="0"/>
              <a:t>Line 10</a:t>
            </a:r>
          </a:p>
        </p:txBody>
      </p:sp>
    </p:spTree>
    <p:extLst>
      <p:ext uri="{BB962C8B-B14F-4D97-AF65-F5344CB8AC3E}">
        <p14:creationId xmlns:p14="http://schemas.microsoft.com/office/powerpoint/2010/main" val="179282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599" dirty="0">
              <a:solidFill>
                <a:srgbClr val="FFFF00"/>
              </a:solidFill>
              <a:latin typeface="Lato Black" panose="020F0A02020204030203" pitchFamily="34" charset="0"/>
            </a:endParaRPr>
          </a:p>
          <a:p>
            <a:r>
              <a:rPr lang="en-US" sz="11200" dirty="0">
                <a:solidFill>
                  <a:srgbClr val="FFFF00"/>
                </a:solidFill>
                <a:latin typeface="Lato Black" panose="020F0A02020204030203" pitchFamily="34" charset="0"/>
              </a:rPr>
              <a:t>Non-Recurring Exemptions</a:t>
            </a:r>
          </a:p>
          <a:p>
            <a:endParaRPr lang="en-US" dirty="0"/>
          </a:p>
        </p:txBody>
      </p:sp>
      <p:sp>
        <p:nvSpPr>
          <p:cNvPr id="4" name="TextBox 3">
            <a:extLst>
              <a:ext uri="{FF2B5EF4-FFF2-40B4-BE49-F238E27FC236}">
                <a16:creationId xmlns:a16="http://schemas.microsoft.com/office/drawing/2014/main" id="{ADBEF120-59C1-49F9-82B6-448AFF8C0F78}"/>
              </a:ext>
            </a:extLst>
          </p:cNvPr>
          <p:cNvSpPr txBox="1"/>
          <p:nvPr/>
        </p:nvSpPr>
        <p:spPr>
          <a:xfrm>
            <a:off x="944880" y="1142345"/>
            <a:ext cx="6728460" cy="830997"/>
          </a:xfrm>
          <a:prstGeom prst="rect">
            <a:avLst/>
          </a:prstGeom>
          <a:noFill/>
        </p:spPr>
        <p:txBody>
          <a:bodyPr wrap="square">
            <a:spAutoFit/>
          </a:bodyPr>
          <a:lstStyle/>
          <a:p>
            <a:pPr defTabSz="816066">
              <a:spcAft>
                <a:spcPts val="450"/>
              </a:spcAft>
              <a:buClr>
                <a:srgbClr val="7030A0"/>
              </a:buClr>
            </a:pPr>
            <a:r>
              <a:rPr lang="en-US" sz="2400" dirty="0">
                <a:solidFill>
                  <a:prstClr val="black"/>
                </a:solidFill>
              </a:rPr>
              <a:t>The exemption is only valid for a limited period of time – usually one Revenue Limit cycle.</a:t>
            </a:r>
          </a:p>
        </p:txBody>
      </p:sp>
      <p:sp>
        <p:nvSpPr>
          <p:cNvPr id="5" name="Text Box 16">
            <a:extLst>
              <a:ext uri="{FF2B5EF4-FFF2-40B4-BE49-F238E27FC236}">
                <a16:creationId xmlns:a16="http://schemas.microsoft.com/office/drawing/2014/main" id="{C2467EB7-BEDF-4D1D-8187-40667566589A}"/>
              </a:ext>
            </a:extLst>
          </p:cNvPr>
          <p:cNvSpPr txBox="1">
            <a:spLocks noChangeArrowheads="1"/>
          </p:cNvSpPr>
          <p:nvPr/>
        </p:nvSpPr>
        <p:spPr bwMode="auto">
          <a:xfrm>
            <a:off x="1424940" y="1994669"/>
            <a:ext cx="1603693"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a:latin typeface="Lato" panose="020F0502020204030203" pitchFamily="34" charset="0"/>
              </a:rPr>
              <a:t>Prior Year     Revenue Limit</a:t>
            </a:r>
          </a:p>
        </p:txBody>
      </p:sp>
      <p:sp>
        <p:nvSpPr>
          <p:cNvPr id="6" name="Text Box 16">
            <a:extLst>
              <a:ext uri="{FF2B5EF4-FFF2-40B4-BE49-F238E27FC236}">
                <a16:creationId xmlns:a16="http://schemas.microsoft.com/office/drawing/2014/main" id="{04A74C11-53A0-4E80-8095-84EBB6274098}"/>
              </a:ext>
            </a:extLst>
          </p:cNvPr>
          <p:cNvSpPr txBox="1">
            <a:spLocks noChangeArrowheads="1"/>
          </p:cNvSpPr>
          <p:nvPr/>
        </p:nvSpPr>
        <p:spPr bwMode="auto">
          <a:xfrm>
            <a:off x="4747260" y="2026152"/>
            <a:ext cx="1603693"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a:latin typeface="Lato" panose="020F0502020204030203" pitchFamily="34" charset="0"/>
              </a:rPr>
              <a:t>Current Year     Revenue Limit</a:t>
            </a:r>
          </a:p>
        </p:txBody>
      </p:sp>
      <p:sp>
        <p:nvSpPr>
          <p:cNvPr id="7" name="Rectangle 11">
            <a:extLst>
              <a:ext uri="{FF2B5EF4-FFF2-40B4-BE49-F238E27FC236}">
                <a16:creationId xmlns:a16="http://schemas.microsoft.com/office/drawing/2014/main" id="{089C295D-A46D-4689-B75E-A0A7325BD987}"/>
              </a:ext>
            </a:extLst>
          </p:cNvPr>
          <p:cNvSpPr>
            <a:spLocks noChangeArrowheads="1"/>
          </p:cNvSpPr>
          <p:nvPr/>
        </p:nvSpPr>
        <p:spPr bwMode="auto">
          <a:xfrm>
            <a:off x="1424940" y="2625563"/>
            <a:ext cx="1607708" cy="241220"/>
          </a:xfrm>
          <a:prstGeom prst="rect">
            <a:avLst/>
          </a:prstGeom>
          <a:solidFill>
            <a:srgbClr val="FFCC00"/>
          </a:solidFill>
          <a:ln w="9525">
            <a:solidFill>
              <a:schemeClr val="tx1"/>
            </a:solidFill>
            <a:miter lim="800000"/>
            <a:headEnd/>
            <a:tailEnd/>
          </a:ln>
        </p:spPr>
        <p:txBody>
          <a:bodyPr wrap="none" anchor="ctr"/>
          <a:lstStyle/>
          <a:p>
            <a:pPr algn="ctr" defTabSz="816066"/>
            <a:r>
              <a:rPr lang="en-US" sz="1099" b="1" dirty="0">
                <a:solidFill>
                  <a:srgbClr val="000000"/>
                </a:solidFill>
                <a:latin typeface="Lato" panose="020F0502020204030203" pitchFamily="34" charset="0"/>
              </a:rPr>
              <a:t>Hold Harmless (Line 7B)</a:t>
            </a:r>
          </a:p>
        </p:txBody>
      </p:sp>
      <p:sp>
        <p:nvSpPr>
          <p:cNvPr id="8" name="Rectangle 10">
            <a:extLst>
              <a:ext uri="{FF2B5EF4-FFF2-40B4-BE49-F238E27FC236}">
                <a16:creationId xmlns:a16="http://schemas.microsoft.com/office/drawing/2014/main" id="{E3DDED57-628E-4903-BDC9-124841BB3962}"/>
              </a:ext>
            </a:extLst>
          </p:cNvPr>
          <p:cNvSpPr>
            <a:spLocks noChangeArrowheads="1"/>
          </p:cNvSpPr>
          <p:nvPr/>
        </p:nvSpPr>
        <p:spPr bwMode="auto">
          <a:xfrm>
            <a:off x="1424941" y="2866783"/>
            <a:ext cx="1603692" cy="192717"/>
          </a:xfrm>
          <a:prstGeom prst="rect">
            <a:avLst/>
          </a:prstGeom>
          <a:solidFill>
            <a:srgbClr val="FFCC00"/>
          </a:solidFill>
          <a:ln w="9525">
            <a:solidFill>
              <a:schemeClr val="tx1"/>
            </a:solidFill>
            <a:miter lim="800000"/>
            <a:headEnd/>
            <a:tailEnd/>
          </a:ln>
        </p:spPr>
        <p:txBody>
          <a:bodyPr wrap="none" anchor="ctr" anchorCtr="0"/>
          <a:lstStyle/>
          <a:p>
            <a:pPr algn="ctr" defTabSz="816066"/>
            <a:r>
              <a:rPr lang="en-US" sz="1200" b="1" dirty="0">
                <a:solidFill>
                  <a:srgbClr val="000000"/>
                </a:solidFill>
                <a:latin typeface="Lato" panose="020F0502020204030203" pitchFamily="34" charset="0"/>
              </a:rPr>
              <a:t>Declining Enrollment</a:t>
            </a:r>
          </a:p>
        </p:txBody>
      </p:sp>
      <p:sp>
        <p:nvSpPr>
          <p:cNvPr id="9" name="Rectangle 9">
            <a:extLst>
              <a:ext uri="{FF2B5EF4-FFF2-40B4-BE49-F238E27FC236}">
                <a16:creationId xmlns:a16="http://schemas.microsoft.com/office/drawing/2014/main" id="{1C9F357B-A71B-4EB4-85E1-EFA7C412F761}"/>
              </a:ext>
            </a:extLst>
          </p:cNvPr>
          <p:cNvSpPr>
            <a:spLocks noChangeArrowheads="1"/>
          </p:cNvSpPr>
          <p:nvPr/>
        </p:nvSpPr>
        <p:spPr bwMode="auto">
          <a:xfrm>
            <a:off x="1424941" y="3059500"/>
            <a:ext cx="1603692" cy="179854"/>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Lato" panose="020F0502020204030203" pitchFamily="34" charset="0"/>
              </a:rPr>
              <a:t>Energy Efficiency</a:t>
            </a:r>
          </a:p>
        </p:txBody>
      </p:sp>
      <p:sp>
        <p:nvSpPr>
          <p:cNvPr id="10" name="Rectangle 9">
            <a:extLst>
              <a:ext uri="{FF2B5EF4-FFF2-40B4-BE49-F238E27FC236}">
                <a16:creationId xmlns:a16="http://schemas.microsoft.com/office/drawing/2014/main" id="{973BE94A-1E20-469C-A797-B7F2B9FFD636}"/>
              </a:ext>
            </a:extLst>
          </p:cNvPr>
          <p:cNvSpPr>
            <a:spLocks noChangeArrowheads="1"/>
          </p:cNvSpPr>
          <p:nvPr/>
        </p:nvSpPr>
        <p:spPr bwMode="auto">
          <a:xfrm>
            <a:off x="1424941" y="3249947"/>
            <a:ext cx="1603692" cy="399903"/>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Arial" panose="020B0604020202020204" pitchFamily="34" charset="0"/>
                <a:cs typeface="Arial" panose="020B0604020202020204" pitchFamily="34" charset="0"/>
              </a:rPr>
              <a:t>Adjustment for new </a:t>
            </a:r>
          </a:p>
          <a:p>
            <a:pPr algn="ctr" defTabSz="816066"/>
            <a:r>
              <a:rPr lang="en-US" sz="1200" b="1" dirty="0">
                <a:solidFill>
                  <a:srgbClr val="000000"/>
                </a:solidFill>
                <a:latin typeface="Arial" panose="020B0604020202020204" pitchFamily="34" charset="0"/>
                <a:cs typeface="Arial" panose="020B0604020202020204" pitchFamily="34" charset="0"/>
              </a:rPr>
              <a:t>Choice Students</a:t>
            </a:r>
          </a:p>
        </p:txBody>
      </p:sp>
      <p:sp>
        <p:nvSpPr>
          <p:cNvPr id="11" name="Rectangle 2">
            <a:extLst>
              <a:ext uri="{FF2B5EF4-FFF2-40B4-BE49-F238E27FC236}">
                <a16:creationId xmlns:a16="http://schemas.microsoft.com/office/drawing/2014/main" id="{D36F3ABA-2D18-40E6-8D21-0FAD8B8DDE96}"/>
              </a:ext>
            </a:extLst>
          </p:cNvPr>
          <p:cNvSpPr>
            <a:spLocks noChangeArrowheads="1"/>
          </p:cNvSpPr>
          <p:nvPr/>
        </p:nvSpPr>
        <p:spPr bwMode="auto">
          <a:xfrm>
            <a:off x="1424939" y="3649850"/>
            <a:ext cx="160369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99" b="1" dirty="0">
                <a:solidFill>
                  <a:srgbClr val="000000"/>
                </a:solidFill>
                <a:latin typeface="Lato" panose="020F0502020204030203" pitchFamily="34" charset="0"/>
              </a:rPr>
              <a:t>Base</a:t>
            </a:r>
            <a:endParaRPr lang="en-US" sz="904" b="1" dirty="0">
              <a:solidFill>
                <a:srgbClr val="000000"/>
              </a:solidFill>
              <a:latin typeface="Lato" panose="020F0502020204030203" pitchFamily="34" charset="0"/>
            </a:endParaRPr>
          </a:p>
        </p:txBody>
      </p:sp>
      <p:sp>
        <p:nvSpPr>
          <p:cNvPr id="12" name="Text Box 18">
            <a:extLst>
              <a:ext uri="{FF2B5EF4-FFF2-40B4-BE49-F238E27FC236}">
                <a16:creationId xmlns:a16="http://schemas.microsoft.com/office/drawing/2014/main" id="{150860C3-2D34-4A04-B5CB-C9363FDF324F}"/>
              </a:ext>
            </a:extLst>
          </p:cNvPr>
          <p:cNvSpPr txBox="1">
            <a:spLocks noChangeArrowheads="1"/>
          </p:cNvSpPr>
          <p:nvPr/>
        </p:nvSpPr>
        <p:spPr bwMode="auto">
          <a:xfrm>
            <a:off x="3423616" y="3130028"/>
            <a:ext cx="565454" cy="799834"/>
          </a:xfrm>
          <a:prstGeom prst="rect">
            <a:avLst/>
          </a:prstGeom>
          <a:noFill/>
          <a:ln w="19050">
            <a:solidFill>
              <a:schemeClr val="tx1"/>
            </a:solidFill>
            <a:miter lim="800000"/>
            <a:headEnd/>
            <a:tailEnd/>
          </a:ln>
        </p:spPr>
        <p:txBody>
          <a:bodyPr wrap="square">
            <a:spAutoFit/>
          </a:bodyPr>
          <a:lstStyle/>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r>
              <a:rPr lang="en-US" sz="1400" b="1" dirty="0">
                <a:solidFill>
                  <a:prstClr val="black"/>
                </a:solidFill>
                <a:latin typeface="Lato" panose="020F0502020204030203" pitchFamily="34" charset="0"/>
              </a:rPr>
              <a:t>Aid</a:t>
            </a:r>
          </a:p>
          <a:p>
            <a:pPr algn="ctr" defTabSz="816066">
              <a:lnSpc>
                <a:spcPct val="30000"/>
              </a:lnSpc>
              <a:spcBef>
                <a:spcPct val="50000"/>
              </a:spcBef>
            </a:pPr>
            <a:r>
              <a:rPr lang="en-US" sz="1400" b="1" dirty="0">
                <a:solidFill>
                  <a:prstClr val="black"/>
                </a:solidFill>
                <a:latin typeface="Lato" panose="020F0502020204030203" pitchFamily="34" charset="0"/>
              </a:rPr>
              <a:t>+</a:t>
            </a:r>
          </a:p>
          <a:p>
            <a:pPr algn="ctr" defTabSz="816066">
              <a:lnSpc>
                <a:spcPct val="30000"/>
              </a:lnSpc>
              <a:spcBef>
                <a:spcPct val="50000"/>
              </a:spcBef>
            </a:pPr>
            <a:r>
              <a:rPr lang="en-US" sz="1400" b="1" dirty="0">
                <a:solidFill>
                  <a:prstClr val="black"/>
                </a:solidFill>
                <a:latin typeface="Lato" panose="020F0502020204030203" pitchFamily="34" charset="0"/>
              </a:rPr>
              <a:t>Levy</a:t>
            </a:r>
          </a:p>
          <a:p>
            <a:pPr algn="ctr" defTabSz="816066">
              <a:lnSpc>
                <a:spcPct val="30000"/>
              </a:lnSpc>
              <a:spcBef>
                <a:spcPct val="50000"/>
              </a:spcBef>
            </a:pPr>
            <a:endParaRPr lang="en-US" sz="1125" b="1" dirty="0">
              <a:solidFill>
                <a:prstClr val="black"/>
              </a:solidFill>
              <a:latin typeface="Calibri"/>
            </a:endParaRPr>
          </a:p>
        </p:txBody>
      </p:sp>
      <p:sp>
        <p:nvSpPr>
          <p:cNvPr id="13" name="AutoShape 14">
            <a:extLst>
              <a:ext uri="{FF2B5EF4-FFF2-40B4-BE49-F238E27FC236}">
                <a16:creationId xmlns:a16="http://schemas.microsoft.com/office/drawing/2014/main" id="{C2DB3CFE-8A2E-4616-BD20-330B730B6596}"/>
              </a:ext>
            </a:extLst>
          </p:cNvPr>
          <p:cNvSpPr>
            <a:spLocks/>
          </p:cNvSpPr>
          <p:nvPr/>
        </p:nvSpPr>
        <p:spPr bwMode="auto">
          <a:xfrm>
            <a:off x="3119006" y="2618004"/>
            <a:ext cx="214234" cy="2063691"/>
          </a:xfrm>
          <a:prstGeom prst="rightBrace">
            <a:avLst>
              <a:gd name="adj1" fmla="val 50000"/>
              <a:gd name="adj2" fmla="val 50000"/>
            </a:avLst>
          </a:prstGeom>
          <a:noFill/>
          <a:ln w="25400">
            <a:solidFill>
              <a:schemeClr val="tx1"/>
            </a:solidFill>
            <a:round/>
            <a:headEnd/>
            <a:tailEnd/>
          </a:ln>
        </p:spPr>
        <p:txBody>
          <a:bodyPr wrap="none" anchor="ctr"/>
          <a:lstStyle/>
          <a:p>
            <a:pPr defTabSz="816066"/>
            <a:endParaRPr lang="en-US" sz="904" dirty="0">
              <a:solidFill>
                <a:prstClr val="black"/>
              </a:solidFill>
              <a:latin typeface="Calibri"/>
            </a:endParaRPr>
          </a:p>
        </p:txBody>
      </p:sp>
      <p:sp>
        <p:nvSpPr>
          <p:cNvPr id="14" name="Rectangle 12">
            <a:extLst>
              <a:ext uri="{FF2B5EF4-FFF2-40B4-BE49-F238E27FC236}">
                <a16:creationId xmlns:a16="http://schemas.microsoft.com/office/drawing/2014/main" id="{B1121708-A643-4A34-AB9B-85A57A549264}"/>
              </a:ext>
            </a:extLst>
          </p:cNvPr>
          <p:cNvSpPr>
            <a:spLocks noChangeArrowheads="1"/>
          </p:cNvSpPr>
          <p:nvPr/>
        </p:nvSpPr>
        <p:spPr bwMode="auto">
          <a:xfrm>
            <a:off x="4690441" y="3649850"/>
            <a:ext cx="182656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00" b="1" dirty="0">
                <a:solidFill>
                  <a:srgbClr val="000000"/>
                </a:solidFill>
                <a:latin typeface="Lato" panose="020F0502020204030203" pitchFamily="34" charset="0"/>
              </a:rPr>
              <a:t>Base Will Include Only</a:t>
            </a:r>
          </a:p>
          <a:p>
            <a:pPr algn="ctr" defTabSz="816066"/>
            <a:r>
              <a:rPr lang="en-US" sz="1400" b="1" dirty="0">
                <a:solidFill>
                  <a:srgbClr val="000000"/>
                </a:solidFill>
                <a:latin typeface="Lato" panose="020F0502020204030203" pitchFamily="34" charset="0"/>
              </a:rPr>
              <a:t>Levied</a:t>
            </a:r>
          </a:p>
          <a:p>
            <a:pPr algn="ctr" defTabSz="816066"/>
            <a:r>
              <a:rPr lang="en-US" sz="1400" b="1" dirty="0">
                <a:solidFill>
                  <a:srgbClr val="000000"/>
                </a:solidFill>
                <a:latin typeface="Lato" panose="020F0502020204030203" pitchFamily="34" charset="0"/>
              </a:rPr>
              <a:t>Recurring Authority</a:t>
            </a:r>
          </a:p>
          <a:p>
            <a:pPr algn="ctr" defTabSz="816066"/>
            <a:r>
              <a:rPr lang="en-US" sz="1400" b="1" dirty="0">
                <a:solidFill>
                  <a:srgbClr val="000000"/>
                </a:solidFill>
                <a:latin typeface="Lato" panose="020F0502020204030203" pitchFamily="34" charset="0"/>
              </a:rPr>
              <a:t>from the Prior Year</a:t>
            </a:r>
          </a:p>
        </p:txBody>
      </p:sp>
    </p:spTree>
    <p:extLst>
      <p:ext uri="{BB962C8B-B14F-4D97-AF65-F5344CB8AC3E}">
        <p14:creationId xmlns:p14="http://schemas.microsoft.com/office/powerpoint/2010/main" val="389103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t>
            </a:r>
            <a:r>
              <a:rPr lang="en-US" sz="3223" b="0" dirty="0">
                <a:solidFill>
                  <a:srgbClr val="FFFF00"/>
                </a:solidFill>
                <a:ea typeface="+mj-ea"/>
                <a:cs typeface="+mj-cs"/>
              </a:rPr>
              <a:t>Non-Recurring Exemptions</a:t>
            </a:r>
            <a:endParaRPr lang="en-US" dirty="0"/>
          </a:p>
        </p:txBody>
      </p:sp>
      <p:sp>
        <p:nvSpPr>
          <p:cNvPr id="4" name="TextBox 3">
            <a:extLst>
              <a:ext uri="{FF2B5EF4-FFF2-40B4-BE49-F238E27FC236}">
                <a16:creationId xmlns:a16="http://schemas.microsoft.com/office/drawing/2014/main" id="{34C6077B-505B-42B7-A2B2-36AE3DB458CC}"/>
              </a:ext>
            </a:extLst>
          </p:cNvPr>
          <p:cNvSpPr txBox="1"/>
          <p:nvPr/>
        </p:nvSpPr>
        <p:spPr>
          <a:xfrm>
            <a:off x="1112519" y="962127"/>
            <a:ext cx="7543800" cy="1046440"/>
          </a:xfrm>
          <a:prstGeom prst="rect">
            <a:avLst/>
          </a:prstGeom>
          <a:noFill/>
        </p:spPr>
        <p:txBody>
          <a:bodyPr wrap="square">
            <a:spAutoFit/>
          </a:bodyPr>
          <a:lstStyle/>
          <a:p>
            <a:pPr marL="251140" indent="-251140">
              <a:buFont typeface="Wingdings" panose="05000000000000000000" pitchFamily="2" charset="2"/>
              <a:buChar char="§"/>
            </a:pPr>
            <a:r>
              <a:rPr lang="en-US" sz="1800" dirty="0"/>
              <a:t>Line 10A – Non-Recurring Referenda – district has a successful referendum.</a:t>
            </a:r>
          </a:p>
          <a:p>
            <a:pPr marL="251140" indent="-251140">
              <a:buFont typeface="Wingdings" panose="05000000000000000000" pitchFamily="2" charset="2"/>
              <a:buChar char="§"/>
            </a:pPr>
            <a:endParaRPr lang="en-US" sz="800" dirty="0"/>
          </a:p>
          <a:p>
            <a:pPr marL="251140" indent="-251140">
              <a:buFont typeface="Wingdings" panose="05000000000000000000" pitchFamily="2" charset="2"/>
              <a:buChar char="§"/>
            </a:pPr>
            <a:r>
              <a:rPr lang="en-US" sz="1800" dirty="0"/>
              <a:t>Line 10B – Declining Enrollment Line</a:t>
            </a:r>
            <a:endParaRPr lang="en-US" sz="1800" b="1" dirty="0">
              <a:latin typeface="Lato" panose="020F0502020204030203" pitchFamily="34" charset="0"/>
            </a:endParaRPr>
          </a:p>
          <a:p>
            <a:pPr marL="251140" indent="-251140">
              <a:buClr>
                <a:srgbClr val="C00000"/>
              </a:buClr>
              <a:buFont typeface="Wingdings" panose="05000000000000000000" pitchFamily="2" charset="2"/>
              <a:buChar char="§"/>
            </a:pPr>
            <a:endParaRPr lang="en-US" sz="1800" dirty="0">
              <a:solidFill>
                <a:srgbClr val="0070C0"/>
              </a:solidFill>
            </a:endParaRPr>
          </a:p>
        </p:txBody>
      </p:sp>
      <p:pic>
        <p:nvPicPr>
          <p:cNvPr id="3" name="Picture 2">
            <a:extLst>
              <a:ext uri="{FF2B5EF4-FFF2-40B4-BE49-F238E27FC236}">
                <a16:creationId xmlns:a16="http://schemas.microsoft.com/office/drawing/2014/main" id="{CE58B754-E6CF-E39B-69ED-99CC38B2982D}"/>
              </a:ext>
            </a:extLst>
          </p:cNvPr>
          <p:cNvPicPr>
            <a:picLocks noChangeAspect="1"/>
          </p:cNvPicPr>
          <p:nvPr/>
        </p:nvPicPr>
        <p:blipFill rotWithShape="1">
          <a:blip r:embed="rId2"/>
          <a:srcRect t="12760" b="67721"/>
          <a:stretch/>
        </p:blipFill>
        <p:spPr>
          <a:xfrm>
            <a:off x="601884" y="4218173"/>
            <a:ext cx="8229600" cy="424041"/>
          </a:xfrm>
          <a:prstGeom prst="rect">
            <a:avLst/>
          </a:prstGeom>
          <a:solidFill>
            <a:schemeClr val="bg1"/>
          </a:solidFill>
          <a:effectLst>
            <a:outerShdw blurRad="12700" dist="12700" dir="2700000" algn="tl" rotWithShape="0">
              <a:prstClr val="black">
                <a:alpha val="40000"/>
              </a:prstClr>
            </a:outerShdw>
          </a:effectLst>
        </p:spPr>
      </p:pic>
      <p:sp>
        <p:nvSpPr>
          <p:cNvPr id="10" name="Rounded Rectangle 18">
            <a:extLst>
              <a:ext uri="{FF2B5EF4-FFF2-40B4-BE49-F238E27FC236}">
                <a16:creationId xmlns:a16="http://schemas.microsoft.com/office/drawing/2014/main" id="{233C2E7E-A58E-4AC4-A43B-FAE653DF7034}"/>
              </a:ext>
            </a:extLst>
          </p:cNvPr>
          <p:cNvSpPr/>
          <p:nvPr/>
        </p:nvSpPr>
        <p:spPr>
          <a:xfrm>
            <a:off x="496529" y="4371483"/>
            <a:ext cx="6995159" cy="167640"/>
          </a:xfrm>
          <a:prstGeom prst="roundRect">
            <a:avLst/>
          </a:prstGeom>
          <a:solidFill>
            <a:schemeClr val="accent1">
              <a:alpha val="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1" name="TextBox 10">
            <a:extLst>
              <a:ext uri="{FF2B5EF4-FFF2-40B4-BE49-F238E27FC236}">
                <a16:creationId xmlns:a16="http://schemas.microsoft.com/office/drawing/2014/main" id="{26A8341C-AAB2-47A1-BE57-C2DD1A265F72}"/>
              </a:ext>
            </a:extLst>
          </p:cNvPr>
          <p:cNvSpPr txBox="1"/>
          <p:nvPr/>
        </p:nvSpPr>
        <p:spPr>
          <a:xfrm>
            <a:off x="7615923" y="3848239"/>
            <a:ext cx="891540" cy="317779"/>
          </a:xfrm>
          <a:prstGeom prst="rect">
            <a:avLst/>
          </a:prstGeom>
          <a:noFill/>
        </p:spPr>
        <p:txBody>
          <a:bodyPr wrap="square" rtlCol="0">
            <a:spAutoFit/>
          </a:bodyPr>
          <a:lstStyle/>
          <a:p>
            <a:pPr algn="ctr"/>
            <a:r>
              <a:rPr lang="en-US" sz="1465" b="1" dirty="0"/>
              <a:t>Page 2</a:t>
            </a:r>
          </a:p>
        </p:txBody>
      </p:sp>
      <p:sp>
        <p:nvSpPr>
          <p:cNvPr id="13" name="TextBox 12">
            <a:extLst>
              <a:ext uri="{FF2B5EF4-FFF2-40B4-BE49-F238E27FC236}">
                <a16:creationId xmlns:a16="http://schemas.microsoft.com/office/drawing/2014/main" id="{B69839D7-5F1F-400D-9C4F-F6D1FE12980B}"/>
              </a:ext>
            </a:extLst>
          </p:cNvPr>
          <p:cNvSpPr txBox="1"/>
          <p:nvPr/>
        </p:nvSpPr>
        <p:spPr>
          <a:xfrm>
            <a:off x="7878933" y="2377157"/>
            <a:ext cx="803289" cy="317779"/>
          </a:xfrm>
          <a:prstGeom prst="rect">
            <a:avLst/>
          </a:prstGeom>
          <a:noFill/>
        </p:spPr>
        <p:txBody>
          <a:bodyPr wrap="square" rtlCol="0">
            <a:spAutoFit/>
          </a:bodyPr>
          <a:lstStyle/>
          <a:p>
            <a:r>
              <a:rPr lang="en-US" sz="1465" b="1" dirty="0"/>
              <a:t>Page 1</a:t>
            </a:r>
          </a:p>
        </p:txBody>
      </p:sp>
      <p:pic>
        <p:nvPicPr>
          <p:cNvPr id="8" name="Picture 7">
            <a:extLst>
              <a:ext uri="{FF2B5EF4-FFF2-40B4-BE49-F238E27FC236}">
                <a16:creationId xmlns:a16="http://schemas.microsoft.com/office/drawing/2014/main" id="{7A709F62-6F62-BC33-F653-43D447D57AAC}"/>
              </a:ext>
            </a:extLst>
          </p:cNvPr>
          <p:cNvPicPr>
            <a:picLocks noChangeAspect="1"/>
          </p:cNvPicPr>
          <p:nvPr/>
        </p:nvPicPr>
        <p:blipFill>
          <a:blip r:embed="rId3"/>
          <a:stretch>
            <a:fillRect/>
          </a:stretch>
        </p:blipFill>
        <p:spPr>
          <a:xfrm>
            <a:off x="278129" y="2066237"/>
            <a:ext cx="7486650" cy="901700"/>
          </a:xfrm>
          <a:prstGeom prst="rect">
            <a:avLst/>
          </a:prstGeom>
          <a:solidFill>
            <a:schemeClr val="bg1"/>
          </a:solidFill>
          <a:effectLst>
            <a:outerShdw blurRad="12700" dist="12700" dir="2700000" algn="tl" rotWithShape="0">
              <a:prstClr val="black">
                <a:alpha val="40000"/>
              </a:prstClr>
            </a:outerShdw>
          </a:effectLst>
        </p:spPr>
      </p:pic>
      <p:sp>
        <p:nvSpPr>
          <p:cNvPr id="7" name="Rounded Rectangle 18">
            <a:extLst>
              <a:ext uri="{FF2B5EF4-FFF2-40B4-BE49-F238E27FC236}">
                <a16:creationId xmlns:a16="http://schemas.microsoft.com/office/drawing/2014/main" id="{3396C14B-4C10-4FB3-A26C-30974E36C381}"/>
              </a:ext>
            </a:extLst>
          </p:cNvPr>
          <p:cNvSpPr/>
          <p:nvPr/>
        </p:nvSpPr>
        <p:spPr>
          <a:xfrm>
            <a:off x="2027274" y="2796849"/>
            <a:ext cx="5737505" cy="155832"/>
          </a:xfrm>
          <a:prstGeom prst="roundRect">
            <a:avLst/>
          </a:prstGeom>
          <a:solidFill>
            <a:schemeClr val="accent1">
              <a:alpha val="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Tree>
    <p:extLst>
      <p:ext uri="{BB962C8B-B14F-4D97-AF65-F5344CB8AC3E}">
        <p14:creationId xmlns:p14="http://schemas.microsoft.com/office/powerpoint/2010/main" val="190706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Line 10C</a:t>
            </a:r>
            <a:endParaRPr lang="en-US" dirty="0"/>
          </a:p>
        </p:txBody>
      </p:sp>
      <p:sp>
        <p:nvSpPr>
          <p:cNvPr id="4" name="TextBox 3">
            <a:extLst>
              <a:ext uri="{FF2B5EF4-FFF2-40B4-BE49-F238E27FC236}">
                <a16:creationId xmlns:a16="http://schemas.microsoft.com/office/drawing/2014/main" id="{0846C290-6CC5-45CF-AFD7-27748EA8EF4E}"/>
              </a:ext>
            </a:extLst>
          </p:cNvPr>
          <p:cNvSpPr txBox="1"/>
          <p:nvPr/>
        </p:nvSpPr>
        <p:spPr>
          <a:xfrm>
            <a:off x="939338" y="988516"/>
            <a:ext cx="7452360" cy="3785652"/>
          </a:xfrm>
          <a:prstGeom prst="rect">
            <a:avLst/>
          </a:prstGeom>
          <a:noFill/>
        </p:spPr>
        <p:txBody>
          <a:bodyPr wrap="square">
            <a:spAutoFit/>
          </a:bodyPr>
          <a:lstStyle/>
          <a:p>
            <a:pPr>
              <a:buClr>
                <a:srgbClr val="7030A0"/>
              </a:buClr>
            </a:pPr>
            <a:r>
              <a:rPr lang="en-US" sz="2400" dirty="0"/>
              <a:t>Line 10C – Energy Efficiency – exemption to fund a project to implement energy efficiency measures or to purchase energy efficiency products. See DPI Rule and information at: </a:t>
            </a:r>
            <a:r>
              <a:rPr lang="en-US" sz="2400" dirty="0">
                <a:hlinkClick r:id="rId2"/>
              </a:rPr>
              <a:t>Exemptions</a:t>
            </a:r>
            <a:endParaRPr lang="en-US" sz="2400" dirty="0"/>
          </a:p>
          <a:p>
            <a:pPr>
              <a:buClr>
                <a:srgbClr val="7030A0"/>
              </a:buClr>
            </a:pPr>
            <a:endParaRPr lang="en-US" sz="2400" dirty="0">
              <a:solidFill>
                <a:srgbClr val="FFFF00"/>
              </a:solidFill>
            </a:endParaRPr>
          </a:p>
          <a:p>
            <a:pPr marL="677754" lvl="2" indent="-342900">
              <a:buFont typeface="Arial" panose="020B0604020202020204" pitchFamily="34" charset="0"/>
              <a:buChar char="•"/>
            </a:pPr>
            <a:r>
              <a:rPr lang="en-US" sz="2400" dirty="0"/>
              <a:t>Districts are no longer able to pass/amend resolutions after December 31, 2017.</a:t>
            </a:r>
          </a:p>
          <a:p>
            <a:pPr marL="677754" lvl="2" indent="-342900">
              <a:buFont typeface="Arial" panose="020B0604020202020204" pitchFamily="34" charset="0"/>
              <a:buChar char="•"/>
            </a:pPr>
            <a:endParaRPr lang="en-US" sz="2400" b="1" dirty="0"/>
          </a:p>
          <a:p>
            <a:pPr marL="677754" lvl="2" indent="-342900">
              <a:buFont typeface="Arial" panose="020B0604020202020204" pitchFamily="34" charset="0"/>
              <a:buChar char="•"/>
            </a:pPr>
            <a:r>
              <a:rPr lang="en-US" sz="2400" dirty="0"/>
              <a:t>Multi-year reconciliation is located on page 4 of the worksheet.</a:t>
            </a:r>
          </a:p>
        </p:txBody>
      </p:sp>
    </p:spTree>
    <p:extLst>
      <p:ext uri="{BB962C8B-B14F-4D97-AF65-F5344CB8AC3E}">
        <p14:creationId xmlns:p14="http://schemas.microsoft.com/office/powerpoint/2010/main" val="361759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Line 10C</a:t>
            </a:r>
            <a:endParaRPr lang="en-US" dirty="0"/>
          </a:p>
        </p:txBody>
      </p:sp>
      <p:pic>
        <p:nvPicPr>
          <p:cNvPr id="11" name="Picture 10">
            <a:extLst>
              <a:ext uri="{FF2B5EF4-FFF2-40B4-BE49-F238E27FC236}">
                <a16:creationId xmlns:a16="http://schemas.microsoft.com/office/drawing/2014/main" id="{2C0B1D1F-D90B-43A5-45F8-60B00B63DFAE}"/>
              </a:ext>
            </a:extLst>
          </p:cNvPr>
          <p:cNvPicPr>
            <a:picLocks noChangeAspect="1"/>
          </p:cNvPicPr>
          <p:nvPr/>
        </p:nvPicPr>
        <p:blipFill>
          <a:blip r:embed="rId2"/>
          <a:stretch>
            <a:fillRect/>
          </a:stretch>
        </p:blipFill>
        <p:spPr>
          <a:xfrm>
            <a:off x="2004693" y="946152"/>
            <a:ext cx="5134613" cy="415482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30963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Recurring Exemptions</a:t>
            </a:r>
            <a:endParaRPr lang="en-US" dirty="0"/>
          </a:p>
        </p:txBody>
      </p:sp>
      <p:sp>
        <p:nvSpPr>
          <p:cNvPr id="4" name="TextBox 3">
            <a:extLst>
              <a:ext uri="{FF2B5EF4-FFF2-40B4-BE49-F238E27FC236}">
                <a16:creationId xmlns:a16="http://schemas.microsoft.com/office/drawing/2014/main" id="{E8FD03C7-69C1-43A7-ADFB-AE3CEB672AED}"/>
              </a:ext>
            </a:extLst>
          </p:cNvPr>
          <p:cNvSpPr txBox="1"/>
          <p:nvPr/>
        </p:nvSpPr>
        <p:spPr>
          <a:xfrm>
            <a:off x="403860" y="1070194"/>
            <a:ext cx="8534400" cy="2708434"/>
          </a:xfrm>
          <a:prstGeom prst="rect">
            <a:avLst/>
          </a:prstGeom>
          <a:noFill/>
        </p:spPr>
        <p:txBody>
          <a:bodyPr wrap="square">
            <a:spAutoFit/>
          </a:bodyPr>
          <a:lstStyle/>
          <a:p>
            <a:pPr marL="285750" indent="-285750">
              <a:spcAft>
                <a:spcPts val="293"/>
              </a:spcAft>
              <a:buFont typeface="Wingdings" panose="05000000000000000000" pitchFamily="2" charset="2"/>
              <a:buChar char="Ø"/>
            </a:pPr>
            <a:r>
              <a:rPr lang="en-US" sz="1600" dirty="0"/>
              <a:t>Line 10D – Adjustment for Rescinded Taxes – exemption to recover the funds refunded to a taxpayer whose property value had subsequently been reduced by a court action and/or a reviewing authority (Letter from DOR is the basis for amount). DOR provides amounts.</a:t>
            </a:r>
            <a:endParaRPr lang="en-US" sz="1600" dirty="0">
              <a:solidFill>
                <a:srgbClr val="FFFF00"/>
              </a:solidFill>
            </a:endParaRPr>
          </a:p>
          <a:p>
            <a:pPr marL="285750" indent="-285750">
              <a:spcAft>
                <a:spcPts val="293"/>
              </a:spcAft>
              <a:buFont typeface="Wingdings" panose="05000000000000000000" pitchFamily="2" charset="2"/>
              <a:buChar char="Ø"/>
            </a:pPr>
            <a:r>
              <a:rPr lang="en-US" sz="1600" dirty="0"/>
              <a:t>Line 10E - Prior Year Open Enrollment (uncounted pupils) – exemption to compensate for not counting Open Enrollment pupils from the prior year. </a:t>
            </a:r>
          </a:p>
          <a:p>
            <a:pPr marL="285750" indent="-285750">
              <a:spcAft>
                <a:spcPts val="293"/>
              </a:spcAft>
              <a:buFont typeface="Wingdings" panose="05000000000000000000" pitchFamily="2" charset="2"/>
              <a:buChar char="Ø"/>
            </a:pPr>
            <a:r>
              <a:rPr lang="en-US" sz="1600" dirty="0"/>
              <a:t>Line 10F – Reduction for Ineligible Fund 80 Expenditures – </a:t>
            </a:r>
            <a:r>
              <a:rPr lang="en-US" sz="1600" dirty="0">
                <a:hlinkClick r:id="rId2"/>
              </a:rPr>
              <a:t>Fund 80 Community Service Overview</a:t>
            </a:r>
            <a:endParaRPr lang="en-US" sz="1600" dirty="0"/>
          </a:p>
          <a:p>
            <a:pPr marL="285750" indent="-285750">
              <a:spcAft>
                <a:spcPts val="293"/>
              </a:spcAft>
              <a:buFont typeface="Wingdings" panose="05000000000000000000" pitchFamily="2" charset="2"/>
              <a:buChar char="Ø"/>
            </a:pPr>
            <a:r>
              <a:rPr lang="en-US" sz="1600" dirty="0"/>
              <a:t>10H – WPCP and RPCP Private School Voucher Aid Deduction – allows a district to levy for the aid deduction related to these private school programs.</a:t>
            </a:r>
          </a:p>
          <a:p>
            <a:pPr marL="285750" indent="-285750">
              <a:spcAft>
                <a:spcPts val="293"/>
              </a:spcAft>
              <a:buFont typeface="Wingdings" panose="05000000000000000000" pitchFamily="2" charset="2"/>
              <a:buChar char="Ø"/>
            </a:pPr>
            <a:r>
              <a:rPr lang="en-US" sz="1600" dirty="0"/>
              <a:t>10I – SNSP Private School Voucher Aid Deduction– allows a district to levy for the aid deduction related to this special needs scholarship program for private schools.</a:t>
            </a:r>
          </a:p>
        </p:txBody>
      </p:sp>
      <p:sp>
        <p:nvSpPr>
          <p:cNvPr id="6" name="TextBox 5">
            <a:extLst>
              <a:ext uri="{FF2B5EF4-FFF2-40B4-BE49-F238E27FC236}">
                <a16:creationId xmlns:a16="http://schemas.microsoft.com/office/drawing/2014/main" id="{757F2884-3851-44FF-A5BD-FB410B3D5C7E}"/>
              </a:ext>
            </a:extLst>
          </p:cNvPr>
          <p:cNvSpPr txBox="1"/>
          <p:nvPr/>
        </p:nvSpPr>
        <p:spPr>
          <a:xfrm>
            <a:off x="636270" y="3778628"/>
            <a:ext cx="7871460" cy="1200329"/>
          </a:xfrm>
          <a:prstGeom prst="rect">
            <a:avLst/>
          </a:prstGeom>
          <a:noFill/>
        </p:spPr>
        <p:txBody>
          <a:bodyPr wrap="square">
            <a:spAutoFit/>
          </a:bodyPr>
          <a:lstStyle/>
          <a:p>
            <a:r>
              <a:rPr lang="en-US" sz="2400" b="1" dirty="0"/>
              <a:t>Remember, any unused Non-Recurring authority is not eligible for carryover in the next year – districts have one, and only one, opportunity to use Non-Recurring exemptions</a:t>
            </a:r>
            <a:endParaRPr lang="en-US" sz="2400" dirty="0"/>
          </a:p>
        </p:txBody>
      </p:sp>
    </p:spTree>
    <p:extLst>
      <p:ext uri="{BB962C8B-B14F-4D97-AF65-F5344CB8AC3E}">
        <p14:creationId xmlns:p14="http://schemas.microsoft.com/office/powerpoint/2010/main" val="318455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 10D vs Line 15C</a:t>
            </a:r>
            <a:endParaRPr lang="en-US" dirty="0"/>
          </a:p>
        </p:txBody>
      </p:sp>
      <p:sp>
        <p:nvSpPr>
          <p:cNvPr id="3" name="Rectangle 3">
            <a:extLst>
              <a:ext uri="{FF2B5EF4-FFF2-40B4-BE49-F238E27FC236}">
                <a16:creationId xmlns:a16="http://schemas.microsoft.com/office/drawing/2014/main" id="{66BB81E2-C556-AA46-F028-54E348E153FC}"/>
              </a:ext>
            </a:extLst>
          </p:cNvPr>
          <p:cNvSpPr txBox="1">
            <a:spLocks noChangeArrowheads="1"/>
          </p:cNvSpPr>
          <p:nvPr/>
        </p:nvSpPr>
        <p:spPr>
          <a:xfrm>
            <a:off x="598967" y="1027814"/>
            <a:ext cx="8059479" cy="4187750"/>
          </a:xfrm>
          <a:prstGeom prst="rect">
            <a:avLst/>
          </a:prstGeom>
        </p:spPr>
        <p:txBody>
          <a:bodyPr vert="horz" lIns="92666" tIns="45520" rIns="92666" bIns="45520" rtlCol="0">
            <a:normAutofit fontScale="77500" lnSpcReduction="20000"/>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a:lnSpc>
                <a:spcPct val="120000"/>
              </a:lnSpc>
              <a:spcBef>
                <a:spcPts val="0"/>
              </a:spcBef>
              <a:buClr>
                <a:srgbClr val="262087"/>
              </a:buClr>
              <a:buSzPct val="100000"/>
              <a:defRPr/>
            </a:pPr>
            <a:r>
              <a:rPr lang="en-US" sz="2200" b="1" dirty="0"/>
              <a:t>Line 10D: Adjustment for Refunded or Rescinded Taxes</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Property taxpayer contests assessment and value of property is reduced</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Districts allowed to increase RL by the amount refunded as a result of a </a:t>
            </a:r>
            <a:br>
              <a:rPr lang="en-US" sz="2200" dirty="0"/>
            </a:br>
            <a:r>
              <a:rPr lang="en-US" sz="2200" dirty="0"/>
              <a:t>valuation re-determination under s. 74.41</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DOR computes amounts each fall and sends letters in mid-November; DPI </a:t>
            </a:r>
            <a:br>
              <a:rPr lang="en-US" sz="2200" dirty="0"/>
            </a:br>
            <a:r>
              <a:rPr lang="en-US" sz="2200" dirty="0"/>
              <a:t>pre-populates this field based on certified amounts provided by DOR</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Statutes do not permit RL </a:t>
            </a:r>
            <a:r>
              <a:rPr lang="en-US" sz="2200" u="sng" dirty="0"/>
              <a:t>exemption</a:t>
            </a:r>
            <a:r>
              <a:rPr lang="en-US" sz="2200" dirty="0"/>
              <a:t> for any other kind of chargeback</a:t>
            </a:r>
          </a:p>
          <a:p>
            <a:pPr marL="0" lvl="1">
              <a:lnSpc>
                <a:spcPct val="120000"/>
              </a:lnSpc>
              <a:spcBef>
                <a:spcPts val="0"/>
              </a:spcBef>
              <a:buClr>
                <a:srgbClr val="262087"/>
              </a:buClr>
              <a:buSzPct val="100000"/>
              <a:defRPr/>
            </a:pPr>
            <a:br>
              <a:rPr lang="en-US" sz="2200" b="1" dirty="0"/>
            </a:br>
            <a:r>
              <a:rPr lang="en-US" sz="2200" b="1" dirty="0"/>
              <a:t>Line 15C: Prior Year Levy Chargeback for Uncollectible Taxes</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Municipality unable to collect full amount from property taxpayer after full </a:t>
            </a:r>
            <a:br>
              <a:rPr lang="en-US" sz="2200" dirty="0"/>
            </a:br>
            <a:r>
              <a:rPr lang="en-US" sz="2200" dirty="0"/>
              <a:t>levied amount provided to district</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Municipality asks the district to return the uncollectible amount under s. 74.42</a:t>
            </a:r>
          </a:p>
          <a:p>
            <a:pPr marL="936255" lvl="2" indent="-468219">
              <a:lnSpc>
                <a:spcPct val="120000"/>
              </a:lnSpc>
              <a:spcBef>
                <a:spcPts val="0"/>
              </a:spcBef>
              <a:buClr>
                <a:srgbClr val="262087"/>
              </a:buClr>
              <a:buSzPct val="100000"/>
              <a:buFont typeface="Wingdings" panose="05000000000000000000" pitchFamily="2" charset="2"/>
              <a:buChar char="Ø"/>
              <a:defRPr/>
            </a:pPr>
            <a:r>
              <a:rPr lang="en-US" sz="2200" dirty="0"/>
              <a:t>District recovers the amount returned to municipality through an outside of </a:t>
            </a:r>
            <a:br>
              <a:rPr lang="en-US" sz="2200" dirty="0"/>
            </a:br>
            <a:r>
              <a:rPr lang="en-US" sz="2200" dirty="0"/>
              <a:t>the RL “chargeback levy” instead of an adjustment</a:t>
            </a:r>
          </a:p>
        </p:txBody>
      </p:sp>
    </p:spTree>
    <p:extLst>
      <p:ext uri="{BB962C8B-B14F-4D97-AF65-F5344CB8AC3E}">
        <p14:creationId xmlns:p14="http://schemas.microsoft.com/office/powerpoint/2010/main" val="367547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3600" dirty="0">
                <a:solidFill>
                  <a:srgbClr val="FFFF00"/>
                </a:solidFill>
              </a:rPr>
              <a:t>Step 3: Line 10H</a:t>
            </a:r>
            <a:endParaRPr lang="en-US" dirty="0"/>
          </a:p>
        </p:txBody>
      </p:sp>
      <p:sp>
        <p:nvSpPr>
          <p:cNvPr id="4" name="TextBox 3">
            <a:extLst>
              <a:ext uri="{FF2B5EF4-FFF2-40B4-BE49-F238E27FC236}">
                <a16:creationId xmlns:a16="http://schemas.microsoft.com/office/drawing/2014/main" id="{B488FE44-E74B-4EAE-BE8D-58D5B0AF462C}"/>
              </a:ext>
            </a:extLst>
          </p:cNvPr>
          <p:cNvSpPr txBox="1"/>
          <p:nvPr/>
        </p:nvSpPr>
        <p:spPr>
          <a:xfrm>
            <a:off x="603355" y="1511253"/>
            <a:ext cx="3742661" cy="1754326"/>
          </a:xfrm>
          <a:prstGeom prst="rect">
            <a:avLst/>
          </a:prstGeom>
          <a:noFill/>
        </p:spPr>
        <p:txBody>
          <a:bodyPr wrap="square">
            <a:spAutoFit/>
          </a:bodyPr>
          <a:lstStyle/>
          <a:p>
            <a:pPr>
              <a:buClr>
                <a:srgbClr val="7030A0"/>
              </a:buClr>
            </a:pPr>
            <a:r>
              <a:rPr lang="en-US" sz="1800" dirty="0"/>
              <a:t>10H – Adjustment for private school voucher students – allows a district to levy for the aid deduction related to these programs. </a:t>
            </a:r>
          </a:p>
          <a:p>
            <a:pPr>
              <a:buClr>
                <a:srgbClr val="7030A0"/>
              </a:buClr>
            </a:pPr>
            <a:endParaRPr lang="en-US" sz="1800" dirty="0"/>
          </a:p>
          <a:p>
            <a:pPr>
              <a:buClr>
                <a:srgbClr val="7030A0"/>
              </a:buClr>
            </a:pPr>
            <a:r>
              <a:rPr lang="en-US" sz="1800" dirty="0"/>
              <a:t>Amount unknown until October 15.</a:t>
            </a:r>
          </a:p>
        </p:txBody>
      </p:sp>
      <p:pic>
        <p:nvPicPr>
          <p:cNvPr id="6" name="Picture 5">
            <a:extLst>
              <a:ext uri="{FF2B5EF4-FFF2-40B4-BE49-F238E27FC236}">
                <a16:creationId xmlns:a16="http://schemas.microsoft.com/office/drawing/2014/main" id="{95DEACD6-D609-9FBB-7FF4-30CC28062890}"/>
              </a:ext>
            </a:extLst>
          </p:cNvPr>
          <p:cNvPicPr>
            <a:picLocks noChangeAspect="1"/>
          </p:cNvPicPr>
          <p:nvPr/>
        </p:nvPicPr>
        <p:blipFill rotWithShape="1">
          <a:blip r:embed="rId2"/>
          <a:srcRect l="62016" t="50000" r="11500" b="10560"/>
          <a:stretch/>
        </p:blipFill>
        <p:spPr>
          <a:xfrm>
            <a:off x="4797985" y="1031331"/>
            <a:ext cx="3474145" cy="2910162"/>
          </a:xfrm>
          <a:prstGeom prst="rect">
            <a:avLst/>
          </a:prstGeom>
          <a:solidFill>
            <a:schemeClr val="bg1"/>
          </a:solidFill>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1754EA5B-C0E2-D3AE-3281-BE456CD4A0E0}"/>
              </a:ext>
            </a:extLst>
          </p:cNvPr>
          <p:cNvPicPr>
            <a:picLocks noChangeAspect="1"/>
          </p:cNvPicPr>
          <p:nvPr/>
        </p:nvPicPr>
        <p:blipFill>
          <a:blip r:embed="rId3"/>
          <a:stretch>
            <a:fillRect/>
          </a:stretch>
        </p:blipFill>
        <p:spPr>
          <a:xfrm>
            <a:off x="1317066" y="4346939"/>
            <a:ext cx="6057900" cy="36830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85611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alt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DPI Finance Team….How Can We Help You?</a:t>
            </a:r>
            <a:endParaRPr lang="en-US" dirty="0"/>
          </a:p>
        </p:txBody>
      </p:sp>
      <p:sp>
        <p:nvSpPr>
          <p:cNvPr id="4" name="TextBox 3">
            <a:extLst>
              <a:ext uri="{FF2B5EF4-FFF2-40B4-BE49-F238E27FC236}">
                <a16:creationId xmlns:a16="http://schemas.microsoft.com/office/drawing/2014/main" id="{8C0C24F3-CD25-407D-9201-BC8CC957A45F}"/>
              </a:ext>
            </a:extLst>
          </p:cNvPr>
          <p:cNvSpPr txBox="1"/>
          <p:nvPr/>
        </p:nvSpPr>
        <p:spPr>
          <a:xfrm>
            <a:off x="1325880" y="1036938"/>
            <a:ext cx="5580697" cy="1797352"/>
          </a:xfrm>
          <a:prstGeom prst="rect">
            <a:avLst/>
          </a:prstGeom>
          <a:noFill/>
        </p:spPr>
        <p:txBody>
          <a:bodyPr wrap="square">
            <a:spAutoFit/>
          </a:bodyPr>
          <a:lstStyle/>
          <a:p>
            <a:pPr marL="0" marR="0" lvl="0" indent="0" algn="ctr" defTabSz="685800" rtl="0" eaLnBrk="1" fontAlgn="auto" latinLnBrk="0" hangingPunct="1">
              <a:lnSpc>
                <a:spcPct val="110000"/>
              </a:lnSpc>
              <a:spcBef>
                <a:spcPts val="0"/>
              </a:spcBef>
              <a:spcAft>
                <a:spcPts val="1800"/>
              </a:spcAft>
              <a:buClr>
                <a:srgbClr val="FFFF00"/>
              </a:buClr>
              <a:buSzTx/>
              <a:buFont typeface="Arial"/>
              <a:buNone/>
              <a:tabLst/>
              <a:defRPr/>
            </a:pPr>
            <a:r>
              <a:rPr kumimoji="0" lang="en-US" sz="2051"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The budget and most finance-related processes rely a great deal on the exchange of information between the district and the Department of Public Instruction (DPI) throughout the year.</a:t>
            </a:r>
          </a:p>
        </p:txBody>
      </p:sp>
      <p:pic>
        <p:nvPicPr>
          <p:cNvPr id="7" name="Picture 6">
            <a:extLst>
              <a:ext uri="{FF2B5EF4-FFF2-40B4-BE49-F238E27FC236}">
                <a16:creationId xmlns:a16="http://schemas.microsoft.com/office/drawing/2014/main" id="{4EC304C3-406B-4828-B99A-E7EBE4C44F79}"/>
              </a:ext>
            </a:extLst>
          </p:cNvPr>
          <p:cNvPicPr>
            <a:picLocks noChangeAspect="1"/>
          </p:cNvPicPr>
          <p:nvPr/>
        </p:nvPicPr>
        <p:blipFill>
          <a:blip r:embed="rId2"/>
          <a:stretch>
            <a:fillRect/>
          </a:stretch>
        </p:blipFill>
        <p:spPr>
          <a:xfrm>
            <a:off x="7049182" y="2079385"/>
            <a:ext cx="1835055" cy="1292464"/>
          </a:xfrm>
          <a:prstGeom prst="rect">
            <a:avLst/>
          </a:prstGeom>
        </p:spPr>
      </p:pic>
      <p:pic>
        <p:nvPicPr>
          <p:cNvPr id="5" name="Picture 4" descr="People in a video call">
            <a:extLst>
              <a:ext uri="{FF2B5EF4-FFF2-40B4-BE49-F238E27FC236}">
                <a16:creationId xmlns:a16="http://schemas.microsoft.com/office/drawing/2014/main" id="{44AF41F2-F2E6-4D4D-A675-B4142FD38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92601">
            <a:off x="265971" y="3028950"/>
            <a:ext cx="2178597" cy="1452398"/>
          </a:xfrm>
          <a:prstGeom prst="rect">
            <a:avLst/>
          </a:prstGeom>
        </p:spPr>
      </p:pic>
      <p:sp>
        <p:nvSpPr>
          <p:cNvPr id="10" name="TextBox 9">
            <a:extLst>
              <a:ext uri="{FF2B5EF4-FFF2-40B4-BE49-F238E27FC236}">
                <a16:creationId xmlns:a16="http://schemas.microsoft.com/office/drawing/2014/main" id="{C0364CFE-9F46-44DF-A495-8DAFE27EB572}"/>
              </a:ext>
            </a:extLst>
          </p:cNvPr>
          <p:cNvSpPr txBox="1"/>
          <p:nvPr/>
        </p:nvSpPr>
        <p:spPr>
          <a:xfrm>
            <a:off x="2750510" y="3022522"/>
            <a:ext cx="4575940" cy="1938992"/>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School Finance Team at DPI provides an extensive finance website, resource materials, and phone consultation to assist districts</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Information</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Data</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Support</a:t>
            </a:r>
            <a:endParaRPr lang="en-US" dirty="0"/>
          </a:p>
        </p:txBody>
      </p:sp>
    </p:spTree>
    <p:extLst>
      <p:ext uri="{BB962C8B-B14F-4D97-AF65-F5344CB8AC3E}">
        <p14:creationId xmlns:p14="http://schemas.microsoft.com/office/powerpoint/2010/main" val="379081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Line 10I</a:t>
            </a:r>
            <a:endParaRPr lang="en-US" dirty="0"/>
          </a:p>
        </p:txBody>
      </p:sp>
      <p:sp>
        <p:nvSpPr>
          <p:cNvPr id="4" name="TextBox 3">
            <a:extLst>
              <a:ext uri="{FF2B5EF4-FFF2-40B4-BE49-F238E27FC236}">
                <a16:creationId xmlns:a16="http://schemas.microsoft.com/office/drawing/2014/main" id="{156274DA-C825-4BCC-88F9-96F1631379D9}"/>
              </a:ext>
            </a:extLst>
          </p:cNvPr>
          <p:cNvSpPr txBox="1"/>
          <p:nvPr/>
        </p:nvSpPr>
        <p:spPr>
          <a:xfrm>
            <a:off x="1043940" y="1254175"/>
            <a:ext cx="7056120" cy="461665"/>
          </a:xfrm>
          <a:prstGeom prst="rect">
            <a:avLst/>
          </a:prstGeom>
          <a:noFill/>
        </p:spPr>
        <p:txBody>
          <a:bodyPr wrap="square">
            <a:spAutoFit/>
          </a:bodyPr>
          <a:lstStyle/>
          <a:p>
            <a:pPr>
              <a:buClr>
                <a:srgbClr val="C00000"/>
              </a:buClr>
            </a:pPr>
            <a:r>
              <a:rPr lang="en-US" sz="2400" u="sng" dirty="0"/>
              <a:t>Line 10.I.</a:t>
            </a:r>
            <a:r>
              <a:rPr lang="en-US" sz="2400" dirty="0"/>
              <a:t>, SNSP Private School Voucher Aid Deduction </a:t>
            </a:r>
          </a:p>
        </p:txBody>
      </p:sp>
      <p:sp>
        <p:nvSpPr>
          <p:cNvPr id="6" name="TextBox 5">
            <a:extLst>
              <a:ext uri="{FF2B5EF4-FFF2-40B4-BE49-F238E27FC236}">
                <a16:creationId xmlns:a16="http://schemas.microsoft.com/office/drawing/2014/main" id="{9DA5A0B1-1EA5-4EA3-9FF6-BD4C02E194F8}"/>
              </a:ext>
            </a:extLst>
          </p:cNvPr>
          <p:cNvSpPr txBox="1"/>
          <p:nvPr/>
        </p:nvSpPr>
        <p:spPr>
          <a:xfrm>
            <a:off x="975360" y="1793344"/>
            <a:ext cx="6141719" cy="2246769"/>
          </a:xfrm>
          <a:prstGeom prst="rect">
            <a:avLst/>
          </a:prstGeom>
          <a:noFill/>
        </p:spPr>
        <p:txBody>
          <a:bodyPr wrap="square">
            <a:spAutoFit/>
          </a:bodyPr>
          <a:lstStyle/>
          <a:p>
            <a:r>
              <a:rPr lang="en-US" sz="2000" dirty="0"/>
              <a:t>Per Act 36 (2017), s. 115.7915, districts are allowed to increase their revenue limit through a non-recurring exemption for Special Needs Scholarship Program pupils. </a:t>
            </a:r>
          </a:p>
          <a:p>
            <a:endParaRPr lang="en-US" sz="2000" dirty="0"/>
          </a:p>
          <a:p>
            <a:r>
              <a:rPr lang="en-US" sz="2000" dirty="0"/>
              <a:t>Districts do not learn this amount until October 15.</a:t>
            </a:r>
          </a:p>
          <a:p>
            <a:endParaRPr lang="en-US" sz="2000" dirty="0"/>
          </a:p>
          <a:p>
            <a:r>
              <a:rPr lang="en-US" sz="2000" dirty="0">
                <a:hlinkClick r:id="rId2"/>
              </a:rPr>
              <a:t>Choice, SNSP, and New ICS fiscal impacts</a:t>
            </a:r>
            <a:r>
              <a:rPr lang="en-US" sz="2000" dirty="0"/>
              <a:t>.</a:t>
            </a:r>
          </a:p>
        </p:txBody>
      </p:sp>
      <p:pic>
        <p:nvPicPr>
          <p:cNvPr id="3" name="Picture 2">
            <a:extLst>
              <a:ext uri="{FF2B5EF4-FFF2-40B4-BE49-F238E27FC236}">
                <a16:creationId xmlns:a16="http://schemas.microsoft.com/office/drawing/2014/main" id="{0A8F9684-FD47-DE9F-06E8-608FD21FE46B}"/>
              </a:ext>
            </a:extLst>
          </p:cNvPr>
          <p:cNvPicPr>
            <a:picLocks noChangeAspect="1"/>
          </p:cNvPicPr>
          <p:nvPr/>
        </p:nvPicPr>
        <p:blipFill>
          <a:blip r:embed="rId3"/>
          <a:stretch>
            <a:fillRect/>
          </a:stretch>
        </p:blipFill>
        <p:spPr>
          <a:xfrm>
            <a:off x="1543050" y="4112097"/>
            <a:ext cx="6057900" cy="36830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54602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Lines 8-11</a:t>
            </a:r>
            <a:endParaRPr lang="en-US" dirty="0"/>
          </a:p>
        </p:txBody>
      </p:sp>
      <p:sp>
        <p:nvSpPr>
          <p:cNvPr id="4" name="TextBox 3">
            <a:extLst>
              <a:ext uri="{FF2B5EF4-FFF2-40B4-BE49-F238E27FC236}">
                <a16:creationId xmlns:a16="http://schemas.microsoft.com/office/drawing/2014/main" id="{CD74F893-7CEF-451D-9CFF-A571129A75FB}"/>
              </a:ext>
            </a:extLst>
          </p:cNvPr>
          <p:cNvSpPr txBox="1"/>
          <p:nvPr/>
        </p:nvSpPr>
        <p:spPr>
          <a:xfrm>
            <a:off x="883920" y="1215282"/>
            <a:ext cx="6789420" cy="400110"/>
          </a:xfrm>
          <a:prstGeom prst="rect">
            <a:avLst/>
          </a:prstGeom>
          <a:noFill/>
        </p:spPr>
        <p:txBody>
          <a:bodyPr wrap="square">
            <a:spAutoFit/>
          </a:bodyPr>
          <a:lstStyle/>
          <a:p>
            <a:pPr algn="ctr">
              <a:spcBef>
                <a:spcPts val="439"/>
              </a:spcBef>
              <a:spcAft>
                <a:spcPts val="600"/>
              </a:spcAft>
              <a:buNone/>
            </a:pPr>
            <a:r>
              <a:rPr lang="en-US" sz="2000" u="sng" dirty="0"/>
              <a:t>Line 11 Revenue Limit With All Exemptions    (Ln 9 + Ln 10).</a:t>
            </a:r>
          </a:p>
        </p:txBody>
      </p:sp>
      <p:sp>
        <p:nvSpPr>
          <p:cNvPr id="6" name="TextBox 5">
            <a:extLst>
              <a:ext uri="{FF2B5EF4-FFF2-40B4-BE49-F238E27FC236}">
                <a16:creationId xmlns:a16="http://schemas.microsoft.com/office/drawing/2014/main" id="{3AFC354B-33CA-465E-A77B-2C295B82AC35}"/>
              </a:ext>
            </a:extLst>
          </p:cNvPr>
          <p:cNvSpPr txBox="1"/>
          <p:nvPr/>
        </p:nvSpPr>
        <p:spPr>
          <a:xfrm>
            <a:off x="883920" y="1652281"/>
            <a:ext cx="6705600" cy="1323439"/>
          </a:xfrm>
          <a:prstGeom prst="rect">
            <a:avLst/>
          </a:prstGeom>
          <a:noFill/>
        </p:spPr>
        <p:txBody>
          <a:bodyPr wrap="square">
            <a:spAutoFit/>
          </a:bodyPr>
          <a:lstStyle/>
          <a:p>
            <a:pPr marL="100018" indent="-1429" algn="ctr">
              <a:spcBef>
                <a:spcPts val="439"/>
              </a:spcBef>
              <a:spcAft>
                <a:spcPts val="600"/>
              </a:spcAft>
              <a:buNone/>
            </a:pPr>
            <a:r>
              <a:rPr lang="en-US" sz="2000" dirty="0"/>
              <a:t>This is the total revenue your district can receive from the </a:t>
            </a:r>
            <a:r>
              <a:rPr lang="en-US" sz="2000" u="sng" dirty="0"/>
              <a:t>combination of</a:t>
            </a:r>
            <a:r>
              <a:rPr lang="en-US" sz="2000" dirty="0"/>
              <a:t> property tax from Funds 10, 38, and 41, State General Aid (Equalization, Special Adjustment, and Integration Aids), </a:t>
            </a:r>
            <a:r>
              <a:rPr lang="en-US" sz="2000" strike="sngStrike" dirty="0"/>
              <a:t>High Poverty Aid</a:t>
            </a:r>
            <a:r>
              <a:rPr lang="en-US" sz="2000" dirty="0"/>
              <a:t>, and State Computer Aid. </a:t>
            </a:r>
          </a:p>
        </p:txBody>
      </p:sp>
      <p:pic>
        <p:nvPicPr>
          <p:cNvPr id="9" name="Picture 8">
            <a:extLst>
              <a:ext uri="{FF2B5EF4-FFF2-40B4-BE49-F238E27FC236}">
                <a16:creationId xmlns:a16="http://schemas.microsoft.com/office/drawing/2014/main" id="{AE350FF7-0E6D-B966-7850-BACA6702AF6C}"/>
              </a:ext>
            </a:extLst>
          </p:cNvPr>
          <p:cNvPicPr>
            <a:picLocks noChangeAspect="1"/>
          </p:cNvPicPr>
          <p:nvPr/>
        </p:nvPicPr>
        <p:blipFill>
          <a:blip r:embed="rId2"/>
          <a:stretch>
            <a:fillRect/>
          </a:stretch>
        </p:blipFill>
        <p:spPr>
          <a:xfrm>
            <a:off x="457200" y="3363542"/>
            <a:ext cx="8229600" cy="212285"/>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80325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4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76"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rPr>
              <a:t>Revenue Limits &amp; Budget-Building</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rPr>
              <a:t>Watch Change Across Time – Line 11</a:t>
            </a:r>
          </a:p>
          <a:p>
            <a:endParaRPr lang="en-US" dirty="0"/>
          </a:p>
        </p:txBody>
      </p:sp>
      <p:sp>
        <p:nvSpPr>
          <p:cNvPr id="4" name="TextBox 22">
            <a:extLst>
              <a:ext uri="{FF2B5EF4-FFF2-40B4-BE49-F238E27FC236}">
                <a16:creationId xmlns:a16="http://schemas.microsoft.com/office/drawing/2014/main" id="{0902E7E2-3AD2-4934-9ABC-6CCB0D300746}"/>
              </a:ext>
            </a:extLst>
          </p:cNvPr>
          <p:cNvSpPr txBox="1">
            <a:spLocks noChangeArrowheads="1"/>
          </p:cNvSpPr>
          <p:nvPr/>
        </p:nvSpPr>
        <p:spPr bwMode="auto">
          <a:xfrm>
            <a:off x="941909" y="982052"/>
            <a:ext cx="1851660" cy="407932"/>
          </a:xfrm>
          <a:prstGeom prst="rect">
            <a:avLst/>
          </a:prstGeom>
          <a:solidFill>
            <a:srgbClr val="FFFF00"/>
          </a:solidFill>
          <a:ln w="19050">
            <a:noFill/>
            <a:miter lim="800000"/>
            <a:headEnd/>
            <a:tailEnd/>
          </a:ln>
        </p:spPr>
        <p:txBody>
          <a:bodyPr>
            <a:spAutoFit/>
          </a:bodyPr>
          <a:lstStyle/>
          <a:p>
            <a:pPr algn="ctr"/>
            <a:r>
              <a:rPr lang="en-US" sz="2051" b="1" dirty="0"/>
              <a:t>Year 1</a:t>
            </a:r>
          </a:p>
        </p:txBody>
      </p:sp>
      <p:sp>
        <p:nvSpPr>
          <p:cNvPr id="5" name="TextBox 32">
            <a:extLst>
              <a:ext uri="{FF2B5EF4-FFF2-40B4-BE49-F238E27FC236}">
                <a16:creationId xmlns:a16="http://schemas.microsoft.com/office/drawing/2014/main" id="{5619C0F5-A5B4-44FB-82D6-65DBF4AE598E}"/>
              </a:ext>
            </a:extLst>
          </p:cNvPr>
          <p:cNvSpPr txBox="1">
            <a:spLocks noChangeArrowheads="1"/>
          </p:cNvSpPr>
          <p:nvPr/>
        </p:nvSpPr>
        <p:spPr bwMode="auto">
          <a:xfrm>
            <a:off x="3599878" y="999127"/>
            <a:ext cx="1900276" cy="407932"/>
          </a:xfrm>
          <a:prstGeom prst="rect">
            <a:avLst/>
          </a:prstGeom>
          <a:solidFill>
            <a:srgbClr val="FFFF00"/>
          </a:solidFill>
          <a:ln w="19050">
            <a:noFill/>
            <a:miter lim="800000"/>
            <a:headEnd/>
            <a:tailEnd/>
          </a:ln>
        </p:spPr>
        <p:txBody>
          <a:bodyPr wrap="square">
            <a:spAutoFit/>
          </a:bodyPr>
          <a:lstStyle/>
          <a:p>
            <a:pPr algn="ctr"/>
            <a:r>
              <a:rPr lang="en-US" sz="2051" b="1" dirty="0"/>
              <a:t>Year 2</a:t>
            </a:r>
          </a:p>
        </p:txBody>
      </p:sp>
      <p:sp>
        <p:nvSpPr>
          <p:cNvPr id="6" name="TextBox 37">
            <a:extLst>
              <a:ext uri="{FF2B5EF4-FFF2-40B4-BE49-F238E27FC236}">
                <a16:creationId xmlns:a16="http://schemas.microsoft.com/office/drawing/2014/main" id="{09005F20-2569-4147-814A-9480131CC6E1}"/>
              </a:ext>
            </a:extLst>
          </p:cNvPr>
          <p:cNvSpPr txBox="1">
            <a:spLocks noChangeArrowheads="1"/>
          </p:cNvSpPr>
          <p:nvPr/>
        </p:nvSpPr>
        <p:spPr bwMode="auto">
          <a:xfrm>
            <a:off x="6195629" y="1002025"/>
            <a:ext cx="2167136" cy="407932"/>
          </a:xfrm>
          <a:prstGeom prst="rect">
            <a:avLst/>
          </a:prstGeom>
          <a:solidFill>
            <a:srgbClr val="FFFF00"/>
          </a:solidFill>
          <a:ln w="19050">
            <a:noFill/>
            <a:miter lim="800000"/>
            <a:headEnd/>
            <a:tailEnd/>
          </a:ln>
        </p:spPr>
        <p:txBody>
          <a:bodyPr wrap="square">
            <a:spAutoFit/>
          </a:bodyPr>
          <a:lstStyle/>
          <a:p>
            <a:pPr algn="ctr"/>
            <a:r>
              <a:rPr lang="en-US" sz="2051" b="1" dirty="0"/>
              <a:t>Year 3</a:t>
            </a:r>
          </a:p>
        </p:txBody>
      </p:sp>
      <p:sp>
        <p:nvSpPr>
          <p:cNvPr id="7" name="Text Box 35">
            <a:extLst>
              <a:ext uri="{FF2B5EF4-FFF2-40B4-BE49-F238E27FC236}">
                <a16:creationId xmlns:a16="http://schemas.microsoft.com/office/drawing/2014/main" id="{96C6E00F-FED1-46AD-A1E0-829E2408E86C}"/>
              </a:ext>
            </a:extLst>
          </p:cNvPr>
          <p:cNvSpPr txBox="1">
            <a:spLocks noChangeArrowheads="1"/>
          </p:cNvSpPr>
          <p:nvPr/>
        </p:nvSpPr>
        <p:spPr bwMode="auto">
          <a:xfrm>
            <a:off x="941909" y="1483793"/>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8" name="Text Box 35">
            <a:extLst>
              <a:ext uri="{FF2B5EF4-FFF2-40B4-BE49-F238E27FC236}">
                <a16:creationId xmlns:a16="http://schemas.microsoft.com/office/drawing/2014/main" id="{99ADB37B-2FF0-40E1-897C-08FAC62D908C}"/>
              </a:ext>
            </a:extLst>
          </p:cNvPr>
          <p:cNvSpPr txBox="1">
            <a:spLocks noChangeArrowheads="1"/>
          </p:cNvSpPr>
          <p:nvPr/>
        </p:nvSpPr>
        <p:spPr bwMode="auto">
          <a:xfrm>
            <a:off x="3648494" y="1483792"/>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9" name="Text Box 35">
            <a:extLst>
              <a:ext uri="{FF2B5EF4-FFF2-40B4-BE49-F238E27FC236}">
                <a16:creationId xmlns:a16="http://schemas.microsoft.com/office/drawing/2014/main" id="{862FE9E1-0CDE-4A9D-BD59-0193CBB4E351}"/>
              </a:ext>
            </a:extLst>
          </p:cNvPr>
          <p:cNvSpPr txBox="1">
            <a:spLocks noChangeArrowheads="1"/>
          </p:cNvSpPr>
          <p:nvPr/>
        </p:nvSpPr>
        <p:spPr bwMode="auto">
          <a:xfrm>
            <a:off x="6353367" y="1482425"/>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11" name="TextBox 10">
            <a:extLst>
              <a:ext uri="{FF2B5EF4-FFF2-40B4-BE49-F238E27FC236}">
                <a16:creationId xmlns:a16="http://schemas.microsoft.com/office/drawing/2014/main" id="{6591E3FD-7977-4315-A1FB-0BF53F9BB977}"/>
              </a:ext>
            </a:extLst>
          </p:cNvPr>
          <p:cNvSpPr txBox="1"/>
          <p:nvPr/>
        </p:nvSpPr>
        <p:spPr>
          <a:xfrm>
            <a:off x="640079" y="2694412"/>
            <a:ext cx="7566660" cy="2349361"/>
          </a:xfrm>
          <a:prstGeom prst="rect">
            <a:avLst/>
          </a:prstGeom>
          <a:noFill/>
        </p:spPr>
        <p:txBody>
          <a:bodyPr wrap="square">
            <a:spAutoFit/>
          </a:bodyPr>
          <a:lstStyle/>
          <a:p>
            <a:pPr indent="-411501">
              <a:spcAft>
                <a:spcPts val="439"/>
              </a:spcAft>
              <a:buClr>
                <a:schemeClr val="accent3"/>
              </a:buClr>
              <a:buSzPct val="85000"/>
              <a:defRPr/>
            </a:pPr>
            <a:r>
              <a:rPr lang="en-US" sz="2000" dirty="0"/>
              <a:t>Line 11 represents the total amount of resource your district will get from property tax, state general aids, and exempt computer aid.  This will equal about 80-90% of general fund revenues.</a:t>
            </a:r>
          </a:p>
          <a:p>
            <a:pPr indent="-411501">
              <a:spcAft>
                <a:spcPts val="439"/>
              </a:spcAft>
              <a:buClr>
                <a:schemeClr val="accent3"/>
              </a:buClr>
              <a:buSzPct val="85000"/>
              <a:defRPr/>
            </a:pPr>
            <a:endParaRPr lang="en-US" sz="2000" dirty="0"/>
          </a:p>
          <a:p>
            <a:pPr indent="-411501">
              <a:spcAft>
                <a:spcPts val="439"/>
              </a:spcAft>
              <a:buClr>
                <a:schemeClr val="accent3"/>
              </a:buClr>
              <a:buSzPct val="85000"/>
              <a:defRPr/>
            </a:pPr>
            <a:r>
              <a:rPr lang="en-US" sz="2000" dirty="0"/>
              <a:t>For budgeting purposes, it’s </a:t>
            </a:r>
            <a:r>
              <a:rPr lang="en-US" sz="2000" u="sng" dirty="0"/>
              <a:t>very</a:t>
            </a:r>
            <a:r>
              <a:rPr lang="en-US" sz="2000" dirty="0"/>
              <a:t> important to compare your new Line 11 with the previous year’s Line 11. Major decreases in Line 11 from year to year can have serious implications for your budget.</a:t>
            </a:r>
          </a:p>
        </p:txBody>
      </p:sp>
    </p:spTree>
    <p:extLst>
      <p:ext uri="{BB962C8B-B14F-4D97-AF65-F5344CB8AC3E}">
        <p14:creationId xmlns:p14="http://schemas.microsoft.com/office/powerpoint/2010/main" val="127515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4800" b="0" dirty="0">
                <a:solidFill>
                  <a:srgbClr val="FFFF00"/>
                </a:solidFill>
                <a:ea typeface="+mj-ea"/>
                <a:cs typeface="+mj-cs"/>
              </a:rPr>
              <a:t>Quiz Time!</a:t>
            </a:r>
            <a:endParaRPr lang="en-US" sz="4800" dirty="0"/>
          </a:p>
        </p:txBody>
      </p:sp>
      <p:sp>
        <p:nvSpPr>
          <p:cNvPr id="4" name="TextBox 3">
            <a:extLst>
              <a:ext uri="{FF2B5EF4-FFF2-40B4-BE49-F238E27FC236}">
                <a16:creationId xmlns:a16="http://schemas.microsoft.com/office/drawing/2014/main" id="{121B29AC-34EA-46E0-96C9-BB73F019678C}"/>
              </a:ext>
            </a:extLst>
          </p:cNvPr>
          <p:cNvSpPr txBox="1"/>
          <p:nvPr/>
        </p:nvSpPr>
        <p:spPr>
          <a:xfrm>
            <a:off x="1370326" y="1371100"/>
            <a:ext cx="5991257" cy="3385542"/>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2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r>
              <a:rPr lang="en-US" sz="2400" b="1" dirty="0">
                <a:solidFill>
                  <a:prstClr val="black"/>
                </a:solidFill>
                <a:ea typeface="ＭＳ Ｐゴシック" pitchFamily="8" charset="-128"/>
              </a:rPr>
              <a:t>Name three recurring exemptions in the revenue limit formula.</a:t>
            </a:r>
            <a:endParaRPr kumimoji="0" lang="en-US" sz="24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lang="en-US" sz="1200" b="1" dirty="0">
              <a:solidFill>
                <a:prstClr val="black"/>
              </a:solidFill>
              <a:ea typeface="ＭＳ Ｐゴシック" pitchFamily="8" charset="-128"/>
            </a:endParaRPr>
          </a:p>
          <a:p>
            <a:pPr marL="0" marR="0" lvl="0" indent="0" algn="l" defTabSz="816350" rtl="0" eaLnBrk="1" fontAlgn="auto" latinLnBrk="0" hangingPunct="1">
              <a:lnSpc>
                <a:spcPct val="100000"/>
              </a:lnSpc>
              <a:spcBef>
                <a:spcPts val="439"/>
              </a:spcBef>
              <a:spcAft>
                <a:spcPts val="439"/>
              </a:spcAft>
              <a:buClr>
                <a:srgbClr val="7030A0"/>
              </a:buClr>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Name three non-recurring exemptions in the revenue limit formula.</a:t>
            </a:r>
          </a:p>
          <a:p>
            <a:pPr marL="0" marR="0" lvl="0" indent="0" algn="l" defTabSz="816350" rtl="0" eaLnBrk="1" fontAlgn="auto" latinLnBrk="0" hangingPunct="1">
              <a:lnSpc>
                <a:spcPct val="100000"/>
              </a:lnSpc>
              <a:spcBef>
                <a:spcPts val="439"/>
              </a:spcBef>
              <a:spcAft>
                <a:spcPts val="439"/>
              </a:spcAft>
              <a:buClr>
                <a:srgbClr val="7030A0"/>
              </a:buClr>
              <a:buSzTx/>
              <a:buFontTx/>
              <a:buNone/>
              <a:tabLst/>
              <a:defRPr/>
            </a:pPr>
            <a:endParaRPr lang="en-US" sz="1200" b="1" dirty="0">
              <a:solidFill>
                <a:prstClr val="black"/>
              </a:solidFill>
              <a:ea typeface="ＭＳ Ｐゴシック" pitchFamily="8" charset="-128"/>
            </a:endParaRPr>
          </a:p>
          <a:p>
            <a:pPr marR="0" lvl="0" algn="l" defTabSz="816350" rtl="0" eaLnBrk="1" fontAlgn="auto" latinLnBrk="0" hangingPunct="1">
              <a:lnSpc>
                <a:spcPct val="100000"/>
              </a:lnSpc>
              <a:spcBef>
                <a:spcPts val="439"/>
              </a:spcBef>
              <a:spcAft>
                <a:spcPts val="439"/>
              </a:spcAft>
              <a:buClr>
                <a:srgbClr val="7030A0"/>
              </a:buClr>
              <a:buSzTx/>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What exemptions does </a:t>
            </a:r>
            <a:r>
              <a:rPr kumimoji="0" lang="en-US" sz="2400" b="1" i="1" u="none" strike="noStrike" kern="1200" cap="none" spc="0" normalizeH="0" baseline="0" noProof="0" dirty="0">
                <a:ln>
                  <a:noFill/>
                </a:ln>
                <a:solidFill>
                  <a:prstClr val="black"/>
                </a:solidFill>
                <a:effectLst/>
                <a:uLnTx/>
                <a:uFillTx/>
                <a:latin typeface="Calibri"/>
                <a:ea typeface="ＭＳ Ｐゴシック" pitchFamily="8" charset="-128"/>
                <a:cs typeface="+mn-cs"/>
              </a:rPr>
              <a:t>your district</a:t>
            </a:r>
            <a:r>
              <a:rPr kumimoji="0" lang="en-US" sz="2400" b="1" u="none" strike="noStrike" kern="1200" cap="none" spc="0" normalizeH="0" baseline="0" noProof="0" dirty="0">
                <a:ln>
                  <a:noFill/>
                </a:ln>
                <a:solidFill>
                  <a:prstClr val="black"/>
                </a:solidFill>
                <a:effectLst/>
                <a:uLnTx/>
                <a:uFillTx/>
                <a:latin typeface="Calibri"/>
                <a:ea typeface="ＭＳ Ｐゴシック" pitchFamily="8" charset="-128"/>
                <a:cs typeface="+mn-cs"/>
              </a:rPr>
              <a:t> receive?</a:t>
            </a: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p:txBody>
      </p:sp>
    </p:spTree>
    <p:extLst>
      <p:ext uri="{BB962C8B-B14F-4D97-AF65-F5344CB8AC3E}">
        <p14:creationId xmlns:p14="http://schemas.microsoft.com/office/powerpoint/2010/main" val="357855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Fly-Over Review of Lines 1 – 11</a:t>
            </a:r>
            <a:endParaRPr lang="en-US" dirty="0"/>
          </a:p>
        </p:txBody>
      </p:sp>
      <p:pic>
        <p:nvPicPr>
          <p:cNvPr id="5" name="Picture 4">
            <a:extLst>
              <a:ext uri="{FF2B5EF4-FFF2-40B4-BE49-F238E27FC236}">
                <a16:creationId xmlns:a16="http://schemas.microsoft.com/office/drawing/2014/main" id="{3D074F4C-3210-4446-9154-499EF902575F}"/>
              </a:ext>
            </a:extLst>
          </p:cNvPr>
          <p:cNvPicPr>
            <a:picLocks noChangeAspect="1"/>
          </p:cNvPicPr>
          <p:nvPr/>
        </p:nvPicPr>
        <p:blipFill>
          <a:blip r:embed="rId2"/>
          <a:stretch>
            <a:fillRect/>
          </a:stretch>
        </p:blipFill>
        <p:spPr>
          <a:xfrm>
            <a:off x="2051218" y="1057326"/>
            <a:ext cx="5041563" cy="3923142"/>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89701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Step 4: Determine Levy</a:t>
            </a:r>
            <a:endParaRPr lang="en-US" dirty="0"/>
          </a:p>
        </p:txBody>
      </p:sp>
      <p:sp>
        <p:nvSpPr>
          <p:cNvPr id="4" name="TextBox 3">
            <a:extLst>
              <a:ext uri="{FF2B5EF4-FFF2-40B4-BE49-F238E27FC236}">
                <a16:creationId xmlns:a16="http://schemas.microsoft.com/office/drawing/2014/main" id="{D99C3416-6664-4400-BEF5-EDF6470D3CDA}"/>
              </a:ext>
            </a:extLst>
          </p:cNvPr>
          <p:cNvSpPr txBox="1"/>
          <p:nvPr/>
        </p:nvSpPr>
        <p:spPr>
          <a:xfrm>
            <a:off x="1303020" y="921657"/>
            <a:ext cx="6659880" cy="3990836"/>
          </a:xfrm>
          <a:prstGeom prst="rect">
            <a:avLst/>
          </a:prstGeom>
          <a:noFill/>
        </p:spPr>
        <p:txBody>
          <a:bodyPr wrap="square">
            <a:spAutoFit/>
          </a:bodyPr>
          <a:lstStyle/>
          <a:p>
            <a:pPr>
              <a:spcBef>
                <a:spcPts val="220"/>
              </a:spcBef>
              <a:spcAft>
                <a:spcPts val="220"/>
              </a:spcAft>
              <a:buClr>
                <a:srgbClr val="C00000"/>
              </a:buClr>
              <a:buSzPct val="100000"/>
            </a:pPr>
            <a:r>
              <a:rPr lang="en-US" sz="2000" b="1" dirty="0"/>
              <a:t>Controlled Amounts </a:t>
            </a:r>
            <a:r>
              <a:rPr lang="en-US" sz="2000" dirty="0"/>
              <a:t>- Lines 12-14</a:t>
            </a:r>
          </a:p>
          <a:p>
            <a:pPr marL="342789" lvl="1">
              <a:lnSpc>
                <a:spcPct val="100000"/>
              </a:lnSpc>
              <a:spcBef>
                <a:spcPts val="220"/>
              </a:spcBef>
              <a:spcAft>
                <a:spcPts val="220"/>
              </a:spcAft>
              <a:buClr>
                <a:srgbClr val="C00000"/>
              </a:buClr>
              <a:buSzPct val="100000"/>
              <a:tabLst>
                <a:tab pos="541811" algn="l"/>
                <a:tab pos="669707" algn="l"/>
              </a:tabLst>
            </a:pPr>
            <a:r>
              <a:rPr lang="en-US" sz="2000" b="1" dirty="0"/>
              <a:t>	</a:t>
            </a:r>
            <a:r>
              <a:rPr lang="en-US" sz="2000" dirty="0"/>
              <a:t>General State Aid (12A) High Poverty Aid (12B)</a:t>
            </a:r>
          </a:p>
          <a:p>
            <a:pPr marL="342789" lvl="1">
              <a:lnSpc>
                <a:spcPct val="100000"/>
              </a:lnSpc>
              <a:spcBef>
                <a:spcPts val="220"/>
              </a:spcBef>
              <a:spcAft>
                <a:spcPts val="220"/>
              </a:spcAft>
              <a:buClr>
                <a:srgbClr val="C00000"/>
              </a:buClr>
              <a:buSzPct val="100000"/>
              <a:tabLst>
                <a:tab pos="541811" algn="l"/>
                <a:tab pos="669707" algn="l"/>
              </a:tabLst>
            </a:pPr>
            <a:r>
              <a:rPr lang="en-US" sz="2000" dirty="0"/>
              <a:t>    Computer Aid (12C)</a:t>
            </a:r>
          </a:p>
          <a:p>
            <a:pPr marL="342789" lvl="1">
              <a:lnSpc>
                <a:spcPct val="100000"/>
              </a:lnSpc>
              <a:spcBef>
                <a:spcPts val="220"/>
              </a:spcBef>
              <a:spcAft>
                <a:spcPts val="220"/>
              </a:spcAft>
              <a:buClr>
                <a:srgbClr val="C00000"/>
              </a:buClr>
              <a:buSzPct val="100000"/>
              <a:tabLst>
                <a:tab pos="541811" algn="l"/>
                <a:tab pos="669707" algn="l"/>
              </a:tabLst>
            </a:pPr>
            <a:r>
              <a:rPr lang="en-US" sz="2000" dirty="0"/>
              <a:t>    Aid for Exempt Personal Property (12D)</a:t>
            </a:r>
          </a:p>
          <a:p>
            <a:pPr>
              <a:spcBef>
                <a:spcPts val="220"/>
              </a:spcBef>
              <a:spcAft>
                <a:spcPts val="220"/>
              </a:spcAft>
              <a:buClr>
                <a:srgbClr val="FFFF00"/>
              </a:buClr>
              <a:buNone/>
              <a:tabLst>
                <a:tab pos="541811" algn="l"/>
                <a:tab pos="669707" algn="l"/>
              </a:tabLst>
            </a:pPr>
            <a:r>
              <a:rPr lang="en-US" sz="2000" dirty="0"/>
              <a:t>		Fund 10, General Fund Levy (14A)</a:t>
            </a:r>
          </a:p>
          <a:p>
            <a:pPr>
              <a:spcBef>
                <a:spcPts val="220"/>
              </a:spcBef>
              <a:spcAft>
                <a:spcPts val="220"/>
              </a:spcAft>
              <a:buClr>
                <a:srgbClr val="FFFF00"/>
              </a:buClr>
              <a:buNone/>
              <a:tabLst>
                <a:tab pos="541811" algn="l"/>
                <a:tab pos="669707" algn="l"/>
              </a:tabLst>
            </a:pPr>
            <a:r>
              <a:rPr lang="en-US" sz="2000" dirty="0"/>
              <a:t>		Fund 38, Non-Referendum Debt Levy (14B)</a:t>
            </a:r>
          </a:p>
          <a:p>
            <a:pPr>
              <a:spcBef>
                <a:spcPts val="220"/>
              </a:spcBef>
              <a:spcAft>
                <a:spcPts val="220"/>
              </a:spcAft>
              <a:buClr>
                <a:srgbClr val="FFFF00"/>
              </a:buClr>
              <a:buNone/>
              <a:tabLst>
                <a:tab pos="541811" algn="l"/>
                <a:tab pos="669707" algn="l"/>
              </a:tabLst>
            </a:pPr>
            <a:r>
              <a:rPr lang="en-US" sz="2000" dirty="0"/>
              <a:t>		Fund 41, Capital Projects Levy (14C) </a:t>
            </a:r>
          </a:p>
          <a:p>
            <a:pPr>
              <a:spcBef>
                <a:spcPts val="220"/>
              </a:spcBef>
              <a:spcAft>
                <a:spcPts val="220"/>
              </a:spcAft>
              <a:buClr>
                <a:srgbClr val="C00000"/>
              </a:buClr>
              <a:tabLst>
                <a:tab pos="206958" algn="l"/>
                <a:tab pos="822019" algn="l"/>
              </a:tabLst>
            </a:pPr>
            <a:r>
              <a:rPr lang="en-US" sz="2000" b="1" dirty="0"/>
              <a:t>Non-Controlled Amounts </a:t>
            </a:r>
            <a:r>
              <a:rPr lang="en-US" sz="2000" dirty="0"/>
              <a:t>- Line 15 		</a:t>
            </a:r>
          </a:p>
          <a:p>
            <a:pPr>
              <a:spcBef>
                <a:spcPts val="220"/>
              </a:spcBef>
              <a:spcAft>
                <a:spcPts val="220"/>
              </a:spcAft>
              <a:buClr>
                <a:srgbClr val="FFFF00"/>
              </a:buClr>
              <a:buNone/>
              <a:tabLst>
                <a:tab pos="541811" algn="l"/>
              </a:tabLst>
            </a:pPr>
            <a:r>
              <a:rPr lang="en-US" sz="2000" dirty="0"/>
              <a:t>		Fund 39 [non-Fund 38], Referendum Debt Levy (15A)</a:t>
            </a:r>
          </a:p>
          <a:p>
            <a:pPr>
              <a:spcBef>
                <a:spcPts val="220"/>
              </a:spcBef>
              <a:spcAft>
                <a:spcPts val="220"/>
              </a:spcAft>
              <a:buClr>
                <a:schemeClr val="tx1"/>
              </a:buClr>
              <a:buNone/>
              <a:tabLst>
                <a:tab pos="541811" algn="l"/>
              </a:tabLst>
            </a:pPr>
            <a:r>
              <a:rPr lang="en-US" sz="2000" dirty="0"/>
              <a:t>		Fund 80, Community Service Fund (15B)</a:t>
            </a:r>
          </a:p>
          <a:p>
            <a:pPr>
              <a:spcBef>
                <a:spcPts val="220"/>
              </a:spcBef>
              <a:spcAft>
                <a:spcPts val="220"/>
              </a:spcAft>
              <a:buClr>
                <a:schemeClr val="tx1"/>
              </a:buClr>
              <a:buNone/>
              <a:tabLst>
                <a:tab pos="541811" algn="l"/>
              </a:tabLst>
            </a:pPr>
            <a:r>
              <a:rPr lang="en-US" sz="2000" dirty="0"/>
              <a:t>		Fund 10, Property Tax Chargebacks (15C)</a:t>
            </a:r>
          </a:p>
        </p:txBody>
      </p:sp>
    </p:spTree>
    <p:extLst>
      <p:ext uri="{BB962C8B-B14F-4D97-AF65-F5344CB8AC3E}">
        <p14:creationId xmlns:p14="http://schemas.microsoft.com/office/powerpoint/2010/main" val="9402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85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Aid Certification - Line 12</a:t>
            </a:r>
          </a:p>
          <a:p>
            <a:endParaRPr lang="en-US" dirty="0"/>
          </a:p>
        </p:txBody>
      </p:sp>
      <p:sp>
        <p:nvSpPr>
          <p:cNvPr id="4" name="TextBox 3">
            <a:extLst>
              <a:ext uri="{FF2B5EF4-FFF2-40B4-BE49-F238E27FC236}">
                <a16:creationId xmlns:a16="http://schemas.microsoft.com/office/drawing/2014/main" id="{393CD06E-B8AA-47A3-8CF0-A2739F87C79E}"/>
              </a:ext>
            </a:extLst>
          </p:cNvPr>
          <p:cNvSpPr txBox="1"/>
          <p:nvPr/>
        </p:nvSpPr>
        <p:spPr>
          <a:xfrm>
            <a:off x="1264920" y="927831"/>
            <a:ext cx="6431280" cy="1508105"/>
          </a:xfrm>
          <a:prstGeom prst="rect">
            <a:avLst/>
          </a:prstGeom>
          <a:noFill/>
        </p:spPr>
        <p:txBody>
          <a:bodyPr wrap="square">
            <a:spAutoFit/>
          </a:bodyPr>
          <a:lstStyle/>
          <a:p>
            <a:pPr marL="342900" indent="-342900">
              <a:spcBef>
                <a:spcPct val="20000"/>
              </a:spcBef>
              <a:buFont typeface="Wingdings" panose="05000000000000000000" pitchFamily="2" charset="2"/>
              <a:buChar char="Ø"/>
              <a:defRPr/>
            </a:pPr>
            <a:r>
              <a:rPr lang="en-US" sz="2000" kern="0" dirty="0"/>
              <a:t>12A. General Aid (October 15 Cert.)</a:t>
            </a:r>
          </a:p>
          <a:p>
            <a:pPr marL="342900" indent="-342900">
              <a:spcBef>
                <a:spcPct val="20000"/>
              </a:spcBef>
              <a:buFont typeface="Wingdings" panose="05000000000000000000" pitchFamily="2" charset="2"/>
              <a:buChar char="Ø"/>
              <a:defRPr/>
            </a:pPr>
            <a:r>
              <a:rPr lang="en-US" sz="2000" kern="0" dirty="0"/>
              <a:t>12B. State Aid to High Poverty Districts (not all districts)</a:t>
            </a:r>
          </a:p>
          <a:p>
            <a:pPr marL="342900" indent="-342900">
              <a:spcBef>
                <a:spcPct val="20000"/>
              </a:spcBef>
              <a:buFont typeface="Wingdings" panose="05000000000000000000" pitchFamily="2" charset="2"/>
              <a:buChar char="Ø"/>
              <a:defRPr/>
            </a:pPr>
            <a:r>
              <a:rPr lang="en-US" sz="2000" kern="0" dirty="0"/>
              <a:t>12C. State Aid for Exempt Computers </a:t>
            </a:r>
          </a:p>
          <a:p>
            <a:pPr marL="342900" indent="-342900">
              <a:spcBef>
                <a:spcPct val="20000"/>
              </a:spcBef>
              <a:buFont typeface="Wingdings" panose="05000000000000000000" pitchFamily="2" charset="2"/>
              <a:buChar char="Ø"/>
              <a:defRPr/>
            </a:pPr>
            <a:r>
              <a:rPr lang="en-US" sz="2000" kern="0" dirty="0"/>
              <a:t>12D. State Aid for Exempt Personal Property </a:t>
            </a:r>
          </a:p>
        </p:txBody>
      </p:sp>
      <p:sp>
        <p:nvSpPr>
          <p:cNvPr id="8" name="TextBox 7">
            <a:extLst>
              <a:ext uri="{FF2B5EF4-FFF2-40B4-BE49-F238E27FC236}">
                <a16:creationId xmlns:a16="http://schemas.microsoft.com/office/drawing/2014/main" id="{DD673DE5-8F79-4F31-9FCF-81206475CC82}"/>
              </a:ext>
            </a:extLst>
          </p:cNvPr>
          <p:cNvSpPr txBox="1"/>
          <p:nvPr/>
        </p:nvSpPr>
        <p:spPr>
          <a:xfrm>
            <a:off x="727212" y="4137005"/>
            <a:ext cx="7890510" cy="830997"/>
          </a:xfrm>
          <a:prstGeom prst="rect">
            <a:avLst/>
          </a:prstGeom>
          <a:noFill/>
        </p:spPr>
        <p:txBody>
          <a:bodyPr wrap="square">
            <a:spAutoFit/>
          </a:bodyPr>
          <a:lstStyle/>
          <a:p>
            <a:pPr algn="ctr">
              <a:spcBef>
                <a:spcPct val="50000"/>
              </a:spcBef>
            </a:pPr>
            <a:r>
              <a:rPr lang="en-US" sz="2400" dirty="0"/>
              <a:t>Line 13 must now be divided between the Fund 10 levy, the Fund 38 levy and the Fund 41 levy</a:t>
            </a:r>
          </a:p>
        </p:txBody>
      </p:sp>
      <p:pic>
        <p:nvPicPr>
          <p:cNvPr id="5" name="Picture 4">
            <a:extLst>
              <a:ext uri="{FF2B5EF4-FFF2-40B4-BE49-F238E27FC236}">
                <a16:creationId xmlns:a16="http://schemas.microsoft.com/office/drawing/2014/main" id="{081D6ADE-C8E6-37AD-68EB-0AB6258D3A99}"/>
              </a:ext>
            </a:extLst>
          </p:cNvPr>
          <p:cNvPicPr>
            <a:picLocks noChangeAspect="1"/>
          </p:cNvPicPr>
          <p:nvPr/>
        </p:nvPicPr>
        <p:blipFill>
          <a:blip r:embed="rId2"/>
          <a:stretch>
            <a:fillRect/>
          </a:stretch>
        </p:blipFill>
        <p:spPr>
          <a:xfrm>
            <a:off x="457200" y="2490400"/>
            <a:ext cx="8229600" cy="1592141"/>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57443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Controlled Amounts</a:t>
            </a:r>
            <a:br>
              <a:rPr lang="en-US" sz="3600" dirty="0">
                <a:solidFill>
                  <a:srgbClr val="FFFF00"/>
                </a:solidFill>
              </a:rPr>
            </a:br>
            <a:r>
              <a:rPr lang="en-US" sz="3600" dirty="0">
                <a:solidFill>
                  <a:srgbClr val="FFFF00"/>
                </a:solidFill>
              </a:rPr>
              <a:t>Line 14</a:t>
            </a:r>
            <a:endParaRPr lang="en-US" dirty="0"/>
          </a:p>
        </p:txBody>
      </p:sp>
      <p:sp>
        <p:nvSpPr>
          <p:cNvPr id="3" name="Text Box 22">
            <a:extLst>
              <a:ext uri="{FF2B5EF4-FFF2-40B4-BE49-F238E27FC236}">
                <a16:creationId xmlns:a16="http://schemas.microsoft.com/office/drawing/2014/main" id="{791A1A0E-2ED2-41A9-A99B-7A4AD6484B93}"/>
              </a:ext>
            </a:extLst>
          </p:cNvPr>
          <p:cNvSpPr txBox="1">
            <a:spLocks noChangeArrowheads="1"/>
          </p:cNvSpPr>
          <p:nvPr/>
        </p:nvSpPr>
        <p:spPr bwMode="auto">
          <a:xfrm>
            <a:off x="217232" y="957918"/>
            <a:ext cx="2352122" cy="1323439"/>
          </a:xfrm>
          <a:prstGeom prst="rect">
            <a:avLst/>
          </a:prstGeom>
          <a:noFill/>
          <a:ln w="9525">
            <a:noFill/>
            <a:miter lim="800000"/>
            <a:headEnd/>
            <a:tailEnd/>
          </a:ln>
        </p:spPr>
        <p:txBody>
          <a:bodyPr wrap="square">
            <a:spAutoFit/>
          </a:bodyPr>
          <a:lstStyle/>
          <a:p>
            <a:pPr algn="ctr">
              <a:spcBef>
                <a:spcPct val="50000"/>
              </a:spcBef>
              <a:defRPr/>
            </a:pPr>
            <a:r>
              <a:rPr lang="en-US" sz="2000" dirty="0"/>
              <a:t>Line 11 – Total Resources from Property Tax and General Aid</a:t>
            </a:r>
          </a:p>
        </p:txBody>
      </p:sp>
      <p:sp>
        <p:nvSpPr>
          <p:cNvPr id="5" name="TextBox 4">
            <a:extLst>
              <a:ext uri="{FF2B5EF4-FFF2-40B4-BE49-F238E27FC236}">
                <a16:creationId xmlns:a16="http://schemas.microsoft.com/office/drawing/2014/main" id="{B0C5E0C0-F8BF-42D5-B38E-51BFCAE2BAF4}"/>
              </a:ext>
            </a:extLst>
          </p:cNvPr>
          <p:cNvSpPr txBox="1"/>
          <p:nvPr/>
        </p:nvSpPr>
        <p:spPr>
          <a:xfrm>
            <a:off x="3095625" y="1127552"/>
            <a:ext cx="4575810" cy="923330"/>
          </a:xfrm>
          <a:prstGeom prst="rect">
            <a:avLst/>
          </a:prstGeom>
          <a:noFill/>
        </p:spPr>
        <p:txBody>
          <a:bodyPr wrap="square">
            <a:spAutoFit/>
          </a:bodyPr>
          <a:lstStyle/>
          <a:p>
            <a:pPr algn="ctr">
              <a:spcBef>
                <a:spcPct val="30000"/>
              </a:spcBef>
              <a:defRPr/>
            </a:pPr>
            <a:r>
              <a:rPr lang="en-US" sz="1800" dirty="0"/>
              <a:t>October 15 Aid Certification,  High Poverty Aid, Computer Aid, and Aid for Exempt Personal Property </a:t>
            </a:r>
            <a:r>
              <a:rPr lang="en-US" sz="1800" u="sng" dirty="0"/>
              <a:t>reduce</a:t>
            </a:r>
            <a:r>
              <a:rPr lang="en-US" sz="1800" dirty="0"/>
              <a:t> what you can levy.</a:t>
            </a:r>
          </a:p>
        </p:txBody>
      </p:sp>
      <p:sp>
        <p:nvSpPr>
          <p:cNvPr id="6" name="Text Box 20">
            <a:extLst>
              <a:ext uri="{FF2B5EF4-FFF2-40B4-BE49-F238E27FC236}">
                <a16:creationId xmlns:a16="http://schemas.microsoft.com/office/drawing/2014/main" id="{5DBEF3EF-50A4-4099-9699-98332F98B429}"/>
              </a:ext>
            </a:extLst>
          </p:cNvPr>
          <p:cNvSpPr txBox="1">
            <a:spLocks noChangeArrowheads="1"/>
          </p:cNvSpPr>
          <p:nvPr/>
        </p:nvSpPr>
        <p:spPr bwMode="auto">
          <a:xfrm>
            <a:off x="89023" y="2298125"/>
            <a:ext cx="1629580" cy="1309357"/>
          </a:xfrm>
          <a:prstGeom prst="rect">
            <a:avLst/>
          </a:prstGeom>
          <a:noFill/>
          <a:ln w="9525">
            <a:noFill/>
            <a:miter lim="800000"/>
            <a:headEnd/>
            <a:tailEnd/>
          </a:ln>
        </p:spPr>
        <p:txBody>
          <a:bodyPr/>
          <a:lstStyle/>
          <a:p>
            <a:pPr marL="308626" indent="-308626" algn="ctr">
              <a:spcBef>
                <a:spcPct val="50000"/>
              </a:spcBef>
              <a:defRPr/>
            </a:pPr>
            <a:r>
              <a:rPr lang="en-US" sz="1800" dirty="0"/>
              <a:t>Line 13</a:t>
            </a:r>
          </a:p>
          <a:p>
            <a:pPr marL="308626" indent="-308626" algn="ctr">
              <a:spcBef>
                <a:spcPct val="25000"/>
              </a:spcBef>
              <a:defRPr/>
            </a:pPr>
            <a:r>
              <a:rPr lang="en-US" sz="1800" dirty="0"/>
              <a:t>Allowable</a:t>
            </a:r>
          </a:p>
          <a:p>
            <a:pPr marL="308626" indent="-308626" algn="ctr">
              <a:spcBef>
                <a:spcPct val="25000"/>
              </a:spcBef>
              <a:defRPr/>
            </a:pPr>
            <a:r>
              <a:rPr lang="en-US" sz="1800" dirty="0"/>
              <a:t>Limited</a:t>
            </a:r>
          </a:p>
          <a:p>
            <a:pPr marL="308626" indent="-308626" algn="ctr">
              <a:spcBef>
                <a:spcPct val="25000"/>
              </a:spcBef>
              <a:defRPr/>
            </a:pPr>
            <a:r>
              <a:rPr lang="en-US" sz="1800" dirty="0"/>
              <a:t>Levy Revenue</a:t>
            </a:r>
          </a:p>
        </p:txBody>
      </p:sp>
      <p:sp>
        <p:nvSpPr>
          <p:cNvPr id="7" name="Text Box 14">
            <a:extLst>
              <a:ext uri="{FF2B5EF4-FFF2-40B4-BE49-F238E27FC236}">
                <a16:creationId xmlns:a16="http://schemas.microsoft.com/office/drawing/2014/main" id="{C65D73D0-FFA3-47BA-B1B9-315EE19CC37F}"/>
              </a:ext>
            </a:extLst>
          </p:cNvPr>
          <p:cNvSpPr txBox="1">
            <a:spLocks noChangeArrowheads="1"/>
          </p:cNvSpPr>
          <p:nvPr/>
        </p:nvSpPr>
        <p:spPr bwMode="auto">
          <a:xfrm>
            <a:off x="1958341" y="2734166"/>
            <a:ext cx="1471643" cy="1746632"/>
          </a:xfrm>
          <a:prstGeom prst="rect">
            <a:avLst/>
          </a:prstGeom>
          <a:solidFill>
            <a:srgbClr val="7030A0"/>
          </a:solidFill>
          <a:ln w="9525">
            <a:noFill/>
            <a:miter lim="800000"/>
            <a:headEnd/>
            <a:tailEnd/>
          </a:ln>
        </p:spPr>
        <p:txBody>
          <a:bodyPr wrap="square">
            <a:spAutoFit/>
          </a:bodyPr>
          <a:lstStyle/>
          <a:p>
            <a:pPr>
              <a:spcBef>
                <a:spcPct val="50000"/>
              </a:spcBef>
            </a:pPr>
            <a:endParaRPr lang="en-US" sz="1975"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p:txBody>
      </p:sp>
      <p:sp>
        <p:nvSpPr>
          <p:cNvPr id="8" name="Text Box 15">
            <a:extLst>
              <a:ext uri="{FF2B5EF4-FFF2-40B4-BE49-F238E27FC236}">
                <a16:creationId xmlns:a16="http://schemas.microsoft.com/office/drawing/2014/main" id="{E2D9E9B2-AD6E-4B0C-8D9E-106FEEBE3364}"/>
              </a:ext>
            </a:extLst>
          </p:cNvPr>
          <p:cNvSpPr txBox="1">
            <a:spLocks noChangeArrowheads="1"/>
          </p:cNvSpPr>
          <p:nvPr/>
        </p:nvSpPr>
        <p:spPr bwMode="auto">
          <a:xfrm>
            <a:off x="1958340" y="2298125"/>
            <a:ext cx="1471643" cy="436041"/>
          </a:xfrm>
          <a:prstGeom prst="rect">
            <a:avLst/>
          </a:prstGeom>
          <a:solidFill>
            <a:schemeClr val="accent3">
              <a:lumMod val="40000"/>
              <a:lumOff val="60000"/>
            </a:schemeClr>
          </a:solidFill>
          <a:ln w="9525">
            <a:noFill/>
            <a:miter lim="800000"/>
            <a:headEnd/>
            <a:tailEnd/>
          </a:ln>
        </p:spPr>
        <p:txBody>
          <a:bodyPr wrap="square">
            <a:spAutoFit/>
          </a:bodyPr>
          <a:lstStyle/>
          <a:p>
            <a:pPr>
              <a:spcBef>
                <a:spcPct val="50000"/>
              </a:spcBef>
            </a:pPr>
            <a:endParaRPr lang="en-US" sz="1975" b="1" i="1" dirty="0"/>
          </a:p>
        </p:txBody>
      </p:sp>
      <p:sp>
        <p:nvSpPr>
          <p:cNvPr id="9" name="Line 4">
            <a:extLst>
              <a:ext uri="{FF2B5EF4-FFF2-40B4-BE49-F238E27FC236}">
                <a16:creationId xmlns:a16="http://schemas.microsoft.com/office/drawing/2014/main" id="{233096DB-9903-47E2-8B06-FDB6FCF34253}"/>
              </a:ext>
            </a:extLst>
          </p:cNvPr>
          <p:cNvSpPr>
            <a:spLocks noChangeShapeType="1"/>
          </p:cNvSpPr>
          <p:nvPr/>
        </p:nvSpPr>
        <p:spPr bwMode="auto">
          <a:xfrm>
            <a:off x="2171700" y="1935960"/>
            <a:ext cx="338744" cy="318768"/>
          </a:xfrm>
          <a:prstGeom prst="line">
            <a:avLst/>
          </a:prstGeom>
          <a:noFill/>
          <a:ln w="38100">
            <a:solidFill>
              <a:srgbClr val="0070C0"/>
            </a:solidFill>
            <a:round/>
            <a:headEnd/>
            <a:tailEnd type="triangle" w="lg" len="med"/>
          </a:ln>
        </p:spPr>
        <p:txBody>
          <a:bodyPr/>
          <a:lstStyle/>
          <a:p>
            <a:endParaRPr lang="en-US" sz="1975" dirty="0"/>
          </a:p>
        </p:txBody>
      </p:sp>
      <p:sp>
        <p:nvSpPr>
          <p:cNvPr id="10" name="Line 21">
            <a:extLst>
              <a:ext uri="{FF2B5EF4-FFF2-40B4-BE49-F238E27FC236}">
                <a16:creationId xmlns:a16="http://schemas.microsoft.com/office/drawing/2014/main" id="{058ADCE3-1D6A-4399-8FF4-4BCF80D93B1A}"/>
              </a:ext>
            </a:extLst>
          </p:cNvPr>
          <p:cNvSpPr>
            <a:spLocks noChangeShapeType="1"/>
          </p:cNvSpPr>
          <p:nvPr/>
        </p:nvSpPr>
        <p:spPr bwMode="auto">
          <a:xfrm>
            <a:off x="1347305" y="2734166"/>
            <a:ext cx="611034" cy="43397"/>
          </a:xfrm>
          <a:prstGeom prst="line">
            <a:avLst/>
          </a:prstGeom>
          <a:noFill/>
          <a:ln w="38100">
            <a:solidFill>
              <a:srgbClr val="0070C0"/>
            </a:solidFill>
            <a:round/>
            <a:headEnd/>
            <a:tailEnd type="triangle" w="lg" len="med"/>
          </a:ln>
        </p:spPr>
        <p:txBody>
          <a:bodyPr/>
          <a:lstStyle/>
          <a:p>
            <a:endParaRPr lang="en-US" sz="1975" dirty="0"/>
          </a:p>
        </p:txBody>
      </p:sp>
      <p:sp>
        <p:nvSpPr>
          <p:cNvPr id="11" name="Line 16">
            <a:extLst>
              <a:ext uri="{FF2B5EF4-FFF2-40B4-BE49-F238E27FC236}">
                <a16:creationId xmlns:a16="http://schemas.microsoft.com/office/drawing/2014/main" id="{1DCC2908-898D-4E25-990E-58C667EACF6B}"/>
              </a:ext>
            </a:extLst>
          </p:cNvPr>
          <p:cNvSpPr>
            <a:spLocks noChangeShapeType="1"/>
          </p:cNvSpPr>
          <p:nvPr/>
        </p:nvSpPr>
        <p:spPr bwMode="auto">
          <a:xfrm flipH="1">
            <a:off x="3429980" y="2004346"/>
            <a:ext cx="1028703" cy="521641"/>
          </a:xfrm>
          <a:prstGeom prst="line">
            <a:avLst/>
          </a:prstGeom>
          <a:noFill/>
          <a:ln w="38100">
            <a:solidFill>
              <a:srgbClr val="0070C0"/>
            </a:solidFill>
            <a:round/>
            <a:headEnd/>
            <a:tailEnd type="triangle" w="med" len="med"/>
          </a:ln>
        </p:spPr>
        <p:txBody>
          <a:bodyPr/>
          <a:lstStyle/>
          <a:p>
            <a:endParaRPr lang="en-US" sz="1975" dirty="0"/>
          </a:p>
        </p:txBody>
      </p:sp>
      <p:sp>
        <p:nvSpPr>
          <p:cNvPr id="12" name="Text Box 12">
            <a:extLst>
              <a:ext uri="{FF2B5EF4-FFF2-40B4-BE49-F238E27FC236}">
                <a16:creationId xmlns:a16="http://schemas.microsoft.com/office/drawing/2014/main" id="{7FD61A77-78B6-4A6D-BDF9-DB259C65AF2A}"/>
              </a:ext>
            </a:extLst>
          </p:cNvPr>
          <p:cNvSpPr txBox="1">
            <a:spLocks noChangeArrowheads="1"/>
          </p:cNvSpPr>
          <p:nvPr/>
        </p:nvSpPr>
        <p:spPr bwMode="auto">
          <a:xfrm>
            <a:off x="4572000" y="2844137"/>
            <a:ext cx="192024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10 Levy</a:t>
            </a:r>
          </a:p>
        </p:txBody>
      </p:sp>
      <p:sp>
        <p:nvSpPr>
          <p:cNvPr id="13" name="Text Box 9">
            <a:extLst>
              <a:ext uri="{FF2B5EF4-FFF2-40B4-BE49-F238E27FC236}">
                <a16:creationId xmlns:a16="http://schemas.microsoft.com/office/drawing/2014/main" id="{66B9E429-72E3-4737-8A93-13AB60024D87}"/>
              </a:ext>
            </a:extLst>
          </p:cNvPr>
          <p:cNvSpPr txBox="1">
            <a:spLocks noChangeArrowheads="1"/>
          </p:cNvSpPr>
          <p:nvPr/>
        </p:nvSpPr>
        <p:spPr bwMode="auto">
          <a:xfrm>
            <a:off x="4572000" y="3404792"/>
            <a:ext cx="192024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38 Levy</a:t>
            </a:r>
          </a:p>
        </p:txBody>
      </p:sp>
      <p:sp>
        <p:nvSpPr>
          <p:cNvPr id="14" name="Text Box 10">
            <a:extLst>
              <a:ext uri="{FF2B5EF4-FFF2-40B4-BE49-F238E27FC236}">
                <a16:creationId xmlns:a16="http://schemas.microsoft.com/office/drawing/2014/main" id="{DECB150B-B1F3-46D9-B28A-F19871224D6E}"/>
              </a:ext>
            </a:extLst>
          </p:cNvPr>
          <p:cNvSpPr txBox="1">
            <a:spLocks noChangeArrowheads="1"/>
          </p:cNvSpPr>
          <p:nvPr/>
        </p:nvSpPr>
        <p:spPr bwMode="auto">
          <a:xfrm>
            <a:off x="4503420" y="4015948"/>
            <a:ext cx="198882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41 Levy</a:t>
            </a:r>
          </a:p>
        </p:txBody>
      </p:sp>
      <p:sp>
        <p:nvSpPr>
          <p:cNvPr id="15" name="Line 16">
            <a:extLst>
              <a:ext uri="{FF2B5EF4-FFF2-40B4-BE49-F238E27FC236}">
                <a16:creationId xmlns:a16="http://schemas.microsoft.com/office/drawing/2014/main" id="{0BFCDBE2-2FEF-4546-9A81-5B0F56AE004E}"/>
              </a:ext>
            </a:extLst>
          </p:cNvPr>
          <p:cNvSpPr>
            <a:spLocks noChangeShapeType="1"/>
          </p:cNvSpPr>
          <p:nvPr/>
        </p:nvSpPr>
        <p:spPr bwMode="auto">
          <a:xfrm flipH="1">
            <a:off x="3429981" y="3034969"/>
            <a:ext cx="1311130" cy="161644"/>
          </a:xfrm>
          <a:prstGeom prst="line">
            <a:avLst/>
          </a:prstGeom>
          <a:noFill/>
          <a:ln w="38100">
            <a:solidFill>
              <a:srgbClr val="0070C0"/>
            </a:solidFill>
            <a:round/>
            <a:headEnd/>
            <a:tailEnd type="triangle" w="med" len="med"/>
          </a:ln>
        </p:spPr>
        <p:txBody>
          <a:bodyPr/>
          <a:lstStyle/>
          <a:p>
            <a:endParaRPr lang="en-US" sz="1975" dirty="0"/>
          </a:p>
        </p:txBody>
      </p:sp>
      <p:sp>
        <p:nvSpPr>
          <p:cNvPr id="16" name="Line 16">
            <a:extLst>
              <a:ext uri="{FF2B5EF4-FFF2-40B4-BE49-F238E27FC236}">
                <a16:creationId xmlns:a16="http://schemas.microsoft.com/office/drawing/2014/main" id="{741090DE-B7B9-4101-8895-D0F99ED52189}"/>
              </a:ext>
            </a:extLst>
          </p:cNvPr>
          <p:cNvSpPr>
            <a:spLocks noChangeShapeType="1"/>
          </p:cNvSpPr>
          <p:nvPr/>
        </p:nvSpPr>
        <p:spPr bwMode="auto">
          <a:xfrm flipH="1">
            <a:off x="3452350" y="3607482"/>
            <a:ext cx="1311132" cy="7442"/>
          </a:xfrm>
          <a:prstGeom prst="line">
            <a:avLst/>
          </a:prstGeom>
          <a:noFill/>
          <a:ln w="38100">
            <a:solidFill>
              <a:srgbClr val="0070C0"/>
            </a:solidFill>
            <a:round/>
            <a:headEnd/>
            <a:tailEnd type="triangle" w="med" len="med"/>
          </a:ln>
        </p:spPr>
        <p:txBody>
          <a:bodyPr/>
          <a:lstStyle/>
          <a:p>
            <a:endParaRPr lang="en-US" sz="1975" dirty="0"/>
          </a:p>
        </p:txBody>
      </p:sp>
      <p:sp>
        <p:nvSpPr>
          <p:cNvPr id="17" name="Line 16">
            <a:extLst>
              <a:ext uri="{FF2B5EF4-FFF2-40B4-BE49-F238E27FC236}">
                <a16:creationId xmlns:a16="http://schemas.microsoft.com/office/drawing/2014/main" id="{B518EE7D-5412-469C-9D39-C25926D11697}"/>
              </a:ext>
            </a:extLst>
          </p:cNvPr>
          <p:cNvSpPr>
            <a:spLocks noChangeShapeType="1"/>
          </p:cNvSpPr>
          <p:nvPr/>
        </p:nvSpPr>
        <p:spPr bwMode="auto">
          <a:xfrm flipH="1" flipV="1">
            <a:off x="3582382" y="4120168"/>
            <a:ext cx="1181101" cy="40352"/>
          </a:xfrm>
          <a:prstGeom prst="line">
            <a:avLst/>
          </a:prstGeom>
          <a:noFill/>
          <a:ln w="38100">
            <a:solidFill>
              <a:srgbClr val="0070C0"/>
            </a:solidFill>
            <a:round/>
            <a:headEnd/>
            <a:tailEnd type="triangle" w="med" len="med"/>
          </a:ln>
        </p:spPr>
        <p:txBody>
          <a:bodyPr/>
          <a:lstStyle/>
          <a:p>
            <a:endParaRPr lang="en-US" sz="1975" dirty="0"/>
          </a:p>
        </p:txBody>
      </p:sp>
    </p:spTree>
    <p:extLst>
      <p:ext uri="{BB962C8B-B14F-4D97-AF65-F5344CB8AC3E}">
        <p14:creationId xmlns:p14="http://schemas.microsoft.com/office/powerpoint/2010/main" val="84934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3AFAF4-8C5F-39B2-AD87-CE76D4784405}"/>
              </a:ext>
            </a:extLst>
          </p:cNvPr>
          <p:cNvPicPr>
            <a:picLocks noChangeAspect="1"/>
          </p:cNvPicPr>
          <p:nvPr/>
        </p:nvPicPr>
        <p:blipFill>
          <a:blip r:embed="rId2"/>
          <a:stretch>
            <a:fillRect/>
          </a:stretch>
        </p:blipFill>
        <p:spPr>
          <a:xfrm>
            <a:off x="701040" y="1100764"/>
            <a:ext cx="7385050" cy="1257300"/>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600" dirty="0">
              <a:solidFill>
                <a:srgbClr val="FFFF00"/>
              </a:solidFill>
              <a:latin typeface="+mj-lt"/>
            </a:endParaRPr>
          </a:p>
          <a:p>
            <a:r>
              <a:rPr lang="en-US" sz="16000" dirty="0">
                <a:solidFill>
                  <a:srgbClr val="FFFF00"/>
                </a:solidFill>
                <a:latin typeface="+mj-lt"/>
              </a:rPr>
              <a:t>Strategy - Line 14</a:t>
            </a:r>
          </a:p>
          <a:p>
            <a:endParaRPr lang="en-US" dirty="0"/>
          </a:p>
        </p:txBody>
      </p:sp>
      <p:sp>
        <p:nvSpPr>
          <p:cNvPr id="8" name="TextBox 7">
            <a:extLst>
              <a:ext uri="{FF2B5EF4-FFF2-40B4-BE49-F238E27FC236}">
                <a16:creationId xmlns:a16="http://schemas.microsoft.com/office/drawing/2014/main" id="{92E0F513-A152-4E34-AA7C-0B2CE4FFA917}"/>
              </a:ext>
            </a:extLst>
          </p:cNvPr>
          <p:cNvSpPr txBox="1"/>
          <p:nvPr/>
        </p:nvSpPr>
        <p:spPr>
          <a:xfrm>
            <a:off x="701040" y="2418679"/>
            <a:ext cx="7404735" cy="1449628"/>
          </a:xfrm>
          <a:prstGeom prst="rect">
            <a:avLst/>
          </a:prstGeom>
          <a:noFill/>
        </p:spPr>
        <p:txBody>
          <a:bodyPr wrap="square">
            <a:spAutoFit/>
          </a:bodyPr>
          <a:lstStyle/>
          <a:p>
            <a:pPr marL="342900" indent="-342900">
              <a:lnSpc>
                <a:spcPct val="90000"/>
              </a:lnSpc>
              <a:spcBef>
                <a:spcPct val="20000"/>
              </a:spcBef>
              <a:buFont typeface="+mj-lt"/>
              <a:buAutoNum type="arabicPeriod"/>
              <a:defRPr/>
            </a:pPr>
            <a:r>
              <a:rPr lang="en-US" sz="1800" dirty="0"/>
              <a:t>First, type in the amounts you intend to levy for Funds 38 and 41 (lines 14B &amp; 14C).</a:t>
            </a:r>
          </a:p>
          <a:p>
            <a:pPr marL="342900" indent="-342900">
              <a:lnSpc>
                <a:spcPct val="90000"/>
              </a:lnSpc>
              <a:spcBef>
                <a:spcPct val="20000"/>
              </a:spcBef>
              <a:buFont typeface="+mj-lt"/>
              <a:buAutoNum type="arabicPeriod"/>
              <a:defRPr/>
            </a:pPr>
            <a:r>
              <a:rPr lang="en-US" sz="1800" dirty="0"/>
              <a:t>Then, subtract (14B+14C) from line 13. Enter into line 14A.</a:t>
            </a:r>
          </a:p>
          <a:p>
            <a:pPr>
              <a:lnSpc>
                <a:spcPct val="90000"/>
              </a:lnSpc>
              <a:spcBef>
                <a:spcPct val="20000"/>
              </a:spcBef>
              <a:defRPr/>
            </a:pPr>
            <a:r>
              <a:rPr lang="en-US" sz="1800" dirty="0"/>
              <a:t>By doing this, you have levied to your maximum. </a:t>
            </a:r>
            <a:r>
              <a:rPr lang="en-US" sz="1800" u="sng" dirty="0"/>
              <a:t>Note</a:t>
            </a:r>
            <a:r>
              <a:rPr lang="en-US" sz="1800" dirty="0"/>
              <a:t> that districts may choose to levy less than the maximum.</a:t>
            </a:r>
          </a:p>
        </p:txBody>
      </p:sp>
      <p:sp>
        <p:nvSpPr>
          <p:cNvPr id="9" name="TextBox 8">
            <a:extLst>
              <a:ext uri="{FF2B5EF4-FFF2-40B4-BE49-F238E27FC236}">
                <a16:creationId xmlns:a16="http://schemas.microsoft.com/office/drawing/2014/main" id="{18DE2C7B-9F0F-46E5-BBBE-ECCF3E05A81D}"/>
              </a:ext>
            </a:extLst>
          </p:cNvPr>
          <p:cNvSpPr txBox="1"/>
          <p:nvPr/>
        </p:nvSpPr>
        <p:spPr>
          <a:xfrm>
            <a:off x="5396718" y="1035895"/>
            <a:ext cx="1175684" cy="317779"/>
          </a:xfrm>
          <a:prstGeom prst="rect">
            <a:avLst/>
          </a:prstGeom>
          <a:noFill/>
          <a:ln w="44450">
            <a:solidFill>
              <a:srgbClr val="7030A0"/>
            </a:solidFill>
          </a:ln>
        </p:spPr>
        <p:txBody>
          <a:bodyPr wrap="square" rtlCol="0">
            <a:spAutoFit/>
          </a:bodyPr>
          <a:lstStyle/>
          <a:p>
            <a:pPr algn="ctr"/>
            <a:r>
              <a:rPr lang="en-US" sz="1465" b="1" dirty="0">
                <a:solidFill>
                  <a:srgbClr val="FF0000"/>
                </a:solidFill>
              </a:rPr>
              <a:t>If 14 is &gt; 13:</a:t>
            </a:r>
          </a:p>
        </p:txBody>
      </p:sp>
      <p:sp>
        <p:nvSpPr>
          <p:cNvPr id="10" name="Rounded Rectangle 15">
            <a:extLst>
              <a:ext uri="{FF2B5EF4-FFF2-40B4-BE49-F238E27FC236}">
                <a16:creationId xmlns:a16="http://schemas.microsoft.com/office/drawing/2014/main" id="{FEE12E27-BC89-42ED-8DCF-1C0899E6FE16}"/>
              </a:ext>
            </a:extLst>
          </p:cNvPr>
          <p:cNvSpPr/>
          <p:nvPr/>
        </p:nvSpPr>
        <p:spPr bwMode="auto">
          <a:xfrm>
            <a:off x="701040" y="1677403"/>
            <a:ext cx="269934" cy="680661"/>
          </a:xfrm>
          <a:prstGeom prst="roundRect">
            <a:avLst>
              <a:gd name="adj" fmla="val 24223"/>
            </a:avLst>
          </a:prstGeom>
          <a:noFill/>
          <a:ln w="3810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11" name="TextBox 10">
            <a:extLst>
              <a:ext uri="{FF2B5EF4-FFF2-40B4-BE49-F238E27FC236}">
                <a16:creationId xmlns:a16="http://schemas.microsoft.com/office/drawing/2014/main" id="{F06A9E75-1A90-4C45-B980-FA29986471A0}"/>
              </a:ext>
            </a:extLst>
          </p:cNvPr>
          <p:cNvSpPr txBox="1"/>
          <p:nvPr/>
        </p:nvSpPr>
        <p:spPr>
          <a:xfrm>
            <a:off x="324197" y="4031567"/>
            <a:ext cx="8620298" cy="757130"/>
          </a:xfrm>
          <a:prstGeom prst="rect">
            <a:avLst/>
          </a:prstGeom>
          <a:noFill/>
        </p:spPr>
        <p:txBody>
          <a:bodyPr wrap="square">
            <a:spAutoFit/>
          </a:bodyPr>
          <a:lstStyle/>
          <a:p>
            <a:pPr>
              <a:lnSpc>
                <a:spcPct val="90000"/>
              </a:lnSpc>
              <a:spcBef>
                <a:spcPct val="20000"/>
              </a:spcBef>
              <a:defRPr/>
            </a:pPr>
            <a:r>
              <a:rPr lang="en-US" sz="2400" i="1" dirty="0"/>
              <a:t>Remember: Line 14 cannot exceed Line 13 ! If it does, you will receive a message in red.</a:t>
            </a:r>
          </a:p>
        </p:txBody>
      </p:sp>
    </p:spTree>
    <p:extLst>
      <p:ext uri="{BB962C8B-B14F-4D97-AF65-F5344CB8AC3E}">
        <p14:creationId xmlns:p14="http://schemas.microsoft.com/office/powerpoint/2010/main" val="473741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Non-Controlled Amounts</a:t>
            </a:r>
            <a:br>
              <a:rPr lang="en-US" sz="3600" dirty="0">
                <a:solidFill>
                  <a:srgbClr val="FFFF00"/>
                </a:solidFill>
              </a:rPr>
            </a:br>
            <a:r>
              <a:rPr lang="en-US" sz="3600" dirty="0">
                <a:solidFill>
                  <a:srgbClr val="FFFF00"/>
                </a:solidFill>
              </a:rPr>
              <a:t>Line 15</a:t>
            </a:r>
            <a:endParaRPr lang="en-US" dirty="0"/>
          </a:p>
        </p:txBody>
      </p:sp>
      <p:sp>
        <p:nvSpPr>
          <p:cNvPr id="4" name="TextBox 3">
            <a:extLst>
              <a:ext uri="{FF2B5EF4-FFF2-40B4-BE49-F238E27FC236}">
                <a16:creationId xmlns:a16="http://schemas.microsoft.com/office/drawing/2014/main" id="{80EC4338-0673-4DB0-A3A2-7ACFC67F7E1A}"/>
              </a:ext>
            </a:extLst>
          </p:cNvPr>
          <p:cNvSpPr txBox="1"/>
          <p:nvPr/>
        </p:nvSpPr>
        <p:spPr>
          <a:xfrm>
            <a:off x="1798320" y="1109755"/>
            <a:ext cx="5103495" cy="941796"/>
          </a:xfrm>
          <a:prstGeom prst="rect">
            <a:avLst/>
          </a:prstGeom>
          <a:noFill/>
        </p:spPr>
        <p:txBody>
          <a:bodyPr wrap="square">
            <a:spAutoFit/>
          </a:bodyPr>
          <a:lstStyle/>
          <a:p>
            <a:pPr algn="ctr">
              <a:spcBef>
                <a:spcPct val="30000"/>
              </a:spcBef>
              <a:defRPr/>
            </a:pPr>
            <a:r>
              <a:rPr lang="en-US" sz="2400" dirty="0"/>
              <a:t>Enter anticipated levy amounts </a:t>
            </a:r>
          </a:p>
          <a:p>
            <a:pPr algn="ctr">
              <a:spcBef>
                <a:spcPct val="30000"/>
              </a:spcBef>
              <a:defRPr/>
            </a:pPr>
            <a:r>
              <a:rPr lang="en-US" sz="2400" dirty="0"/>
              <a:t>into Lines 15 A, B, &amp; C.</a:t>
            </a:r>
          </a:p>
        </p:txBody>
      </p:sp>
      <p:sp>
        <p:nvSpPr>
          <p:cNvPr id="6" name="TextBox 5">
            <a:extLst>
              <a:ext uri="{FF2B5EF4-FFF2-40B4-BE49-F238E27FC236}">
                <a16:creationId xmlns:a16="http://schemas.microsoft.com/office/drawing/2014/main" id="{F5C6806C-BD74-409C-AC01-BD6F5D34C177}"/>
              </a:ext>
            </a:extLst>
          </p:cNvPr>
          <p:cNvSpPr txBox="1"/>
          <p:nvPr/>
        </p:nvSpPr>
        <p:spPr>
          <a:xfrm>
            <a:off x="1798320" y="3849079"/>
            <a:ext cx="5461635" cy="369332"/>
          </a:xfrm>
          <a:prstGeom prst="rect">
            <a:avLst/>
          </a:prstGeom>
          <a:noFill/>
        </p:spPr>
        <p:txBody>
          <a:bodyPr wrap="square">
            <a:spAutoFit/>
          </a:bodyPr>
          <a:lstStyle/>
          <a:p>
            <a:r>
              <a:rPr lang="en-US" sz="1800" dirty="0"/>
              <a:t>Notice Line 15 D is for Milwaukee and Kenosha only</a:t>
            </a:r>
            <a:endParaRPr lang="en-US" dirty="0"/>
          </a:p>
        </p:txBody>
      </p:sp>
      <p:pic>
        <p:nvPicPr>
          <p:cNvPr id="5" name="Picture 4">
            <a:extLst>
              <a:ext uri="{FF2B5EF4-FFF2-40B4-BE49-F238E27FC236}">
                <a16:creationId xmlns:a16="http://schemas.microsoft.com/office/drawing/2014/main" id="{15C3DEB9-49E9-8799-12DF-C3BBF1F881DE}"/>
              </a:ext>
            </a:extLst>
          </p:cNvPr>
          <p:cNvPicPr>
            <a:picLocks noChangeAspect="1"/>
          </p:cNvPicPr>
          <p:nvPr/>
        </p:nvPicPr>
        <p:blipFill>
          <a:blip r:embed="rId2"/>
          <a:stretch>
            <a:fillRect/>
          </a:stretch>
        </p:blipFill>
        <p:spPr>
          <a:xfrm>
            <a:off x="414337" y="2447906"/>
            <a:ext cx="8229600" cy="1004818"/>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56883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DPI Finance Team….How We Can Help You </a:t>
            </a:r>
            <a:endParaRPr lang="en-US" dirty="0"/>
          </a:p>
        </p:txBody>
      </p:sp>
      <p:sp>
        <p:nvSpPr>
          <p:cNvPr id="4" name="TextBox 3">
            <a:extLst>
              <a:ext uri="{FF2B5EF4-FFF2-40B4-BE49-F238E27FC236}">
                <a16:creationId xmlns:a16="http://schemas.microsoft.com/office/drawing/2014/main" id="{248EE73D-E76C-4C56-9C4F-6B2BBAEA59BA}"/>
              </a:ext>
            </a:extLst>
          </p:cNvPr>
          <p:cNvSpPr txBox="1"/>
          <p:nvPr/>
        </p:nvSpPr>
        <p:spPr>
          <a:xfrm>
            <a:off x="1315239" y="1060230"/>
            <a:ext cx="6355080" cy="784830"/>
          </a:xfrm>
          <a:prstGeom prst="rect">
            <a:avLst/>
          </a:prstGeom>
          <a:noFill/>
        </p:spPr>
        <p:txBody>
          <a:bodyPr wrap="square">
            <a:spAutoFit/>
          </a:bodyPr>
          <a:lstStyle/>
          <a:p>
            <a:pPr algn="ctr">
              <a:spcBef>
                <a:spcPts val="300"/>
              </a:spcBef>
              <a:spcAft>
                <a:spcPts val="300"/>
              </a:spcAft>
              <a:buClr>
                <a:srgbClr val="7030A0"/>
              </a:buClr>
              <a:buSzPct val="100000"/>
            </a:pPr>
            <a:r>
              <a:rPr lang="en-US" sz="2000" dirty="0"/>
              <a:t>Become familiar with our website at:</a:t>
            </a:r>
          </a:p>
          <a:p>
            <a:pPr marL="0" lvl="1" algn="ctr">
              <a:spcBef>
                <a:spcPts val="300"/>
              </a:spcBef>
              <a:spcAft>
                <a:spcPts val="300"/>
              </a:spcAft>
              <a:buClr>
                <a:srgbClr val="7030A0"/>
              </a:buClr>
              <a:buSzPct val="100000"/>
            </a:pPr>
            <a:r>
              <a:rPr lang="en-US" sz="2000" b="1" dirty="0">
                <a:hlinkClick r:id="rId2"/>
              </a:rPr>
              <a:t>School Financial Services</a:t>
            </a:r>
            <a:endParaRPr lang="en-US" sz="2000" b="1" dirty="0"/>
          </a:p>
        </p:txBody>
      </p:sp>
      <p:sp>
        <p:nvSpPr>
          <p:cNvPr id="5" name="TextBox 4">
            <a:extLst>
              <a:ext uri="{FF2B5EF4-FFF2-40B4-BE49-F238E27FC236}">
                <a16:creationId xmlns:a16="http://schemas.microsoft.com/office/drawing/2014/main" id="{03B37060-0596-452A-A9FD-AF63A935BF3D}"/>
              </a:ext>
            </a:extLst>
          </p:cNvPr>
          <p:cNvSpPr txBox="1"/>
          <p:nvPr/>
        </p:nvSpPr>
        <p:spPr>
          <a:xfrm>
            <a:off x="2805081" y="2131048"/>
            <a:ext cx="6050018" cy="1615827"/>
          </a:xfrm>
          <a:prstGeom prst="rect">
            <a:avLst/>
          </a:prstGeom>
          <a:noFill/>
        </p:spPr>
        <p:txBody>
          <a:bodyPr wrap="square">
            <a:spAutoFit/>
          </a:bodyPr>
          <a:lstStyle/>
          <a:p>
            <a:pPr marL="45344" lvl="1" algn="ctr">
              <a:lnSpc>
                <a:spcPct val="100000"/>
              </a:lnSpc>
              <a:spcBef>
                <a:spcPts val="300"/>
              </a:spcBef>
              <a:spcAft>
                <a:spcPts val="300"/>
              </a:spcAft>
              <a:buClr>
                <a:srgbClr val="7030A0"/>
              </a:buClr>
              <a:buSzPct val="100000"/>
            </a:pPr>
            <a:r>
              <a:rPr lang="en-US" sz="2000" b="1" dirty="0">
                <a:hlinkClick r:id="rId3"/>
              </a:rPr>
              <a:t>School Financial Services Staff Contacts</a:t>
            </a:r>
            <a:endParaRPr lang="en-US" sz="2000" b="1" dirty="0"/>
          </a:p>
          <a:p>
            <a:pPr marL="45344" lvl="1" algn="ctr">
              <a:spcBef>
                <a:spcPts val="300"/>
              </a:spcBef>
              <a:spcAft>
                <a:spcPts val="300"/>
              </a:spcAft>
              <a:buClr>
                <a:srgbClr val="7030A0"/>
              </a:buClr>
              <a:buSzPct val="100000"/>
            </a:pPr>
            <a:endParaRPr lang="en-US" sz="800" dirty="0"/>
          </a:p>
          <a:p>
            <a:pPr marL="45344" lvl="1" algn="ctr">
              <a:spcBef>
                <a:spcPts val="300"/>
              </a:spcBef>
              <a:spcAft>
                <a:spcPts val="300"/>
              </a:spcAft>
              <a:buClr>
                <a:srgbClr val="7030A0"/>
              </a:buClr>
              <a:buSzPct val="100000"/>
            </a:pPr>
            <a:r>
              <a:rPr lang="en-US" sz="2000" dirty="0"/>
              <a:t>Don’t hesitate to call or e-mail one of us for answers or guidance!  See “SFS Team Staff Directory” </a:t>
            </a:r>
          </a:p>
          <a:p>
            <a:pPr marL="45344" lvl="1" algn="ctr">
              <a:lnSpc>
                <a:spcPct val="100000"/>
              </a:lnSpc>
              <a:spcBef>
                <a:spcPts val="300"/>
              </a:spcBef>
              <a:spcAft>
                <a:spcPts val="300"/>
              </a:spcAft>
              <a:buClr>
                <a:srgbClr val="7030A0"/>
              </a:buClr>
              <a:buSzPct val="100000"/>
            </a:pPr>
            <a:r>
              <a:rPr lang="en-US" sz="1600" b="1" dirty="0"/>
              <a:t>  </a:t>
            </a:r>
          </a:p>
        </p:txBody>
      </p:sp>
      <p:sp>
        <p:nvSpPr>
          <p:cNvPr id="7" name="TextBox 6">
            <a:extLst>
              <a:ext uri="{FF2B5EF4-FFF2-40B4-BE49-F238E27FC236}">
                <a16:creationId xmlns:a16="http://schemas.microsoft.com/office/drawing/2014/main" id="{9A4F36CA-8924-4759-9336-6942005F3B3D}"/>
              </a:ext>
            </a:extLst>
          </p:cNvPr>
          <p:cNvSpPr txBox="1"/>
          <p:nvPr/>
        </p:nvSpPr>
        <p:spPr>
          <a:xfrm>
            <a:off x="1438210" y="3746875"/>
            <a:ext cx="6109138" cy="1015663"/>
          </a:xfrm>
          <a:prstGeom prst="rect">
            <a:avLst/>
          </a:prstGeom>
          <a:noFill/>
        </p:spPr>
        <p:txBody>
          <a:bodyPr wrap="square">
            <a:spAutoFit/>
          </a:bodyPr>
          <a:lstStyle/>
          <a:p>
            <a:pPr marL="358616" lvl="1" algn="ctr">
              <a:lnSpc>
                <a:spcPct val="100000"/>
              </a:lnSpc>
              <a:spcBef>
                <a:spcPts val="300"/>
              </a:spcBef>
              <a:spcAft>
                <a:spcPts val="300"/>
              </a:spcAft>
              <a:buClr>
                <a:srgbClr val="7030A0"/>
              </a:buClr>
              <a:buSzPct val="100000"/>
              <a:tabLst>
                <a:tab pos="411501" algn="l"/>
              </a:tabLst>
            </a:pPr>
            <a:r>
              <a:rPr lang="en-US" sz="2000" i="1" dirty="0"/>
              <a:t>We recommend you subscribe – by clicking on  “School Finance Bulletins” on the right side of our website, under “Latest Information”.</a:t>
            </a:r>
          </a:p>
        </p:txBody>
      </p:sp>
      <p:pic>
        <p:nvPicPr>
          <p:cNvPr id="9" name="Picture 8" descr="Magnifying glass and question mark">
            <a:extLst>
              <a:ext uri="{FF2B5EF4-FFF2-40B4-BE49-F238E27FC236}">
                <a16:creationId xmlns:a16="http://schemas.microsoft.com/office/drawing/2014/main" id="{903C4925-1C2D-4F18-9169-7DE180D00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84544">
            <a:off x="311846" y="2179522"/>
            <a:ext cx="2569611" cy="1445459"/>
          </a:xfrm>
          <a:prstGeom prst="rect">
            <a:avLst/>
          </a:prstGeom>
        </p:spPr>
      </p:pic>
    </p:spTree>
    <p:extLst>
      <p:ext uri="{BB962C8B-B14F-4D97-AF65-F5344CB8AC3E}">
        <p14:creationId xmlns:p14="http://schemas.microsoft.com/office/powerpoint/2010/main" val="2117414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TIF-Out Apportionment Equalized Valuation</a:t>
            </a:r>
            <a:endParaRPr lang="en-US" dirty="0"/>
          </a:p>
        </p:txBody>
      </p:sp>
      <p:sp>
        <p:nvSpPr>
          <p:cNvPr id="4" name="TextBox 3">
            <a:extLst>
              <a:ext uri="{FF2B5EF4-FFF2-40B4-BE49-F238E27FC236}">
                <a16:creationId xmlns:a16="http://schemas.microsoft.com/office/drawing/2014/main" id="{0352C51F-6C79-4E7E-98C2-16D0E5019847}"/>
              </a:ext>
            </a:extLst>
          </p:cNvPr>
          <p:cNvSpPr txBox="1"/>
          <p:nvPr/>
        </p:nvSpPr>
        <p:spPr>
          <a:xfrm>
            <a:off x="1143000" y="973877"/>
            <a:ext cx="6614160" cy="1490152"/>
          </a:xfrm>
          <a:prstGeom prst="rect">
            <a:avLst/>
          </a:prstGeom>
          <a:noFill/>
        </p:spPr>
        <p:txBody>
          <a:bodyPr wrap="square">
            <a:spAutoFit/>
          </a:bodyPr>
          <a:lstStyle/>
          <a:p>
            <a:pPr marL="448633" indent="-342900">
              <a:spcBef>
                <a:spcPts val="879"/>
              </a:spcBef>
              <a:spcAft>
                <a:spcPts val="439"/>
              </a:spcAft>
              <a:buSzPct val="100000"/>
              <a:buFont typeface="Wingdings" panose="05000000000000000000" pitchFamily="2" charset="2"/>
              <a:buChar char="Ø"/>
              <a:defRPr/>
            </a:pPr>
            <a:r>
              <a:rPr lang="en-US" sz="2000" dirty="0"/>
              <a:t>The Department of Revenue certified the 2023 Property Values on October 1, 2023.</a:t>
            </a:r>
          </a:p>
          <a:p>
            <a:pPr marL="448633" indent="-342900">
              <a:spcBef>
                <a:spcPts val="879"/>
              </a:spcBef>
              <a:spcAft>
                <a:spcPts val="439"/>
              </a:spcAft>
              <a:buSzPct val="100000"/>
              <a:buFont typeface="Wingdings" panose="05000000000000000000" pitchFamily="2" charset="2"/>
              <a:buChar char="Ø"/>
              <a:defRPr/>
            </a:pPr>
            <a:r>
              <a:rPr lang="en-US" sz="2000" dirty="0"/>
              <a:t>This value is used to calculate the “</a:t>
            </a:r>
            <a:r>
              <a:rPr lang="en-US" sz="2000" i="1" dirty="0"/>
              <a:t>Levy Rate”, on the last line on page 2 (Below Line 16). </a:t>
            </a:r>
            <a:endParaRPr lang="en-US" sz="2000" dirty="0"/>
          </a:p>
        </p:txBody>
      </p:sp>
      <p:pic>
        <p:nvPicPr>
          <p:cNvPr id="5" name="Picture 4">
            <a:extLst>
              <a:ext uri="{FF2B5EF4-FFF2-40B4-BE49-F238E27FC236}">
                <a16:creationId xmlns:a16="http://schemas.microsoft.com/office/drawing/2014/main" id="{4DAF8D9A-8D06-6F8F-71D0-1B63B2248879}"/>
              </a:ext>
            </a:extLst>
          </p:cNvPr>
          <p:cNvPicPr>
            <a:picLocks noChangeAspect="1"/>
          </p:cNvPicPr>
          <p:nvPr/>
        </p:nvPicPr>
        <p:blipFill>
          <a:blip r:embed="rId2"/>
          <a:stretch>
            <a:fillRect/>
          </a:stretch>
        </p:blipFill>
        <p:spPr>
          <a:xfrm>
            <a:off x="192538" y="3165571"/>
            <a:ext cx="8229600" cy="600293"/>
          </a:xfrm>
          <a:prstGeom prst="rect">
            <a:avLst/>
          </a:prstGeom>
          <a:solidFill>
            <a:schemeClr val="bg1"/>
          </a:solidFill>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2BB3F1C7-486C-736B-AADE-809BB63FFD27}"/>
              </a:ext>
            </a:extLst>
          </p:cNvPr>
          <p:cNvPicPr>
            <a:picLocks noChangeAspect="1"/>
          </p:cNvPicPr>
          <p:nvPr/>
        </p:nvPicPr>
        <p:blipFill>
          <a:blip r:embed="rId3"/>
          <a:stretch>
            <a:fillRect/>
          </a:stretch>
        </p:blipFill>
        <p:spPr>
          <a:xfrm>
            <a:off x="728226" y="4078229"/>
            <a:ext cx="8229600" cy="410419"/>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688626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Total All Fund Levy - Line 16</a:t>
            </a:r>
            <a:endParaRPr lang="en-US" dirty="0"/>
          </a:p>
        </p:txBody>
      </p:sp>
      <p:sp>
        <p:nvSpPr>
          <p:cNvPr id="5" name="TextBox 4">
            <a:extLst>
              <a:ext uri="{FF2B5EF4-FFF2-40B4-BE49-F238E27FC236}">
                <a16:creationId xmlns:a16="http://schemas.microsoft.com/office/drawing/2014/main" id="{6543AF1B-C57D-4D19-9BFF-8A14DE38EE73}"/>
              </a:ext>
            </a:extLst>
          </p:cNvPr>
          <p:cNvSpPr txBox="1"/>
          <p:nvPr/>
        </p:nvSpPr>
        <p:spPr>
          <a:xfrm>
            <a:off x="708660" y="1264920"/>
            <a:ext cx="7208520" cy="1620957"/>
          </a:xfrm>
          <a:prstGeom prst="rect">
            <a:avLst/>
          </a:prstGeom>
          <a:noFill/>
        </p:spPr>
        <p:txBody>
          <a:bodyPr wrap="square">
            <a:spAutoFit/>
          </a:bodyPr>
          <a:lstStyle/>
          <a:p>
            <a:pPr marL="342900" indent="-342900">
              <a:spcBef>
                <a:spcPts val="439"/>
              </a:spcBef>
              <a:buSzPct val="100000"/>
              <a:buFont typeface="Wingdings" panose="05000000000000000000" pitchFamily="2" charset="2"/>
              <a:buChar char="Ø"/>
            </a:pPr>
            <a:r>
              <a:rPr lang="en-US" sz="2400" dirty="0"/>
              <a:t>Line 16 is the sum of all levies from all funds (line 14 &amp; line 15). </a:t>
            </a:r>
            <a:endParaRPr lang="en-US" sz="2400" u="sng" dirty="0">
              <a:solidFill>
                <a:srgbClr val="FF0000"/>
              </a:solidFill>
            </a:endParaRPr>
          </a:p>
          <a:p>
            <a:pPr marL="342900" indent="-342900">
              <a:spcBef>
                <a:spcPts val="439"/>
              </a:spcBef>
              <a:buSzPct val="100000"/>
              <a:buFont typeface="Wingdings" panose="05000000000000000000" pitchFamily="2" charset="2"/>
              <a:buChar char="Ø"/>
            </a:pPr>
            <a:r>
              <a:rPr lang="en-US" sz="2400" dirty="0"/>
              <a:t>Line 16 is the levy to be apportioned to municipalities and must equal the total amounts on the PI-401.</a:t>
            </a:r>
          </a:p>
        </p:txBody>
      </p:sp>
      <p:pic>
        <p:nvPicPr>
          <p:cNvPr id="3" name="Picture 2">
            <a:extLst>
              <a:ext uri="{FF2B5EF4-FFF2-40B4-BE49-F238E27FC236}">
                <a16:creationId xmlns:a16="http://schemas.microsoft.com/office/drawing/2014/main" id="{0ACC4869-23B8-A0C4-2961-9FB4B8F4AC29}"/>
              </a:ext>
            </a:extLst>
          </p:cNvPr>
          <p:cNvPicPr>
            <a:picLocks noChangeAspect="1"/>
          </p:cNvPicPr>
          <p:nvPr/>
        </p:nvPicPr>
        <p:blipFill>
          <a:blip r:embed="rId2"/>
          <a:stretch>
            <a:fillRect/>
          </a:stretch>
        </p:blipFill>
        <p:spPr>
          <a:xfrm>
            <a:off x="198120" y="3468161"/>
            <a:ext cx="8229600" cy="410419"/>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29141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8D576-1A53-4522-8A4C-B6BAB251AEA4}"/>
              </a:ext>
            </a:extLst>
          </p:cNvPr>
          <p:cNvSpPr>
            <a:spLocks noGrp="1"/>
          </p:cNvSpPr>
          <p:nvPr>
            <p:ph type="body" sz="quarter" idx="13"/>
          </p:nvPr>
        </p:nvSpPr>
        <p:spPr/>
        <p:txBody>
          <a:bodyPr/>
          <a:lstStyle/>
          <a:p>
            <a:r>
              <a:rPr lang="en-US" sz="3600" dirty="0">
                <a:solidFill>
                  <a:srgbClr val="FFFF00"/>
                </a:solidFill>
              </a:rPr>
              <a:t>Just a Reminder!</a:t>
            </a:r>
            <a:endParaRPr lang="en-US" dirty="0"/>
          </a:p>
        </p:txBody>
      </p:sp>
      <p:sp>
        <p:nvSpPr>
          <p:cNvPr id="3" name="TextBox 2">
            <a:extLst>
              <a:ext uri="{FF2B5EF4-FFF2-40B4-BE49-F238E27FC236}">
                <a16:creationId xmlns:a16="http://schemas.microsoft.com/office/drawing/2014/main" id="{19940DB7-93EE-46A0-AAC7-C7DC1A246F6C}"/>
              </a:ext>
            </a:extLst>
          </p:cNvPr>
          <p:cNvSpPr txBox="1"/>
          <p:nvPr/>
        </p:nvSpPr>
        <p:spPr>
          <a:xfrm>
            <a:off x="1042531" y="1074893"/>
            <a:ext cx="7106900" cy="1106650"/>
          </a:xfrm>
          <a:prstGeom prst="rect">
            <a:avLst/>
          </a:prstGeom>
          <a:solidFill>
            <a:schemeClr val="bg1"/>
          </a:solidFill>
          <a:ln w="31750" cmpd="sng">
            <a:solidFill>
              <a:schemeClr val="tx1"/>
            </a:solidFill>
          </a:ln>
        </p:spPr>
        <p:txBody>
          <a:bodyPr wrap="square" rtlCol="0">
            <a:spAutoFit/>
          </a:bodyPr>
          <a:lstStyle/>
          <a:p>
            <a:pPr algn="ctr"/>
            <a:r>
              <a:rPr lang="en-US" sz="2197" b="1" dirty="0">
                <a:cs typeface="Arial" pitchFamily="34" charset="0"/>
              </a:rPr>
              <a:t>Districts are responsible for the integrity of the revenue limit data &amp; computation.  Data appearing here reflects information submitted to DPI and is unaudited.</a:t>
            </a:r>
          </a:p>
        </p:txBody>
      </p:sp>
      <p:sp>
        <p:nvSpPr>
          <p:cNvPr id="5" name="TextBox 4">
            <a:extLst>
              <a:ext uri="{FF2B5EF4-FFF2-40B4-BE49-F238E27FC236}">
                <a16:creationId xmlns:a16="http://schemas.microsoft.com/office/drawing/2014/main" id="{B041E9A1-83C2-4787-BC95-A6DC12A77121}"/>
              </a:ext>
            </a:extLst>
          </p:cNvPr>
          <p:cNvSpPr txBox="1"/>
          <p:nvPr/>
        </p:nvSpPr>
        <p:spPr>
          <a:xfrm>
            <a:off x="803751" y="2266918"/>
            <a:ext cx="7345680" cy="2800767"/>
          </a:xfrm>
          <a:prstGeom prst="rect">
            <a:avLst/>
          </a:prstGeom>
          <a:noFill/>
        </p:spPr>
        <p:txBody>
          <a:bodyPr wrap="square">
            <a:spAutoFit/>
          </a:bodyPr>
          <a:lstStyle/>
          <a:p>
            <a:pPr>
              <a:buClr>
                <a:srgbClr val="7030A0"/>
              </a:buClr>
            </a:pPr>
            <a:r>
              <a:rPr lang="en-US" sz="2400" dirty="0"/>
              <a:t>The Revenue Limit worksheets posted to the DPI Website are pre-populated with the most recent data available to DPI from district reports (e.g., membership, referenda results).</a:t>
            </a:r>
          </a:p>
          <a:p>
            <a:pPr>
              <a:buClr>
                <a:srgbClr val="7030A0"/>
              </a:buClr>
            </a:pPr>
            <a:endParaRPr lang="en-US" sz="800" dirty="0">
              <a:solidFill>
                <a:srgbClr val="FFFF00"/>
              </a:solidFill>
            </a:endParaRPr>
          </a:p>
          <a:p>
            <a:pPr>
              <a:buClr>
                <a:srgbClr val="7030A0"/>
              </a:buClr>
            </a:pPr>
            <a:r>
              <a:rPr lang="en-US" sz="2400" dirty="0"/>
              <a:t>In other words, … the worksheets are not “real time” – watch for the “Revised on” date at the top of the worksheet.</a:t>
            </a:r>
          </a:p>
        </p:txBody>
      </p:sp>
    </p:spTree>
    <p:extLst>
      <p:ext uri="{BB962C8B-B14F-4D97-AF65-F5344CB8AC3E}">
        <p14:creationId xmlns:p14="http://schemas.microsoft.com/office/powerpoint/2010/main" val="242407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lstStyle/>
          <a:p>
            <a:r>
              <a:rPr lang="en-US" dirty="0">
                <a:solidFill>
                  <a:srgbClr val="FFFF00"/>
                </a:solidFill>
              </a:rPr>
              <a:t>Exemptions</a:t>
            </a:r>
          </a:p>
        </p:txBody>
      </p:sp>
      <p:sp>
        <p:nvSpPr>
          <p:cNvPr id="4" name="TextBox 3">
            <a:extLst>
              <a:ext uri="{FF2B5EF4-FFF2-40B4-BE49-F238E27FC236}">
                <a16:creationId xmlns:a16="http://schemas.microsoft.com/office/drawing/2014/main" id="{4A85EC7E-69F9-4CDC-B13D-3AE03B41D84C}"/>
              </a:ext>
            </a:extLst>
          </p:cNvPr>
          <p:cNvSpPr txBox="1"/>
          <p:nvPr/>
        </p:nvSpPr>
        <p:spPr>
          <a:xfrm>
            <a:off x="2181398" y="1252452"/>
            <a:ext cx="5038725" cy="2062103"/>
          </a:xfrm>
          <a:prstGeom prst="rect">
            <a:avLst/>
          </a:prstGeom>
          <a:noFill/>
        </p:spPr>
        <p:txBody>
          <a:bodyPr wrap="square">
            <a:spAutoFit/>
          </a:bodyPr>
          <a:lstStyle/>
          <a:p>
            <a:pPr algn="ctr"/>
            <a:r>
              <a:rPr lang="en-US" sz="3200" dirty="0"/>
              <a:t>Be aware of the type of exemptions in your computation and the effect of under levying.</a:t>
            </a:r>
          </a:p>
        </p:txBody>
      </p:sp>
      <p:pic>
        <p:nvPicPr>
          <p:cNvPr id="5" name="Picture 4" descr="Puzzle pieces">
            <a:extLst>
              <a:ext uri="{FF2B5EF4-FFF2-40B4-BE49-F238E27FC236}">
                <a16:creationId xmlns:a16="http://schemas.microsoft.com/office/drawing/2014/main" id="{503C75C9-5093-4668-A6E5-9072238B2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71" y="3314555"/>
            <a:ext cx="2659095" cy="1765805"/>
          </a:xfrm>
          <a:prstGeom prst="rect">
            <a:avLst/>
          </a:prstGeom>
        </p:spPr>
      </p:pic>
    </p:spTree>
    <p:extLst>
      <p:ext uri="{BB962C8B-B14F-4D97-AF65-F5344CB8AC3E}">
        <p14:creationId xmlns:p14="http://schemas.microsoft.com/office/powerpoint/2010/main" val="81234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r>
              <a:rPr lang="en-US" dirty="0">
                <a:solidFill>
                  <a:srgbClr val="FFFF00"/>
                </a:solidFill>
              </a:rPr>
              <a:t>School Board Sets the Levy</a:t>
            </a:r>
          </a:p>
        </p:txBody>
      </p:sp>
      <p:sp>
        <p:nvSpPr>
          <p:cNvPr id="4" name="TextBox 3">
            <a:extLst>
              <a:ext uri="{FF2B5EF4-FFF2-40B4-BE49-F238E27FC236}">
                <a16:creationId xmlns:a16="http://schemas.microsoft.com/office/drawing/2014/main" id="{35735041-83CA-46E5-ACCE-7E635EB79F65}"/>
              </a:ext>
            </a:extLst>
          </p:cNvPr>
          <p:cNvSpPr txBox="1"/>
          <p:nvPr/>
        </p:nvSpPr>
        <p:spPr>
          <a:xfrm>
            <a:off x="1028700" y="1141214"/>
            <a:ext cx="6446520" cy="1200329"/>
          </a:xfrm>
          <a:prstGeom prst="rect">
            <a:avLst/>
          </a:prstGeom>
          <a:noFill/>
        </p:spPr>
        <p:txBody>
          <a:bodyPr wrap="square">
            <a:spAutoFit/>
          </a:bodyPr>
          <a:lstStyle/>
          <a:p>
            <a:pPr algn="ctr"/>
            <a:r>
              <a:rPr lang="en-US" sz="3600" i="1" dirty="0"/>
              <a:t>HOW DOES UNDERLEVYING AFFECT ME?</a:t>
            </a:r>
          </a:p>
        </p:txBody>
      </p:sp>
      <p:pic>
        <p:nvPicPr>
          <p:cNvPr id="5" name="Picture 4">
            <a:extLst>
              <a:ext uri="{FF2B5EF4-FFF2-40B4-BE49-F238E27FC236}">
                <a16:creationId xmlns:a16="http://schemas.microsoft.com/office/drawing/2014/main" id="{FDAA1A33-85AC-4782-8421-4E9DE9919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61" y="2265006"/>
            <a:ext cx="4148284" cy="2529895"/>
          </a:xfrm>
          <a:prstGeom prst="rect">
            <a:avLst/>
          </a:prstGeom>
        </p:spPr>
      </p:pic>
    </p:spTree>
    <p:extLst>
      <p:ext uri="{BB962C8B-B14F-4D97-AF65-F5344CB8AC3E}">
        <p14:creationId xmlns:p14="http://schemas.microsoft.com/office/powerpoint/2010/main" val="226368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8D576-1A53-4522-8A4C-B6BAB251AEA4}"/>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 Exemptions</a:t>
            </a:r>
            <a:endParaRPr lang="en-US" dirty="0"/>
          </a:p>
        </p:txBody>
      </p:sp>
      <p:sp>
        <p:nvSpPr>
          <p:cNvPr id="3" name="Text Box 3">
            <a:extLst>
              <a:ext uri="{FF2B5EF4-FFF2-40B4-BE49-F238E27FC236}">
                <a16:creationId xmlns:a16="http://schemas.microsoft.com/office/drawing/2014/main" id="{7C0824F8-1645-470A-A754-048ABF87FD25}"/>
              </a:ext>
            </a:extLst>
          </p:cNvPr>
          <p:cNvSpPr txBox="1">
            <a:spLocks noChangeArrowheads="1"/>
          </p:cNvSpPr>
          <p:nvPr/>
        </p:nvSpPr>
        <p:spPr bwMode="auto">
          <a:xfrm>
            <a:off x="465621" y="1160613"/>
            <a:ext cx="3009900" cy="3454792"/>
          </a:xfrm>
          <a:prstGeom prst="rect">
            <a:avLst/>
          </a:prstGeom>
          <a:solidFill>
            <a:srgbClr val="00FF00"/>
          </a:solidFill>
          <a:ln w="31750">
            <a:solidFill>
              <a:schemeClr val="tx1"/>
            </a:solidFill>
            <a:miter lim="800000"/>
            <a:headEnd/>
            <a:tailEnd/>
          </a:ln>
          <a:effectLst/>
        </p:spPr>
        <p:txBody>
          <a:bodyPr wrap="square">
            <a:spAutoFit/>
          </a:bodyPr>
          <a:lstStyle/>
          <a:p>
            <a:pPr algn="ctr">
              <a:spcBef>
                <a:spcPct val="50000"/>
              </a:spcBef>
              <a:defRPr/>
            </a:pPr>
            <a:r>
              <a:rPr lang="en-US" sz="1900" b="1" u="sng" dirty="0">
                <a:latin typeface="Lato" panose="020F0502020204030203" pitchFamily="34" charset="0"/>
              </a:rPr>
              <a:t>Recurring Exemptions(Line 8)</a:t>
            </a:r>
            <a:endParaRPr lang="en-US" sz="700" b="1" dirty="0">
              <a:latin typeface="Lato" panose="020F0502020204030203" pitchFamily="34" charset="0"/>
            </a:endParaRPr>
          </a:p>
          <a:p>
            <a:pPr algn="ctr">
              <a:spcBef>
                <a:spcPct val="50000"/>
              </a:spcBef>
              <a:defRPr/>
            </a:pPr>
            <a:r>
              <a:rPr lang="en-US" sz="1900" b="1" dirty="0">
                <a:latin typeface="Lato" panose="020F0502020204030203" pitchFamily="34" charset="0"/>
              </a:rPr>
              <a:t>Prior-Year Carryover</a:t>
            </a:r>
          </a:p>
          <a:p>
            <a:pPr algn="ctr">
              <a:spcBef>
                <a:spcPct val="50000"/>
              </a:spcBef>
              <a:defRPr/>
            </a:pPr>
            <a:r>
              <a:rPr lang="en-US" sz="1900" b="1" dirty="0">
                <a:latin typeface="Lato" panose="020F0502020204030203" pitchFamily="34" charset="0"/>
              </a:rPr>
              <a:t>Transfer of Service</a:t>
            </a:r>
          </a:p>
          <a:p>
            <a:pPr algn="ctr">
              <a:spcBef>
                <a:spcPct val="50000"/>
              </a:spcBef>
              <a:defRPr/>
            </a:pPr>
            <a:r>
              <a:rPr lang="en-US" sz="1900" b="1" dirty="0">
                <a:latin typeface="Lato" panose="020F0502020204030203" pitchFamily="34" charset="0"/>
              </a:rPr>
              <a:t>Transfer of Territory</a:t>
            </a:r>
          </a:p>
          <a:p>
            <a:pPr algn="ctr">
              <a:spcBef>
                <a:spcPct val="50000"/>
              </a:spcBef>
              <a:defRPr/>
            </a:pPr>
            <a:r>
              <a:rPr lang="en-US" sz="1900" b="1" dirty="0">
                <a:latin typeface="Lato" panose="020F0502020204030203" pitchFamily="34" charset="0"/>
              </a:rPr>
              <a:t>Federal Impact Aid Loss</a:t>
            </a:r>
          </a:p>
          <a:p>
            <a:pPr algn="ctr">
              <a:spcBef>
                <a:spcPct val="50000"/>
              </a:spcBef>
              <a:defRPr/>
            </a:pPr>
            <a:r>
              <a:rPr lang="en-US" sz="1900" b="1" dirty="0">
                <a:latin typeface="Lato" panose="020F0502020204030203" pitchFamily="34" charset="0"/>
              </a:rPr>
              <a:t>Recurring Referenda to Exceed (if year 1 of authority)</a:t>
            </a:r>
          </a:p>
        </p:txBody>
      </p:sp>
      <p:sp>
        <p:nvSpPr>
          <p:cNvPr id="4" name="Text Box 4">
            <a:extLst>
              <a:ext uri="{FF2B5EF4-FFF2-40B4-BE49-F238E27FC236}">
                <a16:creationId xmlns:a16="http://schemas.microsoft.com/office/drawing/2014/main" id="{A9BC8175-2319-4F0A-9128-6679C44B223E}"/>
              </a:ext>
            </a:extLst>
          </p:cNvPr>
          <p:cNvSpPr txBox="1">
            <a:spLocks noChangeArrowheads="1"/>
          </p:cNvSpPr>
          <p:nvPr/>
        </p:nvSpPr>
        <p:spPr bwMode="auto">
          <a:xfrm>
            <a:off x="3664689" y="1029553"/>
            <a:ext cx="4945912" cy="3329116"/>
          </a:xfrm>
          <a:prstGeom prst="rect">
            <a:avLst/>
          </a:prstGeom>
          <a:solidFill>
            <a:srgbClr val="FFCC00"/>
          </a:solidFill>
          <a:ln w="28575">
            <a:solidFill>
              <a:schemeClr val="tx1"/>
            </a:solidFill>
            <a:miter lim="800000"/>
            <a:headEnd/>
            <a:tailEnd/>
          </a:ln>
          <a:effectLst/>
        </p:spPr>
        <p:txBody>
          <a:bodyPr wrap="square">
            <a:spAutoFit/>
          </a:bodyPr>
          <a:lstStyle/>
          <a:p>
            <a:pPr algn="ctr">
              <a:spcBef>
                <a:spcPts val="439"/>
              </a:spcBef>
              <a:defRPr/>
            </a:pPr>
            <a:r>
              <a:rPr lang="en-US" sz="1700" b="1" u="sng" dirty="0">
                <a:latin typeface="Lato" panose="020F0502020204030203" pitchFamily="34" charset="0"/>
              </a:rPr>
              <a:t>Non-Recurring Exemptions (Lines 7B &amp;10) </a:t>
            </a:r>
          </a:p>
          <a:p>
            <a:pPr algn="ctr">
              <a:spcBef>
                <a:spcPts val="439"/>
              </a:spcBef>
              <a:defRPr/>
            </a:pPr>
            <a:endParaRPr lang="en-US" sz="300" b="1" dirty="0">
              <a:latin typeface="Lato" panose="020F0502020204030203" pitchFamily="34" charset="0"/>
            </a:endParaRPr>
          </a:p>
          <a:p>
            <a:pPr>
              <a:defRPr/>
            </a:pPr>
            <a:r>
              <a:rPr lang="en-US" sz="1700" b="1" dirty="0">
                <a:latin typeface="Lato" panose="020F0502020204030203" pitchFamily="34" charset="0"/>
              </a:rPr>
              <a:t>Line 7B - Hold Harmless Non-Recurring Exemption</a:t>
            </a:r>
          </a:p>
          <a:p>
            <a:pPr>
              <a:defRPr/>
            </a:pPr>
            <a:r>
              <a:rPr lang="en-US" sz="1700" b="1" dirty="0">
                <a:latin typeface="Lato" panose="020F0502020204030203" pitchFamily="34" charset="0"/>
              </a:rPr>
              <a:t>10.A - Non-Recurring Referenda </a:t>
            </a:r>
          </a:p>
          <a:p>
            <a:pPr>
              <a:defRPr/>
            </a:pPr>
            <a:r>
              <a:rPr lang="en-US" sz="1700" b="1" dirty="0">
                <a:latin typeface="Lato" panose="020F0502020204030203" pitchFamily="34" charset="0"/>
              </a:rPr>
              <a:t>10.B - Declining Enrollment Exemption (from left)</a:t>
            </a:r>
          </a:p>
          <a:p>
            <a:pPr>
              <a:defRPr/>
            </a:pPr>
            <a:r>
              <a:rPr lang="en-US" sz="1700" b="1" dirty="0">
                <a:latin typeface="Lato" panose="020F0502020204030203" pitchFamily="34" charset="0"/>
              </a:rPr>
              <a:t>10.C - Energy Efficiency Exemption</a:t>
            </a:r>
          </a:p>
          <a:p>
            <a:pPr>
              <a:defRPr/>
            </a:pPr>
            <a:r>
              <a:rPr lang="en-US" sz="1700" b="1" dirty="0">
                <a:latin typeface="Lato" panose="020F0502020204030203" pitchFamily="34" charset="0"/>
              </a:rPr>
              <a:t>10.D - Adjustment for Refunded/Rescinded Taxes</a:t>
            </a:r>
          </a:p>
          <a:p>
            <a:pPr>
              <a:defRPr/>
            </a:pPr>
            <a:r>
              <a:rPr lang="en-US" sz="1700" b="1" dirty="0">
                <a:latin typeface="Lato" panose="020F0502020204030203" pitchFamily="34" charset="0"/>
              </a:rPr>
              <a:t>10.E - Prior Year Open Enrollment Uncounted</a:t>
            </a:r>
          </a:p>
          <a:p>
            <a:pPr>
              <a:defRPr/>
            </a:pPr>
            <a:r>
              <a:rPr lang="en-US" sz="1700" b="1" dirty="0">
                <a:latin typeface="Lato" panose="020F0502020204030203" pitchFamily="34" charset="0"/>
              </a:rPr>
              <a:t>10.F - Ineligible Fund 80 Expenses</a:t>
            </a:r>
          </a:p>
          <a:p>
            <a:pPr>
              <a:defRPr/>
            </a:pPr>
            <a:r>
              <a:rPr lang="en-US" sz="1700" b="1" dirty="0">
                <a:latin typeface="Lato" panose="020F0502020204030203" pitchFamily="34" charset="0"/>
              </a:rPr>
              <a:t>10.G – Fund 39 Balance Transfer</a:t>
            </a:r>
          </a:p>
          <a:p>
            <a:pPr>
              <a:defRPr/>
            </a:pPr>
            <a:r>
              <a:rPr lang="en-US" sz="1700" b="1" dirty="0">
                <a:latin typeface="Lato" panose="020F0502020204030203" pitchFamily="34" charset="0"/>
              </a:rPr>
              <a:t>10.H - WPCP and RPCP Voucher Deduct</a:t>
            </a:r>
          </a:p>
          <a:p>
            <a:pPr>
              <a:defRPr/>
            </a:pPr>
            <a:r>
              <a:rPr lang="en-US" sz="1700" b="1" dirty="0">
                <a:latin typeface="Lato" panose="020F0502020204030203" pitchFamily="34" charset="0"/>
              </a:rPr>
              <a:t>10.I - SNSP Voucher Deduct</a:t>
            </a:r>
          </a:p>
        </p:txBody>
      </p:sp>
    </p:spTree>
    <p:extLst>
      <p:ext uri="{BB962C8B-B14F-4D97-AF65-F5344CB8AC3E}">
        <p14:creationId xmlns:p14="http://schemas.microsoft.com/office/powerpoint/2010/main" val="348358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normAutofit lnSpcReduction="10000"/>
          </a:bodyPr>
          <a:lstStyle/>
          <a:p>
            <a:pPr marL="0" marR="0" lvl="0" indent="0" algn="ctr" defTabSz="816350" rtl="0" eaLnBrk="1" fontAlgn="auto" latinLnBrk="0" hangingPunct="1">
              <a:lnSpc>
                <a:spcPct val="100000"/>
              </a:lnSpc>
              <a:spcBef>
                <a:spcPct val="20000"/>
              </a:spcBef>
              <a:spcAft>
                <a:spcPts val="0"/>
              </a:spcAft>
              <a:buClrTx/>
              <a:buSzTx/>
              <a:buFontTx/>
              <a:buNone/>
              <a:tabLst/>
              <a:defRPr/>
            </a:pPr>
            <a:endParaRPr kumimoji="0" lang="en-US" sz="252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#1 - Recurring Exemptions, Levied to Max </a:t>
            </a:r>
          </a:p>
          <a:p>
            <a:endParaRPr lang="en-US" dirty="0"/>
          </a:p>
        </p:txBody>
      </p:sp>
      <p:sp>
        <p:nvSpPr>
          <p:cNvPr id="3" name="Text Box 16">
            <a:extLst>
              <a:ext uri="{FF2B5EF4-FFF2-40B4-BE49-F238E27FC236}">
                <a16:creationId xmlns:a16="http://schemas.microsoft.com/office/drawing/2014/main" id="{36FAD2DA-7D0A-4C88-850B-BE893F212128}"/>
              </a:ext>
            </a:extLst>
          </p:cNvPr>
          <p:cNvSpPr txBox="1">
            <a:spLocks noChangeArrowheads="1"/>
          </p:cNvSpPr>
          <p:nvPr/>
        </p:nvSpPr>
        <p:spPr bwMode="auto">
          <a:xfrm>
            <a:off x="731521" y="1072840"/>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dirty="0"/>
              <a:t>Prior year</a:t>
            </a:r>
          </a:p>
        </p:txBody>
      </p:sp>
      <p:sp>
        <p:nvSpPr>
          <p:cNvPr id="4" name="Text Box 17">
            <a:extLst>
              <a:ext uri="{FF2B5EF4-FFF2-40B4-BE49-F238E27FC236}">
                <a16:creationId xmlns:a16="http://schemas.microsoft.com/office/drawing/2014/main" id="{62BDE17D-07CB-40F9-95D3-5D28CBC055C3}"/>
              </a:ext>
            </a:extLst>
          </p:cNvPr>
          <p:cNvSpPr txBox="1">
            <a:spLocks noChangeArrowheads="1"/>
          </p:cNvSpPr>
          <p:nvPr/>
        </p:nvSpPr>
        <p:spPr bwMode="auto">
          <a:xfrm>
            <a:off x="5806440" y="10832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dirty="0"/>
              <a:t>Current year</a:t>
            </a:r>
          </a:p>
        </p:txBody>
      </p:sp>
      <p:sp>
        <p:nvSpPr>
          <p:cNvPr id="5" name="Line 15">
            <a:extLst>
              <a:ext uri="{FF2B5EF4-FFF2-40B4-BE49-F238E27FC236}">
                <a16:creationId xmlns:a16="http://schemas.microsoft.com/office/drawing/2014/main" id="{FD505AFD-36FF-4B80-954B-5F16685B18B5}"/>
              </a:ext>
            </a:extLst>
          </p:cNvPr>
          <p:cNvSpPr>
            <a:spLocks noChangeShapeType="1"/>
          </p:cNvSpPr>
          <p:nvPr/>
        </p:nvSpPr>
        <p:spPr bwMode="auto">
          <a:xfrm flipH="1">
            <a:off x="594360" y="1962154"/>
            <a:ext cx="2674620" cy="0"/>
          </a:xfrm>
          <a:prstGeom prst="line">
            <a:avLst/>
          </a:prstGeom>
          <a:noFill/>
          <a:ln w="38100">
            <a:solidFill>
              <a:srgbClr val="7030A0"/>
            </a:solidFill>
            <a:round/>
            <a:headEnd/>
            <a:tailEnd/>
          </a:ln>
        </p:spPr>
        <p:txBody>
          <a:bodyPr/>
          <a:lstStyle/>
          <a:p>
            <a:endParaRPr lang="en-US" sz="1975" dirty="0"/>
          </a:p>
        </p:txBody>
      </p:sp>
      <p:sp>
        <p:nvSpPr>
          <p:cNvPr id="6" name="Rectangle 11">
            <a:extLst>
              <a:ext uri="{FF2B5EF4-FFF2-40B4-BE49-F238E27FC236}">
                <a16:creationId xmlns:a16="http://schemas.microsoft.com/office/drawing/2014/main" id="{1DE5E03C-0A6B-4039-A781-61265AD8B0EC}"/>
              </a:ext>
            </a:extLst>
          </p:cNvPr>
          <p:cNvSpPr>
            <a:spLocks noChangeArrowheads="1"/>
          </p:cNvSpPr>
          <p:nvPr/>
        </p:nvSpPr>
        <p:spPr bwMode="auto">
          <a:xfrm>
            <a:off x="734039" y="1972161"/>
            <a:ext cx="2331720" cy="44529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Recurring Referendum</a:t>
            </a:r>
          </a:p>
        </p:txBody>
      </p:sp>
      <p:sp>
        <p:nvSpPr>
          <p:cNvPr id="7" name="Rectangle 10">
            <a:extLst>
              <a:ext uri="{FF2B5EF4-FFF2-40B4-BE49-F238E27FC236}">
                <a16:creationId xmlns:a16="http://schemas.microsoft.com/office/drawing/2014/main" id="{10B765B8-7E3D-4176-9D29-6CF3758CA017}"/>
              </a:ext>
            </a:extLst>
          </p:cNvPr>
          <p:cNvSpPr>
            <a:spLocks noChangeArrowheads="1"/>
          </p:cNvSpPr>
          <p:nvPr/>
        </p:nvSpPr>
        <p:spPr bwMode="auto">
          <a:xfrm>
            <a:off x="731521" y="2425812"/>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Transfer of Service</a:t>
            </a:r>
          </a:p>
        </p:txBody>
      </p:sp>
      <p:sp>
        <p:nvSpPr>
          <p:cNvPr id="8" name="Rectangle 2">
            <a:extLst>
              <a:ext uri="{FF2B5EF4-FFF2-40B4-BE49-F238E27FC236}">
                <a16:creationId xmlns:a16="http://schemas.microsoft.com/office/drawing/2014/main" id="{D426329E-C910-4CF3-8B7A-55B7D4ACC5D8}"/>
              </a:ext>
            </a:extLst>
          </p:cNvPr>
          <p:cNvSpPr>
            <a:spLocks noChangeArrowheads="1"/>
          </p:cNvSpPr>
          <p:nvPr/>
        </p:nvSpPr>
        <p:spPr bwMode="auto">
          <a:xfrm>
            <a:off x="731521" y="2631813"/>
            <a:ext cx="2331720" cy="1302014"/>
          </a:xfrm>
          <a:prstGeom prst="rect">
            <a:avLst/>
          </a:prstGeom>
          <a:solidFill>
            <a:srgbClr val="00CC00"/>
          </a:solidFill>
          <a:ln w="9525">
            <a:solidFill>
              <a:schemeClr val="tx1"/>
            </a:solidFill>
            <a:miter lim="800000"/>
            <a:headEnd/>
            <a:tailEnd/>
          </a:ln>
        </p:spPr>
        <p:txBody>
          <a:bodyPr wrap="none" anchor="ctr"/>
          <a:lstStyle/>
          <a:p>
            <a:pPr algn="ctr"/>
            <a:r>
              <a:rPr lang="en-US" sz="1600" b="1" dirty="0">
                <a:solidFill>
                  <a:srgbClr val="000000"/>
                </a:solidFill>
                <a:latin typeface="Lato" panose="020F0502020204030203" pitchFamily="34" charset="0"/>
              </a:rPr>
              <a:t>Base</a:t>
            </a:r>
            <a:endParaRPr lang="en-US" sz="1440" b="1" dirty="0">
              <a:solidFill>
                <a:srgbClr val="000000"/>
              </a:solidFill>
              <a:latin typeface="Lato" panose="020F0502020204030203" pitchFamily="34" charset="0"/>
            </a:endParaRPr>
          </a:p>
        </p:txBody>
      </p:sp>
      <p:sp>
        <p:nvSpPr>
          <p:cNvPr id="9" name="Text Box 7">
            <a:extLst>
              <a:ext uri="{FF2B5EF4-FFF2-40B4-BE49-F238E27FC236}">
                <a16:creationId xmlns:a16="http://schemas.microsoft.com/office/drawing/2014/main" id="{498C3E09-305E-4EFD-9AB9-415BD8BCC950}"/>
              </a:ext>
            </a:extLst>
          </p:cNvPr>
          <p:cNvSpPr txBox="1">
            <a:spLocks noChangeArrowheads="1"/>
          </p:cNvSpPr>
          <p:nvPr/>
        </p:nvSpPr>
        <p:spPr bwMode="auto">
          <a:xfrm>
            <a:off x="662940" y="3943351"/>
            <a:ext cx="2331720" cy="424732"/>
          </a:xfrm>
          <a:prstGeom prst="rect">
            <a:avLst/>
          </a:prstGeom>
          <a:noFill/>
          <a:ln w="9525" algn="ctr">
            <a:noFill/>
            <a:miter lim="800000"/>
            <a:headEnd/>
            <a:tailEnd/>
          </a:ln>
        </p:spPr>
        <p:txBody>
          <a:bodyPr>
            <a:spAutoFit/>
          </a:bodyPr>
          <a:lstStyle/>
          <a:p>
            <a:pPr algn="ctr">
              <a:spcBef>
                <a:spcPct val="50000"/>
              </a:spcBef>
            </a:pPr>
            <a:r>
              <a:rPr lang="en-US" sz="2160" dirty="0"/>
              <a:t>$10,000,000</a:t>
            </a:r>
          </a:p>
        </p:txBody>
      </p:sp>
      <p:sp>
        <p:nvSpPr>
          <p:cNvPr id="10" name="Text Box 18">
            <a:extLst>
              <a:ext uri="{FF2B5EF4-FFF2-40B4-BE49-F238E27FC236}">
                <a16:creationId xmlns:a16="http://schemas.microsoft.com/office/drawing/2014/main" id="{CAF4E3A1-38D5-40FC-95E2-7211CB2B2ECF}"/>
              </a:ext>
            </a:extLst>
          </p:cNvPr>
          <p:cNvSpPr txBox="1">
            <a:spLocks noChangeArrowheads="1"/>
          </p:cNvSpPr>
          <p:nvPr/>
        </p:nvSpPr>
        <p:spPr bwMode="auto">
          <a:xfrm>
            <a:off x="3665221" y="2266952"/>
            <a:ext cx="685800" cy="1245277"/>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r>
              <a:rPr lang="en-US" sz="1440" dirty="0">
                <a:latin typeface="Lato" panose="020F0502020204030203" pitchFamily="34" charset="0"/>
              </a:rPr>
              <a:t>Aid</a:t>
            </a:r>
          </a:p>
          <a:p>
            <a:pPr algn="ctr">
              <a:lnSpc>
                <a:spcPct val="30000"/>
              </a:lnSpc>
              <a:spcBef>
                <a:spcPct val="50000"/>
              </a:spcBef>
            </a:pPr>
            <a:r>
              <a:rPr lang="en-US" sz="1440" dirty="0">
                <a:latin typeface="Lato" panose="020F0502020204030203" pitchFamily="34" charset="0"/>
              </a:rPr>
              <a:t>+</a:t>
            </a:r>
          </a:p>
          <a:p>
            <a:pPr algn="ctr">
              <a:lnSpc>
                <a:spcPct val="30000"/>
              </a:lnSpc>
              <a:spcBef>
                <a:spcPct val="50000"/>
              </a:spcBef>
            </a:pPr>
            <a:r>
              <a:rPr lang="en-US" sz="1440" dirty="0">
                <a:latin typeface="Lato" panose="020F0502020204030203" pitchFamily="34" charset="0"/>
              </a:rPr>
              <a:t>Levy</a:t>
            </a: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p:txBody>
      </p:sp>
      <p:sp>
        <p:nvSpPr>
          <p:cNvPr id="11" name="AutoShape 14">
            <a:extLst>
              <a:ext uri="{FF2B5EF4-FFF2-40B4-BE49-F238E27FC236}">
                <a16:creationId xmlns:a16="http://schemas.microsoft.com/office/drawing/2014/main" id="{0DB6AECF-62F7-4E2A-9BD6-7444A467AED7}"/>
              </a:ext>
            </a:extLst>
          </p:cNvPr>
          <p:cNvSpPr>
            <a:spLocks/>
          </p:cNvSpPr>
          <p:nvPr/>
        </p:nvSpPr>
        <p:spPr bwMode="auto">
          <a:xfrm>
            <a:off x="3200400" y="1983047"/>
            <a:ext cx="298611" cy="1914039"/>
          </a:xfrm>
          <a:prstGeom prst="rightBrace">
            <a:avLst>
              <a:gd name="adj1" fmla="val 6255"/>
              <a:gd name="adj2" fmla="val 50000"/>
            </a:avLst>
          </a:prstGeom>
          <a:noFill/>
          <a:ln w="25400">
            <a:solidFill>
              <a:schemeClr val="tx1"/>
            </a:solidFill>
            <a:round/>
            <a:headEnd/>
            <a:tailEnd/>
          </a:ln>
        </p:spPr>
        <p:txBody>
          <a:bodyPr wrap="none" anchor="ctr"/>
          <a:lstStyle/>
          <a:p>
            <a:endParaRPr lang="en-US" sz="1975" dirty="0"/>
          </a:p>
        </p:txBody>
      </p:sp>
      <p:sp>
        <p:nvSpPr>
          <p:cNvPr id="12" name="Rectangle 12">
            <a:extLst>
              <a:ext uri="{FF2B5EF4-FFF2-40B4-BE49-F238E27FC236}">
                <a16:creationId xmlns:a16="http://schemas.microsoft.com/office/drawing/2014/main" id="{E77EA8F2-2EE2-444C-A635-3F533FEBF2C8}"/>
              </a:ext>
            </a:extLst>
          </p:cNvPr>
          <p:cNvSpPr>
            <a:spLocks noChangeArrowheads="1"/>
          </p:cNvSpPr>
          <p:nvPr/>
        </p:nvSpPr>
        <p:spPr bwMode="auto">
          <a:xfrm>
            <a:off x="5837872" y="1983047"/>
            <a:ext cx="2328863" cy="1858737"/>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Prior Year Aid </a:t>
            </a:r>
          </a:p>
          <a:p>
            <a:pPr algn="ctr"/>
            <a:r>
              <a:rPr lang="en-US" sz="1440" b="1" dirty="0">
                <a:solidFill>
                  <a:srgbClr val="000000"/>
                </a:solidFill>
                <a:latin typeface="Lato" panose="020F0502020204030203" pitchFamily="34" charset="0"/>
              </a:rPr>
              <a:t>plus</a:t>
            </a:r>
          </a:p>
          <a:p>
            <a:pPr algn="ctr"/>
            <a:r>
              <a:rPr lang="en-US" sz="1440" b="1" dirty="0">
                <a:solidFill>
                  <a:srgbClr val="000000"/>
                </a:solidFill>
                <a:latin typeface="Lato" panose="020F0502020204030203" pitchFamily="34" charset="0"/>
              </a:rPr>
              <a:t>Levies</a:t>
            </a:r>
          </a:p>
          <a:p>
            <a:pPr algn="ctr"/>
            <a:endParaRPr lang="en-US" sz="1440" b="1" dirty="0">
              <a:solidFill>
                <a:srgbClr val="000000"/>
              </a:solidFill>
              <a:latin typeface="Lato" panose="020F0502020204030203" pitchFamily="34" charset="0"/>
            </a:endParaRPr>
          </a:p>
          <a:p>
            <a:pPr algn="ctr"/>
            <a:r>
              <a:rPr lang="en-US" sz="1440" b="1" dirty="0">
                <a:solidFill>
                  <a:srgbClr val="000000"/>
                </a:solidFill>
                <a:latin typeface="Lato" panose="020F0502020204030203" pitchFamily="34" charset="0"/>
              </a:rPr>
              <a:t>(no backouts)</a:t>
            </a:r>
          </a:p>
        </p:txBody>
      </p:sp>
      <p:sp>
        <p:nvSpPr>
          <p:cNvPr id="14" name="AutoShape 19">
            <a:extLst>
              <a:ext uri="{FF2B5EF4-FFF2-40B4-BE49-F238E27FC236}">
                <a16:creationId xmlns:a16="http://schemas.microsoft.com/office/drawing/2014/main" id="{42F4621B-32D1-403B-9218-CE3BA5D75846}"/>
              </a:ext>
            </a:extLst>
          </p:cNvPr>
          <p:cNvSpPr>
            <a:spLocks/>
          </p:cNvSpPr>
          <p:nvPr/>
        </p:nvSpPr>
        <p:spPr bwMode="auto">
          <a:xfrm>
            <a:off x="5326381" y="1956197"/>
            <a:ext cx="442196" cy="1872854"/>
          </a:xfrm>
          <a:prstGeom prst="lef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15" name="Rectangle 9">
            <a:extLst>
              <a:ext uri="{FF2B5EF4-FFF2-40B4-BE49-F238E27FC236}">
                <a16:creationId xmlns:a16="http://schemas.microsoft.com/office/drawing/2014/main" id="{2D089BB2-F11A-41F0-9029-DE07E96FBA51}"/>
              </a:ext>
            </a:extLst>
          </p:cNvPr>
          <p:cNvSpPr>
            <a:spLocks noChangeArrowheads="1"/>
          </p:cNvSpPr>
          <p:nvPr/>
        </p:nvSpPr>
        <p:spPr bwMode="auto">
          <a:xfrm>
            <a:off x="5958840" y="4377557"/>
            <a:ext cx="2606040" cy="424732"/>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600" i="1" dirty="0">
                <a:solidFill>
                  <a:srgbClr val="000000"/>
                </a:solidFill>
              </a:rPr>
              <a:t>No additional Per-Member </a:t>
            </a:r>
          </a:p>
          <a:p>
            <a:pPr algn="ctr"/>
            <a:r>
              <a:rPr lang="en-US" sz="1600" i="1" dirty="0">
                <a:solidFill>
                  <a:srgbClr val="000000"/>
                </a:solidFill>
              </a:rPr>
              <a:t>Revenue limit </a:t>
            </a:r>
          </a:p>
        </p:txBody>
      </p:sp>
      <p:sp>
        <p:nvSpPr>
          <p:cNvPr id="19" name="TextBox 18">
            <a:extLst>
              <a:ext uri="{FF2B5EF4-FFF2-40B4-BE49-F238E27FC236}">
                <a16:creationId xmlns:a16="http://schemas.microsoft.com/office/drawing/2014/main" id="{BB7A32E7-8600-499A-BBC0-370D61479A5A}"/>
              </a:ext>
            </a:extLst>
          </p:cNvPr>
          <p:cNvSpPr txBox="1"/>
          <p:nvPr/>
        </p:nvSpPr>
        <p:spPr>
          <a:xfrm>
            <a:off x="4415790" y="3893736"/>
            <a:ext cx="4575810" cy="400110"/>
          </a:xfrm>
          <a:prstGeom prst="rect">
            <a:avLst/>
          </a:prstGeom>
          <a:noFill/>
        </p:spPr>
        <p:txBody>
          <a:bodyPr wrap="square">
            <a:spAutoFit/>
          </a:bodyPr>
          <a:lstStyle/>
          <a:p>
            <a:pPr algn="ctr">
              <a:spcBef>
                <a:spcPct val="50000"/>
              </a:spcBef>
            </a:pPr>
            <a:r>
              <a:rPr lang="en-US" sz="2000" dirty="0"/>
              <a:t>$10,000,000</a:t>
            </a:r>
          </a:p>
        </p:txBody>
      </p:sp>
      <p:sp>
        <p:nvSpPr>
          <p:cNvPr id="21" name="TextBox 20">
            <a:extLst>
              <a:ext uri="{FF2B5EF4-FFF2-40B4-BE49-F238E27FC236}">
                <a16:creationId xmlns:a16="http://schemas.microsoft.com/office/drawing/2014/main" id="{11845CF2-207A-4E53-8A1D-0943DBDB2CD3}"/>
              </a:ext>
            </a:extLst>
          </p:cNvPr>
          <p:cNvSpPr txBox="1"/>
          <p:nvPr/>
        </p:nvSpPr>
        <p:spPr>
          <a:xfrm>
            <a:off x="240224" y="4358531"/>
            <a:ext cx="5086157" cy="707886"/>
          </a:xfrm>
          <a:prstGeom prst="rect">
            <a:avLst/>
          </a:prstGeom>
          <a:noFill/>
        </p:spPr>
        <p:txBody>
          <a:bodyPr wrap="square">
            <a:spAutoFit/>
          </a:bodyPr>
          <a:lstStyle/>
          <a:p>
            <a:pPr algn="ctr">
              <a:spcBef>
                <a:spcPct val="50000"/>
              </a:spcBef>
            </a:pPr>
            <a:r>
              <a:rPr lang="en-US" sz="2000" dirty="0">
                <a:latin typeface="Arial" charset="0"/>
              </a:rPr>
              <a:t>This district used all of its authority and has no carryover for current year, Line 8A</a:t>
            </a:r>
            <a:r>
              <a:rPr lang="en-US" sz="1800" b="1" u="sng" dirty="0">
                <a:solidFill>
                  <a:srgbClr val="7030A0"/>
                </a:solidFill>
                <a:latin typeface="Arial" charset="0"/>
              </a:rPr>
              <a:t>.</a:t>
            </a:r>
          </a:p>
        </p:txBody>
      </p:sp>
    </p:spTree>
    <p:extLst>
      <p:ext uri="{BB962C8B-B14F-4D97-AF65-F5344CB8AC3E}">
        <p14:creationId xmlns:p14="http://schemas.microsoft.com/office/powerpoint/2010/main" val="221828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#2 - Recurring Exemptions, </a:t>
            </a:r>
            <a:r>
              <a:rPr kumimoji="0" lang="en-US" sz="2800" b="0" i="1" u="none" strike="noStrike" kern="1200" cap="none" spc="0" normalizeH="0" baseline="0" noProof="0" dirty="0" err="1">
                <a:ln>
                  <a:noFill/>
                </a:ln>
                <a:solidFill>
                  <a:srgbClr val="FFFF00"/>
                </a:solidFill>
                <a:effectLst/>
                <a:uLnTx/>
                <a:uFillTx/>
                <a:latin typeface="Lato Black" panose="020F0A02020204030203" pitchFamily="34" charset="0"/>
                <a:ea typeface="+mn-ea"/>
                <a:cs typeface="+mn-cs"/>
              </a:rPr>
              <a:t>Underlevy</a:t>
            </a: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 </a:t>
            </a:r>
          </a:p>
          <a:p>
            <a:endParaRPr lang="en-US" dirty="0"/>
          </a:p>
        </p:txBody>
      </p:sp>
      <p:sp>
        <p:nvSpPr>
          <p:cNvPr id="3" name="Text Box 16">
            <a:extLst>
              <a:ext uri="{FF2B5EF4-FFF2-40B4-BE49-F238E27FC236}">
                <a16:creationId xmlns:a16="http://schemas.microsoft.com/office/drawing/2014/main" id="{5F0D0AD9-EF59-46B2-96ED-F742D98DB858}"/>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02C0B42B-1530-4C3C-8ECB-9416DF8EB667}"/>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5" name="Text Box 7">
            <a:extLst>
              <a:ext uri="{FF2B5EF4-FFF2-40B4-BE49-F238E27FC236}">
                <a16:creationId xmlns:a16="http://schemas.microsoft.com/office/drawing/2014/main" id="{98916A8A-FD73-4F1C-9660-0E8FF4CED3A8}"/>
              </a:ext>
            </a:extLst>
          </p:cNvPr>
          <p:cNvSpPr txBox="1">
            <a:spLocks noChangeArrowheads="1"/>
          </p:cNvSpPr>
          <p:nvPr/>
        </p:nvSpPr>
        <p:spPr bwMode="auto">
          <a:xfrm>
            <a:off x="662940" y="1736206"/>
            <a:ext cx="2400300" cy="424732"/>
          </a:xfrm>
          <a:prstGeom prst="rect">
            <a:avLst/>
          </a:prstGeom>
          <a:noFill/>
          <a:ln w="9525" algn="ctr">
            <a:noFill/>
            <a:miter lim="800000"/>
            <a:headEnd/>
            <a:tailEnd/>
          </a:ln>
        </p:spPr>
        <p:txBody>
          <a:bodyPr>
            <a:spAutoFit/>
          </a:bodyPr>
          <a:lstStyle/>
          <a:p>
            <a:pPr algn="ctr">
              <a:spcBef>
                <a:spcPct val="50000"/>
              </a:spcBef>
            </a:pPr>
            <a:r>
              <a:rPr lang="en-US" sz="2160" dirty="0"/>
              <a:t>$10,000,000</a:t>
            </a:r>
          </a:p>
        </p:txBody>
      </p:sp>
      <p:sp>
        <p:nvSpPr>
          <p:cNvPr id="6" name="Rectangle 11">
            <a:extLst>
              <a:ext uri="{FF2B5EF4-FFF2-40B4-BE49-F238E27FC236}">
                <a16:creationId xmlns:a16="http://schemas.microsoft.com/office/drawing/2014/main" id="{A43F3F03-570A-45C5-8E47-AF47ED5B1244}"/>
              </a:ext>
            </a:extLst>
          </p:cNvPr>
          <p:cNvSpPr>
            <a:spLocks noChangeArrowheads="1"/>
          </p:cNvSpPr>
          <p:nvPr/>
        </p:nvSpPr>
        <p:spPr bwMode="auto">
          <a:xfrm>
            <a:off x="728666" y="2216528"/>
            <a:ext cx="2331720" cy="419100"/>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Recurring Referendum</a:t>
            </a:r>
          </a:p>
        </p:txBody>
      </p:sp>
      <p:sp>
        <p:nvSpPr>
          <p:cNvPr id="7" name="Rectangle 10">
            <a:extLst>
              <a:ext uri="{FF2B5EF4-FFF2-40B4-BE49-F238E27FC236}">
                <a16:creationId xmlns:a16="http://schemas.microsoft.com/office/drawing/2014/main" id="{8A71BD62-665A-40AE-8363-2FD9E4AA94C0}"/>
              </a:ext>
            </a:extLst>
          </p:cNvPr>
          <p:cNvSpPr>
            <a:spLocks noChangeArrowheads="1"/>
          </p:cNvSpPr>
          <p:nvPr/>
        </p:nvSpPr>
        <p:spPr bwMode="auto">
          <a:xfrm>
            <a:off x="728666" y="2596163"/>
            <a:ext cx="2331720" cy="310616"/>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Transfer of Service</a:t>
            </a:r>
          </a:p>
        </p:txBody>
      </p:sp>
      <p:sp>
        <p:nvSpPr>
          <p:cNvPr id="8" name="Rectangle 2">
            <a:extLst>
              <a:ext uri="{FF2B5EF4-FFF2-40B4-BE49-F238E27FC236}">
                <a16:creationId xmlns:a16="http://schemas.microsoft.com/office/drawing/2014/main" id="{9ABD94B4-44AF-4C7C-AD73-F76BBFA3D0AF}"/>
              </a:ext>
            </a:extLst>
          </p:cNvPr>
          <p:cNvSpPr>
            <a:spLocks noChangeArrowheads="1"/>
          </p:cNvSpPr>
          <p:nvPr/>
        </p:nvSpPr>
        <p:spPr bwMode="auto">
          <a:xfrm>
            <a:off x="728666" y="2917664"/>
            <a:ext cx="2331720" cy="1238222"/>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Base</a:t>
            </a:r>
          </a:p>
        </p:txBody>
      </p:sp>
      <p:sp>
        <p:nvSpPr>
          <p:cNvPr id="9" name="Text Box 23">
            <a:extLst>
              <a:ext uri="{FF2B5EF4-FFF2-40B4-BE49-F238E27FC236}">
                <a16:creationId xmlns:a16="http://schemas.microsoft.com/office/drawing/2014/main" id="{7FC2DD36-93F7-4827-9013-DB002579DB40}"/>
              </a:ext>
            </a:extLst>
          </p:cNvPr>
          <p:cNvSpPr txBox="1">
            <a:spLocks noChangeArrowheads="1"/>
          </p:cNvSpPr>
          <p:nvPr/>
        </p:nvSpPr>
        <p:spPr bwMode="auto">
          <a:xfrm>
            <a:off x="304392" y="4232399"/>
            <a:ext cx="2273073" cy="700192"/>
          </a:xfrm>
          <a:prstGeom prst="rect">
            <a:avLst/>
          </a:prstGeom>
          <a:noFill/>
          <a:ln w="9525">
            <a:noFill/>
            <a:miter lim="800000"/>
            <a:headEnd/>
            <a:tailEnd/>
          </a:ln>
        </p:spPr>
        <p:txBody>
          <a:bodyPr wrap="square">
            <a:spAutoFit/>
          </a:bodyPr>
          <a:lstStyle/>
          <a:p>
            <a:pPr algn="ctr">
              <a:spcBef>
                <a:spcPct val="50000"/>
              </a:spcBef>
            </a:pPr>
            <a:r>
              <a:rPr lang="en-US" sz="1975" dirty="0"/>
              <a:t>Underlevied by $200,000</a:t>
            </a:r>
          </a:p>
        </p:txBody>
      </p:sp>
      <p:sp>
        <p:nvSpPr>
          <p:cNvPr id="10" name="Line 15">
            <a:extLst>
              <a:ext uri="{FF2B5EF4-FFF2-40B4-BE49-F238E27FC236}">
                <a16:creationId xmlns:a16="http://schemas.microsoft.com/office/drawing/2014/main" id="{DFB6B05B-D9A9-47DC-A2F0-A8BDBEB96023}"/>
              </a:ext>
            </a:extLst>
          </p:cNvPr>
          <p:cNvSpPr>
            <a:spLocks noChangeShapeType="1"/>
          </p:cNvSpPr>
          <p:nvPr/>
        </p:nvSpPr>
        <p:spPr bwMode="auto">
          <a:xfrm flipH="1">
            <a:off x="594360" y="2204438"/>
            <a:ext cx="2674620" cy="0"/>
          </a:xfrm>
          <a:prstGeom prst="line">
            <a:avLst/>
          </a:prstGeom>
          <a:noFill/>
          <a:ln w="28575">
            <a:solidFill>
              <a:srgbClr val="7030A0"/>
            </a:solidFill>
            <a:round/>
            <a:headEnd/>
            <a:tailEnd/>
          </a:ln>
        </p:spPr>
        <p:txBody>
          <a:bodyPr/>
          <a:lstStyle/>
          <a:p>
            <a:endParaRPr lang="en-US" sz="1975" dirty="0"/>
          </a:p>
        </p:txBody>
      </p:sp>
      <p:sp>
        <p:nvSpPr>
          <p:cNvPr id="11" name="Line 22">
            <a:extLst>
              <a:ext uri="{FF2B5EF4-FFF2-40B4-BE49-F238E27FC236}">
                <a16:creationId xmlns:a16="http://schemas.microsoft.com/office/drawing/2014/main" id="{0F41369F-A041-44B5-9308-377FA4950E49}"/>
              </a:ext>
            </a:extLst>
          </p:cNvPr>
          <p:cNvSpPr>
            <a:spLocks noChangeShapeType="1"/>
          </p:cNvSpPr>
          <p:nvPr/>
        </p:nvSpPr>
        <p:spPr bwMode="auto">
          <a:xfrm flipH="1">
            <a:off x="594360" y="2400300"/>
            <a:ext cx="2674620" cy="0"/>
          </a:xfrm>
          <a:prstGeom prst="line">
            <a:avLst/>
          </a:prstGeom>
          <a:noFill/>
          <a:ln w="28575">
            <a:solidFill>
              <a:srgbClr val="7030A0"/>
            </a:solidFill>
            <a:round/>
            <a:headEnd/>
            <a:tailEnd/>
          </a:ln>
        </p:spPr>
        <p:txBody>
          <a:bodyPr/>
          <a:lstStyle/>
          <a:p>
            <a:endParaRPr lang="en-US" sz="1975" dirty="0"/>
          </a:p>
        </p:txBody>
      </p:sp>
      <p:sp>
        <p:nvSpPr>
          <p:cNvPr id="12" name="AutoShape 14">
            <a:extLst>
              <a:ext uri="{FF2B5EF4-FFF2-40B4-BE49-F238E27FC236}">
                <a16:creationId xmlns:a16="http://schemas.microsoft.com/office/drawing/2014/main" id="{5023644F-4C4F-4A95-8E0D-EBE2D5181314}"/>
              </a:ext>
            </a:extLst>
          </p:cNvPr>
          <p:cNvSpPr>
            <a:spLocks/>
          </p:cNvSpPr>
          <p:nvPr/>
        </p:nvSpPr>
        <p:spPr bwMode="auto">
          <a:xfrm>
            <a:off x="3200399" y="2388210"/>
            <a:ext cx="411481" cy="1767676"/>
          </a:xfrm>
          <a:prstGeom prst="rightBrace">
            <a:avLst>
              <a:gd name="adj1" fmla="val 104092"/>
              <a:gd name="adj2" fmla="val 50000"/>
            </a:avLst>
          </a:prstGeom>
          <a:noFill/>
          <a:ln w="25400">
            <a:solidFill>
              <a:schemeClr val="tx1"/>
            </a:solidFill>
            <a:round/>
            <a:headEnd/>
            <a:tailEnd/>
          </a:ln>
        </p:spPr>
        <p:txBody>
          <a:bodyPr wrap="none" anchor="ctr"/>
          <a:lstStyle/>
          <a:p>
            <a:endParaRPr lang="en-US" sz="1975" dirty="0"/>
          </a:p>
        </p:txBody>
      </p:sp>
      <p:sp>
        <p:nvSpPr>
          <p:cNvPr id="13" name="Text Box 18">
            <a:extLst>
              <a:ext uri="{FF2B5EF4-FFF2-40B4-BE49-F238E27FC236}">
                <a16:creationId xmlns:a16="http://schemas.microsoft.com/office/drawing/2014/main" id="{63DEE2DB-3A5A-4918-A659-662B2D6C7586}"/>
              </a:ext>
            </a:extLst>
          </p:cNvPr>
          <p:cNvSpPr txBox="1">
            <a:spLocks noChangeArrowheads="1"/>
          </p:cNvSpPr>
          <p:nvPr/>
        </p:nvSpPr>
        <p:spPr bwMode="auto">
          <a:xfrm>
            <a:off x="3701143" y="2917664"/>
            <a:ext cx="712469" cy="890693"/>
          </a:xfrm>
          <a:prstGeom prst="rect">
            <a:avLst/>
          </a:prstGeom>
          <a:noFill/>
          <a:ln w="19050">
            <a:solidFill>
              <a:schemeClr val="tx1"/>
            </a:solidFill>
            <a:miter lim="800000"/>
            <a:headEnd/>
            <a:tailEnd/>
          </a:ln>
        </p:spPr>
        <p:txBody>
          <a:bodyPr wrap="square">
            <a:spAutoFit/>
          </a:bodyPr>
          <a:lstStyle/>
          <a:p>
            <a:pPr algn="ctr">
              <a:lnSpc>
                <a:spcPct val="30000"/>
              </a:lnSpc>
              <a:spcBef>
                <a:spcPct val="50000"/>
              </a:spcBef>
            </a:pPr>
            <a:endParaRPr lang="en-US" sz="1440" b="1" dirty="0">
              <a:latin typeface="Lato" panose="020F0502020204030203" pitchFamily="34" charset="0"/>
            </a:endParaRPr>
          </a:p>
          <a:p>
            <a:pPr algn="ctr">
              <a:lnSpc>
                <a:spcPct val="30000"/>
              </a:lnSpc>
              <a:spcBef>
                <a:spcPct val="50000"/>
              </a:spcBef>
            </a:pPr>
            <a:r>
              <a:rPr lang="en-US" sz="1440" b="1" dirty="0"/>
              <a:t>Aid</a:t>
            </a:r>
          </a:p>
          <a:p>
            <a:pPr algn="ctr">
              <a:lnSpc>
                <a:spcPct val="30000"/>
              </a:lnSpc>
              <a:spcBef>
                <a:spcPct val="50000"/>
              </a:spcBef>
            </a:pPr>
            <a:r>
              <a:rPr lang="en-US" sz="1440" b="1" dirty="0"/>
              <a:t>+</a:t>
            </a:r>
          </a:p>
          <a:p>
            <a:pPr algn="ctr">
              <a:lnSpc>
                <a:spcPct val="30000"/>
              </a:lnSpc>
              <a:spcBef>
                <a:spcPct val="50000"/>
              </a:spcBef>
            </a:pPr>
            <a:r>
              <a:rPr lang="en-US" sz="1440" b="1" dirty="0"/>
              <a:t>Levy</a:t>
            </a:r>
          </a:p>
          <a:p>
            <a:pPr algn="ctr">
              <a:lnSpc>
                <a:spcPct val="30000"/>
              </a:lnSpc>
              <a:spcBef>
                <a:spcPct val="50000"/>
              </a:spcBef>
            </a:pPr>
            <a:endParaRPr lang="en-US" sz="1440" b="1" dirty="0">
              <a:latin typeface="Lato" panose="020F0502020204030203" pitchFamily="34" charset="0"/>
            </a:endParaRPr>
          </a:p>
        </p:txBody>
      </p:sp>
      <p:sp>
        <p:nvSpPr>
          <p:cNvPr id="14" name="Rectangle 12">
            <a:extLst>
              <a:ext uri="{FF2B5EF4-FFF2-40B4-BE49-F238E27FC236}">
                <a16:creationId xmlns:a16="http://schemas.microsoft.com/office/drawing/2014/main" id="{1DB25878-6B7E-411D-A562-452DCE488D3D}"/>
              </a:ext>
            </a:extLst>
          </p:cNvPr>
          <p:cNvSpPr>
            <a:spLocks noChangeArrowheads="1"/>
          </p:cNvSpPr>
          <p:nvPr/>
        </p:nvSpPr>
        <p:spPr bwMode="auto">
          <a:xfrm>
            <a:off x="5806443" y="2429145"/>
            <a:ext cx="2328863" cy="1756417"/>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Prior Year Aid </a:t>
            </a:r>
          </a:p>
          <a:p>
            <a:pPr algn="ctr"/>
            <a:r>
              <a:rPr lang="en-US" sz="1600" dirty="0">
                <a:solidFill>
                  <a:srgbClr val="000000"/>
                </a:solidFill>
                <a:latin typeface="Lato" panose="020F0502020204030203" pitchFamily="34" charset="0"/>
              </a:rPr>
              <a:t>plus</a:t>
            </a:r>
          </a:p>
          <a:p>
            <a:pPr algn="ctr"/>
            <a:r>
              <a:rPr lang="en-US" sz="1600" dirty="0">
                <a:solidFill>
                  <a:srgbClr val="000000"/>
                </a:solidFill>
                <a:latin typeface="Lato" panose="020F0502020204030203" pitchFamily="34" charset="0"/>
              </a:rPr>
              <a:t>Levies</a:t>
            </a:r>
          </a:p>
          <a:p>
            <a:pPr algn="ctr"/>
            <a:endParaRPr lang="en-US" sz="1600" dirty="0">
              <a:solidFill>
                <a:srgbClr val="000000"/>
              </a:solidFill>
              <a:latin typeface="Lato" panose="020F0502020204030203" pitchFamily="34" charset="0"/>
            </a:endParaRPr>
          </a:p>
          <a:p>
            <a:pPr algn="ctr"/>
            <a:r>
              <a:rPr lang="en-US" sz="1600" dirty="0">
                <a:solidFill>
                  <a:srgbClr val="000000"/>
                </a:solidFill>
                <a:latin typeface="Lato" panose="020F0502020204030203" pitchFamily="34" charset="0"/>
              </a:rPr>
              <a:t>(no backouts)</a:t>
            </a:r>
          </a:p>
        </p:txBody>
      </p:sp>
      <p:sp>
        <p:nvSpPr>
          <p:cNvPr id="15" name="TextBox 14">
            <a:extLst>
              <a:ext uri="{FF2B5EF4-FFF2-40B4-BE49-F238E27FC236}">
                <a16:creationId xmlns:a16="http://schemas.microsoft.com/office/drawing/2014/main" id="{6AE70872-FE1A-49D8-B58D-498FC7426E03}"/>
              </a:ext>
            </a:extLst>
          </p:cNvPr>
          <p:cNvSpPr txBox="1"/>
          <p:nvPr/>
        </p:nvSpPr>
        <p:spPr>
          <a:xfrm>
            <a:off x="5737860" y="1505578"/>
            <a:ext cx="2331720" cy="339645"/>
          </a:xfrm>
          <a:prstGeom prst="rect">
            <a:avLst/>
          </a:prstGeom>
          <a:solidFill>
            <a:schemeClr val="tx2">
              <a:lumMod val="40000"/>
              <a:lumOff val="60000"/>
            </a:schemeClr>
          </a:solidFill>
          <a:ln>
            <a:solidFill>
              <a:schemeClr val="bg2">
                <a:lumMod val="10000"/>
              </a:schemeClr>
            </a:solidFill>
          </a:ln>
        </p:spPr>
        <p:txBody>
          <a:bodyPr wrap="square" rtlCol="0">
            <a:spAutoFit/>
          </a:bodyPr>
          <a:lstStyle/>
          <a:p>
            <a:pPr algn="ctr"/>
            <a:r>
              <a:rPr lang="en-US" b="1" dirty="0">
                <a:latin typeface="Lato" panose="020F0502020204030203" pitchFamily="34" charset="0"/>
              </a:rPr>
              <a:t>$200,000 carryover</a:t>
            </a:r>
          </a:p>
        </p:txBody>
      </p:sp>
      <p:sp>
        <p:nvSpPr>
          <p:cNvPr id="17" name="TextBox 16">
            <a:extLst>
              <a:ext uri="{FF2B5EF4-FFF2-40B4-BE49-F238E27FC236}">
                <a16:creationId xmlns:a16="http://schemas.microsoft.com/office/drawing/2014/main" id="{1D7212E0-7DA6-465D-83B4-0B804F063603}"/>
              </a:ext>
            </a:extLst>
          </p:cNvPr>
          <p:cNvSpPr txBox="1"/>
          <p:nvPr/>
        </p:nvSpPr>
        <p:spPr>
          <a:xfrm>
            <a:off x="4330065" y="1951722"/>
            <a:ext cx="4575810" cy="400110"/>
          </a:xfrm>
          <a:prstGeom prst="rect">
            <a:avLst/>
          </a:prstGeom>
          <a:noFill/>
        </p:spPr>
        <p:txBody>
          <a:bodyPr wrap="square">
            <a:spAutoFit/>
          </a:bodyPr>
          <a:lstStyle/>
          <a:p>
            <a:pPr algn="ctr">
              <a:spcBef>
                <a:spcPct val="50000"/>
              </a:spcBef>
            </a:pPr>
            <a:r>
              <a:rPr lang="en-US" sz="2000" b="1" dirty="0"/>
              <a:t>$9,887,500</a:t>
            </a:r>
          </a:p>
        </p:txBody>
      </p:sp>
      <p:sp>
        <p:nvSpPr>
          <p:cNvPr id="18" name="Rectangle 9">
            <a:extLst>
              <a:ext uri="{FF2B5EF4-FFF2-40B4-BE49-F238E27FC236}">
                <a16:creationId xmlns:a16="http://schemas.microsoft.com/office/drawing/2014/main" id="{32D1847A-3D2D-4ADC-BF49-001DF3F59BFA}"/>
              </a:ext>
            </a:extLst>
          </p:cNvPr>
          <p:cNvSpPr>
            <a:spLocks noChangeArrowheads="1"/>
          </p:cNvSpPr>
          <p:nvPr/>
        </p:nvSpPr>
        <p:spPr bwMode="auto">
          <a:xfrm>
            <a:off x="7357110" y="4262875"/>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
        <p:nvSpPr>
          <p:cNvPr id="20" name="TextBox 19">
            <a:extLst>
              <a:ext uri="{FF2B5EF4-FFF2-40B4-BE49-F238E27FC236}">
                <a16:creationId xmlns:a16="http://schemas.microsoft.com/office/drawing/2014/main" id="{5FEDC0EE-98DF-417F-B562-40290DCD8B4B}"/>
              </a:ext>
            </a:extLst>
          </p:cNvPr>
          <p:cNvSpPr txBox="1"/>
          <p:nvPr/>
        </p:nvSpPr>
        <p:spPr>
          <a:xfrm>
            <a:off x="2577465" y="4259062"/>
            <a:ext cx="4575810" cy="830997"/>
          </a:xfrm>
          <a:prstGeom prst="rect">
            <a:avLst/>
          </a:prstGeom>
          <a:noFill/>
        </p:spPr>
        <p:txBody>
          <a:bodyPr wrap="square">
            <a:spAutoFit/>
          </a:bodyPr>
          <a:lstStyle/>
          <a:p>
            <a:pPr algn="ctr">
              <a:spcBef>
                <a:spcPct val="50000"/>
              </a:spcBef>
            </a:pPr>
            <a:r>
              <a:rPr lang="en-US" sz="2400" dirty="0"/>
              <a:t>This district has a $200,000 carryover for current year, Line 8A.</a:t>
            </a:r>
          </a:p>
        </p:txBody>
      </p:sp>
      <p:sp>
        <p:nvSpPr>
          <p:cNvPr id="21" name="Line 24">
            <a:extLst>
              <a:ext uri="{FF2B5EF4-FFF2-40B4-BE49-F238E27FC236}">
                <a16:creationId xmlns:a16="http://schemas.microsoft.com/office/drawing/2014/main" id="{EE946490-800A-4BBD-A68A-A0284ED011CB}"/>
              </a:ext>
            </a:extLst>
          </p:cNvPr>
          <p:cNvSpPr>
            <a:spLocks noChangeShapeType="1"/>
          </p:cNvSpPr>
          <p:nvPr/>
        </p:nvSpPr>
        <p:spPr bwMode="auto">
          <a:xfrm>
            <a:off x="3194692" y="2396560"/>
            <a:ext cx="2443162" cy="7904"/>
          </a:xfrm>
          <a:prstGeom prst="line">
            <a:avLst/>
          </a:prstGeom>
          <a:noFill/>
          <a:ln w="38100">
            <a:solidFill>
              <a:schemeClr val="tx1"/>
            </a:solidFill>
            <a:prstDash val="sysDot"/>
            <a:round/>
            <a:headEnd/>
            <a:tailEnd/>
          </a:ln>
        </p:spPr>
        <p:txBody>
          <a:bodyPr/>
          <a:lstStyle/>
          <a:p>
            <a:endParaRPr lang="en-US" sz="1975" dirty="0"/>
          </a:p>
        </p:txBody>
      </p:sp>
      <p:sp>
        <p:nvSpPr>
          <p:cNvPr id="22" name="Text Box 20">
            <a:extLst>
              <a:ext uri="{FF2B5EF4-FFF2-40B4-BE49-F238E27FC236}">
                <a16:creationId xmlns:a16="http://schemas.microsoft.com/office/drawing/2014/main" id="{CF50A503-98FA-449C-8C06-C16D827CCA0A}"/>
              </a:ext>
            </a:extLst>
          </p:cNvPr>
          <p:cNvSpPr txBox="1">
            <a:spLocks noChangeArrowheads="1"/>
          </p:cNvSpPr>
          <p:nvPr/>
        </p:nvSpPr>
        <p:spPr bwMode="auto">
          <a:xfrm>
            <a:off x="4679429" y="3072977"/>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Lato" panose="020F0502020204030203" pitchFamily="34" charset="0"/>
              </a:rPr>
              <a:t>Base</a:t>
            </a:r>
          </a:p>
          <a:p>
            <a:pPr algn="ctr">
              <a:lnSpc>
                <a:spcPct val="30000"/>
              </a:lnSpc>
              <a:spcBef>
                <a:spcPct val="50000"/>
              </a:spcBef>
            </a:pPr>
            <a:endParaRPr lang="en-US" sz="1440" dirty="0">
              <a:latin typeface="Arial" charset="0"/>
            </a:endParaRPr>
          </a:p>
        </p:txBody>
      </p:sp>
      <p:sp>
        <p:nvSpPr>
          <p:cNvPr id="23" name="AutoShape 19">
            <a:extLst>
              <a:ext uri="{FF2B5EF4-FFF2-40B4-BE49-F238E27FC236}">
                <a16:creationId xmlns:a16="http://schemas.microsoft.com/office/drawing/2014/main" id="{B10E0354-B27E-4075-A2ED-F32F5E7FAB4E}"/>
              </a:ext>
            </a:extLst>
          </p:cNvPr>
          <p:cNvSpPr>
            <a:spLocks/>
          </p:cNvSpPr>
          <p:nvPr/>
        </p:nvSpPr>
        <p:spPr bwMode="auto">
          <a:xfrm>
            <a:off x="5366657" y="2415350"/>
            <a:ext cx="436929" cy="1775649"/>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Tree>
    <p:extLst>
      <p:ext uri="{BB962C8B-B14F-4D97-AF65-F5344CB8AC3E}">
        <p14:creationId xmlns:p14="http://schemas.microsoft.com/office/powerpoint/2010/main" val="2343136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90000"/>
              </a:lnSpc>
              <a:spcBef>
                <a:spcPct val="20000"/>
              </a:spcBef>
              <a:spcAft>
                <a:spcPts val="0"/>
              </a:spcAft>
              <a:buClrTx/>
              <a:buSzTx/>
              <a:buFontTx/>
              <a:buNone/>
              <a:tabLst/>
              <a:defRPr/>
            </a:pPr>
            <a:endParaRPr kumimoji="0" lang="en-US" sz="20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9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#3 – Non-recurring Exemption, Recurring, and Under levy  </a:t>
            </a:r>
          </a:p>
          <a:p>
            <a:endParaRPr lang="en-US" dirty="0"/>
          </a:p>
        </p:txBody>
      </p:sp>
      <p:sp>
        <p:nvSpPr>
          <p:cNvPr id="3" name="Text Box 16">
            <a:extLst>
              <a:ext uri="{FF2B5EF4-FFF2-40B4-BE49-F238E27FC236}">
                <a16:creationId xmlns:a16="http://schemas.microsoft.com/office/drawing/2014/main" id="{B6F3DA1C-363A-4428-9E22-85F6B106E994}"/>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53C4E470-EF5C-449A-9911-32074A2F1D87}"/>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6" name="TextBox 5">
            <a:extLst>
              <a:ext uri="{FF2B5EF4-FFF2-40B4-BE49-F238E27FC236}">
                <a16:creationId xmlns:a16="http://schemas.microsoft.com/office/drawing/2014/main" id="{AF4A1DB7-2CFD-4F28-9830-6CE2DEA4EA36}"/>
              </a:ext>
            </a:extLst>
          </p:cNvPr>
          <p:cNvSpPr txBox="1"/>
          <p:nvPr/>
        </p:nvSpPr>
        <p:spPr>
          <a:xfrm>
            <a:off x="869632" y="1560314"/>
            <a:ext cx="1986915" cy="400110"/>
          </a:xfrm>
          <a:prstGeom prst="rect">
            <a:avLst/>
          </a:prstGeom>
          <a:noFill/>
        </p:spPr>
        <p:txBody>
          <a:bodyPr wrap="square">
            <a:spAutoFit/>
          </a:bodyPr>
          <a:lstStyle/>
          <a:p>
            <a:pPr algn="ctr"/>
            <a:r>
              <a:rPr lang="en-US" sz="2000" dirty="0"/>
              <a:t>$7,536,000</a:t>
            </a:r>
          </a:p>
        </p:txBody>
      </p:sp>
      <p:sp>
        <p:nvSpPr>
          <p:cNvPr id="8" name="TextBox 7">
            <a:extLst>
              <a:ext uri="{FF2B5EF4-FFF2-40B4-BE49-F238E27FC236}">
                <a16:creationId xmlns:a16="http://schemas.microsoft.com/office/drawing/2014/main" id="{B00D349A-6AE1-4C99-B9F0-CE9C5F2CB38F}"/>
              </a:ext>
            </a:extLst>
          </p:cNvPr>
          <p:cNvSpPr txBox="1"/>
          <p:nvPr/>
        </p:nvSpPr>
        <p:spPr>
          <a:xfrm>
            <a:off x="5633085" y="1560314"/>
            <a:ext cx="2263140" cy="400110"/>
          </a:xfrm>
          <a:prstGeom prst="rect">
            <a:avLst/>
          </a:prstGeom>
          <a:noFill/>
        </p:spPr>
        <p:txBody>
          <a:bodyPr wrap="square">
            <a:spAutoFit/>
          </a:bodyPr>
          <a:lstStyle/>
          <a:p>
            <a:pPr algn="ctr"/>
            <a:r>
              <a:rPr lang="en-US" sz="2000" dirty="0"/>
              <a:t>$7,480,000</a:t>
            </a:r>
          </a:p>
        </p:txBody>
      </p:sp>
      <p:sp>
        <p:nvSpPr>
          <p:cNvPr id="9" name="Rectangle 9">
            <a:extLst>
              <a:ext uri="{FF2B5EF4-FFF2-40B4-BE49-F238E27FC236}">
                <a16:creationId xmlns:a16="http://schemas.microsoft.com/office/drawing/2014/main" id="{8B733EC1-8806-4E8E-9ADA-FCDC7EEE30EC}"/>
              </a:ext>
            </a:extLst>
          </p:cNvPr>
          <p:cNvSpPr>
            <a:spLocks noChangeArrowheads="1"/>
          </p:cNvSpPr>
          <p:nvPr/>
        </p:nvSpPr>
        <p:spPr bwMode="auto">
          <a:xfrm>
            <a:off x="731518" y="2052190"/>
            <a:ext cx="2331720" cy="30480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12" name="Rectangle 22">
            <a:extLst>
              <a:ext uri="{FF2B5EF4-FFF2-40B4-BE49-F238E27FC236}">
                <a16:creationId xmlns:a16="http://schemas.microsoft.com/office/drawing/2014/main" id="{A3029631-1D88-45AA-B831-B64C8FC817A0}"/>
              </a:ext>
            </a:extLst>
          </p:cNvPr>
          <p:cNvSpPr>
            <a:spLocks noChangeArrowheads="1"/>
          </p:cNvSpPr>
          <p:nvPr/>
        </p:nvSpPr>
        <p:spPr bwMode="auto">
          <a:xfrm>
            <a:off x="731518" y="2348790"/>
            <a:ext cx="2331720" cy="247689"/>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13" name="Rectangle 8">
            <a:extLst>
              <a:ext uri="{FF2B5EF4-FFF2-40B4-BE49-F238E27FC236}">
                <a16:creationId xmlns:a16="http://schemas.microsoft.com/office/drawing/2014/main" id="{8FA10259-C27D-41B8-930E-C316EDC6A806}"/>
              </a:ext>
            </a:extLst>
          </p:cNvPr>
          <p:cNvSpPr>
            <a:spLocks noChangeArrowheads="1"/>
          </p:cNvSpPr>
          <p:nvPr/>
        </p:nvSpPr>
        <p:spPr bwMode="auto">
          <a:xfrm>
            <a:off x="728666" y="2581584"/>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Low Revenue Increase</a:t>
            </a:r>
          </a:p>
        </p:txBody>
      </p:sp>
      <p:sp>
        <p:nvSpPr>
          <p:cNvPr id="14" name="Rectangle 2">
            <a:extLst>
              <a:ext uri="{FF2B5EF4-FFF2-40B4-BE49-F238E27FC236}">
                <a16:creationId xmlns:a16="http://schemas.microsoft.com/office/drawing/2014/main" id="{4C731C34-6B9C-4B03-830A-286A6AEC0AFD}"/>
              </a:ext>
            </a:extLst>
          </p:cNvPr>
          <p:cNvSpPr>
            <a:spLocks noChangeArrowheads="1"/>
          </p:cNvSpPr>
          <p:nvPr/>
        </p:nvSpPr>
        <p:spPr bwMode="auto">
          <a:xfrm>
            <a:off x="731521" y="2787138"/>
            <a:ext cx="2331720" cy="1318138"/>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15" name="Text Box 16">
            <a:extLst>
              <a:ext uri="{FF2B5EF4-FFF2-40B4-BE49-F238E27FC236}">
                <a16:creationId xmlns:a16="http://schemas.microsoft.com/office/drawing/2014/main" id="{F379C5AE-A0BF-49BA-A187-0F6B4EF2696F}"/>
              </a:ext>
            </a:extLst>
          </p:cNvPr>
          <p:cNvSpPr txBox="1">
            <a:spLocks noChangeArrowheads="1"/>
          </p:cNvSpPr>
          <p:nvPr/>
        </p:nvSpPr>
        <p:spPr bwMode="auto">
          <a:xfrm>
            <a:off x="3616781" y="2716152"/>
            <a:ext cx="685800" cy="8679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Aid</a:t>
            </a:r>
          </a:p>
          <a:p>
            <a:pPr algn="ctr">
              <a:lnSpc>
                <a:spcPct val="30000"/>
              </a:lnSpc>
              <a:spcBef>
                <a:spcPct val="50000"/>
              </a:spcBef>
            </a:pPr>
            <a:r>
              <a:rPr lang="en-US" sz="1440" dirty="0">
                <a:latin typeface="Arial" charset="0"/>
              </a:rPr>
              <a:t>+</a:t>
            </a:r>
          </a:p>
          <a:p>
            <a:pPr algn="ctr">
              <a:lnSpc>
                <a:spcPct val="30000"/>
              </a:lnSpc>
              <a:spcBef>
                <a:spcPct val="50000"/>
              </a:spcBef>
            </a:pPr>
            <a:r>
              <a:rPr lang="en-US" sz="1440" dirty="0">
                <a:latin typeface="Arial" charset="0"/>
              </a:rPr>
              <a:t>Levy</a:t>
            </a:r>
          </a:p>
          <a:p>
            <a:pPr algn="ctr">
              <a:lnSpc>
                <a:spcPct val="30000"/>
              </a:lnSpc>
              <a:spcBef>
                <a:spcPct val="50000"/>
              </a:spcBef>
            </a:pPr>
            <a:endParaRPr lang="en-US" sz="1440" dirty="0">
              <a:latin typeface="Arial" charset="0"/>
            </a:endParaRPr>
          </a:p>
        </p:txBody>
      </p:sp>
      <p:sp>
        <p:nvSpPr>
          <p:cNvPr id="16" name="AutoShape 12">
            <a:extLst>
              <a:ext uri="{FF2B5EF4-FFF2-40B4-BE49-F238E27FC236}">
                <a16:creationId xmlns:a16="http://schemas.microsoft.com/office/drawing/2014/main" id="{FC7B32C7-C4D1-4F92-B9A1-E290E6B755B7}"/>
              </a:ext>
            </a:extLst>
          </p:cNvPr>
          <p:cNvSpPr>
            <a:spLocks/>
          </p:cNvSpPr>
          <p:nvPr/>
        </p:nvSpPr>
        <p:spPr bwMode="auto">
          <a:xfrm>
            <a:off x="3268980" y="2150160"/>
            <a:ext cx="277793" cy="1964640"/>
          </a:xfrm>
          <a:prstGeom prst="righ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18" name="TextBox 17">
            <a:extLst>
              <a:ext uri="{FF2B5EF4-FFF2-40B4-BE49-F238E27FC236}">
                <a16:creationId xmlns:a16="http://schemas.microsoft.com/office/drawing/2014/main" id="{05368ECE-C6C3-4105-AFD7-325E33B97A8A}"/>
              </a:ext>
            </a:extLst>
          </p:cNvPr>
          <p:cNvSpPr txBox="1"/>
          <p:nvPr/>
        </p:nvSpPr>
        <p:spPr>
          <a:xfrm>
            <a:off x="178901" y="4305459"/>
            <a:ext cx="3228975" cy="369332"/>
          </a:xfrm>
          <a:prstGeom prst="rect">
            <a:avLst/>
          </a:prstGeom>
          <a:noFill/>
        </p:spPr>
        <p:txBody>
          <a:bodyPr wrap="square">
            <a:spAutoFit/>
          </a:bodyPr>
          <a:lstStyle/>
          <a:p>
            <a:pPr algn="ctr">
              <a:spcBef>
                <a:spcPct val="50000"/>
              </a:spcBef>
            </a:pPr>
            <a:r>
              <a:rPr lang="en-US" sz="1800" dirty="0"/>
              <a:t>Under levied by $10,000</a:t>
            </a:r>
          </a:p>
        </p:txBody>
      </p:sp>
      <p:sp>
        <p:nvSpPr>
          <p:cNvPr id="19" name="Rectangle 10">
            <a:extLst>
              <a:ext uri="{FF2B5EF4-FFF2-40B4-BE49-F238E27FC236}">
                <a16:creationId xmlns:a16="http://schemas.microsoft.com/office/drawing/2014/main" id="{55FC6EA1-3AFE-4936-9DAF-530CA9471A2A}"/>
              </a:ext>
            </a:extLst>
          </p:cNvPr>
          <p:cNvSpPr>
            <a:spLocks noChangeArrowheads="1"/>
          </p:cNvSpPr>
          <p:nvPr/>
        </p:nvSpPr>
        <p:spPr bwMode="auto">
          <a:xfrm>
            <a:off x="5806443" y="2368417"/>
            <a:ext cx="2328863" cy="174638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r>
              <a:rPr lang="en-US" sz="1260" dirty="0">
                <a:solidFill>
                  <a:srgbClr val="000000"/>
                </a:solidFill>
                <a:latin typeface="Arial" charset="0"/>
              </a:rPr>
              <a:t> </a:t>
            </a:r>
          </a:p>
        </p:txBody>
      </p:sp>
      <p:sp>
        <p:nvSpPr>
          <p:cNvPr id="20" name="Text Box 18">
            <a:extLst>
              <a:ext uri="{FF2B5EF4-FFF2-40B4-BE49-F238E27FC236}">
                <a16:creationId xmlns:a16="http://schemas.microsoft.com/office/drawing/2014/main" id="{B7C11BE2-518E-4124-8D0A-B345C80EC57B}"/>
              </a:ext>
            </a:extLst>
          </p:cNvPr>
          <p:cNvSpPr txBox="1">
            <a:spLocks noChangeArrowheads="1"/>
          </p:cNvSpPr>
          <p:nvPr/>
        </p:nvSpPr>
        <p:spPr bwMode="auto">
          <a:xfrm>
            <a:off x="4570320" y="2979189"/>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Base</a:t>
            </a:r>
          </a:p>
          <a:p>
            <a:pPr algn="ctr">
              <a:lnSpc>
                <a:spcPct val="30000"/>
              </a:lnSpc>
              <a:spcBef>
                <a:spcPct val="50000"/>
              </a:spcBef>
            </a:pPr>
            <a:endParaRPr lang="en-US" sz="1440" dirty="0">
              <a:latin typeface="Arial" charset="0"/>
            </a:endParaRPr>
          </a:p>
        </p:txBody>
      </p:sp>
      <p:sp>
        <p:nvSpPr>
          <p:cNvPr id="21" name="AutoShape 17">
            <a:extLst>
              <a:ext uri="{FF2B5EF4-FFF2-40B4-BE49-F238E27FC236}">
                <a16:creationId xmlns:a16="http://schemas.microsoft.com/office/drawing/2014/main" id="{51300797-1405-4E0B-AF2F-F1A1341E4245}"/>
              </a:ext>
            </a:extLst>
          </p:cNvPr>
          <p:cNvSpPr>
            <a:spLocks/>
          </p:cNvSpPr>
          <p:nvPr/>
        </p:nvSpPr>
        <p:spPr bwMode="auto">
          <a:xfrm>
            <a:off x="5326381" y="2356989"/>
            <a:ext cx="388622" cy="1757811"/>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
        <p:nvSpPr>
          <p:cNvPr id="22" name="Line 23">
            <a:extLst>
              <a:ext uri="{FF2B5EF4-FFF2-40B4-BE49-F238E27FC236}">
                <a16:creationId xmlns:a16="http://schemas.microsoft.com/office/drawing/2014/main" id="{00A38D4B-9537-40AE-B163-9422004C573E}"/>
              </a:ext>
            </a:extLst>
          </p:cNvPr>
          <p:cNvSpPr>
            <a:spLocks noChangeShapeType="1"/>
          </p:cNvSpPr>
          <p:nvPr/>
        </p:nvSpPr>
        <p:spPr bwMode="auto">
          <a:xfrm>
            <a:off x="3060386" y="2348790"/>
            <a:ext cx="2677473" cy="19627"/>
          </a:xfrm>
          <a:prstGeom prst="line">
            <a:avLst/>
          </a:prstGeom>
          <a:noFill/>
          <a:ln w="38100">
            <a:solidFill>
              <a:schemeClr val="tx1"/>
            </a:solidFill>
            <a:prstDash val="sysDot"/>
            <a:round/>
            <a:headEnd/>
            <a:tailEnd/>
          </a:ln>
        </p:spPr>
        <p:txBody>
          <a:bodyPr/>
          <a:lstStyle/>
          <a:p>
            <a:endParaRPr lang="en-US" sz="1975" dirty="0"/>
          </a:p>
        </p:txBody>
      </p:sp>
      <p:sp>
        <p:nvSpPr>
          <p:cNvPr id="24" name="TextBox 23">
            <a:extLst>
              <a:ext uri="{FF2B5EF4-FFF2-40B4-BE49-F238E27FC236}">
                <a16:creationId xmlns:a16="http://schemas.microsoft.com/office/drawing/2014/main" id="{B2FA5B8E-6790-4EA3-808C-94D903457F02}"/>
              </a:ext>
            </a:extLst>
          </p:cNvPr>
          <p:cNvSpPr txBox="1"/>
          <p:nvPr/>
        </p:nvSpPr>
        <p:spPr>
          <a:xfrm>
            <a:off x="4131945" y="4193728"/>
            <a:ext cx="4575810" cy="923330"/>
          </a:xfrm>
          <a:prstGeom prst="rect">
            <a:avLst/>
          </a:prstGeom>
          <a:noFill/>
        </p:spPr>
        <p:txBody>
          <a:bodyPr wrap="square">
            <a:spAutoFit/>
          </a:bodyPr>
          <a:lstStyle/>
          <a:p>
            <a:pPr algn="ctr">
              <a:spcBef>
                <a:spcPct val="50000"/>
              </a:spcBef>
            </a:pPr>
            <a:r>
              <a:rPr lang="en-US" sz="1800" dirty="0"/>
              <a:t>This district will have no carryover authority to current year in Line 8A. (as the $10,000 Under levied amount did not role forward)</a:t>
            </a:r>
          </a:p>
        </p:txBody>
      </p:sp>
      <p:sp>
        <p:nvSpPr>
          <p:cNvPr id="25" name="Rectangle 9">
            <a:extLst>
              <a:ext uri="{FF2B5EF4-FFF2-40B4-BE49-F238E27FC236}">
                <a16:creationId xmlns:a16="http://schemas.microsoft.com/office/drawing/2014/main" id="{1CB70484-01E1-4A91-934F-FC644CE42C50}"/>
              </a:ext>
            </a:extLst>
          </p:cNvPr>
          <p:cNvSpPr>
            <a:spLocks noChangeArrowheads="1"/>
          </p:cNvSpPr>
          <p:nvPr/>
        </p:nvSpPr>
        <p:spPr bwMode="auto">
          <a:xfrm>
            <a:off x="7183755" y="1942805"/>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Tree>
    <p:extLst>
      <p:ext uri="{BB962C8B-B14F-4D97-AF65-F5344CB8AC3E}">
        <p14:creationId xmlns:p14="http://schemas.microsoft.com/office/powerpoint/2010/main" val="421094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25000" lnSpcReduction="20000"/>
          </a:bodyPr>
          <a:lstStyle/>
          <a:p>
            <a:pPr algn="ctr">
              <a:lnSpc>
                <a:spcPct val="90000"/>
              </a:lnSpc>
              <a:spcBef>
                <a:spcPct val="20000"/>
              </a:spcBef>
              <a:defRPr/>
            </a:pPr>
            <a:endParaRPr lang="en-US" sz="3600" i="1" dirty="0">
              <a:solidFill>
                <a:srgbClr val="FFFF00"/>
              </a:solidFill>
              <a:latin typeface="Lato Black" panose="020F0A02020204030203" pitchFamily="34" charset="0"/>
            </a:endParaRPr>
          </a:p>
          <a:p>
            <a:pPr algn="ctr">
              <a:lnSpc>
                <a:spcPct val="90000"/>
              </a:lnSpc>
              <a:spcBef>
                <a:spcPct val="20000"/>
              </a:spcBef>
              <a:defRPr/>
            </a:pPr>
            <a:r>
              <a:rPr lang="en-US" sz="11200" i="1" dirty="0">
                <a:solidFill>
                  <a:srgbClr val="FFFF00"/>
                </a:solidFill>
                <a:latin typeface="Lato Black" panose="020F0A02020204030203" pitchFamily="34" charset="0"/>
              </a:rPr>
              <a:t>#4 - Non-recurring Exemption, Other Recurring, Under levy   </a:t>
            </a:r>
          </a:p>
          <a:p>
            <a:endParaRPr lang="en-US" dirty="0"/>
          </a:p>
        </p:txBody>
      </p:sp>
      <p:sp>
        <p:nvSpPr>
          <p:cNvPr id="3" name="Text Box 16">
            <a:extLst>
              <a:ext uri="{FF2B5EF4-FFF2-40B4-BE49-F238E27FC236}">
                <a16:creationId xmlns:a16="http://schemas.microsoft.com/office/drawing/2014/main" id="{6F73D56B-C6FC-4BAA-9A57-6A909515D7F7}"/>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5B71109C-E016-4D98-8936-09E28F6B79F6}"/>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5" name="Rectangle 9">
            <a:extLst>
              <a:ext uri="{FF2B5EF4-FFF2-40B4-BE49-F238E27FC236}">
                <a16:creationId xmlns:a16="http://schemas.microsoft.com/office/drawing/2014/main" id="{B800455B-855C-41D8-AA3F-98A408977B13}"/>
              </a:ext>
            </a:extLst>
          </p:cNvPr>
          <p:cNvSpPr>
            <a:spLocks noChangeArrowheads="1"/>
          </p:cNvSpPr>
          <p:nvPr/>
        </p:nvSpPr>
        <p:spPr bwMode="auto">
          <a:xfrm>
            <a:off x="731521" y="1926764"/>
            <a:ext cx="2331720" cy="28575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6" name="Rectangle 8">
            <a:extLst>
              <a:ext uri="{FF2B5EF4-FFF2-40B4-BE49-F238E27FC236}">
                <a16:creationId xmlns:a16="http://schemas.microsoft.com/office/drawing/2014/main" id="{91BD7DEB-3DE2-4D1E-A416-977337925B16}"/>
              </a:ext>
            </a:extLst>
          </p:cNvPr>
          <p:cNvSpPr>
            <a:spLocks noChangeArrowheads="1"/>
          </p:cNvSpPr>
          <p:nvPr/>
        </p:nvSpPr>
        <p:spPr bwMode="auto">
          <a:xfrm>
            <a:off x="719197" y="2232090"/>
            <a:ext cx="2331720" cy="254793"/>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9" name="Rectangle 7">
            <a:extLst>
              <a:ext uri="{FF2B5EF4-FFF2-40B4-BE49-F238E27FC236}">
                <a16:creationId xmlns:a16="http://schemas.microsoft.com/office/drawing/2014/main" id="{AAC45FDF-3B85-4BE7-826B-4D85948A4FF2}"/>
              </a:ext>
            </a:extLst>
          </p:cNvPr>
          <p:cNvSpPr>
            <a:spLocks noChangeArrowheads="1"/>
          </p:cNvSpPr>
          <p:nvPr/>
        </p:nvSpPr>
        <p:spPr bwMode="auto">
          <a:xfrm>
            <a:off x="723900" y="2486883"/>
            <a:ext cx="2339341" cy="234100"/>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Operating Referenda</a:t>
            </a:r>
          </a:p>
        </p:txBody>
      </p:sp>
      <p:sp>
        <p:nvSpPr>
          <p:cNvPr id="10" name="Rectangle 2">
            <a:extLst>
              <a:ext uri="{FF2B5EF4-FFF2-40B4-BE49-F238E27FC236}">
                <a16:creationId xmlns:a16="http://schemas.microsoft.com/office/drawing/2014/main" id="{27D9CFCC-C56A-4989-9D79-31CFC67B393F}"/>
              </a:ext>
            </a:extLst>
          </p:cNvPr>
          <p:cNvSpPr>
            <a:spLocks noChangeArrowheads="1"/>
          </p:cNvSpPr>
          <p:nvPr/>
        </p:nvSpPr>
        <p:spPr bwMode="auto">
          <a:xfrm>
            <a:off x="731521" y="2724127"/>
            <a:ext cx="2331720" cy="1381150"/>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11" name="TextBox 10">
            <a:extLst>
              <a:ext uri="{FF2B5EF4-FFF2-40B4-BE49-F238E27FC236}">
                <a16:creationId xmlns:a16="http://schemas.microsoft.com/office/drawing/2014/main" id="{32D1F986-6FB6-4E6B-993E-74AC21F07A76}"/>
              </a:ext>
            </a:extLst>
          </p:cNvPr>
          <p:cNvSpPr txBox="1"/>
          <p:nvPr/>
        </p:nvSpPr>
        <p:spPr>
          <a:xfrm>
            <a:off x="800100" y="1394579"/>
            <a:ext cx="2263140" cy="400110"/>
          </a:xfrm>
          <a:prstGeom prst="rect">
            <a:avLst/>
          </a:prstGeom>
          <a:noFill/>
        </p:spPr>
        <p:txBody>
          <a:bodyPr wrap="square" rtlCol="0">
            <a:spAutoFit/>
          </a:bodyPr>
          <a:lstStyle/>
          <a:p>
            <a:pPr algn="ctr"/>
            <a:r>
              <a:rPr lang="en-US" sz="2000" b="1" dirty="0"/>
              <a:t>$8,990,000</a:t>
            </a:r>
          </a:p>
        </p:txBody>
      </p:sp>
      <p:sp>
        <p:nvSpPr>
          <p:cNvPr id="12" name="Text Box 20">
            <a:extLst>
              <a:ext uri="{FF2B5EF4-FFF2-40B4-BE49-F238E27FC236}">
                <a16:creationId xmlns:a16="http://schemas.microsoft.com/office/drawing/2014/main" id="{29D9F2FA-1383-4BD9-84A9-7F9AFAFC0100}"/>
              </a:ext>
            </a:extLst>
          </p:cNvPr>
          <p:cNvSpPr txBox="1">
            <a:spLocks noChangeArrowheads="1"/>
          </p:cNvSpPr>
          <p:nvPr/>
        </p:nvSpPr>
        <p:spPr bwMode="auto">
          <a:xfrm>
            <a:off x="457200" y="4149090"/>
            <a:ext cx="2811780" cy="396262"/>
          </a:xfrm>
          <a:prstGeom prst="rect">
            <a:avLst/>
          </a:prstGeom>
          <a:noFill/>
          <a:ln w="9525">
            <a:noFill/>
            <a:miter lim="800000"/>
            <a:headEnd/>
            <a:tailEnd/>
          </a:ln>
        </p:spPr>
        <p:txBody>
          <a:bodyPr>
            <a:spAutoFit/>
          </a:bodyPr>
          <a:lstStyle/>
          <a:p>
            <a:pPr algn="ctr">
              <a:spcBef>
                <a:spcPct val="50000"/>
              </a:spcBef>
            </a:pPr>
            <a:r>
              <a:rPr lang="en-US" sz="2000" b="1" dirty="0"/>
              <a:t>Underlevied by $56,000</a:t>
            </a:r>
          </a:p>
        </p:txBody>
      </p:sp>
      <p:sp>
        <p:nvSpPr>
          <p:cNvPr id="14" name="Rectangle 10">
            <a:extLst>
              <a:ext uri="{FF2B5EF4-FFF2-40B4-BE49-F238E27FC236}">
                <a16:creationId xmlns:a16="http://schemas.microsoft.com/office/drawing/2014/main" id="{D3D3819D-F441-4D53-9C90-FD550AB203C7}"/>
              </a:ext>
            </a:extLst>
          </p:cNvPr>
          <p:cNvSpPr>
            <a:spLocks noChangeArrowheads="1"/>
          </p:cNvSpPr>
          <p:nvPr/>
        </p:nvSpPr>
        <p:spPr bwMode="auto">
          <a:xfrm>
            <a:off x="5815090" y="2403305"/>
            <a:ext cx="2328863" cy="1676725"/>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endParaRPr lang="en-US" sz="1260" dirty="0">
              <a:solidFill>
                <a:srgbClr val="000000"/>
              </a:solidFill>
              <a:latin typeface="Arial" charset="0"/>
            </a:endParaRPr>
          </a:p>
          <a:p>
            <a:pPr algn="ctr"/>
            <a:r>
              <a:rPr lang="en-US" sz="1260" dirty="0">
                <a:solidFill>
                  <a:srgbClr val="000000"/>
                </a:solidFill>
                <a:latin typeface="Arial" charset="0"/>
              </a:rPr>
              <a:t>(no backout)</a:t>
            </a:r>
          </a:p>
        </p:txBody>
      </p:sp>
      <p:sp>
        <p:nvSpPr>
          <p:cNvPr id="15" name="Rectangle 9">
            <a:extLst>
              <a:ext uri="{FF2B5EF4-FFF2-40B4-BE49-F238E27FC236}">
                <a16:creationId xmlns:a16="http://schemas.microsoft.com/office/drawing/2014/main" id="{AAB7A832-1C7C-48E5-9553-A9205FACD0CA}"/>
              </a:ext>
            </a:extLst>
          </p:cNvPr>
          <p:cNvSpPr>
            <a:spLocks noChangeArrowheads="1"/>
          </p:cNvSpPr>
          <p:nvPr/>
        </p:nvSpPr>
        <p:spPr bwMode="auto">
          <a:xfrm>
            <a:off x="7183755" y="1942805"/>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
        <p:nvSpPr>
          <p:cNvPr id="16" name="Text Box 19">
            <a:extLst>
              <a:ext uri="{FF2B5EF4-FFF2-40B4-BE49-F238E27FC236}">
                <a16:creationId xmlns:a16="http://schemas.microsoft.com/office/drawing/2014/main" id="{C1C0C161-CF3B-45C1-8E12-AF2AADCF3ECF}"/>
              </a:ext>
            </a:extLst>
          </p:cNvPr>
          <p:cNvSpPr txBox="1">
            <a:spLocks noChangeArrowheads="1"/>
          </p:cNvSpPr>
          <p:nvPr/>
        </p:nvSpPr>
        <p:spPr bwMode="auto">
          <a:xfrm>
            <a:off x="3268980" y="4315452"/>
            <a:ext cx="4169229" cy="746358"/>
          </a:xfrm>
          <a:prstGeom prst="rect">
            <a:avLst/>
          </a:prstGeom>
          <a:noFill/>
          <a:ln w="19050">
            <a:solidFill>
              <a:schemeClr val="tx1"/>
            </a:solidFill>
            <a:miter lim="800000"/>
            <a:headEnd/>
            <a:tailEnd/>
          </a:ln>
        </p:spPr>
        <p:txBody>
          <a:bodyPr wrap="square">
            <a:spAutoFit/>
          </a:bodyPr>
          <a:lstStyle/>
          <a:p>
            <a:pPr algn="ctr">
              <a:spcBef>
                <a:spcPts val="300"/>
              </a:spcBef>
            </a:pPr>
            <a:r>
              <a:rPr lang="en-US" sz="2000" b="1" dirty="0"/>
              <a:t>This district will have $10,000 in </a:t>
            </a:r>
          </a:p>
          <a:p>
            <a:pPr algn="ctr">
              <a:spcBef>
                <a:spcPts val="300"/>
              </a:spcBef>
            </a:pPr>
            <a:r>
              <a:rPr lang="en-US" sz="2000" b="1" dirty="0"/>
              <a:t>carryover authority in Line 8A. </a:t>
            </a:r>
          </a:p>
        </p:txBody>
      </p:sp>
      <p:sp>
        <p:nvSpPr>
          <p:cNvPr id="17" name="Line 21">
            <a:extLst>
              <a:ext uri="{FF2B5EF4-FFF2-40B4-BE49-F238E27FC236}">
                <a16:creationId xmlns:a16="http://schemas.microsoft.com/office/drawing/2014/main" id="{06297DF8-8A6A-4CA0-A03B-BED970009595}"/>
              </a:ext>
            </a:extLst>
          </p:cNvPr>
          <p:cNvSpPr>
            <a:spLocks noChangeShapeType="1"/>
          </p:cNvSpPr>
          <p:nvPr/>
        </p:nvSpPr>
        <p:spPr bwMode="auto">
          <a:xfrm flipH="1">
            <a:off x="572588" y="2314565"/>
            <a:ext cx="2674620" cy="0"/>
          </a:xfrm>
          <a:prstGeom prst="line">
            <a:avLst/>
          </a:prstGeom>
          <a:noFill/>
          <a:ln w="28575">
            <a:solidFill>
              <a:srgbClr val="7030A0"/>
            </a:solidFill>
            <a:round/>
            <a:headEnd/>
            <a:tailEnd/>
          </a:ln>
        </p:spPr>
        <p:txBody>
          <a:bodyPr/>
          <a:lstStyle/>
          <a:p>
            <a:endParaRPr lang="en-US" sz="1975" dirty="0"/>
          </a:p>
        </p:txBody>
      </p:sp>
      <p:sp>
        <p:nvSpPr>
          <p:cNvPr id="18" name="Line 22">
            <a:extLst>
              <a:ext uri="{FF2B5EF4-FFF2-40B4-BE49-F238E27FC236}">
                <a16:creationId xmlns:a16="http://schemas.microsoft.com/office/drawing/2014/main" id="{E1D6C272-568C-4753-B5C4-D051E022129C}"/>
              </a:ext>
            </a:extLst>
          </p:cNvPr>
          <p:cNvSpPr>
            <a:spLocks noChangeShapeType="1"/>
          </p:cNvSpPr>
          <p:nvPr/>
        </p:nvSpPr>
        <p:spPr bwMode="auto">
          <a:xfrm>
            <a:off x="3134412" y="2298511"/>
            <a:ext cx="2668354" cy="120410"/>
          </a:xfrm>
          <a:prstGeom prst="line">
            <a:avLst/>
          </a:prstGeom>
          <a:noFill/>
          <a:ln w="38100">
            <a:solidFill>
              <a:schemeClr val="tx1"/>
            </a:solidFill>
            <a:prstDash val="sysDot"/>
            <a:round/>
            <a:headEnd/>
            <a:tailEnd/>
          </a:ln>
        </p:spPr>
        <p:txBody>
          <a:bodyPr/>
          <a:lstStyle/>
          <a:p>
            <a:endParaRPr lang="en-US" sz="1975" dirty="0"/>
          </a:p>
        </p:txBody>
      </p:sp>
      <p:sp>
        <p:nvSpPr>
          <p:cNvPr id="19" name="AutoShape 12">
            <a:extLst>
              <a:ext uri="{FF2B5EF4-FFF2-40B4-BE49-F238E27FC236}">
                <a16:creationId xmlns:a16="http://schemas.microsoft.com/office/drawing/2014/main" id="{85757EEC-5670-4BB0-B347-EF03A9952140}"/>
              </a:ext>
            </a:extLst>
          </p:cNvPr>
          <p:cNvSpPr>
            <a:spLocks/>
          </p:cNvSpPr>
          <p:nvPr/>
        </p:nvSpPr>
        <p:spPr bwMode="auto">
          <a:xfrm>
            <a:off x="3188076" y="2298512"/>
            <a:ext cx="355224" cy="1816288"/>
          </a:xfrm>
          <a:prstGeom prst="righ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20" name="Text Box 16">
            <a:extLst>
              <a:ext uri="{FF2B5EF4-FFF2-40B4-BE49-F238E27FC236}">
                <a16:creationId xmlns:a16="http://schemas.microsoft.com/office/drawing/2014/main" id="{F0E4D3EF-325B-44C5-A9E9-1288DD750878}"/>
              </a:ext>
            </a:extLst>
          </p:cNvPr>
          <p:cNvSpPr txBox="1">
            <a:spLocks noChangeArrowheads="1"/>
          </p:cNvSpPr>
          <p:nvPr/>
        </p:nvSpPr>
        <p:spPr bwMode="auto">
          <a:xfrm>
            <a:off x="3644333" y="2838595"/>
            <a:ext cx="685800" cy="1026307"/>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800" dirty="0"/>
              <a:t>Aid</a:t>
            </a:r>
          </a:p>
          <a:p>
            <a:pPr algn="ctr">
              <a:lnSpc>
                <a:spcPct val="30000"/>
              </a:lnSpc>
              <a:spcBef>
                <a:spcPct val="50000"/>
              </a:spcBef>
            </a:pPr>
            <a:r>
              <a:rPr lang="en-US" sz="1800" dirty="0"/>
              <a:t>+</a:t>
            </a:r>
          </a:p>
          <a:p>
            <a:pPr algn="ctr">
              <a:lnSpc>
                <a:spcPct val="30000"/>
              </a:lnSpc>
              <a:spcBef>
                <a:spcPct val="50000"/>
              </a:spcBef>
            </a:pPr>
            <a:r>
              <a:rPr lang="en-US" sz="1800" dirty="0"/>
              <a:t>Levy</a:t>
            </a:r>
          </a:p>
          <a:p>
            <a:pPr algn="ctr">
              <a:lnSpc>
                <a:spcPct val="30000"/>
              </a:lnSpc>
              <a:spcBef>
                <a:spcPct val="50000"/>
              </a:spcBef>
            </a:pPr>
            <a:endParaRPr lang="en-US" sz="1440" dirty="0">
              <a:latin typeface="Arial" charset="0"/>
            </a:endParaRPr>
          </a:p>
        </p:txBody>
      </p:sp>
      <p:sp>
        <p:nvSpPr>
          <p:cNvPr id="21" name="AutoShape 17">
            <a:extLst>
              <a:ext uri="{FF2B5EF4-FFF2-40B4-BE49-F238E27FC236}">
                <a16:creationId xmlns:a16="http://schemas.microsoft.com/office/drawing/2014/main" id="{808F3513-1DFE-4099-9DA5-EB0525C2ECAA}"/>
              </a:ext>
            </a:extLst>
          </p:cNvPr>
          <p:cNvSpPr>
            <a:spLocks/>
          </p:cNvSpPr>
          <p:nvPr/>
        </p:nvSpPr>
        <p:spPr bwMode="auto">
          <a:xfrm>
            <a:off x="5453743" y="2403029"/>
            <a:ext cx="349023" cy="1702248"/>
          </a:xfrm>
          <a:prstGeom prst="lef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22" name="Text Box 18">
            <a:extLst>
              <a:ext uri="{FF2B5EF4-FFF2-40B4-BE49-F238E27FC236}">
                <a16:creationId xmlns:a16="http://schemas.microsoft.com/office/drawing/2014/main" id="{E251D412-00D8-4D74-9C52-2B33E9CE16B1}"/>
              </a:ext>
            </a:extLst>
          </p:cNvPr>
          <p:cNvSpPr txBox="1">
            <a:spLocks noChangeArrowheads="1"/>
          </p:cNvSpPr>
          <p:nvPr/>
        </p:nvSpPr>
        <p:spPr bwMode="auto">
          <a:xfrm>
            <a:off x="4767943" y="3027300"/>
            <a:ext cx="685800" cy="583108"/>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800" dirty="0"/>
              <a:t>Base</a:t>
            </a:r>
          </a:p>
          <a:p>
            <a:pPr algn="ctr">
              <a:lnSpc>
                <a:spcPct val="30000"/>
              </a:lnSpc>
              <a:spcBef>
                <a:spcPct val="50000"/>
              </a:spcBef>
            </a:pPr>
            <a:endParaRPr lang="en-US" sz="1440" dirty="0">
              <a:latin typeface="Arial" charset="0"/>
            </a:endParaRPr>
          </a:p>
        </p:txBody>
      </p:sp>
    </p:spTree>
    <p:extLst>
      <p:ext uri="{BB962C8B-B14F-4D97-AF65-F5344CB8AC3E}">
        <p14:creationId xmlns:p14="http://schemas.microsoft.com/office/powerpoint/2010/main" val="260906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pPr lvl="0"/>
            <a:endParaRPr lang="en-US" sz="11200" noProof="0" dirty="0">
              <a:solidFill>
                <a:srgbClr val="FFFF00"/>
              </a:solidFill>
            </a:endParaRPr>
          </a:p>
          <a:p>
            <a:pPr lvl="0"/>
            <a:r>
              <a:rPr lang="en-US" sz="11200" noProof="0" dirty="0">
                <a:solidFill>
                  <a:srgbClr val="FFFF00"/>
                </a:solidFill>
              </a:rPr>
              <a:t>Budget/Revenue Limit Roadmap</a:t>
            </a:r>
          </a:p>
          <a:p>
            <a:endParaRPr lang="en-US" dirty="0"/>
          </a:p>
        </p:txBody>
      </p:sp>
      <p:pic>
        <p:nvPicPr>
          <p:cNvPr id="4" name="Picture 3">
            <a:extLst>
              <a:ext uri="{FF2B5EF4-FFF2-40B4-BE49-F238E27FC236}">
                <a16:creationId xmlns:a16="http://schemas.microsoft.com/office/drawing/2014/main" id="{902FD1F4-9A77-4D61-82D4-022D03141404}"/>
              </a:ext>
            </a:extLst>
          </p:cNvPr>
          <p:cNvPicPr>
            <a:picLocks noChangeAspect="1"/>
          </p:cNvPicPr>
          <p:nvPr/>
        </p:nvPicPr>
        <p:blipFill>
          <a:blip r:embed="rId2"/>
          <a:stretch>
            <a:fillRect/>
          </a:stretch>
        </p:blipFill>
        <p:spPr>
          <a:xfrm>
            <a:off x="471957" y="3066877"/>
            <a:ext cx="2414147" cy="1448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CB53576-4766-498E-A6E3-208FB981D814}"/>
              </a:ext>
            </a:extLst>
          </p:cNvPr>
          <p:cNvSpPr txBox="1"/>
          <p:nvPr/>
        </p:nvSpPr>
        <p:spPr>
          <a:xfrm>
            <a:off x="308454" y="2633330"/>
            <a:ext cx="2853487" cy="369332"/>
          </a:xfrm>
          <a:prstGeom prst="rect">
            <a:avLst/>
          </a:prstGeom>
          <a:noFill/>
        </p:spPr>
        <p:txBody>
          <a:bodyPr wrap="square">
            <a:spAutoFit/>
          </a:bodyPr>
          <a:lstStyle/>
          <a:p>
            <a:pPr algn="ctr">
              <a:spcBef>
                <a:spcPts val="270"/>
              </a:spcBef>
              <a:defRPr/>
            </a:pPr>
            <a:r>
              <a:rPr lang="en-US" sz="1800" dirty="0">
                <a:effectLst>
                  <a:outerShdw blurRad="38100" dist="38100" dir="2700000" algn="tl">
                    <a:srgbClr val="000000">
                      <a:alpha val="43137"/>
                    </a:srgbClr>
                  </a:outerShdw>
                </a:effectLst>
                <a:latin typeface="Lato" panose="020F0502020204030203" pitchFamily="34" charset="0"/>
              </a:rPr>
              <a:t>Revenue Limit Calculation</a:t>
            </a:r>
          </a:p>
        </p:txBody>
      </p:sp>
      <p:sp>
        <p:nvSpPr>
          <p:cNvPr id="9" name="TextBox 8">
            <a:extLst>
              <a:ext uri="{FF2B5EF4-FFF2-40B4-BE49-F238E27FC236}">
                <a16:creationId xmlns:a16="http://schemas.microsoft.com/office/drawing/2014/main" id="{66FD8C49-7FD0-4ED6-A9DC-243E8FCFECAB}"/>
              </a:ext>
            </a:extLst>
          </p:cNvPr>
          <p:cNvSpPr txBox="1"/>
          <p:nvPr/>
        </p:nvSpPr>
        <p:spPr>
          <a:xfrm>
            <a:off x="325173" y="1139657"/>
            <a:ext cx="2968639" cy="523220"/>
          </a:xfrm>
          <a:prstGeom prst="rect">
            <a:avLst/>
          </a:prstGeom>
          <a:noFill/>
        </p:spPr>
        <p:txBody>
          <a:bodyPr wrap="square">
            <a:spAutoFit/>
          </a:bodyPr>
          <a:lstStyle/>
          <a:p>
            <a:pPr>
              <a:defRPr/>
            </a:pPr>
            <a:r>
              <a:rPr lang="en-US" sz="2800" dirty="0">
                <a:effectLst>
                  <a:outerShdw blurRad="38100" dist="38100" dir="2700000" algn="tl">
                    <a:srgbClr val="000000">
                      <a:alpha val="43137"/>
                    </a:srgbClr>
                  </a:outerShdw>
                </a:effectLst>
              </a:rPr>
              <a:t>WISEdata &amp; WiSFiP</a:t>
            </a:r>
          </a:p>
        </p:txBody>
      </p:sp>
      <p:sp>
        <p:nvSpPr>
          <p:cNvPr id="11" name="TextBox 10">
            <a:extLst>
              <a:ext uri="{FF2B5EF4-FFF2-40B4-BE49-F238E27FC236}">
                <a16:creationId xmlns:a16="http://schemas.microsoft.com/office/drawing/2014/main" id="{8D9627E0-6712-47F2-9862-7E9387391A1A}"/>
              </a:ext>
            </a:extLst>
          </p:cNvPr>
          <p:cNvSpPr txBox="1"/>
          <p:nvPr/>
        </p:nvSpPr>
        <p:spPr>
          <a:xfrm>
            <a:off x="3649086" y="1241631"/>
            <a:ext cx="2561749" cy="1154162"/>
          </a:xfrm>
          <a:prstGeom prst="rect">
            <a:avLst/>
          </a:prstGeom>
          <a:noFill/>
        </p:spPr>
        <p:txBody>
          <a:bodyPr wrap="square">
            <a:spAutoFit/>
          </a:bodyPr>
          <a:lstStyle/>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Summer Count,</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 3rd Friday Sept Count,</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Oct 1 Tax Values,</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October 15 Aid Cert.</a:t>
            </a:r>
          </a:p>
        </p:txBody>
      </p:sp>
      <p:sp>
        <p:nvSpPr>
          <p:cNvPr id="14" name="TextBox 13">
            <a:extLst>
              <a:ext uri="{FF2B5EF4-FFF2-40B4-BE49-F238E27FC236}">
                <a16:creationId xmlns:a16="http://schemas.microsoft.com/office/drawing/2014/main" id="{C27ABC9B-A7AD-4401-9701-A4500C9DE2D2}"/>
              </a:ext>
            </a:extLst>
          </p:cNvPr>
          <p:cNvSpPr txBox="1"/>
          <p:nvPr/>
        </p:nvSpPr>
        <p:spPr>
          <a:xfrm>
            <a:off x="1049397" y="1727092"/>
            <a:ext cx="1371600" cy="646331"/>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Lato" panose="020F0502020204030203" pitchFamily="34" charset="0"/>
              </a:rPr>
              <a:t>Original</a:t>
            </a:r>
          </a:p>
          <a:p>
            <a:pPr algn="ctr">
              <a:defRPr/>
            </a:pPr>
            <a:r>
              <a:rPr lang="en-US" sz="1800" dirty="0">
                <a:effectLst>
                  <a:outerShdw blurRad="38100" dist="38100" dir="2700000" algn="tl">
                    <a:srgbClr val="000000">
                      <a:alpha val="43137"/>
                    </a:srgbClr>
                  </a:outerShdw>
                </a:effectLst>
                <a:latin typeface="Lato" panose="020F0502020204030203" pitchFamily="34" charset="0"/>
              </a:rPr>
              <a:t>Budget</a:t>
            </a:r>
          </a:p>
        </p:txBody>
      </p:sp>
      <p:pic>
        <p:nvPicPr>
          <p:cNvPr id="15" name="Picture 14">
            <a:extLst>
              <a:ext uri="{FF2B5EF4-FFF2-40B4-BE49-F238E27FC236}">
                <a16:creationId xmlns:a16="http://schemas.microsoft.com/office/drawing/2014/main" id="{198E2CE5-15BC-4850-AEA6-9E56BCFAE5D4}"/>
              </a:ext>
            </a:extLst>
          </p:cNvPr>
          <p:cNvPicPr>
            <a:picLocks noChangeAspect="1" noChangeArrowheads="1"/>
          </p:cNvPicPr>
          <p:nvPr/>
        </p:nvPicPr>
        <p:blipFill>
          <a:blip r:embed="rId3" cstate="print"/>
          <a:srcRect l="9615" t="12820" r="21635" b="5641"/>
          <a:stretch>
            <a:fillRect/>
          </a:stretch>
        </p:blipFill>
        <p:spPr bwMode="auto">
          <a:xfrm>
            <a:off x="4234874" y="2911841"/>
            <a:ext cx="1975961"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03E34F01-40E8-4443-A2DD-603F17AE6284}"/>
              </a:ext>
            </a:extLst>
          </p:cNvPr>
          <p:cNvSpPr txBox="1"/>
          <p:nvPr/>
        </p:nvSpPr>
        <p:spPr>
          <a:xfrm>
            <a:off x="6340323" y="3085027"/>
            <a:ext cx="1975962" cy="974626"/>
          </a:xfrm>
          <a:prstGeom prst="rect">
            <a:avLst/>
          </a:prstGeom>
          <a:noFill/>
        </p:spPr>
        <p:txBody>
          <a:bodyPr wrap="square">
            <a:spAutoFit/>
          </a:bodyPr>
          <a:lstStyle/>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Send tax bills.</a:t>
            </a:r>
          </a:p>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PI-1508</a:t>
            </a:r>
          </a:p>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Early Nov</a:t>
            </a:r>
          </a:p>
        </p:txBody>
      </p:sp>
      <p:sp>
        <p:nvSpPr>
          <p:cNvPr id="19" name="TextBox 18">
            <a:extLst>
              <a:ext uri="{FF2B5EF4-FFF2-40B4-BE49-F238E27FC236}">
                <a16:creationId xmlns:a16="http://schemas.microsoft.com/office/drawing/2014/main" id="{6A466D71-F08F-4D35-AE81-918C07B47C7E}"/>
              </a:ext>
            </a:extLst>
          </p:cNvPr>
          <p:cNvSpPr txBox="1"/>
          <p:nvPr/>
        </p:nvSpPr>
        <p:spPr>
          <a:xfrm>
            <a:off x="6460092" y="1101750"/>
            <a:ext cx="2298869" cy="923330"/>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Lato" panose="020F0502020204030203" pitchFamily="34" charset="0"/>
              </a:rPr>
              <a:t>Certify Levies via</a:t>
            </a:r>
          </a:p>
          <a:p>
            <a:pPr algn="ctr">
              <a:defRPr/>
            </a:pPr>
            <a:r>
              <a:rPr lang="en-US" sz="1800" dirty="0">
                <a:effectLst>
                  <a:outerShdw blurRad="38100" dist="38100" dir="2700000" algn="tl">
                    <a:srgbClr val="000000">
                      <a:alpha val="43137"/>
                    </a:srgbClr>
                  </a:outerShdw>
                </a:effectLst>
                <a:latin typeface="Lato" panose="020F0502020204030203" pitchFamily="34" charset="0"/>
              </a:rPr>
              <a:t>PI-401 (in WiSFiP) Late Oct</a:t>
            </a:r>
          </a:p>
        </p:txBody>
      </p:sp>
      <p:pic>
        <p:nvPicPr>
          <p:cNvPr id="20" name="Picture 19">
            <a:extLst>
              <a:ext uri="{FF2B5EF4-FFF2-40B4-BE49-F238E27FC236}">
                <a16:creationId xmlns:a16="http://schemas.microsoft.com/office/drawing/2014/main" id="{D2163CDE-44E5-45C9-9B47-0B4F60E1E892}"/>
              </a:ext>
            </a:extLst>
          </p:cNvPr>
          <p:cNvPicPr>
            <a:picLocks noChangeAspect="1" noChangeArrowheads="1"/>
          </p:cNvPicPr>
          <p:nvPr/>
        </p:nvPicPr>
        <p:blipFill>
          <a:blip r:embed="rId4" cstate="print"/>
          <a:srcRect l="9937" t="42821" r="56250" b="39230"/>
          <a:stretch>
            <a:fillRect/>
          </a:stretch>
        </p:blipFill>
        <p:spPr bwMode="auto">
          <a:xfrm>
            <a:off x="6460092" y="1997441"/>
            <a:ext cx="2400300" cy="914400"/>
          </a:xfrm>
          <a:prstGeom prst="rect">
            <a:avLst/>
          </a:prstGeom>
          <a:noFill/>
          <a:ln w="9525">
            <a:noFill/>
            <a:miter lim="800000"/>
            <a:headEnd/>
            <a:tailEnd/>
          </a:ln>
        </p:spPr>
      </p:pic>
      <p:sp>
        <p:nvSpPr>
          <p:cNvPr id="22" name="TextBox 21">
            <a:extLst>
              <a:ext uri="{FF2B5EF4-FFF2-40B4-BE49-F238E27FC236}">
                <a16:creationId xmlns:a16="http://schemas.microsoft.com/office/drawing/2014/main" id="{2C443BBD-C4C9-4811-8A45-B6718A62A181}"/>
              </a:ext>
            </a:extLst>
          </p:cNvPr>
          <p:cNvSpPr txBox="1"/>
          <p:nvPr/>
        </p:nvSpPr>
        <p:spPr>
          <a:xfrm>
            <a:off x="4008603" y="4540279"/>
            <a:ext cx="4663440" cy="369332"/>
          </a:xfrm>
          <a:prstGeom prst="rect">
            <a:avLst/>
          </a:prstGeom>
          <a:noFill/>
        </p:spPr>
        <p:txBody>
          <a:bodyPr wrap="square">
            <a:spAutoFit/>
          </a:bodyPr>
          <a:lstStyle/>
          <a:p>
            <a:pPr>
              <a:spcBef>
                <a:spcPct val="50000"/>
              </a:spcBef>
              <a:defRPr/>
            </a:pPr>
            <a:r>
              <a:rPr lang="en-US" sz="1800" dirty="0">
                <a:effectLst>
                  <a:outerShdw blurRad="38100" dist="38100" dir="2700000" algn="tl">
                    <a:srgbClr val="000000">
                      <a:alpha val="43137"/>
                    </a:srgbClr>
                  </a:outerShdw>
                </a:effectLst>
                <a:latin typeface="Lato" panose="020F0502020204030203" pitchFamily="34" charset="0"/>
              </a:rPr>
              <a:t>Budget Adjustments to BOE </a:t>
            </a:r>
          </a:p>
        </p:txBody>
      </p:sp>
    </p:spTree>
    <p:extLst>
      <p:ext uri="{BB962C8B-B14F-4D97-AF65-F5344CB8AC3E}">
        <p14:creationId xmlns:p14="http://schemas.microsoft.com/office/powerpoint/2010/main" val="2621196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i="1" dirty="0">
                <a:solidFill>
                  <a:srgbClr val="FFFF00"/>
                </a:solidFill>
              </a:rPr>
              <a:t>You Are Ready to Set the Levy When…</a:t>
            </a:r>
            <a:endParaRPr lang="en-US" dirty="0"/>
          </a:p>
        </p:txBody>
      </p:sp>
      <p:sp>
        <p:nvSpPr>
          <p:cNvPr id="4" name="TextBox 3">
            <a:extLst>
              <a:ext uri="{FF2B5EF4-FFF2-40B4-BE49-F238E27FC236}">
                <a16:creationId xmlns:a16="http://schemas.microsoft.com/office/drawing/2014/main" id="{252D4737-A40E-4C3D-86DA-7927C873E9E4}"/>
              </a:ext>
            </a:extLst>
          </p:cNvPr>
          <p:cNvSpPr txBox="1"/>
          <p:nvPr/>
        </p:nvSpPr>
        <p:spPr>
          <a:xfrm>
            <a:off x="1493520" y="1463755"/>
            <a:ext cx="5362575" cy="2769989"/>
          </a:xfrm>
          <a:prstGeom prst="rect">
            <a:avLst/>
          </a:prstGeom>
          <a:noFill/>
        </p:spPr>
        <p:txBody>
          <a:bodyPr wrap="square">
            <a:spAutoFit/>
          </a:bodyPr>
          <a:lstStyle/>
          <a:p>
            <a:pPr eaLnBrk="1" hangingPunct="1">
              <a:spcAft>
                <a:spcPts val="1200"/>
              </a:spcAft>
              <a:buFontTx/>
              <a:buNone/>
            </a:pPr>
            <a:r>
              <a:rPr lang="en-US" sz="2400" dirty="0"/>
              <a:t>…you’ve finished your revenue limit calculation, which incorporates:</a:t>
            </a:r>
          </a:p>
          <a:p>
            <a:pPr marL="640548" indent="-342900">
              <a:spcAft>
                <a:spcPts val="1200"/>
              </a:spcAft>
              <a:buSzPct val="100000"/>
              <a:buFont typeface="Wingdings" panose="05000000000000000000" pitchFamily="2" charset="2"/>
              <a:buChar char="Ø"/>
            </a:pPr>
            <a:r>
              <a:rPr lang="en-US" sz="2400" dirty="0"/>
              <a:t>Third Friday in September and Summer Counts</a:t>
            </a:r>
          </a:p>
          <a:p>
            <a:pPr marL="640548" indent="-342900">
              <a:spcAft>
                <a:spcPts val="1200"/>
              </a:spcAft>
              <a:buSzPct val="100000"/>
              <a:buFont typeface="Wingdings" panose="05000000000000000000" pitchFamily="2" charset="2"/>
              <a:buChar char="Ø"/>
            </a:pPr>
            <a:r>
              <a:rPr lang="en-US" sz="2400" dirty="0"/>
              <a:t>October 1 Property Tax Values</a:t>
            </a:r>
          </a:p>
          <a:p>
            <a:pPr marL="640548" indent="-342900">
              <a:spcAft>
                <a:spcPts val="1200"/>
              </a:spcAft>
              <a:buSzPct val="100000"/>
              <a:buFont typeface="Wingdings" panose="05000000000000000000" pitchFamily="2" charset="2"/>
              <a:buChar char="Ø"/>
            </a:pPr>
            <a:r>
              <a:rPr lang="en-US" sz="2400" dirty="0"/>
              <a:t>October 15 General Aid Certification</a:t>
            </a:r>
          </a:p>
        </p:txBody>
      </p:sp>
    </p:spTree>
    <p:extLst>
      <p:ext uri="{BB962C8B-B14F-4D97-AF65-F5344CB8AC3E}">
        <p14:creationId xmlns:p14="http://schemas.microsoft.com/office/powerpoint/2010/main" val="384893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a:t>
            </a:r>
            <a:endParaRPr lang="en-US" dirty="0"/>
          </a:p>
        </p:txBody>
      </p:sp>
      <p:sp>
        <p:nvSpPr>
          <p:cNvPr id="3" name="Rectangle 3">
            <a:extLst>
              <a:ext uri="{FF2B5EF4-FFF2-40B4-BE49-F238E27FC236}">
                <a16:creationId xmlns:a16="http://schemas.microsoft.com/office/drawing/2014/main" id="{9AC358C1-F509-4DC8-AEAE-4231EB82F0CA}"/>
              </a:ext>
            </a:extLst>
          </p:cNvPr>
          <p:cNvSpPr txBox="1">
            <a:spLocks noChangeArrowheads="1"/>
          </p:cNvSpPr>
          <p:nvPr/>
        </p:nvSpPr>
        <p:spPr>
          <a:xfrm>
            <a:off x="627321" y="1133623"/>
            <a:ext cx="8165804" cy="3848099"/>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a:buNone/>
            </a:pPr>
            <a:r>
              <a:rPr lang="en-US" b="0" dirty="0">
                <a:latin typeface="+mn-lt"/>
              </a:rPr>
              <a:t>On or before November 1, your school board needs to vote on the district property tax levy for the current fiscal year. 	</a:t>
            </a:r>
          </a:p>
          <a:p>
            <a:pPr marL="0" indent="0">
              <a:buFont typeface="Arial"/>
              <a:buNone/>
            </a:pPr>
            <a:r>
              <a:rPr lang="en-US" b="0" dirty="0">
                <a:latin typeface="+mn-lt"/>
              </a:rPr>
              <a:t>After the levies have been set, district staff will use an internet-based report (PI-401) to certify the district’s levy to municipalities and to report the data to both DPI and the Department of Revenue. This report is due on November 4th.</a:t>
            </a:r>
          </a:p>
          <a:p>
            <a:pPr algn="ctr">
              <a:buFont typeface="Arial"/>
              <a:buNone/>
            </a:pPr>
            <a:endParaRPr lang="en-US" sz="2700" dirty="0"/>
          </a:p>
        </p:txBody>
      </p:sp>
    </p:spTree>
    <p:extLst>
      <p:ext uri="{BB962C8B-B14F-4D97-AF65-F5344CB8AC3E}">
        <p14:creationId xmlns:p14="http://schemas.microsoft.com/office/powerpoint/2010/main" val="288823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(PI-401)</a:t>
            </a:r>
            <a:endParaRPr lang="en-US" dirty="0"/>
          </a:p>
        </p:txBody>
      </p:sp>
      <p:pic>
        <p:nvPicPr>
          <p:cNvPr id="4" name="Picture 3">
            <a:extLst>
              <a:ext uri="{FF2B5EF4-FFF2-40B4-BE49-F238E27FC236}">
                <a16:creationId xmlns:a16="http://schemas.microsoft.com/office/drawing/2014/main" id="{15AF3AAB-B714-F0F3-59FF-81C475C367F0}"/>
              </a:ext>
            </a:extLst>
          </p:cNvPr>
          <p:cNvPicPr>
            <a:picLocks noChangeAspect="1"/>
          </p:cNvPicPr>
          <p:nvPr/>
        </p:nvPicPr>
        <p:blipFill>
          <a:blip r:embed="rId3"/>
          <a:stretch>
            <a:fillRect/>
          </a:stretch>
        </p:blipFill>
        <p:spPr>
          <a:xfrm>
            <a:off x="0" y="779318"/>
            <a:ext cx="9144000" cy="4364182"/>
          </a:xfrm>
          <a:prstGeom prst="rect">
            <a:avLst/>
          </a:prstGeom>
        </p:spPr>
      </p:pic>
    </p:spTree>
    <p:extLst>
      <p:ext uri="{BB962C8B-B14F-4D97-AF65-F5344CB8AC3E}">
        <p14:creationId xmlns:p14="http://schemas.microsoft.com/office/powerpoint/2010/main" val="254884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Enter Info</a:t>
            </a:r>
            <a:endParaRPr lang="en-US" dirty="0"/>
          </a:p>
        </p:txBody>
      </p:sp>
      <p:sp>
        <p:nvSpPr>
          <p:cNvPr id="5" name="TextBox 4">
            <a:extLst>
              <a:ext uri="{FF2B5EF4-FFF2-40B4-BE49-F238E27FC236}">
                <a16:creationId xmlns:a16="http://schemas.microsoft.com/office/drawing/2014/main" id="{6A6643E8-4C23-4487-B0D6-D40756E45D98}"/>
              </a:ext>
            </a:extLst>
          </p:cNvPr>
          <p:cNvSpPr txBox="1"/>
          <p:nvPr/>
        </p:nvSpPr>
        <p:spPr>
          <a:xfrm>
            <a:off x="613064" y="4761784"/>
            <a:ext cx="7273636" cy="369332"/>
          </a:xfrm>
          <a:prstGeom prst="rect">
            <a:avLst/>
          </a:prstGeom>
          <a:noFill/>
        </p:spPr>
        <p:txBody>
          <a:bodyPr wrap="square">
            <a:spAutoFit/>
          </a:bodyPr>
          <a:lstStyle/>
          <a:p>
            <a:r>
              <a:rPr lang="en-US" sz="1800" b="1" dirty="0"/>
              <a:t>Check to verify the data matches your revenue limit worksheet.</a:t>
            </a:r>
          </a:p>
        </p:txBody>
      </p:sp>
      <p:pic>
        <p:nvPicPr>
          <p:cNvPr id="7" name="Picture 6">
            <a:extLst>
              <a:ext uri="{FF2B5EF4-FFF2-40B4-BE49-F238E27FC236}">
                <a16:creationId xmlns:a16="http://schemas.microsoft.com/office/drawing/2014/main" id="{75D76F7C-A3D7-8E7B-442E-8D2B017B1630}"/>
              </a:ext>
            </a:extLst>
          </p:cNvPr>
          <p:cNvPicPr>
            <a:picLocks noChangeAspect="1"/>
          </p:cNvPicPr>
          <p:nvPr/>
        </p:nvPicPr>
        <p:blipFill>
          <a:blip r:embed="rId2"/>
          <a:stretch>
            <a:fillRect/>
          </a:stretch>
        </p:blipFill>
        <p:spPr>
          <a:xfrm>
            <a:off x="353291" y="921657"/>
            <a:ext cx="8177645" cy="3840127"/>
          </a:xfrm>
          <a:prstGeom prst="rect">
            <a:avLst/>
          </a:prstGeom>
        </p:spPr>
      </p:pic>
    </p:spTree>
    <p:extLst>
      <p:ext uri="{BB962C8B-B14F-4D97-AF65-F5344CB8AC3E}">
        <p14:creationId xmlns:p14="http://schemas.microsoft.com/office/powerpoint/2010/main" val="70138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(non-permanent referendum)</a:t>
            </a:r>
            <a:endParaRPr lang="en-US" dirty="0"/>
          </a:p>
        </p:txBody>
      </p:sp>
      <p:pic>
        <p:nvPicPr>
          <p:cNvPr id="5" name="Picture 4">
            <a:extLst>
              <a:ext uri="{FF2B5EF4-FFF2-40B4-BE49-F238E27FC236}">
                <a16:creationId xmlns:a16="http://schemas.microsoft.com/office/drawing/2014/main" id="{FC4049B9-E7AA-8D1A-7B21-A0625F462CA0}"/>
              </a:ext>
            </a:extLst>
          </p:cNvPr>
          <p:cNvPicPr>
            <a:picLocks noChangeAspect="1"/>
          </p:cNvPicPr>
          <p:nvPr/>
        </p:nvPicPr>
        <p:blipFill>
          <a:blip r:embed="rId2"/>
          <a:stretch>
            <a:fillRect/>
          </a:stretch>
        </p:blipFill>
        <p:spPr>
          <a:xfrm>
            <a:off x="0" y="791501"/>
            <a:ext cx="9144000" cy="4268872"/>
          </a:xfrm>
          <a:prstGeom prst="rect">
            <a:avLst/>
          </a:prstGeom>
        </p:spPr>
      </p:pic>
    </p:spTree>
    <p:extLst>
      <p:ext uri="{BB962C8B-B14F-4D97-AF65-F5344CB8AC3E}">
        <p14:creationId xmlns:p14="http://schemas.microsoft.com/office/powerpoint/2010/main" val="167785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Reasonability Check</a:t>
            </a:r>
            <a:endParaRPr lang="en-US" dirty="0"/>
          </a:p>
        </p:txBody>
      </p:sp>
      <p:pic>
        <p:nvPicPr>
          <p:cNvPr id="5" name="Picture 4">
            <a:extLst>
              <a:ext uri="{FF2B5EF4-FFF2-40B4-BE49-F238E27FC236}">
                <a16:creationId xmlns:a16="http://schemas.microsoft.com/office/drawing/2014/main" id="{82A1435C-BCFD-7208-A14E-50450C0B26FB}"/>
              </a:ext>
            </a:extLst>
          </p:cNvPr>
          <p:cNvPicPr>
            <a:picLocks noChangeAspect="1"/>
          </p:cNvPicPr>
          <p:nvPr/>
        </p:nvPicPr>
        <p:blipFill>
          <a:blip r:embed="rId2"/>
          <a:stretch>
            <a:fillRect/>
          </a:stretch>
        </p:blipFill>
        <p:spPr>
          <a:xfrm>
            <a:off x="0" y="1567080"/>
            <a:ext cx="9144000" cy="3734229"/>
          </a:xfrm>
          <a:prstGeom prst="rect">
            <a:avLst/>
          </a:prstGeom>
        </p:spPr>
      </p:pic>
      <p:pic>
        <p:nvPicPr>
          <p:cNvPr id="7" name="Picture 6">
            <a:extLst>
              <a:ext uri="{FF2B5EF4-FFF2-40B4-BE49-F238E27FC236}">
                <a16:creationId xmlns:a16="http://schemas.microsoft.com/office/drawing/2014/main" id="{419C79B5-CF20-C1AC-BA0D-920FCFE9C8F8}"/>
              </a:ext>
            </a:extLst>
          </p:cNvPr>
          <p:cNvPicPr>
            <a:picLocks noChangeAspect="1"/>
          </p:cNvPicPr>
          <p:nvPr/>
        </p:nvPicPr>
        <p:blipFill>
          <a:blip r:embed="rId3"/>
          <a:stretch>
            <a:fillRect/>
          </a:stretch>
        </p:blipFill>
        <p:spPr>
          <a:xfrm>
            <a:off x="2721552" y="963381"/>
            <a:ext cx="3867150" cy="561975"/>
          </a:xfrm>
          <a:prstGeom prst="rect">
            <a:avLst/>
          </a:prstGeom>
        </p:spPr>
      </p:pic>
    </p:spTree>
    <p:extLst>
      <p:ext uri="{BB962C8B-B14F-4D97-AF65-F5344CB8AC3E}">
        <p14:creationId xmlns:p14="http://schemas.microsoft.com/office/powerpoint/2010/main" val="285747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Print Tax Bills</a:t>
            </a:r>
            <a:endParaRPr lang="en-US" dirty="0"/>
          </a:p>
        </p:txBody>
      </p:sp>
      <p:pic>
        <p:nvPicPr>
          <p:cNvPr id="6" name="Picture 5">
            <a:extLst>
              <a:ext uri="{FF2B5EF4-FFF2-40B4-BE49-F238E27FC236}">
                <a16:creationId xmlns:a16="http://schemas.microsoft.com/office/drawing/2014/main" id="{1DFF7C42-9D0D-9761-BC7E-89DE57E8F748}"/>
              </a:ext>
            </a:extLst>
          </p:cNvPr>
          <p:cNvPicPr>
            <a:picLocks noChangeAspect="1"/>
          </p:cNvPicPr>
          <p:nvPr/>
        </p:nvPicPr>
        <p:blipFill>
          <a:blip r:embed="rId2"/>
          <a:stretch>
            <a:fillRect/>
          </a:stretch>
        </p:blipFill>
        <p:spPr>
          <a:xfrm>
            <a:off x="1703767" y="1011607"/>
            <a:ext cx="5476352" cy="4131893"/>
          </a:xfrm>
          <a:prstGeom prst="rect">
            <a:avLst/>
          </a:prstGeom>
        </p:spPr>
      </p:pic>
    </p:spTree>
    <p:extLst>
      <p:ext uri="{BB962C8B-B14F-4D97-AF65-F5344CB8AC3E}">
        <p14:creationId xmlns:p14="http://schemas.microsoft.com/office/powerpoint/2010/main" val="124135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a:xfrm>
            <a:off x="0" y="0"/>
            <a:ext cx="9144000" cy="673331"/>
          </a:xfrm>
        </p:spPr>
        <p:txBody>
          <a:bodyPr/>
          <a:lstStyle/>
          <a:p>
            <a:r>
              <a:rPr lang="en-US" sz="3600" dirty="0">
                <a:solidFill>
                  <a:srgbClr val="FFFF00"/>
                </a:solidFill>
                <a:latin typeface="Lato" panose="020F0502020204030203" pitchFamily="34" charset="0"/>
              </a:rPr>
              <a:t>Levy Certification – Tax Bills (Page 1)</a:t>
            </a:r>
            <a:endParaRPr lang="en-US" dirty="0"/>
          </a:p>
        </p:txBody>
      </p:sp>
      <p:pic>
        <p:nvPicPr>
          <p:cNvPr id="4" name="Picture 3">
            <a:extLst>
              <a:ext uri="{FF2B5EF4-FFF2-40B4-BE49-F238E27FC236}">
                <a16:creationId xmlns:a16="http://schemas.microsoft.com/office/drawing/2014/main" id="{425264E0-BF50-9F05-9EA9-DC9A936F942A}"/>
              </a:ext>
            </a:extLst>
          </p:cNvPr>
          <p:cNvPicPr>
            <a:picLocks noChangeAspect="1"/>
          </p:cNvPicPr>
          <p:nvPr/>
        </p:nvPicPr>
        <p:blipFill>
          <a:blip r:embed="rId2"/>
          <a:stretch>
            <a:fillRect/>
          </a:stretch>
        </p:blipFill>
        <p:spPr>
          <a:xfrm>
            <a:off x="1077508" y="818047"/>
            <a:ext cx="6988983" cy="4325453"/>
          </a:xfrm>
          <a:prstGeom prst="rect">
            <a:avLst/>
          </a:prstGeom>
        </p:spPr>
      </p:pic>
    </p:spTree>
    <p:extLst>
      <p:ext uri="{BB962C8B-B14F-4D97-AF65-F5344CB8AC3E}">
        <p14:creationId xmlns:p14="http://schemas.microsoft.com/office/powerpoint/2010/main" val="245366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a:t>
            </a:r>
            <a:endParaRPr lang="en-US" dirty="0"/>
          </a:p>
        </p:txBody>
      </p:sp>
      <p:sp>
        <p:nvSpPr>
          <p:cNvPr id="3" name="Rectangle 3">
            <a:extLst>
              <a:ext uri="{FF2B5EF4-FFF2-40B4-BE49-F238E27FC236}">
                <a16:creationId xmlns:a16="http://schemas.microsoft.com/office/drawing/2014/main" id="{28265F77-3BE8-4B51-8027-416D5DFFC44E}"/>
              </a:ext>
            </a:extLst>
          </p:cNvPr>
          <p:cNvSpPr txBox="1">
            <a:spLocks noChangeArrowheads="1"/>
          </p:cNvSpPr>
          <p:nvPr/>
        </p:nvSpPr>
        <p:spPr>
          <a:xfrm>
            <a:off x="937261" y="1062990"/>
            <a:ext cx="7398191" cy="3371850"/>
          </a:xfrm>
          <a:prstGeom prst="rect">
            <a:avLst/>
          </a:prstGeom>
        </p:spPr>
        <p:txBody>
          <a:bodyPr>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508" indent="0">
              <a:lnSpc>
                <a:spcPct val="110000"/>
              </a:lnSpc>
              <a:spcBef>
                <a:spcPts val="439"/>
              </a:spcBef>
              <a:buClr>
                <a:srgbClr val="C00000"/>
              </a:buClr>
              <a:buSzPct val="100000"/>
              <a:buNone/>
            </a:pPr>
            <a:r>
              <a:rPr lang="en-US" sz="2160" b="0" dirty="0">
                <a:latin typeface="+mn-lt"/>
              </a:rPr>
              <a:t>The information you have provided will be submitted to the Wisconsin Department of Revenue (DOR) by the Department of Public instruction on your behalf. </a:t>
            </a:r>
          </a:p>
          <a:p>
            <a:pPr marL="46508" indent="0">
              <a:lnSpc>
                <a:spcPct val="110000"/>
              </a:lnSpc>
              <a:spcBef>
                <a:spcPts val="439"/>
              </a:spcBef>
              <a:buClr>
                <a:srgbClr val="C00000"/>
              </a:buClr>
              <a:buSzPct val="100000"/>
              <a:buNone/>
            </a:pPr>
            <a:r>
              <a:rPr lang="en-US" sz="2160" b="0" dirty="0">
                <a:latin typeface="+mn-lt"/>
              </a:rPr>
              <a:t>Gather the appropriate signatures on the tax bills and certification page mail or deliver your school districts PI-1508 certification documents to each municipal clerk in your district.</a:t>
            </a:r>
          </a:p>
        </p:txBody>
      </p:sp>
    </p:spTree>
    <p:extLst>
      <p:ext uri="{BB962C8B-B14F-4D97-AF65-F5344CB8AC3E}">
        <p14:creationId xmlns:p14="http://schemas.microsoft.com/office/powerpoint/2010/main" val="124031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DPI Reconciliation</a:t>
            </a:r>
            <a:endParaRPr lang="en-US" dirty="0"/>
          </a:p>
        </p:txBody>
      </p:sp>
      <p:sp>
        <p:nvSpPr>
          <p:cNvPr id="3" name="Content Placeholder 3">
            <a:extLst>
              <a:ext uri="{FF2B5EF4-FFF2-40B4-BE49-F238E27FC236}">
                <a16:creationId xmlns:a16="http://schemas.microsoft.com/office/drawing/2014/main" id="{F6BE7ED1-620E-48E7-B559-992F1640DDBC}"/>
              </a:ext>
            </a:extLst>
          </p:cNvPr>
          <p:cNvSpPr txBox="1">
            <a:spLocks/>
          </p:cNvSpPr>
          <p:nvPr/>
        </p:nvSpPr>
        <p:spPr>
          <a:xfrm>
            <a:off x="5237018" y="1345362"/>
            <a:ext cx="3296000" cy="3202582"/>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39"/>
              </a:spcBef>
              <a:spcAft>
                <a:spcPts val="0"/>
              </a:spcAft>
              <a:buClr>
                <a:srgbClr val="FFFF00"/>
              </a:buClr>
              <a:buSzPct val="100000"/>
              <a:buFont typeface="Arial"/>
              <a:buNone/>
            </a:pPr>
            <a:r>
              <a:rPr lang="en-US" sz="2000" b="0" dirty="0">
                <a:latin typeface="+mn-lt"/>
              </a:rPr>
              <a:t>DPI will run programs in the background and manually populate the tax amounts from the district’s PI-401, once it is submitted. If a district under levies or over levies, it will be indicated on the bottom half. In this case, the district levied to its maximum.</a:t>
            </a:r>
          </a:p>
        </p:txBody>
      </p:sp>
      <p:pic>
        <p:nvPicPr>
          <p:cNvPr id="6" name="Picture 5">
            <a:extLst>
              <a:ext uri="{FF2B5EF4-FFF2-40B4-BE49-F238E27FC236}">
                <a16:creationId xmlns:a16="http://schemas.microsoft.com/office/drawing/2014/main" id="{2D0B01A6-9AD7-B01F-3F83-842436364008}"/>
              </a:ext>
            </a:extLst>
          </p:cNvPr>
          <p:cNvPicPr>
            <a:picLocks noChangeAspect="1"/>
          </p:cNvPicPr>
          <p:nvPr/>
        </p:nvPicPr>
        <p:blipFill>
          <a:blip r:embed="rId2"/>
          <a:stretch>
            <a:fillRect/>
          </a:stretch>
        </p:blipFill>
        <p:spPr>
          <a:xfrm>
            <a:off x="610982" y="1049482"/>
            <a:ext cx="4455209" cy="3756148"/>
          </a:xfrm>
          <a:prstGeom prst="rect">
            <a:avLst/>
          </a:prstGeom>
        </p:spPr>
      </p:pic>
    </p:spTree>
    <p:extLst>
      <p:ext uri="{BB962C8B-B14F-4D97-AF65-F5344CB8AC3E}">
        <p14:creationId xmlns:p14="http://schemas.microsoft.com/office/powerpoint/2010/main" val="274154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85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LIMITS</a:t>
            </a:r>
            <a:endParaRPr kumimoji="0" lang="en-US" sz="293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endParaRPr lang="en-US" dirty="0"/>
          </a:p>
        </p:txBody>
      </p:sp>
      <p:pic>
        <p:nvPicPr>
          <p:cNvPr id="3" name="Picture 2">
            <a:extLst>
              <a:ext uri="{FF2B5EF4-FFF2-40B4-BE49-F238E27FC236}">
                <a16:creationId xmlns:a16="http://schemas.microsoft.com/office/drawing/2014/main" id="{FB9B8BE4-0A60-4FAB-9320-2760ED7A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59" y="1623158"/>
            <a:ext cx="6961862" cy="250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518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Tie It All Together</a:t>
            </a:r>
            <a:endParaRPr lang="en-US" dirty="0"/>
          </a:p>
        </p:txBody>
      </p:sp>
      <p:sp>
        <p:nvSpPr>
          <p:cNvPr id="3" name="Rectangle 3">
            <a:extLst>
              <a:ext uri="{FF2B5EF4-FFF2-40B4-BE49-F238E27FC236}">
                <a16:creationId xmlns:a16="http://schemas.microsoft.com/office/drawing/2014/main" id="{E233ABB1-28ED-4A7B-B0C3-C6A1F8111262}"/>
              </a:ext>
            </a:extLst>
          </p:cNvPr>
          <p:cNvSpPr txBox="1">
            <a:spLocks noChangeArrowheads="1"/>
          </p:cNvSpPr>
          <p:nvPr/>
        </p:nvSpPr>
        <p:spPr>
          <a:xfrm>
            <a:off x="836492" y="1136796"/>
            <a:ext cx="7300959" cy="3755275"/>
          </a:xfrm>
          <a:prstGeom prst="rect">
            <a:avLst/>
          </a:prstGeom>
          <a:ln>
            <a:solidFill>
              <a:srgbClr val="7030A0"/>
            </a:solidFill>
          </a:ln>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600"/>
              </a:spcAft>
              <a:buFontTx/>
              <a:buNone/>
            </a:pPr>
            <a:r>
              <a:rPr lang="en-US" sz="2000" b="0" dirty="0">
                <a:latin typeface="+mn-lt"/>
              </a:rPr>
              <a:t>What’s tied together? The levies on the following should all be the same:</a:t>
            </a:r>
            <a:endParaRPr lang="en-US" sz="2000" b="0" i="1" dirty="0">
              <a:latin typeface="+mn-lt"/>
            </a:endParaRP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Revenue Limit Worksheet</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DPI PI-401 </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PI-1508 (Tax Bills)</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DPI Budget Report</a:t>
            </a:r>
          </a:p>
          <a:p>
            <a:pPr lvl="1">
              <a:lnSpc>
                <a:spcPct val="100000"/>
              </a:lnSpc>
              <a:spcBef>
                <a:spcPts val="600"/>
              </a:spcBef>
              <a:spcAft>
                <a:spcPts val="600"/>
              </a:spcAft>
              <a:buClr>
                <a:srgbClr val="7030A0"/>
              </a:buClr>
              <a:buSzPct val="100000"/>
            </a:pPr>
            <a:r>
              <a:rPr lang="en-US" sz="2000" b="0" dirty="0">
                <a:latin typeface="+mn-lt"/>
              </a:rPr>
              <a:t>Once you submit the levy reports to DOR and DPI, and the budget report to DPI, this process is complete for the fiscal year.</a:t>
            </a:r>
          </a:p>
          <a:p>
            <a:pPr lvl="1">
              <a:lnSpc>
                <a:spcPct val="100000"/>
              </a:lnSpc>
              <a:spcBef>
                <a:spcPts val="600"/>
              </a:spcBef>
              <a:spcAft>
                <a:spcPts val="600"/>
              </a:spcAft>
              <a:buClr>
                <a:srgbClr val="7030A0"/>
              </a:buClr>
              <a:buSzPct val="100000"/>
              <a:buFont typeface="Wingdings" panose="05000000000000000000" pitchFamily="2" charset="2"/>
              <a:buChar char="§"/>
            </a:pPr>
            <a:endParaRPr lang="en-US" sz="2000" dirty="0">
              <a:latin typeface="+mn-lt"/>
            </a:endParaRPr>
          </a:p>
        </p:txBody>
      </p:sp>
    </p:spTree>
    <p:extLst>
      <p:ext uri="{BB962C8B-B14F-4D97-AF65-F5344CB8AC3E}">
        <p14:creationId xmlns:p14="http://schemas.microsoft.com/office/powerpoint/2010/main" val="4250673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Board Responsibilities</a:t>
            </a:r>
            <a:endParaRPr lang="en-US" dirty="0"/>
          </a:p>
        </p:txBody>
      </p:sp>
      <p:sp>
        <p:nvSpPr>
          <p:cNvPr id="3" name="Rectangle 3">
            <a:extLst>
              <a:ext uri="{FF2B5EF4-FFF2-40B4-BE49-F238E27FC236}">
                <a16:creationId xmlns:a16="http://schemas.microsoft.com/office/drawing/2014/main" id="{08D32229-A0F6-470C-8AE6-50B423974129}"/>
              </a:ext>
            </a:extLst>
          </p:cNvPr>
          <p:cNvSpPr txBox="1">
            <a:spLocks noChangeArrowheads="1"/>
          </p:cNvSpPr>
          <p:nvPr/>
        </p:nvSpPr>
        <p:spPr>
          <a:xfrm>
            <a:off x="571499" y="1248158"/>
            <a:ext cx="7949045" cy="146075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1" indent="-342900">
              <a:buSzPct val="100000"/>
              <a:buFont typeface="Wingdings" panose="05000000000000000000" pitchFamily="2" charset="2"/>
              <a:buChar char="ü"/>
            </a:pPr>
            <a:r>
              <a:rPr lang="en-US" b="1" dirty="0"/>
              <a:t>Adopt the Budget</a:t>
            </a:r>
          </a:p>
          <a:p>
            <a:pPr marL="685800" lvl="1" indent="-342900">
              <a:buSzPct val="100000"/>
              <a:buFont typeface="Wingdings" panose="05000000000000000000" pitchFamily="2" charset="2"/>
              <a:buChar char="ü"/>
            </a:pPr>
            <a:r>
              <a:rPr lang="en-US" b="1" dirty="0"/>
              <a:t>Approve an Appropriate Tax Levy (by November 1</a:t>
            </a:r>
            <a:r>
              <a:rPr lang="en-US" b="1" baseline="30000" dirty="0"/>
              <a:t>st</a:t>
            </a:r>
            <a:r>
              <a:rPr lang="en-US" b="1" dirty="0"/>
              <a:t>)</a:t>
            </a:r>
            <a:endParaRPr lang="en-US" sz="2800" b="1" dirty="0">
              <a:solidFill>
                <a:srgbClr val="0000FF"/>
              </a:solidFill>
            </a:endParaRPr>
          </a:p>
        </p:txBody>
      </p:sp>
      <p:graphicFrame>
        <p:nvGraphicFramePr>
          <p:cNvPr id="4" name="Object 2">
            <a:extLst>
              <a:ext uri="{FF2B5EF4-FFF2-40B4-BE49-F238E27FC236}">
                <a16:creationId xmlns:a16="http://schemas.microsoft.com/office/drawing/2014/main" id="{A3212055-A03A-40B5-A69F-39A80E9185FD}"/>
              </a:ext>
            </a:extLst>
          </p:cNvPr>
          <p:cNvGraphicFramePr>
            <a:graphicFrameLocks noChangeAspect="1"/>
          </p:cNvGraphicFramePr>
          <p:nvPr>
            <p:extLst>
              <p:ext uri="{D42A27DB-BD31-4B8C-83A1-F6EECF244321}">
                <p14:modId xmlns:p14="http://schemas.microsoft.com/office/powerpoint/2010/main" val="3566863896"/>
              </p:ext>
            </p:extLst>
          </p:nvPr>
        </p:nvGraphicFramePr>
        <p:xfrm>
          <a:off x="3303270" y="2773334"/>
          <a:ext cx="2537460" cy="1943100"/>
        </p:xfrm>
        <a:graphic>
          <a:graphicData uri="http://schemas.openxmlformats.org/presentationml/2006/ole">
            <mc:AlternateContent xmlns:mc="http://schemas.openxmlformats.org/markup-compatibility/2006">
              <mc:Choice xmlns:v="urn:schemas-microsoft-com:vml" Requires="v">
                <p:oleObj name="Clip" r:id="rId2" imgW="4539600" imgH="3497040" progId="">
                  <p:embed/>
                </p:oleObj>
              </mc:Choice>
              <mc:Fallback>
                <p:oleObj name="Clip" r:id="rId2" imgW="4539600" imgH="3497040" progId="">
                  <p:embed/>
                  <p:pic>
                    <p:nvPicPr>
                      <p:cNvPr id="61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270" y="2773334"/>
                        <a:ext cx="253746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442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Important Dates</a:t>
            </a:r>
            <a:endParaRPr lang="en-US" dirty="0"/>
          </a:p>
        </p:txBody>
      </p:sp>
      <p:sp>
        <p:nvSpPr>
          <p:cNvPr id="6" name="TextBox 5">
            <a:extLst>
              <a:ext uri="{FF2B5EF4-FFF2-40B4-BE49-F238E27FC236}">
                <a16:creationId xmlns:a16="http://schemas.microsoft.com/office/drawing/2014/main" id="{31294610-8986-4A68-BED4-F2079831DBF5}"/>
              </a:ext>
            </a:extLst>
          </p:cNvPr>
          <p:cNvSpPr txBox="1"/>
          <p:nvPr/>
        </p:nvSpPr>
        <p:spPr>
          <a:xfrm>
            <a:off x="2477193" y="1072958"/>
            <a:ext cx="4810990" cy="461665"/>
          </a:xfrm>
          <a:prstGeom prst="rect">
            <a:avLst/>
          </a:prstGeom>
          <a:noFill/>
        </p:spPr>
        <p:txBody>
          <a:bodyPr wrap="square">
            <a:spAutoFit/>
          </a:bodyPr>
          <a:lstStyle/>
          <a:p>
            <a:pPr marL="0" marR="0">
              <a:spcBef>
                <a:spcPts val="0"/>
              </a:spcBef>
              <a:spcAft>
                <a:spcPts val="0"/>
              </a:spcAft>
            </a:pPr>
            <a:r>
              <a:rPr lang="en-US" sz="2400" strike="noStrike" dirty="0">
                <a:solidFill>
                  <a:srgbClr val="0563C1"/>
                </a:solidFill>
                <a:effectLst/>
                <a:ea typeface="Calibri" panose="020F0502020204030204" pitchFamily="34" charset="0"/>
                <a:cs typeface="Times New Roman" panose="02020603050405020304" pitchFamily="18" charset="0"/>
                <a:hlinkClick r:id="rId2"/>
              </a:rPr>
              <a:t>DPI SFS Calendar for reporting</a:t>
            </a:r>
            <a:endParaRPr lang="en-US" sz="2400" dirty="0">
              <a:effectLs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6097C50-68E9-490B-8F90-8FFC53EFD611}"/>
              </a:ext>
            </a:extLst>
          </p:cNvPr>
          <p:cNvPicPr>
            <a:picLocks noChangeAspect="1"/>
          </p:cNvPicPr>
          <p:nvPr/>
        </p:nvPicPr>
        <p:blipFill>
          <a:blip r:embed="rId3"/>
          <a:stretch>
            <a:fillRect/>
          </a:stretch>
        </p:blipFill>
        <p:spPr>
          <a:xfrm>
            <a:off x="1624012" y="1534623"/>
            <a:ext cx="5895975" cy="3457575"/>
          </a:xfrm>
          <a:prstGeom prst="rect">
            <a:avLst/>
          </a:prstGeom>
        </p:spPr>
      </p:pic>
    </p:spTree>
    <p:extLst>
      <p:ext uri="{BB962C8B-B14F-4D97-AF65-F5344CB8AC3E}">
        <p14:creationId xmlns:p14="http://schemas.microsoft.com/office/powerpoint/2010/main" val="301499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General School Aids</a:t>
            </a:r>
          </a:p>
        </p:txBody>
      </p:sp>
      <p:sp>
        <p:nvSpPr>
          <p:cNvPr id="4" name="TextBox 3">
            <a:extLst>
              <a:ext uri="{FF2B5EF4-FFF2-40B4-BE49-F238E27FC236}">
                <a16:creationId xmlns:a16="http://schemas.microsoft.com/office/drawing/2014/main" id="{31AF80AE-158C-42D5-9820-C0540C36442A}"/>
              </a:ext>
            </a:extLst>
          </p:cNvPr>
          <p:cNvSpPr txBox="1"/>
          <p:nvPr/>
        </p:nvSpPr>
        <p:spPr>
          <a:xfrm>
            <a:off x="1845425" y="1537855"/>
            <a:ext cx="5016731" cy="1569660"/>
          </a:xfrm>
          <a:prstGeom prst="rect">
            <a:avLst/>
          </a:prstGeom>
          <a:noFill/>
        </p:spPr>
        <p:txBody>
          <a:bodyPr wrap="square">
            <a:spAutoFit/>
          </a:bodyPr>
          <a:lstStyle/>
          <a:p>
            <a:pPr algn="ctr"/>
            <a:r>
              <a:rPr lang="en-US" sz="3200" b="1" i="1" dirty="0"/>
              <a:t>EQUALIZATION AID – EXPLAINING THE CHANGES FROM YEAR TO YEAR</a:t>
            </a:r>
          </a:p>
        </p:txBody>
      </p:sp>
    </p:spTree>
    <p:extLst>
      <p:ext uri="{BB962C8B-B14F-4D97-AF65-F5344CB8AC3E}">
        <p14:creationId xmlns:p14="http://schemas.microsoft.com/office/powerpoint/2010/main" val="347559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endParaRPr>
          </a:p>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Basic Equalization Aid Concepts</a:t>
            </a:r>
          </a:p>
          <a:p>
            <a:endParaRPr lang="en-US" dirty="0"/>
          </a:p>
        </p:txBody>
      </p:sp>
      <p:sp>
        <p:nvSpPr>
          <p:cNvPr id="5" name="Rectangle 3">
            <a:extLst>
              <a:ext uri="{FF2B5EF4-FFF2-40B4-BE49-F238E27FC236}">
                <a16:creationId xmlns:a16="http://schemas.microsoft.com/office/drawing/2014/main" id="{4AB7D9E2-ADEF-4EED-8F0C-AC7AEEC54AC8}"/>
              </a:ext>
            </a:extLst>
          </p:cNvPr>
          <p:cNvSpPr txBox="1">
            <a:spLocks noChangeArrowheads="1"/>
          </p:cNvSpPr>
          <p:nvPr/>
        </p:nvSpPr>
        <p:spPr>
          <a:xfrm>
            <a:off x="349135" y="1086726"/>
            <a:ext cx="8445730" cy="3851272"/>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6400" lvl="1" indent="-342900">
              <a:lnSpc>
                <a:spcPct val="100000"/>
              </a:lnSpc>
              <a:spcBef>
                <a:spcPts val="439"/>
              </a:spcBef>
              <a:buSzPct val="100000"/>
              <a:buFont typeface="Wingdings" panose="05000000000000000000" pitchFamily="2" charset="2"/>
              <a:buChar char="Ø"/>
            </a:pPr>
            <a:r>
              <a:rPr lang="en-US" sz="2000" dirty="0">
                <a:latin typeface="+mn-lt"/>
              </a:rPr>
              <a:t>Aid is inversely related to district property value per member.</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One pot of money is split over 421 school districts based on district values, membership, and shared costs. Changes in individual district data affect every other district’s aid.</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Value-per-member is crucial to explaining aid.</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Depending on district value-per-member, some districts’ aid is increased by increasing expenses, while others’ aid is decreased by increasing expenses. </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Know where your district is in the formula and be aware of what is happening to your district over time so you can figure out why your aid has changed and explain why.</a:t>
            </a:r>
          </a:p>
        </p:txBody>
      </p:sp>
    </p:spTree>
    <p:extLst>
      <p:ext uri="{BB962C8B-B14F-4D97-AF65-F5344CB8AC3E}">
        <p14:creationId xmlns:p14="http://schemas.microsoft.com/office/powerpoint/2010/main" val="212127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endParaRPr>
          </a:p>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Equalization Aid Worksheet</a:t>
            </a:r>
          </a:p>
          <a:p>
            <a:endParaRPr lang="en-US" dirty="0"/>
          </a:p>
        </p:txBody>
      </p:sp>
      <p:pic>
        <p:nvPicPr>
          <p:cNvPr id="7" name="Picture 6">
            <a:extLst>
              <a:ext uri="{FF2B5EF4-FFF2-40B4-BE49-F238E27FC236}">
                <a16:creationId xmlns:a16="http://schemas.microsoft.com/office/drawing/2014/main" id="{03FD3F3C-795D-1B09-9171-7F538479E671}"/>
              </a:ext>
            </a:extLst>
          </p:cNvPr>
          <p:cNvPicPr>
            <a:picLocks noChangeAspect="1"/>
          </p:cNvPicPr>
          <p:nvPr/>
        </p:nvPicPr>
        <p:blipFill>
          <a:blip r:embed="rId2"/>
          <a:stretch>
            <a:fillRect/>
          </a:stretch>
        </p:blipFill>
        <p:spPr>
          <a:xfrm>
            <a:off x="127661" y="1510982"/>
            <a:ext cx="8888678" cy="255081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02934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FFA7EABF-CFE6-4389-A524-D85E5A272587}"/>
              </a:ext>
            </a:extLst>
          </p:cNvPr>
          <p:cNvGraphicFramePr>
            <a:graphicFrameLocks noChangeAspect="1"/>
          </p:cNvGraphicFramePr>
          <p:nvPr>
            <p:extLst>
              <p:ext uri="{D42A27DB-BD31-4B8C-83A1-F6EECF244321}">
                <p14:modId xmlns:p14="http://schemas.microsoft.com/office/powerpoint/2010/main" val="2321086936"/>
              </p:ext>
            </p:extLst>
          </p:nvPr>
        </p:nvGraphicFramePr>
        <p:xfrm>
          <a:off x="1257300" y="788670"/>
          <a:ext cx="6884836"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205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884836" cy="4251960"/>
                      </a:xfrm>
                      <a:prstGeom prst="rect">
                        <a:avLst/>
                      </a:prstGeom>
                      <a:noFill/>
                    </p:spPr>
                  </p:pic>
                </p:oleObj>
              </mc:Fallback>
            </mc:AlternateContent>
          </a:graphicData>
        </a:graphic>
      </p:graphicFrame>
      <p:sp>
        <p:nvSpPr>
          <p:cNvPr id="4" name="Text Box 3">
            <a:extLst>
              <a:ext uri="{FF2B5EF4-FFF2-40B4-BE49-F238E27FC236}">
                <a16:creationId xmlns:a16="http://schemas.microsoft.com/office/drawing/2014/main" id="{12A28396-D245-4726-ACFE-5B244E58AA52}"/>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6" name="Text Box 6">
            <a:extLst>
              <a:ext uri="{FF2B5EF4-FFF2-40B4-BE49-F238E27FC236}">
                <a16:creationId xmlns:a16="http://schemas.microsoft.com/office/drawing/2014/main" id="{45031F1D-700B-407A-9E39-E7A7AFDB0192}"/>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8" name="Text Box 8">
            <a:extLst>
              <a:ext uri="{FF2B5EF4-FFF2-40B4-BE49-F238E27FC236}">
                <a16:creationId xmlns:a16="http://schemas.microsoft.com/office/drawing/2014/main" id="{2E655B5E-6584-449D-890D-77D01F754B16}"/>
              </a:ext>
            </a:extLst>
          </p:cNvPr>
          <p:cNvSpPr txBox="1">
            <a:spLocks noChangeArrowheads="1"/>
          </p:cNvSpPr>
          <p:nvPr/>
        </p:nvSpPr>
        <p:spPr bwMode="auto">
          <a:xfrm>
            <a:off x="2219325" y="1874888"/>
            <a:ext cx="2924175" cy="1920240"/>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9" name="Text Box 9">
            <a:extLst>
              <a:ext uri="{FF2B5EF4-FFF2-40B4-BE49-F238E27FC236}">
                <a16:creationId xmlns:a16="http://schemas.microsoft.com/office/drawing/2014/main" id="{82123FBC-DBBC-45F6-8983-AF1B27B65480}"/>
              </a:ext>
            </a:extLst>
          </p:cNvPr>
          <p:cNvSpPr txBox="1">
            <a:spLocks noChangeArrowheads="1"/>
          </p:cNvSpPr>
          <p:nvPr/>
        </p:nvSpPr>
        <p:spPr bwMode="auto">
          <a:xfrm>
            <a:off x="3468291"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12" name="Text Box 17">
            <a:extLst>
              <a:ext uri="{FF2B5EF4-FFF2-40B4-BE49-F238E27FC236}">
                <a16:creationId xmlns:a16="http://schemas.microsoft.com/office/drawing/2014/main" id="{275700D2-CCA1-4DFB-95AB-55954FAD0384}"/>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13" name="Text Box 18">
            <a:extLst>
              <a:ext uri="{FF2B5EF4-FFF2-40B4-BE49-F238E27FC236}">
                <a16:creationId xmlns:a16="http://schemas.microsoft.com/office/drawing/2014/main" id="{51A8EABC-A713-44C9-B814-A8D330A9936F}"/>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19" name="Text Box 12">
            <a:extLst>
              <a:ext uri="{FF2B5EF4-FFF2-40B4-BE49-F238E27FC236}">
                <a16:creationId xmlns:a16="http://schemas.microsoft.com/office/drawing/2014/main" id="{3D89253B-C10C-47DA-B58C-465465F2613D}"/>
              </a:ext>
            </a:extLst>
          </p:cNvPr>
          <p:cNvSpPr txBox="1">
            <a:spLocks noChangeArrowheads="1"/>
          </p:cNvSpPr>
          <p:nvPr/>
        </p:nvSpPr>
        <p:spPr bwMode="auto">
          <a:xfrm>
            <a:off x="2815830" y="1104445"/>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10" name="Text Box 11">
            <a:extLst>
              <a:ext uri="{FF2B5EF4-FFF2-40B4-BE49-F238E27FC236}">
                <a16:creationId xmlns:a16="http://schemas.microsoft.com/office/drawing/2014/main" id="{F0FB85F1-109C-4835-9A1E-DE0A0304CBB5}"/>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16" name="Text Box 21">
            <a:extLst>
              <a:ext uri="{FF2B5EF4-FFF2-40B4-BE49-F238E27FC236}">
                <a16:creationId xmlns:a16="http://schemas.microsoft.com/office/drawing/2014/main" id="{E4A2A231-88A2-467D-BC31-4E4F75C86482}"/>
              </a:ext>
            </a:extLst>
          </p:cNvPr>
          <p:cNvSpPr txBox="1">
            <a:spLocks noChangeArrowheads="1"/>
          </p:cNvSpPr>
          <p:nvPr/>
        </p:nvSpPr>
        <p:spPr bwMode="auto">
          <a:xfrm>
            <a:off x="1876758" y="2574832"/>
            <a:ext cx="742950"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20%</a:t>
            </a:r>
          </a:p>
        </p:txBody>
      </p:sp>
      <p:sp>
        <p:nvSpPr>
          <p:cNvPr id="17" name="Text Box 23">
            <a:extLst>
              <a:ext uri="{FF2B5EF4-FFF2-40B4-BE49-F238E27FC236}">
                <a16:creationId xmlns:a16="http://schemas.microsoft.com/office/drawing/2014/main" id="{396D316B-60E0-4457-84C0-A8F8F4CDF93F}"/>
              </a:ext>
            </a:extLst>
          </p:cNvPr>
          <p:cNvSpPr txBox="1">
            <a:spLocks noChangeArrowheads="1"/>
          </p:cNvSpPr>
          <p:nvPr/>
        </p:nvSpPr>
        <p:spPr bwMode="auto">
          <a:xfrm>
            <a:off x="1900785" y="1461441"/>
            <a:ext cx="742950"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20" name="Text Box 14">
            <a:extLst>
              <a:ext uri="{FF2B5EF4-FFF2-40B4-BE49-F238E27FC236}">
                <a16:creationId xmlns:a16="http://schemas.microsoft.com/office/drawing/2014/main" id="{C5B7147E-7777-4311-A0AB-2DC9DDE7D057}"/>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22" name="Text Box 9">
            <a:extLst>
              <a:ext uri="{FF2B5EF4-FFF2-40B4-BE49-F238E27FC236}">
                <a16:creationId xmlns:a16="http://schemas.microsoft.com/office/drawing/2014/main" id="{2EF5472E-6497-4DAF-81A6-F4D27CC9E29A}"/>
              </a:ext>
            </a:extLst>
          </p:cNvPr>
          <p:cNvSpPr txBox="1">
            <a:spLocks noChangeArrowheads="1"/>
          </p:cNvSpPr>
          <p:nvPr/>
        </p:nvSpPr>
        <p:spPr bwMode="auto">
          <a:xfrm>
            <a:off x="4319777" y="1355981"/>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25" name="Title 6">
            <a:extLst>
              <a:ext uri="{FF2B5EF4-FFF2-40B4-BE49-F238E27FC236}">
                <a16:creationId xmlns:a16="http://schemas.microsoft.com/office/drawing/2014/main" id="{CF37AC70-6CB4-4ACF-AB86-0D2CF2CEA796}"/>
              </a:ext>
            </a:extLst>
          </p:cNvPr>
          <p:cNvSpPr txBox="1">
            <a:spLocks/>
          </p:cNvSpPr>
          <p:nvPr/>
        </p:nvSpPr>
        <p:spPr>
          <a:xfrm>
            <a:off x="2000251" y="171451"/>
            <a:ext cx="5317386" cy="557675"/>
          </a:xfrm>
          <a:prstGeom prst="rect">
            <a:avLst/>
          </a:prstGeom>
        </p:spPr>
        <p:txBody>
          <a:bodyPr/>
          <a:lstStyle/>
          <a:p>
            <a:pPr algn="ctr"/>
            <a:r>
              <a:rPr lang="en-US" sz="3200" dirty="0">
                <a:solidFill>
                  <a:srgbClr val="FFFF00"/>
                </a:solidFill>
                <a:latin typeface="Lato Black" panose="020F0A02020204030203" pitchFamily="34" charset="0"/>
              </a:rPr>
              <a:t>Equalization Aid</a:t>
            </a:r>
          </a:p>
        </p:txBody>
      </p:sp>
      <p:sp>
        <p:nvSpPr>
          <p:cNvPr id="5" name="Line 4">
            <a:extLst>
              <a:ext uri="{FF2B5EF4-FFF2-40B4-BE49-F238E27FC236}">
                <a16:creationId xmlns:a16="http://schemas.microsoft.com/office/drawing/2014/main" id="{B9ECF879-99A1-46B3-BBCD-171189CA97BD}"/>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7" name="Line 7">
            <a:extLst>
              <a:ext uri="{FF2B5EF4-FFF2-40B4-BE49-F238E27FC236}">
                <a16:creationId xmlns:a16="http://schemas.microsoft.com/office/drawing/2014/main" id="{AAE69A00-01BD-47A6-B27E-3958E86C4C1C}"/>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18" name="Line 29">
            <a:extLst>
              <a:ext uri="{FF2B5EF4-FFF2-40B4-BE49-F238E27FC236}">
                <a16:creationId xmlns:a16="http://schemas.microsoft.com/office/drawing/2014/main" id="{F1EC4CC7-26FE-421D-B354-9B5FFCC360A9}"/>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7" name="Line 29">
            <a:extLst>
              <a:ext uri="{FF2B5EF4-FFF2-40B4-BE49-F238E27FC236}">
                <a16:creationId xmlns:a16="http://schemas.microsoft.com/office/drawing/2014/main" id="{9BC8811D-69E6-4580-BC1D-4208948BE5B6}"/>
              </a:ext>
            </a:extLst>
          </p:cNvPr>
          <p:cNvSpPr>
            <a:spLocks noChangeShapeType="1"/>
          </p:cNvSpPr>
          <p:nvPr/>
        </p:nvSpPr>
        <p:spPr bwMode="auto">
          <a:xfrm>
            <a:off x="3371412" y="631016"/>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1" name="Text Box 22">
            <a:extLst>
              <a:ext uri="{FF2B5EF4-FFF2-40B4-BE49-F238E27FC236}">
                <a16:creationId xmlns:a16="http://schemas.microsoft.com/office/drawing/2014/main" id="{05B4313C-37C5-4882-B1AE-B7EEB52F9E63}"/>
              </a:ext>
            </a:extLst>
          </p:cNvPr>
          <p:cNvSpPr txBox="1">
            <a:spLocks noChangeArrowheads="1"/>
          </p:cNvSpPr>
          <p:nvPr/>
        </p:nvSpPr>
        <p:spPr bwMode="auto">
          <a:xfrm>
            <a:off x="2957618" y="1431090"/>
            <a:ext cx="742950"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15" name="Text Box 20">
            <a:extLst>
              <a:ext uri="{FF2B5EF4-FFF2-40B4-BE49-F238E27FC236}">
                <a16:creationId xmlns:a16="http://schemas.microsoft.com/office/drawing/2014/main" id="{72E48867-77BD-4334-99F4-6D0ADF244B47}"/>
              </a:ext>
            </a:extLst>
          </p:cNvPr>
          <p:cNvSpPr txBox="1">
            <a:spLocks noChangeArrowheads="1"/>
          </p:cNvSpPr>
          <p:nvPr/>
        </p:nvSpPr>
        <p:spPr bwMode="auto">
          <a:xfrm>
            <a:off x="2957394" y="2566640"/>
            <a:ext cx="742950"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80%</a:t>
            </a:r>
          </a:p>
        </p:txBody>
      </p:sp>
      <p:sp>
        <p:nvSpPr>
          <p:cNvPr id="14" name="Text Box 19">
            <a:extLst>
              <a:ext uri="{FF2B5EF4-FFF2-40B4-BE49-F238E27FC236}">
                <a16:creationId xmlns:a16="http://schemas.microsoft.com/office/drawing/2014/main" id="{BD20478D-853F-4BC6-904A-192A53F04FE5}"/>
              </a:ext>
            </a:extLst>
          </p:cNvPr>
          <p:cNvSpPr txBox="1">
            <a:spLocks noChangeArrowheads="1"/>
          </p:cNvSpPr>
          <p:nvPr/>
        </p:nvSpPr>
        <p:spPr bwMode="auto">
          <a:xfrm>
            <a:off x="2933342" y="3872868"/>
            <a:ext cx="742950"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Tree>
    <p:extLst>
      <p:ext uri="{BB962C8B-B14F-4D97-AF65-F5344CB8AC3E}">
        <p14:creationId xmlns:p14="http://schemas.microsoft.com/office/powerpoint/2010/main" val="403676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1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Equalization Aid Across Time</a:t>
            </a: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endParaRPr lang="en-US" dirty="0"/>
          </a:p>
        </p:txBody>
      </p:sp>
      <p:sp>
        <p:nvSpPr>
          <p:cNvPr id="5" name="TextBox 4">
            <a:extLst>
              <a:ext uri="{FF2B5EF4-FFF2-40B4-BE49-F238E27FC236}">
                <a16:creationId xmlns:a16="http://schemas.microsoft.com/office/drawing/2014/main" id="{E486BDA4-060F-43CC-AA2A-675DC5F03ACD}"/>
              </a:ext>
            </a:extLst>
          </p:cNvPr>
          <p:cNvSpPr txBox="1"/>
          <p:nvPr/>
        </p:nvSpPr>
        <p:spPr>
          <a:xfrm>
            <a:off x="2586298" y="921657"/>
            <a:ext cx="4147012" cy="400110"/>
          </a:xfrm>
          <a:prstGeom prst="rect">
            <a:avLst/>
          </a:prstGeom>
          <a:noFill/>
        </p:spPr>
        <p:txBody>
          <a:bodyPr wrap="square">
            <a:spAutoFit/>
          </a:bodyPr>
          <a:lstStyle/>
          <a:p>
            <a:pPr marL="0" marR="0">
              <a:spcBef>
                <a:spcPts val="0"/>
              </a:spcBef>
              <a:spcAft>
                <a:spcPts val="0"/>
              </a:spcAft>
            </a:pPr>
            <a:r>
              <a:rPr lang="en-US" sz="2000" dirty="0">
                <a:solidFill>
                  <a:srgbClr val="0563C1"/>
                </a:solidFill>
                <a:effectLst/>
                <a:ea typeface="Calibri" panose="020F0502020204030204" pitchFamily="34" charset="0"/>
                <a:cs typeface="Times New Roman" panose="02020603050405020304" pitchFamily="18" charset="0"/>
                <a:hlinkClick r:id="rId3"/>
              </a:rPr>
              <a:t>DPI SFS Team's Longitudinal Data</a:t>
            </a:r>
            <a:endParaRPr lang="en-US" sz="2000"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1F7DFFD-EEC1-4516-BE0F-42435D73C8F8}"/>
              </a:ext>
            </a:extLst>
          </p:cNvPr>
          <p:cNvPicPr>
            <a:picLocks noChangeAspect="1"/>
          </p:cNvPicPr>
          <p:nvPr/>
        </p:nvPicPr>
        <p:blipFill>
          <a:blip r:embed="rId4"/>
          <a:stretch>
            <a:fillRect/>
          </a:stretch>
        </p:blipFill>
        <p:spPr>
          <a:xfrm>
            <a:off x="2252749" y="1293415"/>
            <a:ext cx="4621875" cy="3821733"/>
          </a:xfrm>
          <a:prstGeom prst="rect">
            <a:avLst/>
          </a:prstGeom>
        </p:spPr>
      </p:pic>
    </p:spTree>
    <p:extLst>
      <p:ext uri="{BB962C8B-B14F-4D97-AF65-F5344CB8AC3E}">
        <p14:creationId xmlns:p14="http://schemas.microsoft.com/office/powerpoint/2010/main" val="345800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pPr marL="0" marR="0" lvl="0" indent="0" algn="ctr" defTabSz="823002"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2300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Equalization Aid Across Time</a:t>
            </a:r>
          </a:p>
          <a:p>
            <a:endParaRPr lang="en-US" dirty="0"/>
          </a:p>
        </p:txBody>
      </p:sp>
      <p:sp>
        <p:nvSpPr>
          <p:cNvPr id="4" name="TextBox 3">
            <a:extLst>
              <a:ext uri="{FF2B5EF4-FFF2-40B4-BE49-F238E27FC236}">
                <a16:creationId xmlns:a16="http://schemas.microsoft.com/office/drawing/2014/main" id="{85E2A92F-645C-4694-8F16-5D09973B007B}"/>
              </a:ext>
            </a:extLst>
          </p:cNvPr>
          <p:cNvSpPr txBox="1"/>
          <p:nvPr/>
        </p:nvSpPr>
        <p:spPr>
          <a:xfrm>
            <a:off x="1346661" y="1125529"/>
            <a:ext cx="6808125" cy="3282950"/>
          </a:xfrm>
          <a:prstGeom prst="rect">
            <a:avLst/>
          </a:prstGeom>
          <a:noFill/>
        </p:spPr>
        <p:txBody>
          <a:bodyPr wrap="square">
            <a:spAutoFit/>
          </a:bodyPr>
          <a:lstStyle/>
          <a:p>
            <a:pPr algn="ctr">
              <a:spcAft>
                <a:spcPts val="439"/>
              </a:spcAft>
            </a:pPr>
            <a:r>
              <a:rPr lang="en-US" sz="2400" dirty="0"/>
              <a:t>Know where you are in the formula</a:t>
            </a:r>
          </a:p>
          <a:p>
            <a:pPr algn="ctr">
              <a:spcAft>
                <a:spcPts val="439"/>
              </a:spcAft>
            </a:pPr>
            <a:r>
              <a:rPr lang="en-US" sz="2400" dirty="0"/>
              <a:t> (positively-aided or negatively-aided).</a:t>
            </a:r>
          </a:p>
          <a:p>
            <a:pPr algn="ctr">
              <a:spcAft>
                <a:spcPts val="439"/>
              </a:spcAft>
            </a:pPr>
            <a:endParaRPr lang="en-US" sz="800" dirty="0"/>
          </a:p>
          <a:p>
            <a:pPr>
              <a:spcAft>
                <a:spcPts val="439"/>
              </a:spcAft>
            </a:pPr>
            <a:r>
              <a:rPr lang="en-US" sz="2400" dirty="0"/>
              <a:t>Watch where you are as a % of the state average for the critical variables of </a:t>
            </a:r>
          </a:p>
          <a:p>
            <a:pPr>
              <a:spcAft>
                <a:spcPts val="439"/>
              </a:spcAft>
            </a:pPr>
            <a:r>
              <a:rPr lang="en-US" sz="2400" dirty="0"/>
              <a:t>1.)    value-per-member and </a:t>
            </a:r>
          </a:p>
          <a:p>
            <a:pPr>
              <a:spcAft>
                <a:spcPts val="439"/>
              </a:spcAft>
            </a:pPr>
            <a:r>
              <a:rPr lang="en-US" sz="2400" dirty="0"/>
              <a:t>2.)    shared cost-per-member.</a:t>
            </a:r>
          </a:p>
          <a:p>
            <a:pPr>
              <a:spcAft>
                <a:spcPts val="439"/>
              </a:spcAft>
            </a:pPr>
            <a:endParaRPr lang="en-US" sz="800" dirty="0"/>
          </a:p>
          <a:p>
            <a:pPr algn="ctr">
              <a:spcAft>
                <a:spcPts val="439"/>
              </a:spcAft>
            </a:pPr>
            <a:r>
              <a:rPr lang="en-US" sz="2400" dirty="0"/>
              <a:t> This can explain why your aid changed the way it did.</a:t>
            </a:r>
          </a:p>
        </p:txBody>
      </p:sp>
    </p:spTree>
    <p:extLst>
      <p:ext uri="{BB962C8B-B14F-4D97-AF65-F5344CB8AC3E}">
        <p14:creationId xmlns:p14="http://schemas.microsoft.com/office/powerpoint/2010/main" val="145849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Referenda &amp; Debt</a:t>
            </a:r>
            <a:endParaRPr lang="en-US" dirty="0"/>
          </a:p>
        </p:txBody>
      </p:sp>
      <p:sp>
        <p:nvSpPr>
          <p:cNvPr id="4" name="TextBox 3">
            <a:extLst>
              <a:ext uri="{FF2B5EF4-FFF2-40B4-BE49-F238E27FC236}">
                <a16:creationId xmlns:a16="http://schemas.microsoft.com/office/drawing/2014/main" id="{802593DD-28D5-48CA-A0FD-9D26D8D9320E}"/>
              </a:ext>
            </a:extLst>
          </p:cNvPr>
          <p:cNvSpPr txBox="1"/>
          <p:nvPr/>
        </p:nvSpPr>
        <p:spPr>
          <a:xfrm>
            <a:off x="1463040" y="1093859"/>
            <a:ext cx="6658495" cy="2785378"/>
          </a:xfrm>
          <a:prstGeom prst="rect">
            <a:avLst/>
          </a:prstGeom>
          <a:noFill/>
        </p:spPr>
        <p:txBody>
          <a:bodyPr wrap="square">
            <a:spAutoFit/>
          </a:bodyPr>
          <a:lstStyle/>
          <a:p>
            <a:pPr lvl="1" indent="-342900">
              <a:spcBef>
                <a:spcPts val="600"/>
              </a:spcBef>
              <a:buSzPct val="100000"/>
              <a:buFont typeface="Wingdings" panose="05000000000000000000" pitchFamily="2" charset="2"/>
              <a:buChar char="ü"/>
            </a:pPr>
            <a:r>
              <a:rPr lang="en-US" sz="2000" dirty="0"/>
              <a:t>Follow DPI SFS Team’s referendum guidelines on our website - </a:t>
            </a:r>
            <a:r>
              <a:rPr lang="en-US" sz="2000" b="1" u="sng" dirty="0">
                <a:solidFill>
                  <a:srgbClr val="7030A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Referendum</a:t>
            </a:r>
            <a:r>
              <a:rPr lang="en-US" sz="2000" dirty="0">
                <a:effectLst/>
                <a:ea typeface="Calibri" panose="020F0502020204030204" pitchFamily="34" charset="0"/>
                <a:cs typeface="Times New Roman" panose="02020603050405020304" pitchFamily="18" charset="0"/>
              </a:rPr>
              <a:t> </a:t>
            </a:r>
          </a:p>
          <a:p>
            <a:pPr lvl="1" indent="-342900">
              <a:spcBef>
                <a:spcPts val="600"/>
              </a:spcBef>
              <a:buSzPct val="100000"/>
              <a:buFont typeface="Wingdings" panose="05000000000000000000" pitchFamily="2" charset="2"/>
              <a:buChar char="ü"/>
            </a:pPr>
            <a:r>
              <a:rPr lang="en-US" sz="2000" dirty="0"/>
              <a:t>Consult with your district’s bond counsel to ensure compliance with all statutory requirements.  </a:t>
            </a:r>
          </a:p>
          <a:p>
            <a:pPr marL="342900" indent="-342900">
              <a:spcBef>
                <a:spcPts val="600"/>
              </a:spcBef>
              <a:spcAft>
                <a:spcPts val="0"/>
              </a:spcAft>
              <a:buFont typeface="Wingdings" panose="05000000000000000000" pitchFamily="2" charset="2"/>
              <a:buChar char="ü"/>
            </a:pPr>
            <a:r>
              <a:rPr lang="en-US" sz="2000" dirty="0"/>
              <a:t> Debt schedules must be updated with any new or refinancing information. </a:t>
            </a:r>
          </a:p>
          <a:p>
            <a:pPr marL="342900" indent="-342900">
              <a:spcBef>
                <a:spcPts val="600"/>
              </a:spcBef>
              <a:spcAft>
                <a:spcPts val="0"/>
              </a:spcAft>
              <a:buFont typeface="Wingdings" panose="05000000000000000000" pitchFamily="2" charset="2"/>
              <a:buChar char="ü"/>
            </a:pPr>
            <a:r>
              <a:rPr lang="en-US" sz="2000" dirty="0"/>
              <a:t> Budget Report edits will expect your budget entries to tie out to your debt schedules. </a:t>
            </a:r>
          </a:p>
        </p:txBody>
      </p:sp>
    </p:spTree>
    <p:extLst>
      <p:ext uri="{BB962C8B-B14F-4D97-AF65-F5344CB8AC3E}">
        <p14:creationId xmlns:p14="http://schemas.microsoft.com/office/powerpoint/2010/main" val="13611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Limits</a:t>
            </a:r>
          </a:p>
          <a:p>
            <a:endParaRPr lang="en-US" dirty="0"/>
          </a:p>
        </p:txBody>
      </p:sp>
      <p:sp>
        <p:nvSpPr>
          <p:cNvPr id="4" name="TextBox 3">
            <a:extLst>
              <a:ext uri="{FF2B5EF4-FFF2-40B4-BE49-F238E27FC236}">
                <a16:creationId xmlns:a16="http://schemas.microsoft.com/office/drawing/2014/main" id="{ADA1FEFF-CA49-4D06-B8C1-21503EF6C260}"/>
              </a:ext>
            </a:extLst>
          </p:cNvPr>
          <p:cNvSpPr txBox="1"/>
          <p:nvPr/>
        </p:nvSpPr>
        <p:spPr>
          <a:xfrm>
            <a:off x="640080" y="965597"/>
            <a:ext cx="7703820" cy="2985433"/>
          </a:xfrm>
          <a:prstGeom prst="rect">
            <a:avLst/>
          </a:prstGeom>
          <a:noFill/>
        </p:spPr>
        <p:txBody>
          <a:bodyPr wrap="square">
            <a:spAutoFit/>
          </a:bodyPr>
          <a:lstStyle/>
          <a:p>
            <a:pPr marL="0" indent="-411501" algn="ctr">
              <a:spcBef>
                <a:spcPts val="439"/>
              </a:spcBef>
              <a:spcAft>
                <a:spcPts val="1200"/>
              </a:spcAft>
              <a:buNone/>
              <a:defRPr/>
            </a:pPr>
            <a:r>
              <a:rPr lang="en-US" sz="2000" dirty="0">
                <a:effectLst>
                  <a:outerShdw blurRad="38100" dist="38100" dir="2700000" algn="tl">
                    <a:srgbClr val="000000">
                      <a:alpha val="43137"/>
                    </a:srgbClr>
                  </a:outerShdw>
                </a:effectLst>
              </a:rPr>
              <a:t>Limitation imposed by State Law in the Fall of 1993 on the revenues that public school districts in Wisconsin can raise from local Property Taxes &amp; State General Aid.</a:t>
            </a:r>
          </a:p>
          <a:p>
            <a:pPr marL="0" indent="-411501" algn="ctr">
              <a:spcBef>
                <a:spcPts val="439"/>
              </a:spcBef>
              <a:spcAft>
                <a:spcPts val="1200"/>
              </a:spcAft>
              <a:buNone/>
              <a:defRPr/>
            </a:pPr>
            <a:r>
              <a:rPr lang="en-US" sz="2000" dirty="0">
                <a:effectLst>
                  <a:outerShdw blurRad="38100" dist="38100" dir="2700000" algn="tl">
                    <a:srgbClr val="000000">
                      <a:alpha val="43137"/>
                    </a:srgbClr>
                  </a:outerShdw>
                </a:effectLst>
              </a:rPr>
              <a:t>……each district has their own computation……</a:t>
            </a:r>
          </a:p>
          <a:p>
            <a:pPr marL="0" indent="0" algn="ctr">
              <a:spcBef>
                <a:spcPts val="439"/>
              </a:spcBef>
              <a:spcAft>
                <a:spcPts val="1200"/>
              </a:spcAft>
              <a:buNone/>
              <a:defRPr/>
            </a:pPr>
            <a:r>
              <a:rPr lang="en-US" sz="2000" dirty="0">
                <a:effectLst>
                  <a:outerShdw blurRad="38100" dist="38100" dir="2700000" algn="tl">
                    <a:srgbClr val="000000">
                      <a:alpha val="43137"/>
                    </a:srgbClr>
                  </a:outerShdw>
                </a:effectLst>
              </a:rPr>
              <a:t>……not an expenditure control……</a:t>
            </a:r>
          </a:p>
          <a:p>
            <a:pPr marL="0" indent="0" algn="ctr">
              <a:spcBef>
                <a:spcPts val="439"/>
              </a:spcBef>
              <a:buNone/>
              <a:defRPr/>
            </a:pPr>
            <a:r>
              <a:rPr lang="en-US" sz="2400" dirty="0">
                <a:effectLst>
                  <a:outerShdw blurRad="38100" dist="38100" dir="2700000" algn="tl">
                    <a:srgbClr val="000000">
                      <a:alpha val="43137"/>
                    </a:srgbClr>
                  </a:outerShdw>
                </a:effectLst>
              </a:rPr>
              <a:t>A district’s Revenue Limit will determine approximately </a:t>
            </a:r>
            <a:br>
              <a:rPr lang="en-US" sz="2400" dirty="0">
                <a:effectLst>
                  <a:outerShdw blurRad="38100" dist="38100" dir="2700000" algn="tl">
                    <a:srgbClr val="000000">
                      <a:alpha val="43137"/>
                    </a:srgbClr>
                  </a:outerShdw>
                </a:effectLst>
              </a:rPr>
            </a:br>
            <a:r>
              <a:rPr lang="en-US" sz="2400" u="sng" dirty="0">
                <a:effectLst>
                  <a:outerShdw blurRad="38100" dist="38100" dir="2700000" algn="tl">
                    <a:srgbClr val="000000">
                      <a:alpha val="43137"/>
                    </a:srgbClr>
                  </a:outerShdw>
                </a:effectLst>
              </a:rPr>
              <a:t>80-90 %</a:t>
            </a:r>
            <a:r>
              <a:rPr lang="en-US" sz="2400" dirty="0">
                <a:effectLst>
                  <a:outerShdw blurRad="38100" dist="38100" dir="2700000" algn="tl">
                    <a:srgbClr val="000000">
                      <a:alpha val="43137"/>
                    </a:srgbClr>
                  </a:outerShdw>
                </a:effectLst>
              </a:rPr>
              <a:t> of a school district’s General Fund Revenue Budget.</a:t>
            </a:r>
            <a:endParaRPr lang="en-US" sz="2400" i="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8DB95A51-097D-4B3D-B3BB-E97D062D2EAC}"/>
              </a:ext>
            </a:extLst>
          </p:cNvPr>
          <p:cNvSpPr txBox="1"/>
          <p:nvPr/>
        </p:nvSpPr>
        <p:spPr>
          <a:xfrm>
            <a:off x="1905953" y="4177903"/>
            <a:ext cx="4589144" cy="646331"/>
          </a:xfrm>
          <a:prstGeom prst="rect">
            <a:avLst/>
          </a:prstGeom>
          <a:noFill/>
        </p:spPr>
        <p:txBody>
          <a:bodyPr wrap="square">
            <a:spAutoFit/>
          </a:bodyPr>
          <a:lstStyle/>
          <a:p>
            <a:pPr algn="ctr">
              <a:defRPr/>
            </a:pPr>
            <a:r>
              <a:rPr lang="en-US" sz="1800" b="1" dirty="0">
                <a:effectLst>
                  <a:outerShdw blurRad="38100" dist="38100" dir="2700000" algn="tl">
                    <a:srgbClr val="000000">
                      <a:alpha val="43137"/>
                    </a:srgbClr>
                  </a:outerShdw>
                </a:effectLst>
                <a:latin typeface="Lato" panose="020F0502020204030203" pitchFamily="34" charset="0"/>
              </a:rPr>
              <a:t>General Fund (10), Non-Referendum Debt Service (38), Capital Projects Funds (41)</a:t>
            </a:r>
          </a:p>
        </p:txBody>
      </p:sp>
    </p:spTree>
    <p:extLst>
      <p:ext uri="{BB962C8B-B14F-4D97-AF65-F5344CB8AC3E}">
        <p14:creationId xmlns:p14="http://schemas.microsoft.com/office/powerpoint/2010/main" val="402953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7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4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Questions?</a:t>
            </a:r>
          </a:p>
          <a:p>
            <a:endParaRPr lang="en-US" dirty="0"/>
          </a:p>
        </p:txBody>
      </p:sp>
      <p:sp>
        <p:nvSpPr>
          <p:cNvPr id="3" name="Rectangle 7">
            <a:extLst>
              <a:ext uri="{FF2B5EF4-FFF2-40B4-BE49-F238E27FC236}">
                <a16:creationId xmlns:a16="http://schemas.microsoft.com/office/drawing/2014/main" id="{75127E9E-D8B9-4549-9B95-2669E95F5307}"/>
              </a:ext>
            </a:extLst>
          </p:cNvPr>
          <p:cNvSpPr>
            <a:spLocks noChangeArrowheads="1"/>
          </p:cNvSpPr>
          <p:nvPr/>
        </p:nvSpPr>
        <p:spPr bwMode="auto">
          <a:xfrm>
            <a:off x="674307" y="965834"/>
            <a:ext cx="7894622" cy="3373409"/>
          </a:xfrm>
          <a:prstGeom prst="rect">
            <a:avLst/>
          </a:prstGeom>
          <a:noFill/>
          <a:ln w="9525">
            <a:noFill/>
            <a:miter lim="800000"/>
            <a:headEnd/>
            <a:tailEnd/>
          </a:ln>
        </p:spPr>
        <p:txBody>
          <a:bodyPr lIns="81439" tIns="40005" rIns="81439" bIns="40005"/>
          <a:lstStyle/>
          <a:p>
            <a:pPr marL="308626" indent="-308626" algn="ctr">
              <a:spcBef>
                <a:spcPct val="20000"/>
              </a:spcBef>
              <a:buClr>
                <a:srgbClr val="FFFF00"/>
              </a:buClr>
              <a:defRPr/>
            </a:pPr>
            <a:r>
              <a:rPr lang="en-US" sz="2800" i="1" dirty="0"/>
              <a:t>Visit our web site: </a:t>
            </a:r>
          </a:p>
          <a:p>
            <a:pPr marL="308626" indent="-308626" algn="ctr">
              <a:spcBef>
                <a:spcPct val="20000"/>
              </a:spcBef>
              <a:buClr>
                <a:srgbClr val="FFFF00"/>
              </a:buClr>
              <a:defRPr/>
            </a:pPr>
            <a:endParaRPr lang="en-US" sz="800" i="1" dirty="0"/>
          </a:p>
          <a:p>
            <a:pPr marL="308626" indent="-308626" algn="ctr">
              <a:spcBef>
                <a:spcPct val="20000"/>
              </a:spcBef>
              <a:buClr>
                <a:srgbClr val="FFFF00"/>
              </a:buClr>
              <a:defRPr/>
            </a:pPr>
            <a:r>
              <a:rPr lang="en-US" sz="2800" i="1" dirty="0">
                <a:solidFill>
                  <a:srgbClr val="7030A0"/>
                </a:solidFill>
                <a:hlinkClick r:id="rId2">
                  <a:extLst>
                    <a:ext uri="{A12FA001-AC4F-418D-AE19-62706E023703}">
                      <ahyp:hlinkClr xmlns:ahyp="http://schemas.microsoft.com/office/drawing/2018/hyperlinkcolor" val="tx"/>
                    </a:ext>
                  </a:extLst>
                </a:hlinkClick>
              </a:rPr>
              <a:t>DPI SFS Team's Web Page</a:t>
            </a:r>
            <a:endParaRPr lang="en-US" sz="2800" i="1" dirty="0">
              <a:solidFill>
                <a:srgbClr val="7030A0"/>
              </a:solidFill>
            </a:endParaRPr>
          </a:p>
          <a:p>
            <a:pPr marL="308626" indent="-308626" algn="ctr">
              <a:spcBef>
                <a:spcPct val="20000"/>
              </a:spcBef>
              <a:buClr>
                <a:srgbClr val="FFFF00"/>
              </a:buClr>
              <a:defRPr/>
            </a:pPr>
            <a:endParaRPr lang="en-US" sz="800" i="1" dirty="0">
              <a:solidFill>
                <a:srgbClr val="7030A0"/>
              </a:solidFill>
            </a:endParaRPr>
          </a:p>
          <a:p>
            <a:pPr marL="308626" indent="-308626" algn="ctr">
              <a:spcBef>
                <a:spcPct val="20000"/>
              </a:spcBef>
              <a:buClr>
                <a:srgbClr val="FFFF00"/>
              </a:buClr>
              <a:defRPr/>
            </a:pPr>
            <a:r>
              <a:rPr lang="en-US" sz="2800" i="1" dirty="0">
                <a:solidFill>
                  <a:srgbClr val="7030A0"/>
                </a:solidFill>
                <a:hlinkClick r:id="rId3">
                  <a:extLst>
                    <a:ext uri="{A12FA001-AC4F-418D-AE19-62706E023703}">
                      <ahyp:hlinkClr xmlns:ahyp="http://schemas.microsoft.com/office/drawing/2018/hyperlinkcolor" val="tx"/>
                    </a:ext>
                  </a:extLst>
                </a:hlinkClick>
              </a:rPr>
              <a:t>SFS Team's Staff Contacts</a:t>
            </a:r>
            <a:endParaRPr lang="en-US" sz="2800" i="1" dirty="0">
              <a:solidFill>
                <a:srgbClr val="7030A0"/>
              </a:solidFill>
            </a:endParaRPr>
          </a:p>
          <a:p>
            <a:pPr marL="308626" indent="-308626" algn="ctr">
              <a:spcBef>
                <a:spcPct val="20000"/>
              </a:spcBef>
              <a:buClr>
                <a:srgbClr val="FFFF00"/>
              </a:buClr>
              <a:defRPr/>
            </a:pPr>
            <a:endParaRPr lang="en-US" sz="800" i="1" dirty="0"/>
          </a:p>
          <a:p>
            <a:pPr algn="ctr"/>
            <a:r>
              <a:rPr lang="en-US" sz="2800" dirty="0"/>
              <a:t>Email: </a:t>
            </a:r>
            <a:r>
              <a:rPr lang="en-US" sz="2800" dirty="0">
                <a:hlinkClick r:id="rId4"/>
              </a:rPr>
              <a:t>dpifin@dpi.wi.gov</a:t>
            </a:r>
            <a:endParaRPr lang="en-US" sz="2800" dirty="0"/>
          </a:p>
          <a:p>
            <a:pPr algn="ctr"/>
            <a:endParaRPr lang="en-US" sz="800" dirty="0"/>
          </a:p>
          <a:p>
            <a:pPr algn="ctr"/>
            <a:r>
              <a:rPr lang="en-US" sz="2800" dirty="0"/>
              <a:t>Phone: (608) 267-9114</a:t>
            </a:r>
          </a:p>
          <a:p>
            <a:endParaRPr lang="en-US" sz="2000" dirty="0"/>
          </a:p>
          <a:p>
            <a:endParaRPr lang="en-US" sz="2000" dirty="0"/>
          </a:p>
        </p:txBody>
      </p:sp>
    </p:spTree>
    <p:extLst>
      <p:ext uri="{BB962C8B-B14F-4D97-AF65-F5344CB8AC3E}">
        <p14:creationId xmlns:p14="http://schemas.microsoft.com/office/powerpoint/2010/main" val="72392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87D95-839B-EA83-976A-BDCA48575493}"/>
              </a:ext>
            </a:extLst>
          </p:cNvPr>
          <p:cNvSpPr txBox="1"/>
          <p:nvPr/>
        </p:nvSpPr>
        <p:spPr>
          <a:xfrm>
            <a:off x="2857501" y="2022231"/>
            <a:ext cx="4343400" cy="923330"/>
          </a:xfrm>
          <a:prstGeom prst="rect">
            <a:avLst/>
          </a:prstGeom>
          <a:noFill/>
        </p:spPr>
        <p:txBody>
          <a:bodyPr wrap="square" rtlCol="0">
            <a:spAutoFit/>
          </a:bodyPr>
          <a:lstStyle/>
          <a:p>
            <a:r>
              <a:rPr lang="en-US" sz="5400" dirty="0"/>
              <a:t>Addendum</a:t>
            </a:r>
          </a:p>
        </p:txBody>
      </p:sp>
      <p:sp>
        <p:nvSpPr>
          <p:cNvPr id="4" name="Slide Number Placeholder 3">
            <a:extLst>
              <a:ext uri="{FF2B5EF4-FFF2-40B4-BE49-F238E27FC236}">
                <a16:creationId xmlns:a16="http://schemas.microsoft.com/office/drawing/2014/main" id="{743474B0-3977-6FB4-027E-9C6EC9D29258}"/>
              </a:ext>
            </a:extLst>
          </p:cNvPr>
          <p:cNvSpPr>
            <a:spLocks noGrp="1"/>
          </p:cNvSpPr>
          <p:nvPr>
            <p:ph type="sldNum" sz="quarter" idx="4294967295"/>
          </p:nvPr>
        </p:nvSpPr>
        <p:spPr>
          <a:xfrm>
            <a:off x="0" y="954088"/>
            <a:ext cx="533400" cy="184150"/>
          </a:xfrm>
          <a:prstGeom prst="rect">
            <a:avLst/>
          </a:prstGeom>
        </p:spPr>
        <p:txBody>
          <a:bodyPr/>
          <a:lstStyle/>
          <a:p>
            <a:fld id="{5D8D1003-AB5A-475D-AA35-3531570876C4}" type="slidenum">
              <a:rPr lang="en-US" smtClean="0"/>
              <a:pPr/>
              <a:t>91</a:t>
            </a:fld>
            <a:endParaRPr lang="en-US" dirty="0"/>
          </a:p>
        </p:txBody>
      </p:sp>
    </p:spTree>
    <p:extLst>
      <p:ext uri="{BB962C8B-B14F-4D97-AF65-F5344CB8AC3E}">
        <p14:creationId xmlns:p14="http://schemas.microsoft.com/office/powerpoint/2010/main" val="336689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i="0" u="none" strike="noStrike" kern="1200" cap="none" spc="0" normalizeH="0" baseline="0" noProof="0" dirty="0">
                <a:ln>
                  <a:noFill/>
                </a:ln>
                <a:solidFill>
                  <a:srgbClr val="FFFF00"/>
                </a:solidFill>
                <a:effectLst/>
                <a:uLnTx/>
                <a:uFillTx/>
                <a:latin typeface="+mn-lt"/>
                <a:ea typeface="+mj-ea"/>
                <a:cs typeface="+mj-cs"/>
              </a:rPr>
              <a:t>Membership</a:t>
            </a:r>
            <a:endParaRPr lang="en-US" dirty="0">
              <a:latin typeface="+mn-lt"/>
            </a:endParaRPr>
          </a:p>
        </p:txBody>
      </p:sp>
      <p:sp>
        <p:nvSpPr>
          <p:cNvPr id="4" name="TextBox 3">
            <a:extLst>
              <a:ext uri="{FF2B5EF4-FFF2-40B4-BE49-F238E27FC236}">
                <a16:creationId xmlns:a16="http://schemas.microsoft.com/office/drawing/2014/main" id="{59E7D6A7-A512-44BB-BD55-A112CEFB23EF}"/>
              </a:ext>
            </a:extLst>
          </p:cNvPr>
          <p:cNvSpPr txBox="1"/>
          <p:nvPr/>
        </p:nvSpPr>
        <p:spPr>
          <a:xfrm>
            <a:off x="133003" y="1549999"/>
            <a:ext cx="8877993" cy="3593548"/>
          </a:xfrm>
          <a:prstGeom prst="rect">
            <a:avLst/>
          </a:prstGeom>
          <a:noFill/>
        </p:spPr>
        <p:txBody>
          <a:bodyPr wrap="square">
            <a:spAutoFit/>
          </a:bodyPr>
          <a:lstStyle/>
          <a:p>
            <a:pPr marL="2325" marR="0" lvl="0" indent="-2325" algn="l" defTabSz="816350" rtl="0" eaLnBrk="1" fontAlgn="auto" latinLnBrk="0" hangingPunct="1">
              <a:lnSpc>
                <a:spcPct val="120000"/>
              </a:lnSpc>
              <a:spcBef>
                <a:spcPts val="439"/>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Generally, residents for which you are </a:t>
            </a:r>
            <a:r>
              <a:rPr kumimoji="0" lang="en-US" sz="1800" b="0" i="0" u="sng" strike="noStrike" kern="1200" cap="none" spc="0" normalizeH="0" baseline="0" noProof="0" dirty="0">
                <a:ln>
                  <a:noFill/>
                </a:ln>
                <a:solidFill>
                  <a:prstClr val="black"/>
                </a:solidFill>
                <a:effectLst/>
                <a:uLnTx/>
                <a:uFillTx/>
                <a:latin typeface="Calibri"/>
                <a:ea typeface="+mn-ea"/>
                <a:cs typeface="+mn-cs"/>
              </a:rPr>
              <a:t>financially</a:t>
            </a:r>
            <a:r>
              <a:rPr kumimoji="0" lang="en-US" sz="1800" b="0" i="0" u="none" strike="noStrike" kern="1200" cap="none" spc="0" normalizeH="0" baseline="0" noProof="0" dirty="0">
                <a:ln>
                  <a:noFill/>
                </a:ln>
                <a:solidFill>
                  <a:prstClr val="black"/>
                </a:solidFill>
                <a:effectLst/>
                <a:uLnTx/>
                <a:uFillTx/>
                <a:latin typeface="Calibri"/>
                <a:ea typeface="+mn-ea"/>
                <a:cs typeface="+mn-cs"/>
              </a:rPr>
              <a:t> responsible - i.e., you are incurring the cost for the student’s education.</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Start with who is in your seats on the count date.</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1" u="sng" strike="noStrike" kern="1200" cap="none" spc="0" normalizeH="0" baseline="0" noProof="0" dirty="0">
                <a:ln>
                  <a:noFill/>
                </a:ln>
                <a:solidFill>
                  <a:prstClr val="black"/>
                </a:solidFill>
                <a:effectLst/>
                <a:uLnTx/>
                <a:uFillTx/>
                <a:latin typeface="Calibri"/>
                <a:ea typeface="+mn-ea"/>
                <a:cs typeface="+mn-cs"/>
              </a:rPr>
              <a:t>Subtract</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non-residents</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being educated in your seats.</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Subtract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residents</a:t>
            </a:r>
            <a:r>
              <a:rPr kumimoji="0" lang="en-US" sz="1800" b="0" i="0" u="none" strike="noStrike" kern="1200" cap="none" spc="0" normalizeH="0" baseline="0" noProof="0" dirty="0">
                <a:ln>
                  <a:noFill/>
                </a:ln>
                <a:solidFill>
                  <a:prstClr val="black"/>
                </a:solidFill>
                <a:effectLst/>
                <a:uLnTx/>
                <a:uFillTx/>
                <a:latin typeface="Calibri"/>
                <a:ea typeface="+mn-ea"/>
                <a:cs typeface="+mn-cs"/>
              </a:rPr>
              <a:t> that may not be counted for levy purposes.</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tab pos="417217" algn="l"/>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Add</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residents</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who are elsewhere (and for which you are financially responsible).</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Watch for the “before and after” rule: </a:t>
            </a:r>
          </a:p>
          <a:p>
            <a:pPr marL="716214" marR="0" lvl="3" indent="-288346"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1" u="none" strike="noStrike" kern="1200" cap="none" spc="0" normalizeH="0" baseline="0" noProof="0" dirty="0">
                <a:ln>
                  <a:noFill/>
                </a:ln>
                <a:solidFill>
                  <a:prstClr val="black"/>
                </a:solidFill>
                <a:effectLst/>
                <a:uLnTx/>
                <a:uFillTx/>
                <a:latin typeface="Calibri"/>
                <a:ea typeface="+mn-ea"/>
                <a:cs typeface="+mn-cs"/>
              </a:rPr>
              <a:t>Count the student if she/he was present for instruction during the school year, at least one day before the count date and at least one day after, and </a:t>
            </a:r>
            <a:r>
              <a:rPr kumimoji="0" lang="en-US" sz="1600" b="1" i="1" u="sng" strike="noStrike" kern="1200" cap="none" spc="0" normalizeH="0" baseline="0" noProof="0" dirty="0">
                <a:ln>
                  <a:noFill/>
                </a:ln>
                <a:solidFill>
                  <a:prstClr val="black"/>
                </a:solidFill>
                <a:effectLst/>
                <a:uLnTx/>
                <a:uFillTx/>
                <a:latin typeface="Calibri"/>
                <a:ea typeface="+mn-ea"/>
                <a:cs typeface="+mn-cs"/>
              </a:rPr>
              <a:t>didn’t change residency</a:t>
            </a:r>
            <a:r>
              <a:rPr kumimoji="0" lang="en-US" sz="1600" b="1" i="1" u="none" strike="noStrike" kern="1200" cap="none" spc="0" normalizeH="0" baseline="0" noProof="0" dirty="0">
                <a:ln>
                  <a:noFill/>
                </a:ln>
                <a:solidFill>
                  <a:prstClr val="black"/>
                </a:solidFill>
                <a:effectLst/>
                <a:uLnTx/>
                <a:uFillTx/>
                <a:latin typeface="Calibri"/>
                <a:ea typeface="+mn-ea"/>
                <a:cs typeface="+mn-cs"/>
              </a:rPr>
              <a:t> during the period of absence or enroll/attend a private school or homeschool.)</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3AD5096F-CB96-4165-B16E-FBBE85FC9BAD}"/>
              </a:ext>
            </a:extLst>
          </p:cNvPr>
          <p:cNvSpPr txBox="1"/>
          <p:nvPr/>
        </p:nvSpPr>
        <p:spPr>
          <a:xfrm>
            <a:off x="1213658" y="982842"/>
            <a:ext cx="5451069" cy="505972"/>
          </a:xfrm>
          <a:prstGeom prst="rect">
            <a:avLst/>
          </a:prstGeom>
          <a:noFill/>
        </p:spPr>
        <p:txBody>
          <a:bodyPr wrap="square">
            <a:spAutoFit/>
          </a:bodyPr>
          <a:lstStyle/>
          <a:p>
            <a:pPr marL="0" marR="0" lvl="0" indent="0" algn="ctr" defTabSz="816350" rtl="0" eaLnBrk="1" fontAlgn="auto" latinLnBrk="0" hangingPunct="1">
              <a:lnSpc>
                <a:spcPct val="120000"/>
              </a:lnSpc>
              <a:spcBef>
                <a:spcPts val="439"/>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can you count for membership?</a:t>
            </a:r>
          </a:p>
        </p:txBody>
      </p:sp>
    </p:spTree>
    <p:extLst>
      <p:ext uri="{BB962C8B-B14F-4D97-AF65-F5344CB8AC3E}">
        <p14:creationId xmlns:p14="http://schemas.microsoft.com/office/powerpoint/2010/main" val="349687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219074"/>
            <a:ext cx="9144000" cy="1140732"/>
          </a:xfrm>
        </p:spPr>
        <p:txBody>
          <a:bodyPr>
            <a:normAutofit fontScale="25000" lnSpcReduction="2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lang="en-US" sz="12800" dirty="0">
              <a:solidFill>
                <a:srgbClr val="FFFF00"/>
              </a:solidFill>
              <a:latin typeface="Calibri"/>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12800" b="1" i="0" u="none" strike="noStrike" kern="1200" cap="none" spc="0" normalizeH="0" baseline="0" noProof="0" dirty="0">
                <a:ln>
                  <a:noFill/>
                </a:ln>
                <a:solidFill>
                  <a:srgbClr val="FFFF00"/>
                </a:solidFill>
                <a:effectLst/>
                <a:uLnTx/>
                <a:uFillTx/>
                <a:latin typeface="Calibri"/>
                <a:ea typeface="+mn-ea"/>
                <a:cs typeface="+mn-cs"/>
              </a:rPr>
              <a:t>Membership</a:t>
            </a:r>
            <a:endParaRPr kumimoji="0" lang="en-US" sz="12800" b="1" i="0" u="none" strike="noStrike" kern="1200" cap="none" spc="0" normalizeH="0" baseline="0" noProof="0" dirty="0">
              <a:ln>
                <a:noFill/>
              </a:ln>
              <a:solidFill>
                <a:prstClr val="white"/>
              </a:solidFill>
              <a:effectLst/>
              <a:uLnTx/>
              <a:uFillTx/>
              <a:latin typeface="Calibri"/>
              <a:ea typeface="+mn-ea"/>
              <a:cs typeface="+mn-cs"/>
            </a:endParaRPr>
          </a:p>
          <a:p>
            <a:endParaRPr lang="en-US" dirty="0"/>
          </a:p>
        </p:txBody>
      </p:sp>
      <p:sp>
        <p:nvSpPr>
          <p:cNvPr id="4" name="TextBox 3">
            <a:extLst>
              <a:ext uri="{FF2B5EF4-FFF2-40B4-BE49-F238E27FC236}">
                <a16:creationId xmlns:a16="http://schemas.microsoft.com/office/drawing/2014/main" id="{959E6581-8525-469E-9CF6-4C9F3C5ED8A1}"/>
              </a:ext>
            </a:extLst>
          </p:cNvPr>
          <p:cNvSpPr txBox="1"/>
          <p:nvPr/>
        </p:nvSpPr>
        <p:spPr>
          <a:xfrm>
            <a:off x="374073" y="1486922"/>
            <a:ext cx="8520545" cy="3447098"/>
          </a:xfrm>
          <a:prstGeom prst="rect">
            <a:avLst/>
          </a:prstGeom>
          <a:noFill/>
        </p:spPr>
        <p:txBody>
          <a:bodyPr wrap="square">
            <a:spAutoFit/>
          </a:bodyPr>
          <a:lstStyle/>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Not defined by statute. Residency is determined</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sng" strike="noStrike" kern="1200" cap="none" spc="0" normalizeH="0" baseline="0" noProof="0" dirty="0">
                <a:ln>
                  <a:noFill/>
                </a:ln>
                <a:solidFill>
                  <a:prstClr val="black"/>
                </a:solidFill>
                <a:effectLst/>
                <a:uLnTx/>
                <a:uFillTx/>
                <a:latin typeface="Calibri"/>
                <a:ea typeface="+mn-ea"/>
                <a:cs typeface="+mn-cs"/>
              </a:rPr>
              <a:t>by the local district</a:t>
            </a:r>
            <a:r>
              <a:rPr kumimoji="0" lang="en-US" sz="2200" b="0" i="0" u="none" strike="noStrike" kern="1200" cap="none" spc="0" normalizeH="0" baseline="0" noProof="0" dirty="0">
                <a:ln>
                  <a:noFill/>
                </a:ln>
                <a:solidFill>
                  <a:prstClr val="black"/>
                </a:solidFill>
                <a:effectLst/>
                <a:uLnTx/>
                <a:uFillTx/>
                <a:latin typeface="Calibri"/>
                <a:ea typeface="+mn-ea"/>
                <a:cs typeface="+mn-cs"/>
              </a:rPr>
              <a:t>. (Look at your school board policy.)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1.)   Is the child living in the district with his/her parents?</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2.)   What about other situations?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 There is case law – the </a:t>
            </a:r>
            <a:r>
              <a:rPr kumimoji="0" lang="en-US" sz="2200" b="0" i="0" u="sng" strike="noStrike" kern="1200" cap="none" spc="0" normalizeH="0" baseline="0" noProof="0" dirty="0">
                <a:ln>
                  <a:noFill/>
                </a:ln>
                <a:solidFill>
                  <a:prstClr val="black"/>
                </a:solidFill>
                <a:effectLst/>
                <a:uLnTx/>
                <a:uFillTx/>
                <a:latin typeface="Calibri"/>
                <a:ea typeface="+mn-ea"/>
                <a:cs typeface="+mn-cs"/>
              </a:rPr>
              <a:t>Thayer Ruling</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 minor may have, for school purposes, a residence other than that of his parents.  In this specific case, the school district was </a:t>
            </a:r>
            <a:r>
              <a:rPr kumimoji="0" lang="en-US" sz="2200" b="0" i="0" u="sng" strike="noStrike" kern="1200" cap="none" spc="0" normalizeH="0" baseline="0" noProof="0" dirty="0">
                <a:ln>
                  <a:noFill/>
                </a:ln>
                <a:solidFill>
                  <a:prstClr val="black"/>
                </a:solidFill>
                <a:effectLst/>
                <a:uLnTx/>
                <a:uFillTx/>
                <a:latin typeface="Calibri"/>
                <a:ea typeface="+mn-ea"/>
                <a:cs typeface="+mn-cs"/>
              </a:rPr>
              <a:t>incidental</a:t>
            </a:r>
            <a:r>
              <a:rPr kumimoji="0" lang="en-US" sz="2200" b="0" i="0" u="none" strike="noStrike" kern="1200" cap="none" spc="0" normalizeH="0" baseline="0" noProof="0" dirty="0">
                <a:ln>
                  <a:noFill/>
                </a:ln>
                <a:solidFill>
                  <a:prstClr val="black"/>
                </a:solidFill>
                <a:effectLst/>
                <a:uLnTx/>
                <a:uFillTx/>
                <a:latin typeface="Calibri"/>
                <a:ea typeface="+mn-ea"/>
                <a:cs typeface="+mn-cs"/>
              </a:rPr>
              <a:t> to the child’s reason for living in the district.</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Why are students attending your district?</a:t>
            </a:r>
          </a:p>
        </p:txBody>
      </p:sp>
      <p:sp>
        <p:nvSpPr>
          <p:cNvPr id="5" name="TextBox 4">
            <a:extLst>
              <a:ext uri="{FF2B5EF4-FFF2-40B4-BE49-F238E27FC236}">
                <a16:creationId xmlns:a16="http://schemas.microsoft.com/office/drawing/2014/main" id="{8CC55E27-E27B-4D2E-8655-2F27105057B5}"/>
              </a:ext>
            </a:extLst>
          </p:cNvPr>
          <p:cNvSpPr txBox="1"/>
          <p:nvPr/>
        </p:nvSpPr>
        <p:spPr>
          <a:xfrm>
            <a:off x="683723" y="1025257"/>
            <a:ext cx="2807623" cy="461665"/>
          </a:xfrm>
          <a:prstGeom prst="rect">
            <a:avLst/>
          </a:prstGeom>
          <a:noFill/>
        </p:spPr>
        <p:txBody>
          <a:bodyPr wrap="square">
            <a:spAutoFit/>
          </a:bodyPr>
          <a:lstStyle/>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is a Resident?</a:t>
            </a:r>
          </a:p>
        </p:txBody>
      </p:sp>
    </p:spTree>
    <p:extLst>
      <p:ext uri="{BB962C8B-B14F-4D97-AF65-F5344CB8AC3E}">
        <p14:creationId xmlns:p14="http://schemas.microsoft.com/office/powerpoint/2010/main" val="222017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a:t>
            </a:r>
            <a:endParaRPr lang="en-US" dirty="0"/>
          </a:p>
        </p:txBody>
      </p:sp>
      <p:sp>
        <p:nvSpPr>
          <p:cNvPr id="4" name="TextBox 3">
            <a:extLst>
              <a:ext uri="{FF2B5EF4-FFF2-40B4-BE49-F238E27FC236}">
                <a16:creationId xmlns:a16="http://schemas.microsoft.com/office/drawing/2014/main" id="{95A23B92-469E-480D-A5C3-38A8D6CF8754}"/>
              </a:ext>
            </a:extLst>
          </p:cNvPr>
          <p:cNvSpPr txBox="1"/>
          <p:nvPr/>
        </p:nvSpPr>
        <p:spPr>
          <a:xfrm>
            <a:off x="648912" y="1467184"/>
            <a:ext cx="7115175" cy="3582519"/>
          </a:xfrm>
          <a:prstGeom prst="rect">
            <a:avLst/>
          </a:prstGeom>
          <a:noFill/>
        </p:spPr>
        <p:txBody>
          <a:bodyPr wrap="square">
            <a:spAutoFit/>
          </a:bodyPr>
          <a:lstStyle/>
          <a:p>
            <a:pPr marL="720127" marR="0" lvl="1" indent="-308626" algn="l" defTabSz="816350" rtl="0" eaLnBrk="1" fontAlgn="auto" latinLnBrk="0" hangingPunct="1">
              <a:lnSpc>
                <a:spcPct val="90000"/>
              </a:lnSpc>
              <a:spcBef>
                <a:spcPct val="20000"/>
              </a:spcBef>
              <a:spcAft>
                <a:spcPts val="0"/>
              </a:spcAft>
              <a:buClr>
                <a:srgbClr val="44546A"/>
              </a:buClr>
              <a:buSzPct val="60000"/>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73249" marR="0" lvl="1" indent="0" algn="l" defTabSz="816350" rtl="0" eaLnBrk="1" fontAlgn="auto" latinLnBrk="0" hangingPunct="1">
              <a:lnSpc>
                <a:spcPct val="90000"/>
              </a:lnSpc>
              <a:spcBef>
                <a:spcPct val="20000"/>
              </a:spcBef>
              <a:spcAft>
                <a:spcPts val="0"/>
              </a:spcAft>
              <a:buClrTx/>
              <a:buSzPct val="100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Pupil is in your seats, taught by your teachers.</a:t>
            </a:r>
          </a:p>
          <a:p>
            <a:pPr marL="73249" marR="0" lvl="1" indent="0" algn="l" defTabSz="816350" rtl="0" eaLnBrk="1" fontAlgn="auto" latinLnBrk="0" hangingPunct="1">
              <a:lnSpc>
                <a:spcPct val="90000"/>
              </a:lnSpc>
              <a:spcBef>
                <a:spcPct val="20000"/>
              </a:spcBef>
              <a:spcAft>
                <a:spcPts val="0"/>
              </a:spcAft>
              <a:buClrTx/>
              <a:buSzPct val="100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Full-time resident pupils in attendance elsewhere, but your district is paying for their education. </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Open Enrollment (your residents going elsewhere)</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Tuition Agreements</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CESA Programs</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Tuition Waivers (Be careful with this one. These situations involve kids moving out/in of a district mid-year. Sometimes, you still can count a kid in the year that they have moved out of your district….and, sometimes you can’t count a new kid that has recently moved into your district. </a:t>
            </a:r>
            <a:r>
              <a:rPr kumimoji="0" lang="en-US" sz="1800" b="1" i="1" u="sng" strike="noStrike" kern="1200" cap="none" spc="0" normalizeH="0" baseline="0" noProof="0" dirty="0">
                <a:ln>
                  <a:noFill/>
                </a:ln>
                <a:solidFill>
                  <a:prstClr val="black"/>
                </a:solidFill>
                <a:effectLst/>
                <a:uLnTx/>
                <a:uFillTx/>
                <a:latin typeface="Calibri"/>
                <a:ea typeface="+mn-ea"/>
                <a:cs typeface="+mn-cs"/>
              </a:rPr>
              <a:t>Please call us if you have a student in this situation</a:t>
            </a:r>
            <a:r>
              <a:rPr kumimoji="0" lang="en-US" sz="1800" b="1"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id="{F93E3926-DF01-4C1F-BA8C-25131C536029}"/>
              </a:ext>
            </a:extLst>
          </p:cNvPr>
          <p:cNvSpPr txBox="1"/>
          <p:nvPr/>
        </p:nvSpPr>
        <p:spPr>
          <a:xfrm>
            <a:off x="1288473" y="1042452"/>
            <a:ext cx="6475614" cy="424732"/>
          </a:xfrm>
          <a:prstGeom prst="rect">
            <a:avLst/>
          </a:prstGeom>
          <a:noFill/>
        </p:spPr>
        <p:txBody>
          <a:bodyPr wrap="square">
            <a:spAutoFit/>
          </a:bodyPr>
          <a:lstStyle/>
          <a:p>
            <a:pPr marL="308626" marR="0" lvl="0" indent="-308626" algn="l" defTabSz="816350" rtl="0" eaLnBrk="1" fontAlgn="auto" latinLnBrk="0" hangingPunct="1">
              <a:lnSpc>
                <a:spcPct val="90000"/>
              </a:lnSpc>
              <a:spcBef>
                <a:spcPct val="20000"/>
              </a:spcBef>
              <a:spcAft>
                <a:spcPts val="0"/>
              </a:spcAft>
              <a:buClr>
                <a:srgbClr val="44546A"/>
              </a:buClr>
              <a:buSzPct val="60000"/>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is incurring the cost for the education?</a:t>
            </a:r>
          </a:p>
        </p:txBody>
      </p:sp>
    </p:spTree>
    <p:extLst>
      <p:ext uri="{BB962C8B-B14F-4D97-AF65-F5344CB8AC3E}">
        <p14:creationId xmlns:p14="http://schemas.microsoft.com/office/powerpoint/2010/main" val="301493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SAFR Membership Reports</a:t>
            </a:r>
            <a:endParaRPr lang="en-US" dirty="0"/>
          </a:p>
        </p:txBody>
      </p:sp>
      <p:sp>
        <p:nvSpPr>
          <p:cNvPr id="4" name="TextBox 3">
            <a:extLst>
              <a:ext uri="{FF2B5EF4-FFF2-40B4-BE49-F238E27FC236}">
                <a16:creationId xmlns:a16="http://schemas.microsoft.com/office/drawing/2014/main" id="{7F020D0B-7B4A-40BD-BE75-63EC1D6C0205}"/>
              </a:ext>
            </a:extLst>
          </p:cNvPr>
          <p:cNvSpPr txBox="1"/>
          <p:nvPr/>
        </p:nvSpPr>
        <p:spPr>
          <a:xfrm>
            <a:off x="104776" y="564461"/>
            <a:ext cx="8391524" cy="1061829"/>
          </a:xfrm>
          <a:prstGeom prst="rect">
            <a:avLst/>
          </a:prstGeom>
          <a:noFill/>
        </p:spPr>
        <p:txBody>
          <a:bodyPr wrap="square">
            <a:spAutoFit/>
          </a:bodyPr>
          <a:lstStyle/>
          <a:p>
            <a:pPr marL="0" marR="0" lvl="0" indent="0" algn="l" defTabSz="816350" rtl="0" eaLnBrk="1" fontAlgn="auto" latinLnBrk="0" hangingPunct="1">
              <a:lnSpc>
                <a:spcPct val="100000"/>
              </a:lnSpc>
              <a:spcBef>
                <a:spcPct val="5000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Lato" panose="020F0502020204030203" pitchFamily="34" charset="0"/>
                <a:ea typeface="+mn-ea"/>
                <a:cs typeface="+mn-cs"/>
              </a:rPr>
              <a:t>Found on the SFS website at:</a:t>
            </a:r>
          </a:p>
          <a:p>
            <a:pPr marL="0" marR="0" lvl="0" indent="0" algn="l" defTabSz="81635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SFS Homepage&gt;School Finance Reporting Portal&gt;Log In&gt;District Home&gt;FTE Reports</a:t>
            </a:r>
          </a:p>
        </p:txBody>
      </p:sp>
      <p:pic>
        <p:nvPicPr>
          <p:cNvPr id="5" name="Picture 4">
            <a:extLst>
              <a:ext uri="{FF2B5EF4-FFF2-40B4-BE49-F238E27FC236}">
                <a16:creationId xmlns:a16="http://schemas.microsoft.com/office/drawing/2014/main" id="{356437E5-AFEE-4CA4-8919-AC8F55D4FA35}"/>
              </a:ext>
            </a:extLst>
          </p:cNvPr>
          <p:cNvPicPr>
            <a:picLocks noChangeAspect="1"/>
          </p:cNvPicPr>
          <p:nvPr/>
        </p:nvPicPr>
        <p:blipFill rotWithShape="1">
          <a:blip r:embed="rId2"/>
          <a:srcRect l="3821" t="12699" r="4460" b="2381"/>
          <a:stretch/>
        </p:blipFill>
        <p:spPr>
          <a:xfrm>
            <a:off x="969330" y="1611631"/>
            <a:ext cx="1979206" cy="161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A8011D4-E823-4672-9A44-4B9C957739C0}"/>
              </a:ext>
            </a:extLst>
          </p:cNvPr>
          <p:cNvPicPr/>
          <p:nvPr/>
        </p:nvPicPr>
        <p:blipFill>
          <a:blip r:embed="rId3" cstate="print"/>
          <a:srcRect l="20833" t="8594" r="21635" b="9231"/>
          <a:stretch>
            <a:fillRect/>
          </a:stretch>
        </p:blipFill>
        <p:spPr bwMode="auto">
          <a:xfrm>
            <a:off x="3406140" y="1611630"/>
            <a:ext cx="205740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9489EA2-9F87-47B9-AADA-4B3D2C3900A3}"/>
              </a:ext>
            </a:extLst>
          </p:cNvPr>
          <p:cNvPicPr>
            <a:picLocks noChangeAspect="1"/>
          </p:cNvPicPr>
          <p:nvPr/>
        </p:nvPicPr>
        <p:blipFill rotWithShape="1">
          <a:blip r:embed="rId4"/>
          <a:srcRect l="952" t="23879" r="748" b="9566"/>
          <a:stretch/>
        </p:blipFill>
        <p:spPr>
          <a:xfrm>
            <a:off x="5937683" y="1611630"/>
            <a:ext cx="2500525" cy="1555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37DFEAD-588D-4052-956C-7D181448AE1A}"/>
              </a:ext>
            </a:extLst>
          </p:cNvPr>
          <p:cNvPicPr/>
          <p:nvPr/>
        </p:nvPicPr>
        <p:blipFill rotWithShape="1">
          <a:blip r:embed="rId5"/>
          <a:srcRect t="7692" r="50481" b="33846"/>
          <a:stretch/>
        </p:blipFill>
        <p:spPr bwMode="auto">
          <a:xfrm>
            <a:off x="1717358" y="3394710"/>
            <a:ext cx="2100263" cy="160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B139C65-EE35-45E6-9C60-BEC382F247F1}"/>
              </a:ext>
            </a:extLst>
          </p:cNvPr>
          <p:cNvPicPr>
            <a:picLocks noChangeAspect="1"/>
          </p:cNvPicPr>
          <p:nvPr/>
        </p:nvPicPr>
        <p:blipFill>
          <a:blip r:embed="rId6"/>
          <a:stretch>
            <a:fillRect/>
          </a:stretch>
        </p:blipFill>
        <p:spPr>
          <a:xfrm>
            <a:off x="5599273" y="3423070"/>
            <a:ext cx="2709604" cy="151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39A28888-E20D-4A90-9355-90BA927F99D6}"/>
              </a:ext>
            </a:extLst>
          </p:cNvPr>
          <p:cNvCxnSpPr/>
          <p:nvPr/>
        </p:nvCxnSpPr>
        <p:spPr>
          <a:xfrm flipV="1">
            <a:off x="2705640" y="1957979"/>
            <a:ext cx="1111981" cy="978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4BD7C05-FBA4-493B-B35D-AC7729A5F23F}"/>
              </a:ext>
            </a:extLst>
          </p:cNvPr>
          <p:cNvCxnSpPr/>
          <p:nvPr/>
        </p:nvCxnSpPr>
        <p:spPr>
          <a:xfrm flipV="1">
            <a:off x="4434840" y="1822134"/>
            <a:ext cx="1609887" cy="250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197F17-8586-4562-BA60-A84417080AE9}"/>
              </a:ext>
            </a:extLst>
          </p:cNvPr>
          <p:cNvCxnSpPr/>
          <p:nvPr/>
        </p:nvCxnSpPr>
        <p:spPr>
          <a:xfrm flipH="1">
            <a:off x="2948537" y="3080566"/>
            <a:ext cx="2989146" cy="648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A622F2-4CF0-402F-87DB-0078C434F786}"/>
              </a:ext>
            </a:extLst>
          </p:cNvPr>
          <p:cNvCxnSpPr/>
          <p:nvPr/>
        </p:nvCxnSpPr>
        <p:spPr>
          <a:xfrm flipV="1">
            <a:off x="2537776" y="3552299"/>
            <a:ext cx="3857501" cy="713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62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123825"/>
            <a:ext cx="9144000" cy="797832"/>
          </a:xfrm>
        </p:spPr>
        <p:txBody>
          <a:bodyPr>
            <a:normAutofit fontScale="70000" lnSpcReduction="20000"/>
          </a:bodyPr>
          <a:lstStyle/>
          <a:p>
            <a:r>
              <a:rPr kumimoji="0" lang="en-US" sz="41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4" name="TextBox 3">
            <a:extLst>
              <a:ext uri="{FF2B5EF4-FFF2-40B4-BE49-F238E27FC236}">
                <a16:creationId xmlns:a16="http://schemas.microsoft.com/office/drawing/2014/main" id="{8C36DE8E-7DE1-459F-A1B0-6DF10D4B273C}"/>
              </a:ext>
            </a:extLst>
          </p:cNvPr>
          <p:cNvSpPr txBox="1"/>
          <p:nvPr/>
        </p:nvSpPr>
        <p:spPr>
          <a:xfrm>
            <a:off x="3193256" y="1005959"/>
            <a:ext cx="4576762" cy="40011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SAFR Membership Report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8E01689-1525-43A0-90BA-0144FE25D5F8}"/>
              </a:ext>
            </a:extLst>
          </p:cNvPr>
          <p:cNvPicPr/>
          <p:nvPr/>
        </p:nvPicPr>
        <p:blipFill rotWithShape="1">
          <a:blip r:embed="rId2"/>
          <a:srcRect t="10240" r="49792" b="42701"/>
          <a:stretch/>
        </p:blipFill>
        <p:spPr bwMode="auto">
          <a:xfrm>
            <a:off x="1934012" y="1406069"/>
            <a:ext cx="5921068" cy="3662886"/>
          </a:xfrm>
          <a:prstGeom prst="rect">
            <a:avLst/>
          </a:prstGeom>
          <a:ln w="38100" cap="sq">
            <a:solidFill>
              <a:srgbClr val="262087"/>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2E174590-BFAE-4740-95DA-9309786FACB2}"/>
              </a:ext>
            </a:extLst>
          </p:cNvPr>
          <p:cNvSpPr/>
          <p:nvPr/>
        </p:nvSpPr>
        <p:spPr bwMode="auto">
          <a:xfrm>
            <a:off x="3248626" y="3169892"/>
            <a:ext cx="1645920" cy="430535"/>
          </a:xfrm>
          <a:prstGeom prst="ellipse">
            <a:avLst/>
          </a:prstGeom>
          <a:noFill/>
          <a:ln w="57150" cap="sq" cmpd="sng" algn="ctr">
            <a:solidFill>
              <a:srgbClr val="262087"/>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marL="0" marR="0" lvl="0" indent="0" algn="l" defTabSz="823002" rtl="0" eaLnBrk="0" fontAlgn="base" latinLnBrk="0" hangingPunct="0">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7630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endParaRPr lang="en-US" dirty="0"/>
          </a:p>
        </p:txBody>
      </p:sp>
      <p:sp>
        <p:nvSpPr>
          <p:cNvPr id="6" name="TextBox 5">
            <a:extLst>
              <a:ext uri="{FF2B5EF4-FFF2-40B4-BE49-F238E27FC236}">
                <a16:creationId xmlns:a16="http://schemas.microsoft.com/office/drawing/2014/main" id="{FA58C947-B910-4526-9B9B-72FC3076FBBA}"/>
              </a:ext>
            </a:extLst>
          </p:cNvPr>
          <p:cNvSpPr txBox="1"/>
          <p:nvPr/>
        </p:nvSpPr>
        <p:spPr>
          <a:xfrm>
            <a:off x="3002756" y="932526"/>
            <a:ext cx="4576762" cy="461665"/>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SAFR Membership Report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EA4FEF0-F579-4698-84CE-D8D8A2405148}"/>
              </a:ext>
            </a:extLst>
          </p:cNvPr>
          <p:cNvPicPr>
            <a:picLocks noChangeAspect="1"/>
          </p:cNvPicPr>
          <p:nvPr/>
        </p:nvPicPr>
        <p:blipFill>
          <a:blip r:embed="rId2"/>
          <a:stretch>
            <a:fillRect/>
          </a:stretch>
        </p:blipFill>
        <p:spPr>
          <a:xfrm>
            <a:off x="1113906" y="1555173"/>
            <a:ext cx="6400800" cy="2781300"/>
          </a:xfrm>
          <a:prstGeom prst="rect">
            <a:avLst/>
          </a:prstGeom>
        </p:spPr>
      </p:pic>
    </p:spTree>
    <p:extLst>
      <p:ext uri="{BB962C8B-B14F-4D97-AF65-F5344CB8AC3E}">
        <p14:creationId xmlns:p14="http://schemas.microsoft.com/office/powerpoint/2010/main" val="119330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lang="en-US" sz="3600" dirty="0">
                <a:solidFill>
                  <a:srgbClr val="FFFF00"/>
                </a:solidFill>
              </a:rPr>
              <a:t>Straight Pupil Count (</a:t>
            </a:r>
            <a:r>
              <a:rPr lang="en-US" sz="3600" u="sng" dirty="0">
                <a:solidFill>
                  <a:srgbClr val="FFFF00"/>
                </a:solidFill>
              </a:rPr>
              <a:t>NOT</a:t>
            </a:r>
            <a:r>
              <a:rPr lang="en-US" sz="3600" dirty="0">
                <a:solidFill>
                  <a:srgbClr val="FFFF00"/>
                </a:solidFill>
              </a:rPr>
              <a:t> used for much!)</a:t>
            </a:r>
            <a:r>
              <a:rPr lang="en-US" sz="3200" i="1" dirty="0">
                <a:solidFill>
                  <a:srgbClr val="FFFF00"/>
                </a:solidFill>
                <a:latin typeface="Trebuchet MS" pitchFamily="34" charset="0"/>
              </a:rPr>
              <a:t> </a:t>
            </a:r>
            <a:br>
              <a:rPr lang="en-US" sz="3200" i="1" dirty="0">
                <a:solidFill>
                  <a:srgbClr val="FFFF00"/>
                </a:solidFill>
                <a:latin typeface="Trebuchet MS" pitchFamily="34" charset="0"/>
              </a:rPr>
            </a:br>
            <a:r>
              <a:rPr lang="en-US" sz="2800" b="1" dirty="0">
                <a:solidFill>
                  <a:srgbClr val="FFFF00"/>
                </a:solidFill>
                <a:latin typeface="Lato" panose="020F0502020204030203" pitchFamily="34" charset="0"/>
              </a:rPr>
              <a:t>Need to convert to Full </a:t>
            </a:r>
            <a:r>
              <a:rPr lang="en-US" sz="2800" dirty="0">
                <a:solidFill>
                  <a:srgbClr val="FFFF00"/>
                </a:solidFill>
                <a:latin typeface="Lato" panose="020F0502020204030203" pitchFamily="34" charset="0"/>
              </a:rPr>
              <a:t>Time Equivalency (</a:t>
            </a:r>
            <a:r>
              <a:rPr lang="en-US" sz="2800" b="1" dirty="0">
                <a:solidFill>
                  <a:srgbClr val="FFFF00"/>
                </a:solidFill>
                <a:latin typeface="Lato" panose="020F0502020204030203" pitchFamily="34" charset="0"/>
              </a:rPr>
              <a:t>FTE)!</a:t>
            </a:r>
            <a:endParaRPr lang="en-US" dirty="0">
              <a:solidFill>
                <a:srgbClr val="FFFF00"/>
              </a:solidFill>
            </a:endParaRPr>
          </a:p>
        </p:txBody>
      </p:sp>
      <p:sp>
        <p:nvSpPr>
          <p:cNvPr id="3" name="TextBox 2">
            <a:extLst>
              <a:ext uri="{FF2B5EF4-FFF2-40B4-BE49-F238E27FC236}">
                <a16:creationId xmlns:a16="http://schemas.microsoft.com/office/drawing/2014/main" id="{A5D08DE0-A80C-40B6-9BD3-5D42DBEBC3E3}"/>
              </a:ext>
            </a:extLst>
          </p:cNvPr>
          <p:cNvSpPr txBox="1"/>
          <p:nvPr/>
        </p:nvSpPr>
        <p:spPr>
          <a:xfrm>
            <a:off x="243042" y="1393940"/>
            <a:ext cx="2158317" cy="2800767"/>
          </a:xfrm>
          <a:prstGeom prst="rect">
            <a:avLst/>
          </a:prstGeom>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Still needed:</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9</a:t>
            </a:r>
            <a:r>
              <a:rPr kumimoji="0" lang="en-US" sz="2200" b="1" i="0" u="none" strike="noStrike" kern="1200" cap="none" spc="0" normalizeH="0" baseline="30000" noProof="0" dirty="0">
                <a:ln>
                  <a:noFill/>
                </a:ln>
                <a:solidFill>
                  <a:prstClr val="black"/>
                </a:solidFill>
                <a:effectLst/>
                <a:uLnTx/>
                <a:uFillTx/>
                <a:latin typeface="Lato" panose="020F0502020204030203" pitchFamily="34" charset="0"/>
                <a:ea typeface="+mn-ea"/>
                <a:cs typeface="+mn-cs"/>
              </a:rPr>
              <a:t>th</a:t>
            </a: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grade count for the fall of 2021 “Personal Electronic Computing Device Grant process.”</a:t>
            </a:r>
          </a:p>
        </p:txBody>
      </p:sp>
      <p:pic>
        <p:nvPicPr>
          <p:cNvPr id="4" name="Picture 3">
            <a:extLst>
              <a:ext uri="{FF2B5EF4-FFF2-40B4-BE49-F238E27FC236}">
                <a16:creationId xmlns:a16="http://schemas.microsoft.com/office/drawing/2014/main" id="{034EEAFF-1739-4059-97B6-9FD25EF14B9B}"/>
              </a:ext>
            </a:extLst>
          </p:cNvPr>
          <p:cNvPicPr>
            <a:picLocks noChangeAspect="1"/>
          </p:cNvPicPr>
          <p:nvPr/>
        </p:nvPicPr>
        <p:blipFill>
          <a:blip r:embed="rId2"/>
          <a:stretch>
            <a:fillRect/>
          </a:stretch>
        </p:blipFill>
        <p:spPr>
          <a:xfrm>
            <a:off x="2697813" y="1123382"/>
            <a:ext cx="4372525" cy="3429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xplosion 2 5">
            <a:extLst>
              <a:ext uri="{FF2B5EF4-FFF2-40B4-BE49-F238E27FC236}">
                <a16:creationId xmlns:a16="http://schemas.microsoft.com/office/drawing/2014/main" id="{A802A37C-81CE-40E9-8C45-4E9472A19597}"/>
              </a:ext>
            </a:extLst>
          </p:cNvPr>
          <p:cNvSpPr>
            <a:spLocks noChangeArrowheads="1"/>
          </p:cNvSpPr>
          <p:nvPr/>
        </p:nvSpPr>
        <p:spPr bwMode="auto">
          <a:xfrm rot="20995996">
            <a:off x="7163147" y="1288260"/>
            <a:ext cx="2075758" cy="2148509"/>
          </a:xfrm>
          <a:prstGeom prst="irregularSeal2">
            <a:avLst/>
          </a:prstGeom>
          <a:solidFill>
            <a:srgbClr val="FFFF00"/>
          </a:solidFill>
          <a:ln w="12700" cap="sq" algn="ctr">
            <a:solidFill>
              <a:schemeClr val="bg1"/>
            </a:solidFill>
            <a:round/>
            <a:headEnd type="none" w="sm" len="sm"/>
            <a:tailEnd type="none" w="sm" len="sm"/>
          </a:ln>
        </p:spPr>
        <p:txBody>
          <a:bodyPr wrap="none" lIns="0" tIns="0" rIns="0" bIns="0" anchor="ctr" anchorCtr="1"/>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Numbers need</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to be converted </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into an FTE!</a:t>
            </a:r>
            <a:endParaRPr kumimoji="0" lang="en-US" sz="2100" b="1" i="0" u="sng"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92128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Full Time Equivalency (FTE) Membership</a:t>
            </a:r>
            <a:endParaRPr lang="en-US" dirty="0"/>
          </a:p>
        </p:txBody>
      </p:sp>
      <p:sp>
        <p:nvSpPr>
          <p:cNvPr id="4" name="TextBox 3">
            <a:extLst>
              <a:ext uri="{FF2B5EF4-FFF2-40B4-BE49-F238E27FC236}">
                <a16:creationId xmlns:a16="http://schemas.microsoft.com/office/drawing/2014/main" id="{87EB7844-B6C3-4F54-9759-30FBCFBFA384}"/>
              </a:ext>
            </a:extLst>
          </p:cNvPr>
          <p:cNvSpPr txBox="1"/>
          <p:nvPr/>
        </p:nvSpPr>
        <p:spPr>
          <a:xfrm>
            <a:off x="1409700" y="1366347"/>
            <a:ext cx="6000750" cy="2054409"/>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Both the Summer School/Interim FTE Membership and the 3</a:t>
            </a:r>
            <a:r>
              <a:rPr kumimoji="0" lang="en-US" sz="2000" b="0" i="0" u="none" strike="noStrike" kern="1200" cap="none" spc="0" normalizeH="0" baseline="30000" noProof="0" dirty="0">
                <a:ln>
                  <a:noFill/>
                </a:ln>
                <a:solidFill>
                  <a:prstClr val="black"/>
                </a:solidFill>
                <a:effectLst/>
                <a:uLnTx/>
                <a:uFillTx/>
                <a:latin typeface="Calibri"/>
                <a:ea typeface="+mn-ea"/>
                <a:cs typeface="+mn-cs"/>
              </a:rPr>
              <a:t>rd</a:t>
            </a:r>
            <a:r>
              <a:rPr kumimoji="0" lang="en-US" sz="2000" b="0" i="0" u="none" strike="noStrike" kern="1200" cap="none" spc="0" normalizeH="0" baseline="0" noProof="0" dirty="0">
                <a:ln>
                  <a:noFill/>
                </a:ln>
                <a:solidFill>
                  <a:prstClr val="black"/>
                </a:solidFill>
                <a:effectLst/>
                <a:uLnTx/>
                <a:uFillTx/>
                <a:latin typeface="Calibri"/>
                <a:ea typeface="+mn-ea"/>
                <a:cs typeface="+mn-cs"/>
              </a:rPr>
              <a:t> Friday in September Pupil Count (PI-1563) are used in the Revenue Limit computation.</a:t>
            </a:r>
          </a:p>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Each Interim session that ends after September 1</a:t>
            </a:r>
            <a:r>
              <a:rPr kumimoji="0" lang="en-US" sz="2000" b="0" i="0" u="none" strike="noStrike" kern="1200" cap="none" spc="0" normalizeH="0" baseline="30000" noProof="0" dirty="0">
                <a:ln>
                  <a:noFill/>
                </a:ln>
                <a:solidFill>
                  <a:prstClr val="black"/>
                </a:solidFill>
                <a:effectLst/>
                <a:uLnTx/>
                <a:uFillTx/>
                <a:latin typeface="Calibri"/>
                <a:ea typeface="+mn-ea"/>
                <a:cs typeface="+mn-cs"/>
              </a:rPr>
              <a:t>st</a:t>
            </a:r>
            <a:r>
              <a:rPr kumimoji="0" lang="en-US" sz="2000" b="0" i="0" u="none" strike="noStrike" kern="1200" cap="none" spc="0" normalizeH="0" baseline="0" noProof="0" dirty="0">
                <a:ln>
                  <a:noFill/>
                </a:ln>
                <a:solidFill>
                  <a:prstClr val="black"/>
                </a:solidFill>
                <a:effectLst/>
                <a:uLnTx/>
                <a:uFillTx/>
                <a:latin typeface="Calibri"/>
                <a:ea typeface="+mn-ea"/>
                <a:cs typeface="+mn-cs"/>
              </a:rPr>
              <a:t> of a given school year will not be included in the Revenue Limit calculations until the following school year.  </a:t>
            </a:r>
          </a:p>
        </p:txBody>
      </p:sp>
      <p:sp>
        <p:nvSpPr>
          <p:cNvPr id="5" name="TextBox 4">
            <a:extLst>
              <a:ext uri="{FF2B5EF4-FFF2-40B4-BE49-F238E27FC236}">
                <a16:creationId xmlns:a16="http://schemas.microsoft.com/office/drawing/2014/main" id="{A2F96231-EC24-4554-B10A-B80EE5BBD86A}"/>
              </a:ext>
            </a:extLst>
          </p:cNvPr>
          <p:cNvSpPr txBox="1"/>
          <p:nvPr/>
        </p:nvSpPr>
        <p:spPr>
          <a:xfrm>
            <a:off x="1014152" y="3612836"/>
            <a:ext cx="6625243" cy="156966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Remember: Where the student is educated is not necessarily important. Who is paying for the education is an important factor to determine if the student can be included in the counting process.</a:t>
            </a:r>
          </a:p>
        </p:txBody>
      </p:sp>
    </p:spTree>
    <p:extLst>
      <p:ext uri="{BB962C8B-B14F-4D97-AF65-F5344CB8AC3E}">
        <p14:creationId xmlns:p14="http://schemas.microsoft.com/office/powerpoint/2010/main" val="225050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11153</TotalTime>
  <Words>5537</Words>
  <Application>Microsoft Office PowerPoint</Application>
  <PresentationFormat>On-screen Show (16:9)</PresentationFormat>
  <Paragraphs>756</Paragraphs>
  <Slides>104</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17" baseType="lpstr">
      <vt:lpstr>Arial</vt:lpstr>
      <vt:lpstr>Calibri</vt:lpstr>
      <vt:lpstr>Calibri Light</vt:lpstr>
      <vt:lpstr>Comic Sans MS</vt:lpstr>
      <vt:lpstr>Lato</vt:lpstr>
      <vt:lpstr>Lato Black</vt:lpstr>
      <vt:lpstr>Source Sans Pro</vt:lpstr>
      <vt:lpstr>Times New Roman</vt:lpstr>
      <vt:lpstr>Trebuchet MS</vt:lpstr>
      <vt:lpstr>Wingdings</vt:lpstr>
      <vt:lpstr>Office Theme</vt:lpstr>
      <vt:lpstr>Clip</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 Count - Words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WASDA Getting It Right: FROM THE BUDGET TO THE LEVY …AND BEYOND…</dc:title>
  <dc:creator>dpifin@dpi.wi.gov</dc:creator>
  <cp:keywords>wasda, getting, right, budget, levy, workshop, 2023, fall, wisconsin, school, financial, service</cp:keywords>
  <cp:lastModifiedBy>Huelsman, Scott M.   DPI</cp:lastModifiedBy>
  <cp:revision>220</cp:revision>
  <dcterms:created xsi:type="dcterms:W3CDTF">2016-02-23T19:34:17Z</dcterms:created>
  <dcterms:modified xsi:type="dcterms:W3CDTF">2023-10-19T17:35:08Z</dcterms:modified>
</cp:coreProperties>
</file>