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41"/>
  </p:notesMasterIdLst>
  <p:sldIdLst>
    <p:sldId id="257" r:id="rId2"/>
    <p:sldId id="258" r:id="rId3"/>
    <p:sldId id="354" r:id="rId4"/>
    <p:sldId id="265" r:id="rId5"/>
    <p:sldId id="355" r:id="rId6"/>
    <p:sldId id="365" r:id="rId7"/>
    <p:sldId id="263" r:id="rId8"/>
    <p:sldId id="256" r:id="rId9"/>
    <p:sldId id="356" r:id="rId10"/>
    <p:sldId id="357" r:id="rId11"/>
    <p:sldId id="358" r:id="rId12"/>
    <p:sldId id="360" r:id="rId13"/>
    <p:sldId id="361" r:id="rId14"/>
    <p:sldId id="273" r:id="rId15"/>
    <p:sldId id="274" r:id="rId16"/>
    <p:sldId id="275" r:id="rId17"/>
    <p:sldId id="362" r:id="rId18"/>
    <p:sldId id="363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64" r:id="rId37"/>
    <p:sldId id="350" r:id="rId38"/>
    <p:sldId id="303" r:id="rId39"/>
    <p:sldId id="352" r:id="rId40"/>
  </p:sldIdLst>
  <p:sldSz cx="9144000" cy="5143500" type="screen16x9"/>
  <p:notesSz cx="6858000" cy="9144000"/>
  <p:defaultTextStyle>
    <a:defPPr>
      <a:defRPr lang="en-US"/>
    </a:defPPr>
    <a:lvl1pPr marL="0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1pPr>
    <a:lvl2pPr marL="408175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2pPr>
    <a:lvl3pPr marL="816350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3pPr>
    <a:lvl4pPr marL="1224525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4pPr>
    <a:lvl5pPr marL="1632699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5pPr>
    <a:lvl6pPr marL="2040875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6pPr>
    <a:lvl7pPr marL="2449049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7pPr>
    <a:lvl8pPr marL="2857225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8pPr>
    <a:lvl9pPr marL="3265399" algn="l" defTabSz="816350" rtl="0" eaLnBrk="1" latinLnBrk="0" hangingPunct="1">
      <a:defRPr sz="160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358" userDrawn="1">
          <p15:clr>
            <a:srgbClr val="A4A3A4"/>
          </p15:clr>
        </p15:guide>
        <p15:guide id="4" orient="horz" pos="2868">
          <p15:clr>
            <a:srgbClr val="A4A3A4"/>
          </p15:clr>
        </p15:guide>
        <p15:guide id="5" pos="2863">
          <p15:clr>
            <a:srgbClr val="A4A3A4"/>
          </p15:clr>
        </p15:guide>
        <p15:guide id="6" orient="horz" pos="3239">
          <p15:clr>
            <a:srgbClr val="A4A3A4"/>
          </p15:clr>
        </p15:guide>
        <p15:guide id="7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DBECCC"/>
    <a:srgbClr val="F2F8EC"/>
    <a:srgbClr val="33A056"/>
    <a:srgbClr val="262087"/>
    <a:srgbClr val="009999"/>
    <a:srgbClr val="3333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8" autoAdjust="0"/>
    <p:restoredTop sz="77898" autoAdjust="0"/>
  </p:normalViewPr>
  <p:slideViewPr>
    <p:cSldViewPr snapToGrid="0">
      <p:cViewPr varScale="1">
        <p:scale>
          <a:sx n="115" d="100"/>
          <a:sy n="115" d="100"/>
        </p:scale>
        <p:origin x="1266" y="96"/>
      </p:cViewPr>
      <p:guideLst>
        <p:guide pos="2880"/>
        <p:guide orient="horz" pos="2358"/>
        <p:guide orient="horz" pos="2868"/>
        <p:guide pos="2863"/>
        <p:guide orient="horz" pos="3239"/>
        <p:guide pos="288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SPWV01\Shared\FT\Categorical%20Aids\Per%20Pupil%20Adjustment%20Aid\Copy%20of%20PerPupil%20Increase%20History-updated%203-12-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PSPWV01\Shared\FT\Presentations\State%20Aid%20for%20K-12%20Schools%20as%20Percent%20of%20Total%20General%20Fun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Lato" panose="020F0502020204030203" pitchFamily="34" charset="0"/>
                <a:ea typeface="Calibri"/>
                <a:cs typeface="Calibri"/>
              </a:defRPr>
            </a:pPr>
            <a:r>
              <a:rPr lang="en-US" dirty="0">
                <a:latin typeface="Lato" panose="020F0502020204030203" pitchFamily="34" charset="0"/>
              </a:rPr>
              <a:t>Per Pupil Revenue</a:t>
            </a:r>
            <a:r>
              <a:rPr lang="en-US" baseline="0" dirty="0">
                <a:latin typeface="Lato" panose="020F0502020204030203" pitchFamily="34" charset="0"/>
              </a:rPr>
              <a:t> Over Time</a:t>
            </a:r>
            <a:endParaRPr lang="en-US" dirty="0">
              <a:latin typeface="Lato" panose="020F0502020204030203" pitchFamily="34" charset="0"/>
            </a:endParaRPr>
          </a:p>
        </c:rich>
      </c:tx>
      <c:layout>
        <c:manualLayout>
          <c:xMode val="edge"/>
          <c:yMode val="edge"/>
          <c:x val="0.335085078978013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559317644639416E-2"/>
          <c:y val="9.7361371843630543E-2"/>
          <c:w val="0.90027732702951258"/>
          <c:h val="0.87928423751352636"/>
        </c:manualLayout>
      </c:layout>
      <c:lineChart>
        <c:grouping val="standard"/>
        <c:varyColors val="0"/>
        <c:ser>
          <c:idx val="0"/>
          <c:order val="0"/>
          <c:tx>
            <c:strRef>
              <c:f>'Per Pupil Increase History'!$B$2</c:f>
              <c:strCache>
                <c:ptCount val="1"/>
                <c:pt idx="0">
                  <c:v> Revenue Limit Adjustment  </c:v>
                </c:pt>
              </c:strCache>
            </c:strRef>
          </c:tx>
          <c:marker>
            <c:spPr>
              <a:ln cap="flat"/>
            </c:spPr>
          </c:marker>
          <c:cat>
            <c:strRef>
              <c:f>'Per Pupil Increase History'!$A$3:$A$34</c:f>
              <c:strCache>
                <c:ptCount val="31"/>
                <c:pt idx="0">
                  <c:v>1993-94</c:v>
                </c:pt>
                <c:pt idx="1">
                  <c:v>1994-95</c:v>
                </c:pt>
                <c:pt idx="2">
                  <c:v>1995-96</c:v>
                </c:pt>
                <c:pt idx="3">
                  <c:v>1996-97</c:v>
                </c:pt>
                <c:pt idx="4">
                  <c:v>1997-98</c:v>
                </c:pt>
                <c:pt idx="5">
                  <c:v>1998-99</c:v>
                </c:pt>
                <c:pt idx="6">
                  <c:v>1999-00</c:v>
                </c:pt>
                <c:pt idx="7">
                  <c:v>2000-01</c:v>
                </c:pt>
                <c:pt idx="8">
                  <c:v>2001-02</c:v>
                </c:pt>
                <c:pt idx="9">
                  <c:v>2002-03</c:v>
                </c:pt>
                <c:pt idx="10">
                  <c:v>2003-04</c:v>
                </c:pt>
                <c:pt idx="11">
                  <c:v>2004-05</c:v>
                </c:pt>
                <c:pt idx="12">
                  <c:v>2005-06</c:v>
                </c:pt>
                <c:pt idx="13">
                  <c:v>2006-07</c:v>
                </c:pt>
                <c:pt idx="14">
                  <c:v>2007-08</c:v>
                </c:pt>
                <c:pt idx="15">
                  <c:v>2008-09</c:v>
                </c:pt>
                <c:pt idx="16">
                  <c:v>2009-10</c:v>
                </c:pt>
                <c:pt idx="17">
                  <c:v>2010-11</c:v>
                </c:pt>
                <c:pt idx="18">
                  <c:v>2011-12*</c:v>
                </c:pt>
                <c:pt idx="19">
                  <c:v>2012-13</c:v>
                </c:pt>
                <c:pt idx="20">
                  <c:v>2013-14</c:v>
                </c:pt>
                <c:pt idx="21">
                  <c:v>2014-15</c:v>
                </c:pt>
                <c:pt idx="22">
                  <c:v>2015-16</c:v>
                </c:pt>
                <c:pt idx="23">
                  <c:v>2016-17</c:v>
                </c:pt>
                <c:pt idx="24">
                  <c:v>2017-18</c:v>
                </c:pt>
                <c:pt idx="25">
                  <c:v>2018-19</c:v>
                </c:pt>
                <c:pt idx="26">
                  <c:v>2019-20</c:v>
                </c:pt>
                <c:pt idx="27">
                  <c:v>2020-21</c:v>
                </c:pt>
                <c:pt idx="28">
                  <c:v>2021-22</c:v>
                </c:pt>
                <c:pt idx="29">
                  <c:v>2022-23</c:v>
                </c:pt>
                <c:pt idx="30">
                  <c:v>* Statewide average figure</c:v>
                </c:pt>
              </c:strCache>
            </c:strRef>
          </c:cat>
          <c:val>
            <c:numRef>
              <c:f>'Per Pupil Increase History'!$B$3:$B$34</c:f>
              <c:numCache>
                <c:formatCode>_("$"* #,##0.00_);_("$"* \(#,##0.00\);_("$"* "-"??_);_(@_)</c:formatCode>
                <c:ptCount val="32"/>
                <c:pt idx="0">
                  <c:v>190</c:v>
                </c:pt>
                <c:pt idx="1">
                  <c:v>194.37</c:v>
                </c:pt>
                <c:pt idx="2">
                  <c:v>200</c:v>
                </c:pt>
                <c:pt idx="3">
                  <c:v>206</c:v>
                </c:pt>
                <c:pt idx="4">
                  <c:v>206</c:v>
                </c:pt>
                <c:pt idx="5">
                  <c:v>208.88</c:v>
                </c:pt>
                <c:pt idx="6">
                  <c:v>212.43</c:v>
                </c:pt>
                <c:pt idx="7">
                  <c:v>220.29</c:v>
                </c:pt>
                <c:pt idx="8">
                  <c:v>226.68</c:v>
                </c:pt>
                <c:pt idx="9">
                  <c:v>230.08</c:v>
                </c:pt>
                <c:pt idx="10">
                  <c:v>236.98</c:v>
                </c:pt>
                <c:pt idx="11">
                  <c:v>241.01</c:v>
                </c:pt>
                <c:pt idx="12">
                  <c:v>248.48</c:v>
                </c:pt>
                <c:pt idx="13">
                  <c:v>256.93</c:v>
                </c:pt>
                <c:pt idx="14">
                  <c:v>264.12</c:v>
                </c:pt>
                <c:pt idx="15">
                  <c:v>274.68</c:v>
                </c:pt>
                <c:pt idx="16">
                  <c:v>200</c:v>
                </c:pt>
                <c:pt idx="17">
                  <c:v>200</c:v>
                </c:pt>
                <c:pt idx="18">
                  <c:v>-554</c:v>
                </c:pt>
                <c:pt idx="19">
                  <c:v>50</c:v>
                </c:pt>
                <c:pt idx="20">
                  <c:v>75</c:v>
                </c:pt>
                <c:pt idx="21">
                  <c:v>75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175</c:v>
                </c:pt>
                <c:pt idx="27">
                  <c:v>179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34-4B06-8DEA-4CD1DE7F586C}"/>
            </c:ext>
          </c:extLst>
        </c:ser>
        <c:ser>
          <c:idx val="1"/>
          <c:order val="1"/>
          <c:tx>
            <c:strRef>
              <c:f>'Per Pupil Increase History'!$C$2</c:f>
              <c:strCache>
                <c:ptCount val="1"/>
                <c:pt idx="0">
                  <c:v>Per Pupil Aid</c:v>
                </c:pt>
              </c:strCache>
            </c:strRef>
          </c:tx>
          <c:cat>
            <c:strRef>
              <c:f>'Per Pupil Increase History'!$A$3:$A$34</c:f>
              <c:strCache>
                <c:ptCount val="31"/>
                <c:pt idx="0">
                  <c:v>1993-94</c:v>
                </c:pt>
                <c:pt idx="1">
                  <c:v>1994-95</c:v>
                </c:pt>
                <c:pt idx="2">
                  <c:v>1995-96</c:v>
                </c:pt>
                <c:pt idx="3">
                  <c:v>1996-97</c:v>
                </c:pt>
                <c:pt idx="4">
                  <c:v>1997-98</c:v>
                </c:pt>
                <c:pt idx="5">
                  <c:v>1998-99</c:v>
                </c:pt>
                <c:pt idx="6">
                  <c:v>1999-00</c:v>
                </c:pt>
                <c:pt idx="7">
                  <c:v>2000-01</c:v>
                </c:pt>
                <c:pt idx="8">
                  <c:v>2001-02</c:v>
                </c:pt>
                <c:pt idx="9">
                  <c:v>2002-03</c:v>
                </c:pt>
                <c:pt idx="10">
                  <c:v>2003-04</c:v>
                </c:pt>
                <c:pt idx="11">
                  <c:v>2004-05</c:v>
                </c:pt>
                <c:pt idx="12">
                  <c:v>2005-06</c:v>
                </c:pt>
                <c:pt idx="13">
                  <c:v>2006-07</c:v>
                </c:pt>
                <c:pt idx="14">
                  <c:v>2007-08</c:v>
                </c:pt>
                <c:pt idx="15">
                  <c:v>2008-09</c:v>
                </c:pt>
                <c:pt idx="16">
                  <c:v>2009-10</c:v>
                </c:pt>
                <c:pt idx="17">
                  <c:v>2010-11</c:v>
                </c:pt>
                <c:pt idx="18">
                  <c:v>2011-12*</c:v>
                </c:pt>
                <c:pt idx="19">
                  <c:v>2012-13</c:v>
                </c:pt>
                <c:pt idx="20">
                  <c:v>2013-14</c:v>
                </c:pt>
                <c:pt idx="21">
                  <c:v>2014-15</c:v>
                </c:pt>
                <c:pt idx="22">
                  <c:v>2015-16</c:v>
                </c:pt>
                <c:pt idx="23">
                  <c:v>2016-17</c:v>
                </c:pt>
                <c:pt idx="24">
                  <c:v>2017-18</c:v>
                </c:pt>
                <c:pt idx="25">
                  <c:v>2018-19</c:v>
                </c:pt>
                <c:pt idx="26">
                  <c:v>2019-20</c:v>
                </c:pt>
                <c:pt idx="27">
                  <c:v>2020-21</c:v>
                </c:pt>
                <c:pt idx="28">
                  <c:v>2021-22</c:v>
                </c:pt>
                <c:pt idx="29">
                  <c:v>2022-23</c:v>
                </c:pt>
                <c:pt idx="30">
                  <c:v>* Statewide average figure</c:v>
                </c:pt>
              </c:strCache>
            </c:strRef>
          </c:cat>
          <c:val>
            <c:numRef>
              <c:f>'Per Pupil Increase History'!$C$3:$C$34</c:f>
              <c:numCache>
                <c:formatCode>#,##0.00_);\(#,##0.00\)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50</c:v>
                </c:pt>
                <c:pt idx="20">
                  <c:v>75</c:v>
                </c:pt>
                <c:pt idx="21">
                  <c:v>150</c:v>
                </c:pt>
                <c:pt idx="22">
                  <c:v>150</c:v>
                </c:pt>
                <c:pt idx="23">
                  <c:v>250</c:v>
                </c:pt>
                <c:pt idx="24">
                  <c:v>450</c:v>
                </c:pt>
                <c:pt idx="25">
                  <c:v>654</c:v>
                </c:pt>
                <c:pt idx="26">
                  <c:v>742</c:v>
                </c:pt>
                <c:pt idx="27">
                  <c:v>742</c:v>
                </c:pt>
                <c:pt idx="28">
                  <c:v>742</c:v>
                </c:pt>
                <c:pt idx="29">
                  <c:v>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34-4B06-8DEA-4CD1DE7F5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3108432"/>
        <c:axId val="228682944"/>
      </c:lineChart>
      <c:catAx>
        <c:axId val="29310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28682944"/>
        <c:crosses val="autoZero"/>
        <c:auto val="1"/>
        <c:lblAlgn val="ctr"/>
        <c:lblOffset val="100"/>
        <c:noMultiLvlLbl val="0"/>
      </c:catAx>
      <c:valAx>
        <c:axId val="22868294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931084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310848192929212"/>
          <c:y val="0.89369094436126262"/>
          <c:w val="0.57805072476544561"/>
          <c:h val="5.131846394771372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18896973153775"/>
          <c:y val="2.0185691702583858E-2"/>
          <c:w val="0.69490818243664743"/>
          <c:h val="0.8415568489930956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</c:spPr>
          <c:explosion val="11"/>
          <c:dPt>
            <c:idx val="0"/>
            <c:bubble3D val="0"/>
            <c:spPr>
              <a:solidFill>
                <a:srgbClr val="009900"/>
              </a:solidFill>
            </c:spPr>
            <c:extLst>
              <c:ext xmlns:c16="http://schemas.microsoft.com/office/drawing/2014/chart" uri="{C3380CC4-5D6E-409C-BE32-E72D297353CC}">
                <c16:uniqueId val="{00000001-670E-474C-BC24-0887BF26B759}"/>
              </c:ext>
            </c:extLst>
          </c:dPt>
          <c:dPt>
            <c:idx val="1"/>
            <c:bubble3D val="0"/>
            <c:spPr>
              <a:solidFill>
                <a:srgbClr val="006600"/>
              </a:solidFill>
            </c:spPr>
            <c:extLst>
              <c:ext xmlns:c16="http://schemas.microsoft.com/office/drawing/2014/chart" uri="{C3380CC4-5D6E-409C-BE32-E72D297353CC}">
                <c16:uniqueId val="{00000003-670E-474C-BC24-0887BF26B759}"/>
              </c:ext>
            </c:extLst>
          </c:dPt>
          <c:dPt>
            <c:idx val="2"/>
            <c:bubble3D val="0"/>
            <c:spPr>
              <a:solidFill>
                <a:srgbClr val="F8E708"/>
              </a:solidFill>
            </c:spPr>
            <c:extLst>
              <c:ext xmlns:c16="http://schemas.microsoft.com/office/drawing/2014/chart" uri="{C3380CC4-5D6E-409C-BE32-E72D297353CC}">
                <c16:uniqueId val="{00000005-670E-474C-BC24-0887BF26B759}"/>
              </c:ext>
            </c:extLst>
          </c:dPt>
          <c:dPt>
            <c:idx val="3"/>
            <c:bubble3D val="0"/>
            <c:spPr>
              <a:solidFill>
                <a:srgbClr val="996633"/>
              </a:solidFill>
            </c:spPr>
            <c:extLst>
              <c:ext xmlns:c16="http://schemas.microsoft.com/office/drawing/2014/chart" uri="{C3380CC4-5D6E-409C-BE32-E72D297353CC}">
                <c16:uniqueId val="{00000007-670E-474C-BC24-0887BF26B759}"/>
              </c:ext>
            </c:extLst>
          </c:dPt>
          <c:dPt>
            <c:idx val="4"/>
            <c:bubble3D val="0"/>
            <c:spPr>
              <a:solidFill>
                <a:srgbClr val="FF9900"/>
              </a:solidFill>
            </c:spPr>
            <c:extLst>
              <c:ext xmlns:c16="http://schemas.microsoft.com/office/drawing/2014/chart" uri="{C3380CC4-5D6E-409C-BE32-E72D297353CC}">
                <c16:uniqueId val="{00000009-670E-474C-BC24-0887BF26B75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A-670E-474C-BC24-0887BF26B759}"/>
              </c:ext>
            </c:extLst>
          </c:dPt>
          <c:dLbls>
            <c:dLbl>
              <c:idx val="0"/>
              <c:layout>
                <c:manualLayout>
                  <c:x val="-0.16085449899611487"/>
                  <c:y val="0.19564235901056984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chemeClr val="bg1"/>
                        </a:solidFill>
                        <a:latin typeface="Lato" panose="020F0502020204030203" pitchFamily="34" charset="0"/>
                      </a:defRPr>
                    </a:pPr>
                    <a:fld id="{C657E901-C786-479D-8E3A-9B39B2DDB53E}" type="CATEGORYNAME">
                      <a:rPr lang="en-US" sz="1800" b="1" smtClean="0">
                        <a:solidFill>
                          <a:schemeClr val="bg1"/>
                        </a:solidFill>
                        <a:latin typeface="Lato" panose="020F0502020204030203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Lato" panose="020F0502020204030203" pitchFamily="34" charset="0"/>
                        </a:defRPr>
                      </a:pPr>
                      <a:t>[CATEGORY NAME]</a:t>
                    </a:fld>
                    <a:r>
                      <a:rPr lang="en-US" sz="18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</a:rPr>
                      <a:t>^</a:t>
                    </a:r>
                    <a:r>
                      <a:rPr lang="en-US" sz="1800" dirty="0">
                        <a:solidFill>
                          <a:schemeClr val="bg1"/>
                        </a:solidFill>
                        <a:latin typeface="Lato" panose="020F0502020204030203" pitchFamily="34" charset="0"/>
                      </a:rPr>
                      <a:t>
37%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27891527851782"/>
                      <c:h val="0.387068291254189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70E-474C-BC24-0887BF26B759}"/>
                </c:ext>
              </c:extLst>
            </c:dLbl>
            <c:dLbl>
              <c:idx val="1"/>
              <c:layout>
                <c:manualLayout>
                  <c:x val="0.22054354130382844"/>
                  <c:y val="-0.10867784413559739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chemeClr val="bg1"/>
                        </a:solidFill>
                        <a:latin typeface="Lato" panose="020F0502020204030203" pitchFamily="34" charset="0"/>
                      </a:defRPr>
                    </a:pPr>
                    <a:fld id="{78A1BDC8-AE1B-4547-83EB-38DE2CCBA1B2}" type="CATEGORYNAME">
                      <a:rPr lang="en-US" sz="1800" b="1">
                        <a:solidFill>
                          <a:schemeClr val="bg1"/>
                        </a:solidFill>
                        <a:latin typeface="Lato" panose="020F0502020204030203" pitchFamily="34" charset="0"/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Lato" panose="020F0502020204030203" pitchFamily="34" charset="0"/>
                        </a:defRPr>
                      </a:pPr>
                      <a:t>[CATEGORY NAME]</a:t>
                    </a:fld>
                    <a:r>
                      <a:rPr lang="en-US" sz="1800" dirty="0">
                        <a:solidFill>
                          <a:schemeClr val="bg1"/>
                        </a:solidFill>
                        <a:latin typeface="Lato" panose="020F0502020204030203" pitchFamily="34" charset="0"/>
                      </a:rPr>
                      <a:t>
41%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612703199657585"/>
                      <c:h val="0.42316266966037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70E-474C-BC24-0887BF26B759}"/>
                </c:ext>
              </c:extLst>
            </c:dLbl>
            <c:dLbl>
              <c:idx val="2"/>
              <c:layout>
                <c:manualLayout>
                  <c:x val="0.2250262717567304"/>
                  <c:y val="8.216986764358776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>
                        <a:solidFill>
                          <a:schemeClr val="tx1"/>
                        </a:solidFill>
                        <a:latin typeface="Lato" panose="020F0502020204030203" pitchFamily="34" charset="0"/>
                      </a:defRPr>
                    </a:pPr>
                    <a:fld id="{CBD412A2-835F-4FEC-A2ED-236BE05A5D72}" type="CATEGORYNAM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  <a:latin typeface="Lato" panose="020F0502020204030203" pitchFamily="34" charset="0"/>
                        </a:defRPr>
                      </a:pPr>
                      <a:t>[CATEGORY NAME]</a:t>
                    </a:fld>
                    <a:r>
                      <a:rPr lang="en-US" b="1" dirty="0">
                        <a:solidFill>
                          <a:schemeClr val="tx1"/>
                        </a:solidFill>
                      </a:rPr>
                      <a:t>*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22%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2306408923748"/>
                      <c:h val="0.291354684639476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70E-474C-BC24-0887BF26B759}"/>
                </c:ext>
              </c:extLst>
            </c:dLbl>
            <c:dLbl>
              <c:idx val="3"/>
              <c:layout>
                <c:manualLayout>
                  <c:x val="-0.1191092250704807"/>
                  <c:y val="0.13351019287338808"/>
                </c:manualLayout>
              </c:layout>
              <c:tx>
                <c:rich>
                  <a:bodyPr/>
                  <a:lstStyle/>
                  <a:p>
                    <a:fld id="{97D90972-1095-4E84-94E2-13657003F38F}" type="CATEGORYNAME">
                      <a:rPr lang="en-US" b="1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5AE0C789-3E4E-401F-A4D3-9138F7C43310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85237658444032"/>
                      <c:h val="0.161628226281385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70E-474C-BC24-0887BF26B759}"/>
                </c:ext>
              </c:extLst>
            </c:dLbl>
            <c:dLbl>
              <c:idx val="4"/>
              <c:layout>
                <c:manualLayout>
                  <c:x val="-0.11893434022056559"/>
                  <c:y val="1.0618793182649826E-7"/>
                </c:manualLayout>
              </c:layout>
              <c:tx>
                <c:rich>
                  <a:bodyPr/>
                  <a:lstStyle/>
                  <a:p>
                    <a:fld id="{4D671215-A55D-446C-8328-02BB346498A4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
</a:t>
                    </a:r>
                    <a:fld id="{57CF31E4-A065-4832-AC58-0249D7F4FDBC}" type="PERCENTAGE">
                      <a:rPr lang="en-US"/>
                      <a:pPr/>
                      <a:t>[PERCENTAGE]</a:t>
                    </a:fld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63032948118431"/>
                      <c:h val="0.164859949798593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70E-474C-BC24-0887BF26B759}"/>
                </c:ext>
              </c:extLst>
            </c:dLbl>
            <c:dLbl>
              <c:idx val="5"/>
              <c:layout>
                <c:manualLayout>
                  <c:x val="0.17838625461107879"/>
                  <c:y val="7.0811057587120464E-4"/>
                </c:manualLayout>
              </c:layout>
              <c:tx>
                <c:rich>
                  <a:bodyPr/>
                  <a:lstStyle/>
                  <a:p>
                    <a:fld id="{0D7375F2-8AAA-465E-919A-4176B5063D95}" type="CATEGORYNAME">
                      <a:rPr lang="en-US" b="1"/>
                      <a:pPr/>
                      <a:t>[CATEGORY NAME]</a:t>
                    </a:fld>
                    <a:r>
                      <a:rPr lang="en-US" b="1" baseline="0" dirty="0"/>
                      <a:t>
</a:t>
                    </a:r>
                    <a:fld id="{928B6D5A-CE8E-4223-8862-8E6B4DD3D044}" type="PERCENTAGE">
                      <a:rPr lang="en-US" b="1" baseline="0"/>
                      <a:pPr/>
                      <a:t>[PERCENTAGE]</a:t>
                    </a:fld>
                    <a:endParaRPr lang="en-US" b="1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70E-474C-BC24-0887BF26B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bg1"/>
                    </a:solidFill>
                    <a:latin typeface="Lato" panose="020F0502020204030203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State General Aids</c:v>
                </c:pt>
                <c:pt idx="1">
                  <c:v>Local Property Taxes</c:v>
                </c:pt>
                <c:pt idx="2">
                  <c:v>Other Sources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 formatCode="General">
                  <c:v>4811131889</c:v>
                </c:pt>
                <c:pt idx="1">
                  <c:v>5379520005.039999</c:v>
                </c:pt>
                <c:pt idx="2" formatCode="General">
                  <c:v>2924118562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70E-474C-BC24-0887BF26B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n-US" sz="1600"/>
              <a:t>State Aid for K-12 Schools as Percent of Total General Fund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gradFill>
                <a:gsLst>
                  <a:gs pos="30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Sheet1!$D$2:$D$28</c:f>
              <c:strCache>
                <c:ptCount val="27"/>
                <c:pt idx="0">
                  <c:v>1996-97</c:v>
                </c:pt>
                <c:pt idx="1">
                  <c:v>1997-98</c:v>
                </c:pt>
                <c:pt idx="2">
                  <c:v>1998-99</c:v>
                </c:pt>
                <c:pt idx="3">
                  <c:v>1999-00</c:v>
                </c:pt>
                <c:pt idx="4">
                  <c:v>2000-01</c:v>
                </c:pt>
                <c:pt idx="5">
                  <c:v>2001-02</c:v>
                </c:pt>
                <c:pt idx="6">
                  <c:v>2002-03</c:v>
                </c:pt>
                <c:pt idx="7">
                  <c:v>2003-04</c:v>
                </c:pt>
                <c:pt idx="8">
                  <c:v>2004-05</c:v>
                </c:pt>
                <c:pt idx="9">
                  <c:v>2005-06</c:v>
                </c:pt>
                <c:pt idx="10">
                  <c:v>2006-07</c:v>
                </c:pt>
                <c:pt idx="11">
                  <c:v>2007-08</c:v>
                </c:pt>
                <c:pt idx="12">
                  <c:v>2008-09</c:v>
                </c:pt>
                <c:pt idx="13">
                  <c:v>2009-10</c:v>
                </c:pt>
                <c:pt idx="14">
                  <c:v>2010-11</c:v>
                </c:pt>
                <c:pt idx="15">
                  <c:v>2011-12</c:v>
                </c:pt>
                <c:pt idx="16">
                  <c:v>2012-13</c:v>
                </c:pt>
                <c:pt idx="17">
                  <c:v>2013-14</c:v>
                </c:pt>
                <c:pt idx="18">
                  <c:v>2014-15</c:v>
                </c:pt>
                <c:pt idx="19">
                  <c:v>2015-16</c:v>
                </c:pt>
                <c:pt idx="20">
                  <c:v>2016-17</c:v>
                </c:pt>
                <c:pt idx="21">
                  <c:v>2017-18</c:v>
                </c:pt>
                <c:pt idx="22">
                  <c:v>2018-19</c:v>
                </c:pt>
                <c:pt idx="23">
                  <c:v>2019-20</c:v>
                </c:pt>
                <c:pt idx="24">
                  <c:v>2020-21</c:v>
                </c:pt>
                <c:pt idx="25">
                  <c:v>2021-22</c:v>
                </c:pt>
                <c:pt idx="26">
                  <c:v>2022-23</c:v>
                </c:pt>
              </c:strCache>
            </c:strRef>
          </c:cat>
          <c:val>
            <c:numRef>
              <c:f>Sheet1!$E$2:$E$28</c:f>
              <c:numCache>
                <c:formatCode>General</c:formatCode>
                <c:ptCount val="27"/>
                <c:pt idx="0">
                  <c:v>38.200000000000003</c:v>
                </c:pt>
                <c:pt idx="1">
                  <c:v>37.700000000000003</c:v>
                </c:pt>
                <c:pt idx="2">
                  <c:v>39.1</c:v>
                </c:pt>
                <c:pt idx="3">
                  <c:v>36.799999999999997</c:v>
                </c:pt>
                <c:pt idx="4">
                  <c:v>39.5</c:v>
                </c:pt>
                <c:pt idx="5">
                  <c:v>39.4</c:v>
                </c:pt>
                <c:pt idx="6">
                  <c:v>39.9</c:v>
                </c:pt>
                <c:pt idx="7">
                  <c:v>43.1</c:v>
                </c:pt>
                <c:pt idx="8">
                  <c:v>39.799999999999997</c:v>
                </c:pt>
                <c:pt idx="9">
                  <c:v>40.1</c:v>
                </c:pt>
                <c:pt idx="10">
                  <c:v>39.299999999999997</c:v>
                </c:pt>
                <c:pt idx="11">
                  <c:v>38.1</c:v>
                </c:pt>
                <c:pt idx="12">
                  <c:v>37.6</c:v>
                </c:pt>
                <c:pt idx="13">
                  <c:v>37.299999999999997</c:v>
                </c:pt>
                <c:pt idx="14">
                  <c:v>37.1</c:v>
                </c:pt>
                <c:pt idx="15">
                  <c:v>34.1</c:v>
                </c:pt>
                <c:pt idx="16">
                  <c:v>33.1</c:v>
                </c:pt>
                <c:pt idx="17">
                  <c:v>33.200000000000003</c:v>
                </c:pt>
                <c:pt idx="18" formatCode="0.0">
                  <c:v>33</c:v>
                </c:pt>
                <c:pt idx="19" formatCode="0.0">
                  <c:v>31.9</c:v>
                </c:pt>
                <c:pt idx="20" formatCode="0.0">
                  <c:v>32.4</c:v>
                </c:pt>
                <c:pt idx="21" formatCode="0.0">
                  <c:v>33</c:v>
                </c:pt>
                <c:pt idx="22" formatCode="0.0">
                  <c:v>33</c:v>
                </c:pt>
                <c:pt idx="23">
                  <c:v>32.5</c:v>
                </c:pt>
                <c:pt idx="24">
                  <c:v>32.5</c:v>
                </c:pt>
                <c:pt idx="25">
                  <c:v>33.299999999999997</c:v>
                </c:pt>
                <c:pt idx="26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F-4FA1-AE2C-41BF98AE8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"/>
        <c:axId val="625576736"/>
        <c:axId val="625577064"/>
      </c:barChart>
      <c:catAx>
        <c:axId val="62557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414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625577064"/>
        <c:crosses val="autoZero"/>
        <c:auto val="1"/>
        <c:lblAlgn val="ctr"/>
        <c:lblOffset val="100"/>
        <c:noMultiLvlLbl val="0"/>
      </c:catAx>
      <c:valAx>
        <c:axId val="625577064"/>
        <c:scaling>
          <c:orientation val="minMax"/>
          <c:max val="4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6255767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latin typeface="Lato" panose="020F050202020403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5B70D-F5AD-43DE-9108-B46C7295E505}" type="doc">
      <dgm:prSet loTypeId="urn:microsoft.com/office/officeart/2005/8/layout/process1" loCatId="process" qsTypeId="urn:microsoft.com/office/officeart/2005/8/quickstyle/simple5" qsCatId="simple" csTypeId="urn:microsoft.com/office/officeart/2005/8/colors/colorful5" csCatId="colorful" phldr="1"/>
      <dgm:spPr/>
    </dgm:pt>
    <dgm:pt modelId="{996F4D06-B5A0-4557-B56E-928052487ADE}">
      <dgm:prSet phldrT="[Text]"/>
      <dgm:spPr>
        <a:solidFill>
          <a:srgbClr val="33A056"/>
        </a:solidFill>
      </dgm:spPr>
      <dgm:t>
        <a:bodyPr/>
        <a:lstStyle/>
        <a:p>
          <a:r>
            <a:rPr lang="en-US" dirty="0">
              <a:latin typeface="Lato" panose="020F0502020204030203" pitchFamily="34" charset="0"/>
            </a:rPr>
            <a:t>Property Tax Levy</a:t>
          </a:r>
        </a:p>
      </dgm:t>
    </dgm:pt>
    <dgm:pt modelId="{BDF9C9EF-D81F-4CB6-A847-B4A5D32353B6}" type="parTrans" cxnId="{520501CD-5F80-4FA1-96DB-D7CD017A4823}">
      <dgm:prSet/>
      <dgm:spPr/>
      <dgm:t>
        <a:bodyPr/>
        <a:lstStyle/>
        <a:p>
          <a:endParaRPr lang="en-US"/>
        </a:p>
      </dgm:t>
    </dgm:pt>
    <dgm:pt modelId="{3C4731CB-3A96-4216-9439-E5AC31A4B032}" type="sibTrans" cxnId="{520501CD-5F80-4FA1-96DB-D7CD017A4823}">
      <dgm:prSet/>
      <dgm:spPr>
        <a:solidFill>
          <a:srgbClr val="00AB4E"/>
        </a:solidFill>
      </dgm:spPr>
      <dgm:t>
        <a:bodyPr/>
        <a:lstStyle/>
        <a:p>
          <a:endParaRPr lang="en-US" dirty="0"/>
        </a:p>
      </dgm:t>
    </dgm:pt>
    <dgm:pt modelId="{9FBE4747-895F-4B45-B538-1DB7BADF332C}">
      <dgm:prSet phldrT="[Text]"/>
      <dgm:spPr>
        <a:solidFill>
          <a:srgbClr val="0066CC"/>
        </a:solidFill>
      </dgm:spPr>
      <dgm:t>
        <a:bodyPr/>
        <a:lstStyle/>
        <a:p>
          <a:r>
            <a:rPr lang="en-US" dirty="0">
              <a:latin typeface="Lato" panose="020F0502020204030203" pitchFamily="34" charset="0"/>
            </a:rPr>
            <a:t>State  Equalization Aid</a:t>
          </a:r>
        </a:p>
      </dgm:t>
    </dgm:pt>
    <dgm:pt modelId="{5D5969D0-EFAF-4BA9-845A-EDEEF81BD953}" type="parTrans" cxnId="{E22AE5A2-F944-43E8-9FDA-50299C6DD4CA}">
      <dgm:prSet/>
      <dgm:spPr/>
      <dgm:t>
        <a:bodyPr/>
        <a:lstStyle/>
        <a:p>
          <a:endParaRPr lang="en-US"/>
        </a:p>
      </dgm:t>
    </dgm:pt>
    <dgm:pt modelId="{72DD57D5-7AC8-4454-AE45-B6DD381836BA}" type="sibTrans" cxnId="{E22AE5A2-F944-43E8-9FDA-50299C6DD4CA}">
      <dgm:prSet/>
      <dgm:spPr>
        <a:solidFill>
          <a:srgbClr val="333399"/>
        </a:solidFill>
      </dgm:spPr>
      <dgm:t>
        <a:bodyPr/>
        <a:lstStyle/>
        <a:p>
          <a:endParaRPr lang="en-US" dirty="0"/>
        </a:p>
      </dgm:t>
    </dgm:pt>
    <dgm:pt modelId="{FF7C36F8-7A74-45F5-82E6-42B6C95C6E92}">
      <dgm:prSet phldrT="[Text]"/>
      <dgm:spPr>
        <a:solidFill>
          <a:srgbClr val="333399"/>
        </a:solidFill>
        <a:ln>
          <a:noFill/>
        </a:ln>
      </dgm:spPr>
      <dgm:t>
        <a:bodyPr/>
        <a:lstStyle/>
        <a:p>
          <a:r>
            <a:rPr lang="en-US" dirty="0">
              <a:latin typeface="Lato" panose="020F0502020204030203" pitchFamily="34" charset="0"/>
            </a:rPr>
            <a:t>Revenue Limit</a:t>
          </a:r>
        </a:p>
      </dgm:t>
    </dgm:pt>
    <dgm:pt modelId="{77127AC5-14BA-4A69-98E1-A25CBCD2EE82}" type="parTrans" cxnId="{10D31180-D3FC-4522-AC37-E1239E008F4A}">
      <dgm:prSet/>
      <dgm:spPr/>
      <dgm:t>
        <a:bodyPr/>
        <a:lstStyle/>
        <a:p>
          <a:endParaRPr lang="en-US"/>
        </a:p>
      </dgm:t>
    </dgm:pt>
    <dgm:pt modelId="{FB2F9258-1C3C-482C-B2CB-BB81B5F6C1C5}" type="sibTrans" cxnId="{10D31180-D3FC-4522-AC37-E1239E008F4A}">
      <dgm:prSet/>
      <dgm:spPr/>
      <dgm:t>
        <a:bodyPr/>
        <a:lstStyle/>
        <a:p>
          <a:endParaRPr lang="en-US"/>
        </a:p>
      </dgm:t>
    </dgm:pt>
    <dgm:pt modelId="{AC59EEA4-69CE-4FB1-BE53-707AFE948A19}" type="pres">
      <dgm:prSet presAssocID="{DBF5B70D-F5AD-43DE-9108-B46C7295E505}" presName="Name0" presStyleCnt="0">
        <dgm:presLayoutVars>
          <dgm:dir val="rev"/>
          <dgm:resizeHandles val="exact"/>
        </dgm:presLayoutVars>
      </dgm:prSet>
      <dgm:spPr/>
    </dgm:pt>
    <dgm:pt modelId="{384EB8B2-796A-4E5C-8DDD-A2F5A312D986}" type="pres">
      <dgm:prSet presAssocID="{996F4D06-B5A0-4557-B56E-928052487ADE}" presName="node" presStyleLbl="node1" presStyleIdx="0" presStyleCnt="3">
        <dgm:presLayoutVars>
          <dgm:bulletEnabled val="1"/>
        </dgm:presLayoutVars>
      </dgm:prSet>
      <dgm:spPr/>
    </dgm:pt>
    <dgm:pt modelId="{71535913-8133-49A2-8F55-4086EA77B96D}" type="pres">
      <dgm:prSet presAssocID="{3C4731CB-3A96-4216-9439-E5AC31A4B032}" presName="sibTrans" presStyleLbl="sibTrans2D1" presStyleIdx="0" presStyleCnt="2"/>
      <dgm:spPr>
        <a:prstGeom prst="mathEqual">
          <a:avLst/>
        </a:prstGeom>
      </dgm:spPr>
    </dgm:pt>
    <dgm:pt modelId="{AB5B21E7-52F5-4FF3-A1B7-44982B8A3E83}" type="pres">
      <dgm:prSet presAssocID="{3C4731CB-3A96-4216-9439-E5AC31A4B032}" presName="connectorText" presStyleLbl="sibTrans2D1" presStyleIdx="0" presStyleCnt="2"/>
      <dgm:spPr/>
    </dgm:pt>
    <dgm:pt modelId="{00BBDF21-2F4D-4136-BF17-92D0D959191F}" type="pres">
      <dgm:prSet presAssocID="{9FBE4747-895F-4B45-B538-1DB7BADF332C}" presName="node" presStyleLbl="node1" presStyleIdx="1" presStyleCnt="3" custLinFactNeighborY="-1119">
        <dgm:presLayoutVars>
          <dgm:bulletEnabled val="1"/>
        </dgm:presLayoutVars>
      </dgm:prSet>
      <dgm:spPr/>
    </dgm:pt>
    <dgm:pt modelId="{A72F3526-8A6C-4F9B-8D69-326C283A7F15}" type="pres">
      <dgm:prSet presAssocID="{72DD57D5-7AC8-4454-AE45-B6DD381836BA}" presName="sibTrans" presStyleLbl="sibTrans2D1" presStyleIdx="1" presStyleCnt="2"/>
      <dgm:spPr>
        <a:prstGeom prst="mathMinus">
          <a:avLst/>
        </a:prstGeom>
      </dgm:spPr>
    </dgm:pt>
    <dgm:pt modelId="{63F1ECF7-C52F-4395-8031-1379B633F00C}" type="pres">
      <dgm:prSet presAssocID="{72DD57D5-7AC8-4454-AE45-B6DD381836BA}" presName="connectorText" presStyleLbl="sibTrans2D1" presStyleIdx="1" presStyleCnt="2"/>
      <dgm:spPr/>
    </dgm:pt>
    <dgm:pt modelId="{B14C538D-A163-4586-9B2B-D3A15B7B9472}" type="pres">
      <dgm:prSet presAssocID="{FF7C36F8-7A74-45F5-82E6-42B6C95C6E92}" presName="node" presStyleLbl="node1" presStyleIdx="2" presStyleCnt="3">
        <dgm:presLayoutVars>
          <dgm:bulletEnabled val="1"/>
        </dgm:presLayoutVars>
      </dgm:prSet>
      <dgm:spPr/>
    </dgm:pt>
  </dgm:ptLst>
  <dgm:cxnLst>
    <dgm:cxn modelId="{C90E4A07-0176-4727-83AD-C42289F2B28C}" type="presOf" srcId="{FF7C36F8-7A74-45F5-82E6-42B6C95C6E92}" destId="{B14C538D-A163-4586-9B2B-D3A15B7B9472}" srcOrd="0" destOrd="0" presId="urn:microsoft.com/office/officeart/2005/8/layout/process1"/>
    <dgm:cxn modelId="{F665C31B-5FC6-4E65-B46A-F677BBC617BB}" type="presOf" srcId="{996F4D06-B5A0-4557-B56E-928052487ADE}" destId="{384EB8B2-796A-4E5C-8DDD-A2F5A312D986}" srcOrd="0" destOrd="0" presId="urn:microsoft.com/office/officeart/2005/8/layout/process1"/>
    <dgm:cxn modelId="{221D651D-B03A-4DAF-A92D-80B828484DBB}" type="presOf" srcId="{72DD57D5-7AC8-4454-AE45-B6DD381836BA}" destId="{63F1ECF7-C52F-4395-8031-1379B633F00C}" srcOrd="1" destOrd="0" presId="urn:microsoft.com/office/officeart/2005/8/layout/process1"/>
    <dgm:cxn modelId="{4158513D-923C-4C79-83F7-CBEABC42D072}" type="presOf" srcId="{3C4731CB-3A96-4216-9439-E5AC31A4B032}" destId="{71535913-8133-49A2-8F55-4086EA77B96D}" srcOrd="0" destOrd="0" presId="urn:microsoft.com/office/officeart/2005/8/layout/process1"/>
    <dgm:cxn modelId="{9666E96B-4F28-4E69-88B0-22E2D736A817}" type="presOf" srcId="{9FBE4747-895F-4B45-B538-1DB7BADF332C}" destId="{00BBDF21-2F4D-4136-BF17-92D0D959191F}" srcOrd="0" destOrd="0" presId="urn:microsoft.com/office/officeart/2005/8/layout/process1"/>
    <dgm:cxn modelId="{430DF058-0996-4441-AE88-58668DAADB92}" type="presOf" srcId="{DBF5B70D-F5AD-43DE-9108-B46C7295E505}" destId="{AC59EEA4-69CE-4FB1-BE53-707AFE948A19}" srcOrd="0" destOrd="0" presId="urn:microsoft.com/office/officeart/2005/8/layout/process1"/>
    <dgm:cxn modelId="{10D31180-D3FC-4522-AC37-E1239E008F4A}" srcId="{DBF5B70D-F5AD-43DE-9108-B46C7295E505}" destId="{FF7C36F8-7A74-45F5-82E6-42B6C95C6E92}" srcOrd="2" destOrd="0" parTransId="{77127AC5-14BA-4A69-98E1-A25CBCD2EE82}" sibTransId="{FB2F9258-1C3C-482C-B2CB-BB81B5F6C1C5}"/>
    <dgm:cxn modelId="{E22AE5A2-F944-43E8-9FDA-50299C6DD4CA}" srcId="{DBF5B70D-F5AD-43DE-9108-B46C7295E505}" destId="{9FBE4747-895F-4B45-B538-1DB7BADF332C}" srcOrd="1" destOrd="0" parTransId="{5D5969D0-EFAF-4BA9-845A-EDEEF81BD953}" sibTransId="{72DD57D5-7AC8-4454-AE45-B6DD381836BA}"/>
    <dgm:cxn modelId="{4971A1C8-315F-437C-95C2-378F330B3E52}" type="presOf" srcId="{3C4731CB-3A96-4216-9439-E5AC31A4B032}" destId="{AB5B21E7-52F5-4FF3-A1B7-44982B8A3E83}" srcOrd="1" destOrd="0" presId="urn:microsoft.com/office/officeart/2005/8/layout/process1"/>
    <dgm:cxn modelId="{520501CD-5F80-4FA1-96DB-D7CD017A4823}" srcId="{DBF5B70D-F5AD-43DE-9108-B46C7295E505}" destId="{996F4D06-B5A0-4557-B56E-928052487ADE}" srcOrd="0" destOrd="0" parTransId="{BDF9C9EF-D81F-4CB6-A847-B4A5D32353B6}" sibTransId="{3C4731CB-3A96-4216-9439-E5AC31A4B032}"/>
    <dgm:cxn modelId="{DC2809E0-78C3-48D5-ABEC-D1FBD39E8B02}" type="presOf" srcId="{72DD57D5-7AC8-4454-AE45-B6DD381836BA}" destId="{A72F3526-8A6C-4F9B-8D69-326C283A7F15}" srcOrd="0" destOrd="0" presId="urn:microsoft.com/office/officeart/2005/8/layout/process1"/>
    <dgm:cxn modelId="{C669EE98-41AB-4CD2-BEC0-F20E569B813D}" type="presParOf" srcId="{AC59EEA4-69CE-4FB1-BE53-707AFE948A19}" destId="{384EB8B2-796A-4E5C-8DDD-A2F5A312D986}" srcOrd="0" destOrd="0" presId="urn:microsoft.com/office/officeart/2005/8/layout/process1"/>
    <dgm:cxn modelId="{5547CEA6-8642-4661-907E-02120D78E70E}" type="presParOf" srcId="{AC59EEA4-69CE-4FB1-BE53-707AFE948A19}" destId="{71535913-8133-49A2-8F55-4086EA77B96D}" srcOrd="1" destOrd="0" presId="urn:microsoft.com/office/officeart/2005/8/layout/process1"/>
    <dgm:cxn modelId="{080DEE43-557E-4DC5-A1A9-859397DF1A01}" type="presParOf" srcId="{71535913-8133-49A2-8F55-4086EA77B96D}" destId="{AB5B21E7-52F5-4FF3-A1B7-44982B8A3E83}" srcOrd="0" destOrd="0" presId="urn:microsoft.com/office/officeart/2005/8/layout/process1"/>
    <dgm:cxn modelId="{5B6E8440-7C72-44D4-A8D4-B6AE79D026DD}" type="presParOf" srcId="{AC59EEA4-69CE-4FB1-BE53-707AFE948A19}" destId="{00BBDF21-2F4D-4136-BF17-92D0D959191F}" srcOrd="2" destOrd="0" presId="urn:microsoft.com/office/officeart/2005/8/layout/process1"/>
    <dgm:cxn modelId="{6157DC1D-7684-40D9-8BEB-E3B190135427}" type="presParOf" srcId="{AC59EEA4-69CE-4FB1-BE53-707AFE948A19}" destId="{A72F3526-8A6C-4F9B-8D69-326C283A7F15}" srcOrd="3" destOrd="0" presId="urn:microsoft.com/office/officeart/2005/8/layout/process1"/>
    <dgm:cxn modelId="{98284FE7-0D8F-4D39-B69C-0A3E7841BB42}" type="presParOf" srcId="{A72F3526-8A6C-4F9B-8D69-326C283A7F15}" destId="{63F1ECF7-C52F-4395-8031-1379B633F00C}" srcOrd="0" destOrd="0" presId="urn:microsoft.com/office/officeart/2005/8/layout/process1"/>
    <dgm:cxn modelId="{7199FC7E-6C39-4C27-87D2-E6BCFD998858}" type="presParOf" srcId="{AC59EEA4-69CE-4FB1-BE53-707AFE948A19}" destId="{B14C538D-A163-4586-9B2B-D3A15B7B947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82FAE-4DCA-D046-B812-C7F1267801F3}" type="doc">
      <dgm:prSet loTypeId="urn:microsoft.com/office/officeart/2005/8/layout/venn3" loCatId="relationship" qsTypeId="urn:microsoft.com/office/officeart/2005/8/quickstyle/3D1" qsCatId="3D" csTypeId="urn:microsoft.com/office/officeart/2005/8/colors/accent6_3" csCatId="accent6" phldr="1"/>
      <dgm:spPr/>
    </dgm:pt>
    <dgm:pt modelId="{BBC12EFD-5FA9-EA40-8259-92AA4A31AD72}">
      <dgm:prSet phldrT="[Text]"/>
      <dgm:spPr>
        <a:solidFill>
          <a:srgbClr val="333399">
            <a:alpha val="50000"/>
          </a:srgbClr>
        </a:solidFill>
      </dgm:spPr>
      <dgm:t>
        <a:bodyPr/>
        <a:lstStyle/>
        <a:p>
          <a:r>
            <a:rPr lang="en-US" dirty="0"/>
            <a:t>Per-Pupil Aid</a:t>
          </a:r>
        </a:p>
      </dgm:t>
    </dgm:pt>
    <dgm:pt modelId="{D756B938-3993-2040-828F-D1EDDDAE4626}" type="sibTrans" cxnId="{2924A0BE-9CB5-824D-B049-C8A6A0BFB643}">
      <dgm:prSet/>
      <dgm:spPr/>
      <dgm:t>
        <a:bodyPr/>
        <a:lstStyle/>
        <a:p>
          <a:endParaRPr lang="en-US" dirty="0"/>
        </a:p>
      </dgm:t>
    </dgm:pt>
    <dgm:pt modelId="{E481B249-47B1-FB4A-B8A5-D92E5DF6999D}" type="parTrans" cxnId="{2924A0BE-9CB5-824D-B049-C8A6A0BFB643}">
      <dgm:prSet/>
      <dgm:spPr/>
      <dgm:t>
        <a:bodyPr/>
        <a:lstStyle/>
        <a:p>
          <a:endParaRPr lang="en-US"/>
        </a:p>
      </dgm:t>
    </dgm:pt>
    <dgm:pt modelId="{55F86A75-625E-3847-8BEB-014D8A115ECA}">
      <dgm:prSet phldrT="[Text]"/>
      <dgm:spPr>
        <a:solidFill>
          <a:srgbClr val="33A056">
            <a:alpha val="50000"/>
          </a:srgbClr>
        </a:solidFill>
      </dgm:spPr>
      <dgm:t>
        <a:bodyPr/>
        <a:lstStyle/>
        <a:p>
          <a:r>
            <a:rPr lang="en-US" dirty="0"/>
            <a:t>Other Revenue</a:t>
          </a:r>
        </a:p>
      </dgm:t>
    </dgm:pt>
    <dgm:pt modelId="{860AFA99-EDB5-CC43-BCDB-44E5E71E3FF2}" type="sibTrans" cxnId="{C981D323-53EB-9947-9F3A-DCAE29DB2A1C}">
      <dgm:prSet/>
      <dgm:spPr/>
      <dgm:t>
        <a:bodyPr/>
        <a:lstStyle/>
        <a:p>
          <a:endParaRPr lang="en-US"/>
        </a:p>
      </dgm:t>
    </dgm:pt>
    <dgm:pt modelId="{7B946FCE-5BB3-EC4C-9892-1EA9083044C6}" type="parTrans" cxnId="{C981D323-53EB-9947-9F3A-DCAE29DB2A1C}">
      <dgm:prSet/>
      <dgm:spPr/>
      <dgm:t>
        <a:bodyPr/>
        <a:lstStyle/>
        <a:p>
          <a:endParaRPr lang="en-US"/>
        </a:p>
      </dgm:t>
    </dgm:pt>
    <dgm:pt modelId="{C8C0A875-8BF4-8541-B840-EEF11A6761C6}">
      <dgm:prSet phldrT="[Text]"/>
      <dgm:spPr>
        <a:solidFill>
          <a:srgbClr val="009999">
            <a:alpha val="50000"/>
          </a:srgbClr>
        </a:solidFill>
      </dgm:spPr>
      <dgm:t>
        <a:bodyPr/>
        <a:lstStyle/>
        <a:p>
          <a:r>
            <a:rPr lang="en-US" dirty="0"/>
            <a:t>Federal Funds</a:t>
          </a:r>
        </a:p>
      </dgm:t>
    </dgm:pt>
    <dgm:pt modelId="{538AD5DE-ECD0-1242-BE24-F794DD3FEDD9}" type="sibTrans" cxnId="{79658BAB-E6F2-0E4C-B9E3-6BB4C7E628CA}">
      <dgm:prSet/>
      <dgm:spPr/>
      <dgm:t>
        <a:bodyPr/>
        <a:lstStyle/>
        <a:p>
          <a:endParaRPr lang="en-US"/>
        </a:p>
      </dgm:t>
    </dgm:pt>
    <dgm:pt modelId="{253655D0-3A1E-4A42-9643-4105213B1F50}" type="parTrans" cxnId="{79658BAB-E6F2-0E4C-B9E3-6BB4C7E628CA}">
      <dgm:prSet/>
      <dgm:spPr/>
      <dgm:t>
        <a:bodyPr/>
        <a:lstStyle/>
        <a:p>
          <a:endParaRPr lang="en-US"/>
        </a:p>
      </dgm:t>
    </dgm:pt>
    <dgm:pt modelId="{6F55F21C-DCAC-49C7-B857-3CCAD9ACB22C}">
      <dgm:prSet phldrT="[Text]"/>
      <dgm:spPr>
        <a:solidFill>
          <a:srgbClr val="0099CC">
            <a:alpha val="50000"/>
          </a:srgbClr>
        </a:solidFill>
      </dgm:spPr>
      <dgm:t>
        <a:bodyPr/>
        <a:lstStyle/>
        <a:p>
          <a:r>
            <a:rPr lang="en-US" dirty="0"/>
            <a:t>Categorical Aid</a:t>
          </a:r>
        </a:p>
      </dgm:t>
    </dgm:pt>
    <dgm:pt modelId="{1E9BBC02-E084-491D-B832-50A3425D866D}" type="parTrans" cxnId="{DDD7E4BE-D7A6-47A7-BBC2-CC94A8326589}">
      <dgm:prSet/>
      <dgm:spPr/>
      <dgm:t>
        <a:bodyPr/>
        <a:lstStyle/>
        <a:p>
          <a:endParaRPr lang="en-US"/>
        </a:p>
      </dgm:t>
    </dgm:pt>
    <dgm:pt modelId="{FB7ACCDB-E918-46AA-A1B0-EEF26DB248AF}" type="sibTrans" cxnId="{DDD7E4BE-D7A6-47A7-BBC2-CC94A8326589}">
      <dgm:prSet/>
      <dgm:spPr/>
      <dgm:t>
        <a:bodyPr/>
        <a:lstStyle/>
        <a:p>
          <a:endParaRPr lang="en-US"/>
        </a:p>
      </dgm:t>
    </dgm:pt>
    <dgm:pt modelId="{E5C93F83-CF38-7E4F-9929-2E4C0769F153}" type="pres">
      <dgm:prSet presAssocID="{C2E82FAE-4DCA-D046-B812-C7F1267801F3}" presName="Name0" presStyleCnt="0">
        <dgm:presLayoutVars>
          <dgm:dir/>
          <dgm:resizeHandles val="exact"/>
        </dgm:presLayoutVars>
      </dgm:prSet>
      <dgm:spPr/>
    </dgm:pt>
    <dgm:pt modelId="{36410E42-A4AE-4940-B3AB-9457550B3859}" type="pres">
      <dgm:prSet presAssocID="{BBC12EFD-5FA9-EA40-8259-92AA4A31AD72}" presName="Name5" presStyleLbl="vennNode1" presStyleIdx="0" presStyleCnt="4">
        <dgm:presLayoutVars>
          <dgm:bulletEnabled val="1"/>
        </dgm:presLayoutVars>
      </dgm:prSet>
      <dgm:spPr/>
    </dgm:pt>
    <dgm:pt modelId="{0FE37778-B156-9C4F-9C9F-17B53E326B3F}" type="pres">
      <dgm:prSet presAssocID="{D756B938-3993-2040-828F-D1EDDDAE4626}" presName="space" presStyleCnt="0"/>
      <dgm:spPr/>
    </dgm:pt>
    <dgm:pt modelId="{B50FDBE8-A4B9-4713-81D1-554094963BBA}" type="pres">
      <dgm:prSet presAssocID="{6F55F21C-DCAC-49C7-B857-3CCAD9ACB22C}" presName="Name5" presStyleLbl="vennNode1" presStyleIdx="1" presStyleCnt="4">
        <dgm:presLayoutVars>
          <dgm:bulletEnabled val="1"/>
        </dgm:presLayoutVars>
      </dgm:prSet>
      <dgm:spPr/>
    </dgm:pt>
    <dgm:pt modelId="{3B1D26D8-BC70-4C50-9694-A73BF489EA6F}" type="pres">
      <dgm:prSet presAssocID="{FB7ACCDB-E918-46AA-A1B0-EEF26DB248AF}" presName="space" presStyleCnt="0"/>
      <dgm:spPr/>
    </dgm:pt>
    <dgm:pt modelId="{71A814EA-6DA2-1E42-93C5-68476775A66C}" type="pres">
      <dgm:prSet presAssocID="{C8C0A875-8BF4-8541-B840-EEF11A6761C6}" presName="Name5" presStyleLbl="vennNode1" presStyleIdx="2" presStyleCnt="4">
        <dgm:presLayoutVars>
          <dgm:bulletEnabled val="1"/>
        </dgm:presLayoutVars>
      </dgm:prSet>
      <dgm:spPr/>
    </dgm:pt>
    <dgm:pt modelId="{71CF2E11-EC36-C349-A0BE-4F6EA8C18F91}" type="pres">
      <dgm:prSet presAssocID="{538AD5DE-ECD0-1242-BE24-F794DD3FEDD9}" presName="space" presStyleCnt="0"/>
      <dgm:spPr/>
    </dgm:pt>
    <dgm:pt modelId="{B626595C-6662-6C4B-B2C8-41D01369FCC7}" type="pres">
      <dgm:prSet presAssocID="{55F86A75-625E-3847-8BEB-014D8A115ECA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C981D323-53EB-9947-9F3A-DCAE29DB2A1C}" srcId="{C2E82FAE-4DCA-D046-B812-C7F1267801F3}" destId="{55F86A75-625E-3847-8BEB-014D8A115ECA}" srcOrd="3" destOrd="0" parTransId="{7B946FCE-5BB3-EC4C-9892-1EA9083044C6}" sibTransId="{860AFA99-EDB5-CC43-BCDB-44E5E71E3FF2}"/>
    <dgm:cxn modelId="{E1249325-D9F3-48F7-88D5-D1A3D9F2BE57}" type="presOf" srcId="{6F55F21C-DCAC-49C7-B857-3CCAD9ACB22C}" destId="{B50FDBE8-A4B9-4713-81D1-554094963BBA}" srcOrd="0" destOrd="0" presId="urn:microsoft.com/office/officeart/2005/8/layout/venn3"/>
    <dgm:cxn modelId="{E4849672-B62A-4CB1-BB0A-A9887BD935A7}" type="presOf" srcId="{55F86A75-625E-3847-8BEB-014D8A115ECA}" destId="{B626595C-6662-6C4B-B2C8-41D01369FCC7}" srcOrd="0" destOrd="0" presId="urn:microsoft.com/office/officeart/2005/8/layout/venn3"/>
    <dgm:cxn modelId="{297B9884-F586-4B17-9655-028F67CFA7E1}" type="presOf" srcId="{C8C0A875-8BF4-8541-B840-EEF11A6761C6}" destId="{71A814EA-6DA2-1E42-93C5-68476775A66C}" srcOrd="0" destOrd="0" presId="urn:microsoft.com/office/officeart/2005/8/layout/venn3"/>
    <dgm:cxn modelId="{79658BAB-E6F2-0E4C-B9E3-6BB4C7E628CA}" srcId="{C2E82FAE-4DCA-D046-B812-C7F1267801F3}" destId="{C8C0A875-8BF4-8541-B840-EEF11A6761C6}" srcOrd="2" destOrd="0" parTransId="{253655D0-3A1E-4A42-9643-4105213B1F50}" sibTransId="{538AD5DE-ECD0-1242-BE24-F794DD3FEDD9}"/>
    <dgm:cxn modelId="{82401CB4-DC52-4341-90D1-AC2D6B9B8F03}" type="presOf" srcId="{C2E82FAE-4DCA-D046-B812-C7F1267801F3}" destId="{E5C93F83-CF38-7E4F-9929-2E4C0769F153}" srcOrd="0" destOrd="0" presId="urn:microsoft.com/office/officeart/2005/8/layout/venn3"/>
    <dgm:cxn modelId="{2924A0BE-9CB5-824D-B049-C8A6A0BFB643}" srcId="{C2E82FAE-4DCA-D046-B812-C7F1267801F3}" destId="{BBC12EFD-5FA9-EA40-8259-92AA4A31AD72}" srcOrd="0" destOrd="0" parTransId="{E481B249-47B1-FB4A-B8A5-D92E5DF6999D}" sibTransId="{D756B938-3993-2040-828F-D1EDDDAE4626}"/>
    <dgm:cxn modelId="{DDD7E4BE-D7A6-47A7-BBC2-CC94A8326589}" srcId="{C2E82FAE-4DCA-D046-B812-C7F1267801F3}" destId="{6F55F21C-DCAC-49C7-B857-3CCAD9ACB22C}" srcOrd="1" destOrd="0" parTransId="{1E9BBC02-E084-491D-B832-50A3425D866D}" sibTransId="{FB7ACCDB-E918-46AA-A1B0-EEF26DB248AF}"/>
    <dgm:cxn modelId="{545D30C9-8A96-4A24-A48E-587BEFB865FD}" type="presOf" srcId="{BBC12EFD-5FA9-EA40-8259-92AA4A31AD72}" destId="{36410E42-A4AE-4940-B3AB-9457550B3859}" srcOrd="0" destOrd="0" presId="urn:microsoft.com/office/officeart/2005/8/layout/venn3"/>
    <dgm:cxn modelId="{47888F5C-66D6-467C-89DE-4E190B643780}" type="presParOf" srcId="{E5C93F83-CF38-7E4F-9929-2E4C0769F153}" destId="{36410E42-A4AE-4940-B3AB-9457550B3859}" srcOrd="0" destOrd="0" presId="urn:microsoft.com/office/officeart/2005/8/layout/venn3"/>
    <dgm:cxn modelId="{DF9B2616-C75A-43FB-89FD-85EE4AFDD07E}" type="presParOf" srcId="{E5C93F83-CF38-7E4F-9929-2E4C0769F153}" destId="{0FE37778-B156-9C4F-9C9F-17B53E326B3F}" srcOrd="1" destOrd="0" presId="urn:microsoft.com/office/officeart/2005/8/layout/venn3"/>
    <dgm:cxn modelId="{36E93926-AD2B-42E3-8B4C-61AB61E0E22A}" type="presParOf" srcId="{E5C93F83-CF38-7E4F-9929-2E4C0769F153}" destId="{B50FDBE8-A4B9-4713-81D1-554094963BBA}" srcOrd="2" destOrd="0" presId="urn:microsoft.com/office/officeart/2005/8/layout/venn3"/>
    <dgm:cxn modelId="{38DC7183-5069-402D-9334-D7D61C124575}" type="presParOf" srcId="{E5C93F83-CF38-7E4F-9929-2E4C0769F153}" destId="{3B1D26D8-BC70-4C50-9694-A73BF489EA6F}" srcOrd="3" destOrd="0" presId="urn:microsoft.com/office/officeart/2005/8/layout/venn3"/>
    <dgm:cxn modelId="{E46DADCC-6D23-44EC-8547-F4D87E2F8568}" type="presParOf" srcId="{E5C93F83-CF38-7E4F-9929-2E4C0769F153}" destId="{71A814EA-6DA2-1E42-93C5-68476775A66C}" srcOrd="4" destOrd="0" presId="urn:microsoft.com/office/officeart/2005/8/layout/venn3"/>
    <dgm:cxn modelId="{599C179E-2F64-4AA8-A687-9674EB3CD0C9}" type="presParOf" srcId="{E5C93F83-CF38-7E4F-9929-2E4C0769F153}" destId="{71CF2E11-EC36-C349-A0BE-4F6EA8C18F91}" srcOrd="5" destOrd="0" presId="urn:microsoft.com/office/officeart/2005/8/layout/venn3"/>
    <dgm:cxn modelId="{44F0A5C4-B7B2-427B-8415-C099DE6A674E}" type="presParOf" srcId="{E5C93F83-CF38-7E4F-9929-2E4C0769F153}" destId="{B626595C-6662-6C4B-B2C8-41D01369FCC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F5B70D-F5AD-43DE-9108-B46C7295E505}" type="doc">
      <dgm:prSet loTypeId="urn:microsoft.com/office/officeart/2005/8/layout/process1" loCatId="process" qsTypeId="urn:microsoft.com/office/officeart/2005/8/quickstyle/simple5" qsCatId="simple" csTypeId="urn:microsoft.com/office/officeart/2005/8/colors/colorful5" csCatId="colorful" phldr="1"/>
      <dgm:spPr/>
    </dgm:pt>
    <dgm:pt modelId="{FF7C36F8-7A74-45F5-82E6-42B6C95C6E92}">
      <dgm:prSet phldrT="[Text]"/>
      <dgm:spPr>
        <a:solidFill>
          <a:srgbClr val="333399"/>
        </a:solidFill>
        <a:ln>
          <a:noFill/>
        </a:ln>
      </dgm:spPr>
      <dgm:t>
        <a:bodyPr/>
        <a:lstStyle/>
        <a:p>
          <a:r>
            <a:rPr lang="en-US" dirty="0">
              <a:latin typeface="Lato" panose="020F0502020204030203" pitchFamily="34" charset="0"/>
            </a:rPr>
            <a:t>Resident Full Time Equivalency (FTE)</a:t>
          </a:r>
        </a:p>
      </dgm:t>
    </dgm:pt>
    <dgm:pt modelId="{77127AC5-14BA-4A69-98E1-A25CBCD2EE82}" type="parTrans" cxnId="{10D31180-D3FC-4522-AC37-E1239E008F4A}">
      <dgm:prSet/>
      <dgm:spPr/>
      <dgm:t>
        <a:bodyPr/>
        <a:lstStyle/>
        <a:p>
          <a:endParaRPr lang="en-US"/>
        </a:p>
      </dgm:t>
    </dgm:pt>
    <dgm:pt modelId="{FB2F9258-1C3C-482C-B2CB-BB81B5F6C1C5}" type="sibTrans" cxnId="{10D31180-D3FC-4522-AC37-E1239E008F4A}">
      <dgm:prSet/>
      <dgm:spPr/>
      <dgm:t>
        <a:bodyPr/>
        <a:lstStyle/>
        <a:p>
          <a:endParaRPr lang="en-US"/>
        </a:p>
      </dgm:t>
    </dgm:pt>
    <dgm:pt modelId="{AC59EEA4-69CE-4FB1-BE53-707AFE948A19}" type="pres">
      <dgm:prSet presAssocID="{DBF5B70D-F5AD-43DE-9108-B46C7295E505}" presName="Name0" presStyleCnt="0">
        <dgm:presLayoutVars>
          <dgm:dir val="rev"/>
          <dgm:resizeHandles val="exact"/>
        </dgm:presLayoutVars>
      </dgm:prSet>
      <dgm:spPr/>
    </dgm:pt>
    <dgm:pt modelId="{B14C538D-A163-4586-9B2B-D3A15B7B9472}" type="pres">
      <dgm:prSet presAssocID="{FF7C36F8-7A74-45F5-82E6-42B6C95C6E92}" presName="node" presStyleLbl="node1" presStyleIdx="0" presStyleCnt="1" custLinFactNeighborX="1970" custLinFactNeighborY="-1291">
        <dgm:presLayoutVars>
          <dgm:bulletEnabled val="1"/>
        </dgm:presLayoutVars>
      </dgm:prSet>
      <dgm:spPr/>
    </dgm:pt>
  </dgm:ptLst>
  <dgm:cxnLst>
    <dgm:cxn modelId="{C90E4A07-0176-4727-83AD-C42289F2B28C}" type="presOf" srcId="{FF7C36F8-7A74-45F5-82E6-42B6C95C6E92}" destId="{B14C538D-A163-4586-9B2B-D3A15B7B9472}" srcOrd="0" destOrd="0" presId="urn:microsoft.com/office/officeart/2005/8/layout/process1"/>
    <dgm:cxn modelId="{430DF058-0996-4441-AE88-58668DAADB92}" type="presOf" srcId="{DBF5B70D-F5AD-43DE-9108-B46C7295E505}" destId="{AC59EEA4-69CE-4FB1-BE53-707AFE948A19}" srcOrd="0" destOrd="0" presId="urn:microsoft.com/office/officeart/2005/8/layout/process1"/>
    <dgm:cxn modelId="{10D31180-D3FC-4522-AC37-E1239E008F4A}" srcId="{DBF5B70D-F5AD-43DE-9108-B46C7295E505}" destId="{FF7C36F8-7A74-45F5-82E6-42B6C95C6E92}" srcOrd="0" destOrd="0" parTransId="{77127AC5-14BA-4A69-98E1-A25CBCD2EE82}" sibTransId="{FB2F9258-1C3C-482C-B2CB-BB81B5F6C1C5}"/>
    <dgm:cxn modelId="{7199FC7E-6C39-4C27-87D2-E6BCFD998858}" type="presParOf" srcId="{AC59EEA4-69CE-4FB1-BE53-707AFE948A19}" destId="{B14C538D-A163-4586-9B2B-D3A15B7B947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F5B70D-F5AD-43DE-9108-B46C7295E505}" type="doc">
      <dgm:prSet loTypeId="urn:microsoft.com/office/officeart/2005/8/layout/process1" loCatId="process" qsTypeId="urn:microsoft.com/office/officeart/2005/8/quickstyle/simple5" qsCatId="simple" csTypeId="urn:microsoft.com/office/officeart/2005/8/colors/colorful5" csCatId="colorful" phldr="1"/>
      <dgm:spPr/>
    </dgm:pt>
    <dgm:pt modelId="{996F4D06-B5A0-4557-B56E-928052487ADE}">
      <dgm:prSet phldrT="[Text]"/>
      <dgm:spPr>
        <a:solidFill>
          <a:srgbClr val="33A056"/>
        </a:solidFill>
      </dgm:spPr>
      <dgm:t>
        <a:bodyPr/>
        <a:lstStyle/>
        <a:p>
          <a:r>
            <a:rPr lang="en-US" dirty="0"/>
            <a:t>Shared Cost  per Pupil</a:t>
          </a:r>
        </a:p>
      </dgm:t>
    </dgm:pt>
    <dgm:pt modelId="{BDF9C9EF-D81F-4CB6-A847-B4A5D32353B6}" type="parTrans" cxnId="{520501CD-5F80-4FA1-96DB-D7CD017A4823}">
      <dgm:prSet/>
      <dgm:spPr/>
      <dgm:t>
        <a:bodyPr/>
        <a:lstStyle/>
        <a:p>
          <a:endParaRPr lang="en-US"/>
        </a:p>
      </dgm:t>
    </dgm:pt>
    <dgm:pt modelId="{3C4731CB-3A96-4216-9439-E5AC31A4B032}" type="sibTrans" cxnId="{520501CD-5F80-4FA1-96DB-D7CD017A4823}">
      <dgm:prSet/>
      <dgm:spPr>
        <a:solidFill>
          <a:srgbClr val="00AB4E"/>
        </a:solidFill>
      </dgm:spPr>
      <dgm:t>
        <a:bodyPr/>
        <a:lstStyle/>
        <a:p>
          <a:endParaRPr lang="en-US" dirty="0"/>
        </a:p>
      </dgm:t>
    </dgm:pt>
    <dgm:pt modelId="{9FBE4747-895F-4B45-B538-1DB7BADF332C}">
      <dgm:prSet phldrT="[Text]"/>
      <dgm:spPr>
        <a:solidFill>
          <a:srgbClr val="0066CC"/>
        </a:solidFill>
      </dgm:spPr>
      <dgm:t>
        <a:bodyPr/>
        <a:lstStyle/>
        <a:p>
          <a:r>
            <a:rPr lang="en-US" dirty="0"/>
            <a:t>Membership FTE</a:t>
          </a:r>
        </a:p>
      </dgm:t>
    </dgm:pt>
    <dgm:pt modelId="{5D5969D0-EFAF-4BA9-845A-EDEEF81BD953}" type="parTrans" cxnId="{E22AE5A2-F944-43E8-9FDA-50299C6DD4CA}">
      <dgm:prSet/>
      <dgm:spPr/>
      <dgm:t>
        <a:bodyPr/>
        <a:lstStyle/>
        <a:p>
          <a:endParaRPr lang="en-US"/>
        </a:p>
      </dgm:t>
    </dgm:pt>
    <dgm:pt modelId="{72DD57D5-7AC8-4454-AE45-B6DD381836BA}" type="sibTrans" cxnId="{E22AE5A2-F944-43E8-9FDA-50299C6DD4CA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800" dirty="0">
            <a:latin typeface="Lato" panose="020F0502020204030203" pitchFamily="34" charset="0"/>
          </a:endParaRPr>
        </a:p>
      </dgm:t>
    </dgm:pt>
    <dgm:pt modelId="{FF7C36F8-7A74-45F5-82E6-42B6C95C6E92}">
      <dgm:prSet phldrT="[Text]"/>
      <dgm:spPr>
        <a:solidFill>
          <a:srgbClr val="333399"/>
        </a:solidFill>
        <a:ln>
          <a:noFill/>
        </a:ln>
      </dgm:spPr>
      <dgm:t>
        <a:bodyPr/>
        <a:lstStyle/>
        <a:p>
          <a:r>
            <a:rPr lang="en-US" dirty="0"/>
            <a:t>Shared Cost</a:t>
          </a:r>
        </a:p>
      </dgm:t>
    </dgm:pt>
    <dgm:pt modelId="{77127AC5-14BA-4A69-98E1-A25CBCD2EE82}" type="parTrans" cxnId="{10D31180-D3FC-4522-AC37-E1239E008F4A}">
      <dgm:prSet/>
      <dgm:spPr/>
      <dgm:t>
        <a:bodyPr/>
        <a:lstStyle/>
        <a:p>
          <a:endParaRPr lang="en-US"/>
        </a:p>
      </dgm:t>
    </dgm:pt>
    <dgm:pt modelId="{FB2F9258-1C3C-482C-B2CB-BB81B5F6C1C5}" type="sibTrans" cxnId="{10D31180-D3FC-4522-AC37-E1239E008F4A}">
      <dgm:prSet/>
      <dgm:spPr/>
      <dgm:t>
        <a:bodyPr/>
        <a:lstStyle/>
        <a:p>
          <a:endParaRPr lang="en-US"/>
        </a:p>
      </dgm:t>
    </dgm:pt>
    <dgm:pt modelId="{AC59EEA4-69CE-4FB1-BE53-707AFE948A19}" type="pres">
      <dgm:prSet presAssocID="{DBF5B70D-F5AD-43DE-9108-B46C7295E505}" presName="Name0" presStyleCnt="0">
        <dgm:presLayoutVars>
          <dgm:dir val="rev"/>
          <dgm:resizeHandles val="exact"/>
        </dgm:presLayoutVars>
      </dgm:prSet>
      <dgm:spPr/>
    </dgm:pt>
    <dgm:pt modelId="{384EB8B2-796A-4E5C-8DDD-A2F5A312D986}" type="pres">
      <dgm:prSet presAssocID="{996F4D06-B5A0-4557-B56E-928052487ADE}" presName="node" presStyleLbl="node1" presStyleIdx="0" presStyleCnt="3">
        <dgm:presLayoutVars>
          <dgm:bulletEnabled val="1"/>
        </dgm:presLayoutVars>
      </dgm:prSet>
      <dgm:spPr/>
    </dgm:pt>
    <dgm:pt modelId="{71535913-8133-49A2-8F55-4086EA77B96D}" type="pres">
      <dgm:prSet presAssocID="{3C4731CB-3A96-4216-9439-E5AC31A4B032}" presName="sibTrans" presStyleLbl="sibTrans2D1" presStyleIdx="0" presStyleCnt="2"/>
      <dgm:spPr>
        <a:prstGeom prst="mathEqual">
          <a:avLst/>
        </a:prstGeom>
      </dgm:spPr>
    </dgm:pt>
    <dgm:pt modelId="{AB5B21E7-52F5-4FF3-A1B7-44982B8A3E83}" type="pres">
      <dgm:prSet presAssocID="{3C4731CB-3A96-4216-9439-E5AC31A4B032}" presName="connectorText" presStyleLbl="sibTrans2D1" presStyleIdx="0" presStyleCnt="2"/>
      <dgm:spPr/>
    </dgm:pt>
    <dgm:pt modelId="{00BBDF21-2F4D-4136-BF17-92D0D959191F}" type="pres">
      <dgm:prSet presAssocID="{9FBE4747-895F-4B45-B538-1DB7BADF332C}" presName="node" presStyleLbl="node1" presStyleIdx="1" presStyleCnt="3" custLinFactNeighborY="-1119">
        <dgm:presLayoutVars>
          <dgm:bulletEnabled val="1"/>
        </dgm:presLayoutVars>
      </dgm:prSet>
      <dgm:spPr/>
    </dgm:pt>
    <dgm:pt modelId="{A72F3526-8A6C-4F9B-8D69-326C283A7F15}" type="pres">
      <dgm:prSet presAssocID="{72DD57D5-7AC8-4454-AE45-B6DD381836BA}" presName="sibTrans" presStyleLbl="sibTrans2D1" presStyleIdx="1" presStyleCnt="2" custScaleX="148623" custScaleY="320378"/>
      <dgm:spPr>
        <a:prstGeom prst="mathMinus">
          <a:avLst/>
        </a:prstGeom>
      </dgm:spPr>
    </dgm:pt>
    <dgm:pt modelId="{63F1ECF7-C52F-4395-8031-1379B633F00C}" type="pres">
      <dgm:prSet presAssocID="{72DD57D5-7AC8-4454-AE45-B6DD381836BA}" presName="connectorText" presStyleLbl="sibTrans2D1" presStyleIdx="1" presStyleCnt="2"/>
      <dgm:spPr/>
    </dgm:pt>
    <dgm:pt modelId="{B14C538D-A163-4586-9B2B-D3A15B7B9472}" type="pres">
      <dgm:prSet presAssocID="{FF7C36F8-7A74-45F5-82E6-42B6C95C6E92}" presName="node" presStyleLbl="node1" presStyleIdx="2" presStyleCnt="3">
        <dgm:presLayoutVars>
          <dgm:bulletEnabled val="1"/>
        </dgm:presLayoutVars>
      </dgm:prSet>
      <dgm:spPr/>
    </dgm:pt>
  </dgm:ptLst>
  <dgm:cxnLst>
    <dgm:cxn modelId="{C90E4A07-0176-4727-83AD-C42289F2B28C}" type="presOf" srcId="{FF7C36F8-7A74-45F5-82E6-42B6C95C6E92}" destId="{B14C538D-A163-4586-9B2B-D3A15B7B9472}" srcOrd="0" destOrd="0" presId="urn:microsoft.com/office/officeart/2005/8/layout/process1"/>
    <dgm:cxn modelId="{F665C31B-5FC6-4E65-B46A-F677BBC617BB}" type="presOf" srcId="{996F4D06-B5A0-4557-B56E-928052487ADE}" destId="{384EB8B2-796A-4E5C-8DDD-A2F5A312D986}" srcOrd="0" destOrd="0" presId="urn:microsoft.com/office/officeart/2005/8/layout/process1"/>
    <dgm:cxn modelId="{221D651D-B03A-4DAF-A92D-80B828484DBB}" type="presOf" srcId="{72DD57D5-7AC8-4454-AE45-B6DD381836BA}" destId="{63F1ECF7-C52F-4395-8031-1379B633F00C}" srcOrd="1" destOrd="0" presId="urn:microsoft.com/office/officeart/2005/8/layout/process1"/>
    <dgm:cxn modelId="{4158513D-923C-4C79-83F7-CBEABC42D072}" type="presOf" srcId="{3C4731CB-3A96-4216-9439-E5AC31A4B032}" destId="{71535913-8133-49A2-8F55-4086EA77B96D}" srcOrd="0" destOrd="0" presId="urn:microsoft.com/office/officeart/2005/8/layout/process1"/>
    <dgm:cxn modelId="{9666E96B-4F28-4E69-88B0-22E2D736A817}" type="presOf" srcId="{9FBE4747-895F-4B45-B538-1DB7BADF332C}" destId="{00BBDF21-2F4D-4136-BF17-92D0D959191F}" srcOrd="0" destOrd="0" presId="urn:microsoft.com/office/officeart/2005/8/layout/process1"/>
    <dgm:cxn modelId="{430DF058-0996-4441-AE88-58668DAADB92}" type="presOf" srcId="{DBF5B70D-F5AD-43DE-9108-B46C7295E505}" destId="{AC59EEA4-69CE-4FB1-BE53-707AFE948A19}" srcOrd="0" destOrd="0" presId="urn:microsoft.com/office/officeart/2005/8/layout/process1"/>
    <dgm:cxn modelId="{10D31180-D3FC-4522-AC37-E1239E008F4A}" srcId="{DBF5B70D-F5AD-43DE-9108-B46C7295E505}" destId="{FF7C36F8-7A74-45F5-82E6-42B6C95C6E92}" srcOrd="2" destOrd="0" parTransId="{77127AC5-14BA-4A69-98E1-A25CBCD2EE82}" sibTransId="{FB2F9258-1C3C-482C-B2CB-BB81B5F6C1C5}"/>
    <dgm:cxn modelId="{E22AE5A2-F944-43E8-9FDA-50299C6DD4CA}" srcId="{DBF5B70D-F5AD-43DE-9108-B46C7295E505}" destId="{9FBE4747-895F-4B45-B538-1DB7BADF332C}" srcOrd="1" destOrd="0" parTransId="{5D5969D0-EFAF-4BA9-845A-EDEEF81BD953}" sibTransId="{72DD57D5-7AC8-4454-AE45-B6DD381836BA}"/>
    <dgm:cxn modelId="{4971A1C8-315F-437C-95C2-378F330B3E52}" type="presOf" srcId="{3C4731CB-3A96-4216-9439-E5AC31A4B032}" destId="{AB5B21E7-52F5-4FF3-A1B7-44982B8A3E83}" srcOrd="1" destOrd="0" presId="urn:microsoft.com/office/officeart/2005/8/layout/process1"/>
    <dgm:cxn modelId="{520501CD-5F80-4FA1-96DB-D7CD017A4823}" srcId="{DBF5B70D-F5AD-43DE-9108-B46C7295E505}" destId="{996F4D06-B5A0-4557-B56E-928052487ADE}" srcOrd="0" destOrd="0" parTransId="{BDF9C9EF-D81F-4CB6-A847-B4A5D32353B6}" sibTransId="{3C4731CB-3A96-4216-9439-E5AC31A4B032}"/>
    <dgm:cxn modelId="{DC2809E0-78C3-48D5-ABEC-D1FBD39E8B02}" type="presOf" srcId="{72DD57D5-7AC8-4454-AE45-B6DD381836BA}" destId="{A72F3526-8A6C-4F9B-8D69-326C283A7F15}" srcOrd="0" destOrd="0" presId="urn:microsoft.com/office/officeart/2005/8/layout/process1"/>
    <dgm:cxn modelId="{C669EE98-41AB-4CD2-BEC0-F20E569B813D}" type="presParOf" srcId="{AC59EEA4-69CE-4FB1-BE53-707AFE948A19}" destId="{384EB8B2-796A-4E5C-8DDD-A2F5A312D986}" srcOrd="0" destOrd="0" presId="urn:microsoft.com/office/officeart/2005/8/layout/process1"/>
    <dgm:cxn modelId="{5547CEA6-8642-4661-907E-02120D78E70E}" type="presParOf" srcId="{AC59EEA4-69CE-4FB1-BE53-707AFE948A19}" destId="{71535913-8133-49A2-8F55-4086EA77B96D}" srcOrd="1" destOrd="0" presId="urn:microsoft.com/office/officeart/2005/8/layout/process1"/>
    <dgm:cxn modelId="{080DEE43-557E-4DC5-A1A9-859397DF1A01}" type="presParOf" srcId="{71535913-8133-49A2-8F55-4086EA77B96D}" destId="{AB5B21E7-52F5-4FF3-A1B7-44982B8A3E83}" srcOrd="0" destOrd="0" presId="urn:microsoft.com/office/officeart/2005/8/layout/process1"/>
    <dgm:cxn modelId="{5B6E8440-7C72-44D4-A8D4-B6AE79D026DD}" type="presParOf" srcId="{AC59EEA4-69CE-4FB1-BE53-707AFE948A19}" destId="{00BBDF21-2F4D-4136-BF17-92D0D959191F}" srcOrd="2" destOrd="0" presId="urn:microsoft.com/office/officeart/2005/8/layout/process1"/>
    <dgm:cxn modelId="{6157DC1D-7684-40D9-8BEB-E3B190135427}" type="presParOf" srcId="{AC59EEA4-69CE-4FB1-BE53-707AFE948A19}" destId="{A72F3526-8A6C-4F9B-8D69-326C283A7F15}" srcOrd="3" destOrd="0" presId="urn:microsoft.com/office/officeart/2005/8/layout/process1"/>
    <dgm:cxn modelId="{98284FE7-0D8F-4D39-B69C-0A3E7841BB42}" type="presParOf" srcId="{A72F3526-8A6C-4F9B-8D69-326C283A7F15}" destId="{63F1ECF7-C52F-4395-8031-1379B633F00C}" srcOrd="0" destOrd="0" presId="urn:microsoft.com/office/officeart/2005/8/layout/process1"/>
    <dgm:cxn modelId="{7199FC7E-6C39-4C27-87D2-E6BCFD998858}" type="presParOf" srcId="{AC59EEA4-69CE-4FB1-BE53-707AFE948A19}" destId="{B14C538D-A163-4586-9B2B-D3A15B7B947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F5B70D-F5AD-43DE-9108-B46C7295E505}" type="doc">
      <dgm:prSet loTypeId="urn:microsoft.com/office/officeart/2005/8/layout/process1" loCatId="process" qsTypeId="urn:microsoft.com/office/officeart/2005/8/quickstyle/simple5" qsCatId="simple" csTypeId="urn:microsoft.com/office/officeart/2005/8/colors/colorful4" csCatId="colorful" phldr="1"/>
      <dgm:spPr/>
    </dgm:pt>
    <dgm:pt modelId="{996F4D06-B5A0-4557-B56E-928052487ADE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Equalized Value per Pupil</a:t>
          </a:r>
        </a:p>
      </dgm:t>
    </dgm:pt>
    <dgm:pt modelId="{BDF9C9EF-D81F-4CB6-A847-B4A5D32353B6}" type="parTrans" cxnId="{520501CD-5F80-4FA1-96DB-D7CD017A4823}">
      <dgm:prSet/>
      <dgm:spPr/>
      <dgm:t>
        <a:bodyPr/>
        <a:lstStyle/>
        <a:p>
          <a:endParaRPr lang="en-US"/>
        </a:p>
      </dgm:t>
    </dgm:pt>
    <dgm:pt modelId="{3C4731CB-3A96-4216-9439-E5AC31A4B032}" type="sibTrans" cxnId="{520501CD-5F80-4FA1-96DB-D7CD017A4823}">
      <dgm:prSet/>
      <dgm:spPr>
        <a:solidFill>
          <a:srgbClr val="009999"/>
        </a:solidFill>
      </dgm:spPr>
      <dgm:t>
        <a:bodyPr/>
        <a:lstStyle/>
        <a:p>
          <a:endParaRPr lang="en-US" dirty="0"/>
        </a:p>
      </dgm:t>
    </dgm:pt>
    <dgm:pt modelId="{FF7C36F8-7A74-45F5-82E6-42B6C95C6E92}">
      <dgm:prSet phldrT="[Text]"/>
      <dgm:spPr>
        <a:solidFill>
          <a:srgbClr val="0066CC"/>
        </a:solidFill>
      </dgm:spPr>
      <dgm:t>
        <a:bodyPr/>
        <a:lstStyle/>
        <a:p>
          <a:r>
            <a:rPr lang="en-US" dirty="0"/>
            <a:t>Property Value</a:t>
          </a:r>
        </a:p>
      </dgm:t>
    </dgm:pt>
    <dgm:pt modelId="{77127AC5-14BA-4A69-98E1-A25CBCD2EE82}" type="parTrans" cxnId="{10D31180-D3FC-4522-AC37-E1239E008F4A}">
      <dgm:prSet/>
      <dgm:spPr/>
      <dgm:t>
        <a:bodyPr/>
        <a:lstStyle/>
        <a:p>
          <a:endParaRPr lang="en-US"/>
        </a:p>
      </dgm:t>
    </dgm:pt>
    <dgm:pt modelId="{FB2F9258-1C3C-482C-B2CB-BB81B5F6C1C5}" type="sibTrans" cxnId="{10D31180-D3FC-4522-AC37-E1239E008F4A}">
      <dgm:prSet/>
      <dgm:spPr/>
      <dgm:t>
        <a:bodyPr/>
        <a:lstStyle/>
        <a:p>
          <a:endParaRPr lang="en-US"/>
        </a:p>
      </dgm:t>
    </dgm:pt>
    <dgm:pt modelId="{0E7AF6C8-5F91-4BDD-9049-CA2BC7E8F014}">
      <dgm:prSet/>
      <dgm:spPr>
        <a:solidFill>
          <a:srgbClr val="262087"/>
        </a:solidFill>
      </dgm:spPr>
      <dgm:t>
        <a:bodyPr/>
        <a:lstStyle/>
        <a:p>
          <a:r>
            <a:rPr lang="en-US" dirty="0"/>
            <a:t>Membership FTE</a:t>
          </a:r>
          <a:endParaRPr lang="en-US" dirty="0">
            <a:solidFill>
              <a:srgbClr val="009999"/>
            </a:solidFill>
          </a:endParaRPr>
        </a:p>
      </dgm:t>
    </dgm:pt>
    <dgm:pt modelId="{85FD5458-CE14-4CE4-B3CC-0B5D7DB2CCF3}" type="parTrans" cxnId="{FC2DABF3-FC05-41E7-9B5E-C03EF373100A}">
      <dgm:prSet/>
      <dgm:spPr/>
      <dgm:t>
        <a:bodyPr/>
        <a:lstStyle/>
        <a:p>
          <a:endParaRPr lang="en-US"/>
        </a:p>
      </dgm:t>
    </dgm:pt>
    <dgm:pt modelId="{0BF0A96B-ABDE-4B1F-A5D0-FC1A3363B362}" type="sibTrans" cxnId="{FC2DABF3-FC05-41E7-9B5E-C03EF373100A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>
            <a:latin typeface="Lato" panose="020F0502020204030203" pitchFamily="34" charset="0"/>
          </a:endParaRPr>
        </a:p>
      </dgm:t>
    </dgm:pt>
    <dgm:pt modelId="{AC59EEA4-69CE-4FB1-BE53-707AFE948A19}" type="pres">
      <dgm:prSet presAssocID="{DBF5B70D-F5AD-43DE-9108-B46C7295E505}" presName="Name0" presStyleCnt="0">
        <dgm:presLayoutVars>
          <dgm:dir val="rev"/>
          <dgm:resizeHandles val="exact"/>
        </dgm:presLayoutVars>
      </dgm:prSet>
      <dgm:spPr/>
    </dgm:pt>
    <dgm:pt modelId="{384EB8B2-796A-4E5C-8DDD-A2F5A312D986}" type="pres">
      <dgm:prSet presAssocID="{996F4D06-B5A0-4557-B56E-928052487ADE}" presName="node" presStyleLbl="node1" presStyleIdx="0" presStyleCnt="3">
        <dgm:presLayoutVars>
          <dgm:bulletEnabled val="1"/>
        </dgm:presLayoutVars>
      </dgm:prSet>
      <dgm:spPr/>
    </dgm:pt>
    <dgm:pt modelId="{71535913-8133-49A2-8F55-4086EA77B96D}" type="pres">
      <dgm:prSet presAssocID="{3C4731CB-3A96-4216-9439-E5AC31A4B032}" presName="sibTrans" presStyleLbl="sibTrans2D1" presStyleIdx="0" presStyleCnt="2"/>
      <dgm:spPr>
        <a:prstGeom prst="mathEqual">
          <a:avLst/>
        </a:prstGeom>
      </dgm:spPr>
    </dgm:pt>
    <dgm:pt modelId="{AB5B21E7-52F5-4FF3-A1B7-44982B8A3E83}" type="pres">
      <dgm:prSet presAssocID="{3C4731CB-3A96-4216-9439-E5AC31A4B032}" presName="connectorText" presStyleLbl="sibTrans2D1" presStyleIdx="0" presStyleCnt="2"/>
      <dgm:spPr/>
    </dgm:pt>
    <dgm:pt modelId="{06F36539-D022-475B-8FC0-549F13475F7F}" type="pres">
      <dgm:prSet presAssocID="{0E7AF6C8-5F91-4BDD-9049-CA2BC7E8F014}" presName="node" presStyleLbl="node1" presStyleIdx="1" presStyleCnt="3" custLinFactNeighborY="-1119">
        <dgm:presLayoutVars>
          <dgm:bulletEnabled val="1"/>
        </dgm:presLayoutVars>
      </dgm:prSet>
      <dgm:spPr/>
    </dgm:pt>
    <dgm:pt modelId="{73D8D7B5-EDB9-4870-B824-45623CC04D5D}" type="pres">
      <dgm:prSet presAssocID="{0BF0A96B-ABDE-4B1F-A5D0-FC1A3363B362}" presName="sibTrans" presStyleLbl="sibTrans2D1" presStyleIdx="1" presStyleCnt="2" custScaleX="148623" custScaleY="320378"/>
      <dgm:spPr>
        <a:prstGeom prst="mathMinus">
          <a:avLst/>
        </a:prstGeom>
      </dgm:spPr>
    </dgm:pt>
    <dgm:pt modelId="{54F33C1A-4167-4A4E-9DC8-6022D140566B}" type="pres">
      <dgm:prSet presAssocID="{0BF0A96B-ABDE-4B1F-A5D0-FC1A3363B362}" presName="connectorText" presStyleLbl="sibTrans2D1" presStyleIdx="1" presStyleCnt="2"/>
      <dgm:spPr/>
    </dgm:pt>
    <dgm:pt modelId="{B14C538D-A163-4586-9B2B-D3A15B7B9472}" type="pres">
      <dgm:prSet presAssocID="{FF7C36F8-7A74-45F5-82E6-42B6C95C6E92}" presName="node" presStyleLbl="node1" presStyleIdx="2" presStyleCnt="3">
        <dgm:presLayoutVars>
          <dgm:bulletEnabled val="1"/>
        </dgm:presLayoutVars>
      </dgm:prSet>
      <dgm:spPr/>
    </dgm:pt>
  </dgm:ptLst>
  <dgm:cxnLst>
    <dgm:cxn modelId="{42E24013-136C-48B6-ADF7-22F30C3FEAF6}" type="presOf" srcId="{FF7C36F8-7A74-45F5-82E6-42B6C95C6E92}" destId="{B14C538D-A163-4586-9B2B-D3A15B7B9472}" srcOrd="0" destOrd="0" presId="urn:microsoft.com/office/officeart/2005/8/layout/process1"/>
    <dgm:cxn modelId="{1E889C68-204D-4163-AD38-CFBDE00A96F2}" type="presOf" srcId="{0BF0A96B-ABDE-4B1F-A5D0-FC1A3363B362}" destId="{54F33C1A-4167-4A4E-9DC8-6022D140566B}" srcOrd="1" destOrd="0" presId="urn:microsoft.com/office/officeart/2005/8/layout/process1"/>
    <dgm:cxn modelId="{10D31180-D3FC-4522-AC37-E1239E008F4A}" srcId="{DBF5B70D-F5AD-43DE-9108-B46C7295E505}" destId="{FF7C36F8-7A74-45F5-82E6-42B6C95C6E92}" srcOrd="2" destOrd="0" parTransId="{77127AC5-14BA-4A69-98E1-A25CBCD2EE82}" sibTransId="{FB2F9258-1C3C-482C-B2CB-BB81B5F6C1C5}"/>
    <dgm:cxn modelId="{D0B27381-FA08-4D06-87CD-21691467A95D}" type="presOf" srcId="{3C4731CB-3A96-4216-9439-E5AC31A4B032}" destId="{AB5B21E7-52F5-4FF3-A1B7-44982B8A3E83}" srcOrd="1" destOrd="0" presId="urn:microsoft.com/office/officeart/2005/8/layout/process1"/>
    <dgm:cxn modelId="{86BFCD9D-0522-40FE-80AE-478BE3FFA618}" type="presOf" srcId="{996F4D06-B5A0-4557-B56E-928052487ADE}" destId="{384EB8B2-796A-4E5C-8DDD-A2F5A312D986}" srcOrd="0" destOrd="0" presId="urn:microsoft.com/office/officeart/2005/8/layout/process1"/>
    <dgm:cxn modelId="{C3C2F9AB-40F9-49B2-8B5A-DD3222BF0091}" type="presOf" srcId="{DBF5B70D-F5AD-43DE-9108-B46C7295E505}" destId="{AC59EEA4-69CE-4FB1-BE53-707AFE948A19}" srcOrd="0" destOrd="0" presId="urn:microsoft.com/office/officeart/2005/8/layout/process1"/>
    <dgm:cxn modelId="{520501CD-5F80-4FA1-96DB-D7CD017A4823}" srcId="{DBF5B70D-F5AD-43DE-9108-B46C7295E505}" destId="{996F4D06-B5A0-4557-B56E-928052487ADE}" srcOrd="0" destOrd="0" parTransId="{BDF9C9EF-D81F-4CB6-A847-B4A5D32353B6}" sibTransId="{3C4731CB-3A96-4216-9439-E5AC31A4B032}"/>
    <dgm:cxn modelId="{98EBB6DA-472A-47E5-B706-9972042BB368}" type="presOf" srcId="{3C4731CB-3A96-4216-9439-E5AC31A4B032}" destId="{71535913-8133-49A2-8F55-4086EA77B96D}" srcOrd="0" destOrd="0" presId="urn:microsoft.com/office/officeart/2005/8/layout/process1"/>
    <dgm:cxn modelId="{C75B97EC-B325-4CEC-BC92-D4C980CCA66B}" type="presOf" srcId="{0E7AF6C8-5F91-4BDD-9049-CA2BC7E8F014}" destId="{06F36539-D022-475B-8FC0-549F13475F7F}" srcOrd="0" destOrd="0" presId="urn:microsoft.com/office/officeart/2005/8/layout/process1"/>
    <dgm:cxn modelId="{9356D5EF-F6AD-43BE-90EC-F8159544E12F}" type="presOf" srcId="{0BF0A96B-ABDE-4B1F-A5D0-FC1A3363B362}" destId="{73D8D7B5-EDB9-4870-B824-45623CC04D5D}" srcOrd="0" destOrd="0" presId="urn:microsoft.com/office/officeart/2005/8/layout/process1"/>
    <dgm:cxn modelId="{FC2DABF3-FC05-41E7-9B5E-C03EF373100A}" srcId="{DBF5B70D-F5AD-43DE-9108-B46C7295E505}" destId="{0E7AF6C8-5F91-4BDD-9049-CA2BC7E8F014}" srcOrd="1" destOrd="0" parTransId="{85FD5458-CE14-4CE4-B3CC-0B5D7DB2CCF3}" sibTransId="{0BF0A96B-ABDE-4B1F-A5D0-FC1A3363B362}"/>
    <dgm:cxn modelId="{CC768127-FEC8-40DA-B023-D583BC8380E7}" type="presParOf" srcId="{AC59EEA4-69CE-4FB1-BE53-707AFE948A19}" destId="{384EB8B2-796A-4E5C-8DDD-A2F5A312D986}" srcOrd="0" destOrd="0" presId="urn:microsoft.com/office/officeart/2005/8/layout/process1"/>
    <dgm:cxn modelId="{5D505319-54AB-445F-81BA-EBE7B7FD9C68}" type="presParOf" srcId="{AC59EEA4-69CE-4FB1-BE53-707AFE948A19}" destId="{71535913-8133-49A2-8F55-4086EA77B96D}" srcOrd="1" destOrd="0" presId="urn:microsoft.com/office/officeart/2005/8/layout/process1"/>
    <dgm:cxn modelId="{A8D86591-5CD0-4CE8-A5E6-12E22DC30963}" type="presParOf" srcId="{71535913-8133-49A2-8F55-4086EA77B96D}" destId="{AB5B21E7-52F5-4FF3-A1B7-44982B8A3E83}" srcOrd="0" destOrd="0" presId="urn:microsoft.com/office/officeart/2005/8/layout/process1"/>
    <dgm:cxn modelId="{3270845E-B0EF-4504-8C2A-5E105206ABD9}" type="presParOf" srcId="{AC59EEA4-69CE-4FB1-BE53-707AFE948A19}" destId="{06F36539-D022-475B-8FC0-549F13475F7F}" srcOrd="2" destOrd="0" presId="urn:microsoft.com/office/officeart/2005/8/layout/process1"/>
    <dgm:cxn modelId="{306D649D-2BDD-4B42-9320-E7913391F8A4}" type="presParOf" srcId="{AC59EEA4-69CE-4FB1-BE53-707AFE948A19}" destId="{73D8D7B5-EDB9-4870-B824-45623CC04D5D}" srcOrd="3" destOrd="0" presId="urn:microsoft.com/office/officeart/2005/8/layout/process1"/>
    <dgm:cxn modelId="{E5D6C979-93FA-4E31-8942-12168F0E0905}" type="presParOf" srcId="{73D8D7B5-EDB9-4870-B824-45623CC04D5D}" destId="{54F33C1A-4167-4A4E-9DC8-6022D140566B}" srcOrd="0" destOrd="0" presId="urn:microsoft.com/office/officeart/2005/8/layout/process1"/>
    <dgm:cxn modelId="{1A297936-188D-4204-8BF8-967860E11980}" type="presParOf" srcId="{AC59EEA4-69CE-4FB1-BE53-707AFE948A19}" destId="{B14C538D-A163-4586-9B2B-D3A15B7B947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EB8B2-796A-4E5C-8DDD-A2F5A312D986}">
      <dsp:nvSpPr>
        <dsp:cNvPr id="0" name=""/>
        <dsp:cNvSpPr/>
      </dsp:nvSpPr>
      <dsp:spPr>
        <a:xfrm>
          <a:off x="3504184" y="227393"/>
          <a:ext cx="1250000" cy="785156"/>
        </a:xfrm>
        <a:prstGeom prst="roundRect">
          <a:avLst>
            <a:gd name="adj" fmla="val 10000"/>
          </a:avLst>
        </a:prstGeom>
        <a:solidFill>
          <a:srgbClr val="33A05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Lato" panose="020F0502020204030203" pitchFamily="34" charset="0"/>
            </a:rPr>
            <a:t>Property Tax Levy</a:t>
          </a:r>
        </a:p>
      </dsp:txBody>
      <dsp:txXfrm>
        <a:off x="3527180" y="250389"/>
        <a:ext cx="1204008" cy="739164"/>
      </dsp:txXfrm>
    </dsp:sp>
    <dsp:sp modelId="{71535913-8133-49A2-8F55-4086EA77B96D}">
      <dsp:nvSpPr>
        <dsp:cNvPr id="0" name=""/>
        <dsp:cNvSpPr/>
      </dsp:nvSpPr>
      <dsp:spPr>
        <a:xfrm rot="10817259">
          <a:off x="3114182" y="460541"/>
          <a:ext cx="265003" cy="310000"/>
        </a:xfrm>
        <a:prstGeom prst="mathEqual">
          <a:avLst/>
        </a:prstGeom>
        <a:solidFill>
          <a:srgbClr val="00AB4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 rot="10800000">
        <a:off x="3193682" y="522741"/>
        <a:ext cx="185502" cy="186000"/>
      </dsp:txXfrm>
    </dsp:sp>
    <dsp:sp modelId="{00BBDF21-2F4D-4136-BF17-92D0D959191F}">
      <dsp:nvSpPr>
        <dsp:cNvPr id="0" name=""/>
        <dsp:cNvSpPr/>
      </dsp:nvSpPr>
      <dsp:spPr>
        <a:xfrm>
          <a:off x="1754183" y="218607"/>
          <a:ext cx="1250000" cy="785156"/>
        </a:xfrm>
        <a:prstGeom prst="roundRect">
          <a:avLst>
            <a:gd name="adj" fmla="val 10000"/>
          </a:avLst>
        </a:prstGeom>
        <a:solidFill>
          <a:srgbClr val="0066C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Lato" panose="020F0502020204030203" pitchFamily="34" charset="0"/>
            </a:rPr>
            <a:t>State  Equalization Aid</a:t>
          </a:r>
        </a:p>
      </dsp:txBody>
      <dsp:txXfrm>
        <a:off x="1777179" y="241603"/>
        <a:ext cx="1204008" cy="739164"/>
      </dsp:txXfrm>
    </dsp:sp>
    <dsp:sp modelId="{A72F3526-8A6C-4F9B-8D69-326C283A7F15}">
      <dsp:nvSpPr>
        <dsp:cNvPr id="0" name=""/>
        <dsp:cNvSpPr/>
      </dsp:nvSpPr>
      <dsp:spPr>
        <a:xfrm rot="10782741">
          <a:off x="1364181" y="460616"/>
          <a:ext cx="265003" cy="310000"/>
        </a:xfrm>
        <a:prstGeom prst="mathMinus">
          <a:avLst/>
        </a:prstGeom>
        <a:solidFill>
          <a:srgbClr val="3333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 rot="10800000">
        <a:off x="1443681" y="522416"/>
        <a:ext cx="185502" cy="186000"/>
      </dsp:txXfrm>
    </dsp:sp>
    <dsp:sp modelId="{B14C538D-A163-4586-9B2B-D3A15B7B9472}">
      <dsp:nvSpPr>
        <dsp:cNvPr id="0" name=""/>
        <dsp:cNvSpPr/>
      </dsp:nvSpPr>
      <dsp:spPr>
        <a:xfrm>
          <a:off x="4182" y="227393"/>
          <a:ext cx="1250000" cy="785156"/>
        </a:xfrm>
        <a:prstGeom prst="roundRect">
          <a:avLst>
            <a:gd name="adj" fmla="val 10000"/>
          </a:avLst>
        </a:prstGeom>
        <a:solidFill>
          <a:srgbClr val="3333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Lato" panose="020F0502020204030203" pitchFamily="34" charset="0"/>
            </a:rPr>
            <a:t>Revenue Limit</a:t>
          </a:r>
        </a:p>
      </dsp:txBody>
      <dsp:txXfrm>
        <a:off x="27178" y="250389"/>
        <a:ext cx="1204008" cy="739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10E42-A4AE-4940-B3AB-9457550B3859}">
      <dsp:nvSpPr>
        <dsp:cNvPr id="0" name=""/>
        <dsp:cNvSpPr/>
      </dsp:nvSpPr>
      <dsp:spPr>
        <a:xfrm>
          <a:off x="467265" y="1248"/>
          <a:ext cx="1922317" cy="1922317"/>
        </a:xfrm>
        <a:prstGeom prst="ellipse">
          <a:avLst/>
        </a:prstGeom>
        <a:solidFill>
          <a:srgbClr val="333399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5792" tIns="25400" rIns="10579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Per-Pupil Aid</a:t>
          </a:r>
        </a:p>
      </dsp:txBody>
      <dsp:txXfrm>
        <a:off x="748782" y="282765"/>
        <a:ext cx="1359283" cy="1359283"/>
      </dsp:txXfrm>
    </dsp:sp>
    <dsp:sp modelId="{B50FDBE8-A4B9-4713-81D1-554094963BBA}">
      <dsp:nvSpPr>
        <dsp:cNvPr id="0" name=""/>
        <dsp:cNvSpPr/>
      </dsp:nvSpPr>
      <dsp:spPr>
        <a:xfrm>
          <a:off x="2005119" y="1248"/>
          <a:ext cx="1922317" cy="1922317"/>
        </a:xfrm>
        <a:prstGeom prst="ellipse">
          <a:avLst/>
        </a:prstGeom>
        <a:solidFill>
          <a:srgbClr val="0099CC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5792" tIns="25400" rIns="10579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Categorical Aid</a:t>
          </a:r>
        </a:p>
      </dsp:txBody>
      <dsp:txXfrm>
        <a:off x="2286636" y="282765"/>
        <a:ext cx="1359283" cy="1359283"/>
      </dsp:txXfrm>
    </dsp:sp>
    <dsp:sp modelId="{71A814EA-6DA2-1E42-93C5-68476775A66C}">
      <dsp:nvSpPr>
        <dsp:cNvPr id="0" name=""/>
        <dsp:cNvSpPr/>
      </dsp:nvSpPr>
      <dsp:spPr>
        <a:xfrm>
          <a:off x="3542974" y="1248"/>
          <a:ext cx="1922317" cy="1922317"/>
        </a:xfrm>
        <a:prstGeom prst="ellipse">
          <a:avLst/>
        </a:prstGeom>
        <a:solidFill>
          <a:srgbClr val="009999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5792" tIns="25400" rIns="10579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Federal Funds</a:t>
          </a:r>
        </a:p>
      </dsp:txBody>
      <dsp:txXfrm>
        <a:off x="3824491" y="282765"/>
        <a:ext cx="1359283" cy="1359283"/>
      </dsp:txXfrm>
    </dsp:sp>
    <dsp:sp modelId="{B626595C-6662-6C4B-B2C8-41D01369FCC7}">
      <dsp:nvSpPr>
        <dsp:cNvPr id="0" name=""/>
        <dsp:cNvSpPr/>
      </dsp:nvSpPr>
      <dsp:spPr>
        <a:xfrm>
          <a:off x="5080828" y="1248"/>
          <a:ext cx="1922317" cy="1922317"/>
        </a:xfrm>
        <a:prstGeom prst="ellipse">
          <a:avLst/>
        </a:prstGeom>
        <a:solidFill>
          <a:srgbClr val="33A056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5792" tIns="25400" rIns="105792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Other Revenue</a:t>
          </a:r>
        </a:p>
      </dsp:txBody>
      <dsp:txXfrm>
        <a:off x="5362345" y="282765"/>
        <a:ext cx="1359283" cy="1359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C538D-A163-4586-9B2B-D3A15B7B9472}">
      <dsp:nvSpPr>
        <dsp:cNvPr id="0" name=""/>
        <dsp:cNvSpPr/>
      </dsp:nvSpPr>
      <dsp:spPr>
        <a:xfrm>
          <a:off x="0" y="72868"/>
          <a:ext cx="2560320" cy="1536192"/>
        </a:xfrm>
        <a:prstGeom prst="roundRect">
          <a:avLst>
            <a:gd name="adj" fmla="val 10000"/>
          </a:avLst>
        </a:prstGeom>
        <a:solidFill>
          <a:srgbClr val="3333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Lato" panose="020F0502020204030203" pitchFamily="34" charset="0"/>
            </a:rPr>
            <a:t>Resident Full Time Equivalency (FTE)</a:t>
          </a:r>
        </a:p>
      </dsp:txBody>
      <dsp:txXfrm>
        <a:off x="44994" y="117862"/>
        <a:ext cx="2470332" cy="1446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EB8B2-796A-4E5C-8DDD-A2F5A312D986}">
      <dsp:nvSpPr>
        <dsp:cNvPr id="0" name=""/>
        <dsp:cNvSpPr/>
      </dsp:nvSpPr>
      <dsp:spPr>
        <a:xfrm>
          <a:off x="3504184" y="244971"/>
          <a:ext cx="1250000" cy="750000"/>
        </a:xfrm>
        <a:prstGeom prst="roundRect">
          <a:avLst>
            <a:gd name="adj" fmla="val 10000"/>
          </a:avLst>
        </a:prstGeom>
        <a:solidFill>
          <a:srgbClr val="33A05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Shared Cost  per Pupil</a:t>
          </a:r>
        </a:p>
      </dsp:txBody>
      <dsp:txXfrm>
        <a:off x="3526151" y="266938"/>
        <a:ext cx="1206066" cy="706066"/>
      </dsp:txXfrm>
    </dsp:sp>
    <dsp:sp modelId="{71535913-8133-49A2-8F55-4086EA77B96D}">
      <dsp:nvSpPr>
        <dsp:cNvPr id="0" name=""/>
        <dsp:cNvSpPr/>
      </dsp:nvSpPr>
      <dsp:spPr>
        <a:xfrm rot="10816486">
          <a:off x="3114183" y="460739"/>
          <a:ext cx="265003" cy="310000"/>
        </a:xfrm>
        <a:prstGeom prst="mathEqual">
          <a:avLst/>
        </a:prstGeom>
        <a:solidFill>
          <a:srgbClr val="00AB4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 rot="10800000">
        <a:off x="3193684" y="522930"/>
        <a:ext cx="185502" cy="186000"/>
      </dsp:txXfrm>
    </dsp:sp>
    <dsp:sp modelId="{00BBDF21-2F4D-4136-BF17-92D0D959191F}">
      <dsp:nvSpPr>
        <dsp:cNvPr id="0" name=""/>
        <dsp:cNvSpPr/>
      </dsp:nvSpPr>
      <dsp:spPr>
        <a:xfrm>
          <a:off x="1754183" y="236579"/>
          <a:ext cx="1250000" cy="750000"/>
        </a:xfrm>
        <a:prstGeom prst="roundRect">
          <a:avLst>
            <a:gd name="adj" fmla="val 10000"/>
          </a:avLst>
        </a:prstGeom>
        <a:solidFill>
          <a:srgbClr val="0066C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Membership FTE</a:t>
          </a:r>
        </a:p>
      </dsp:txBody>
      <dsp:txXfrm>
        <a:off x="1776150" y="258546"/>
        <a:ext cx="1206066" cy="706066"/>
      </dsp:txXfrm>
    </dsp:sp>
    <dsp:sp modelId="{A72F3526-8A6C-4F9B-8D69-326C283A7F15}">
      <dsp:nvSpPr>
        <dsp:cNvPr id="0" name=""/>
        <dsp:cNvSpPr/>
      </dsp:nvSpPr>
      <dsp:spPr>
        <a:xfrm rot="10783514">
          <a:off x="1299755" y="119225"/>
          <a:ext cx="393855" cy="993172"/>
        </a:xfrm>
        <a:prstGeom prst="mathMinu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Lato" panose="020F0502020204030203" pitchFamily="34" charset="0"/>
          </a:endParaRPr>
        </a:p>
      </dsp:txBody>
      <dsp:txXfrm rot="10800000">
        <a:off x="1417910" y="317576"/>
        <a:ext cx="275699" cy="595904"/>
      </dsp:txXfrm>
    </dsp:sp>
    <dsp:sp modelId="{B14C538D-A163-4586-9B2B-D3A15B7B9472}">
      <dsp:nvSpPr>
        <dsp:cNvPr id="0" name=""/>
        <dsp:cNvSpPr/>
      </dsp:nvSpPr>
      <dsp:spPr>
        <a:xfrm>
          <a:off x="4182" y="244971"/>
          <a:ext cx="1250000" cy="750000"/>
        </a:xfrm>
        <a:prstGeom prst="roundRect">
          <a:avLst>
            <a:gd name="adj" fmla="val 10000"/>
          </a:avLst>
        </a:prstGeom>
        <a:solidFill>
          <a:srgbClr val="3333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Shared Cost</a:t>
          </a:r>
        </a:p>
      </dsp:txBody>
      <dsp:txXfrm>
        <a:off x="26149" y="266938"/>
        <a:ext cx="1206066" cy="7060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EB8B2-796A-4E5C-8DDD-A2F5A312D986}">
      <dsp:nvSpPr>
        <dsp:cNvPr id="0" name=""/>
        <dsp:cNvSpPr/>
      </dsp:nvSpPr>
      <dsp:spPr>
        <a:xfrm>
          <a:off x="3504184" y="192237"/>
          <a:ext cx="1250000" cy="855469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Equalized Value per Pupil</a:t>
          </a:r>
        </a:p>
      </dsp:txBody>
      <dsp:txXfrm>
        <a:off x="3529240" y="217293"/>
        <a:ext cx="1199888" cy="805357"/>
      </dsp:txXfrm>
    </dsp:sp>
    <dsp:sp modelId="{71535913-8133-49A2-8F55-4086EA77B96D}">
      <dsp:nvSpPr>
        <dsp:cNvPr id="0" name=""/>
        <dsp:cNvSpPr/>
      </dsp:nvSpPr>
      <dsp:spPr>
        <a:xfrm rot="10818805">
          <a:off x="3114182" y="460144"/>
          <a:ext cx="265004" cy="310000"/>
        </a:xfrm>
        <a:prstGeom prst="mathEqual">
          <a:avLst/>
        </a:prstGeom>
        <a:solidFill>
          <a:srgbClr val="0099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 rot="10800000">
        <a:off x="3193682" y="522361"/>
        <a:ext cx="185503" cy="186000"/>
      </dsp:txXfrm>
    </dsp:sp>
    <dsp:sp modelId="{06F36539-D022-475B-8FC0-549F13475F7F}">
      <dsp:nvSpPr>
        <dsp:cNvPr id="0" name=""/>
        <dsp:cNvSpPr/>
      </dsp:nvSpPr>
      <dsp:spPr>
        <a:xfrm>
          <a:off x="1754183" y="182664"/>
          <a:ext cx="1250000" cy="855469"/>
        </a:xfrm>
        <a:prstGeom prst="roundRect">
          <a:avLst>
            <a:gd name="adj" fmla="val 10000"/>
          </a:avLst>
        </a:prstGeom>
        <a:solidFill>
          <a:srgbClr val="26208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Membership FTE</a:t>
          </a:r>
          <a:endParaRPr lang="en-US" sz="1600" kern="1200" dirty="0">
            <a:solidFill>
              <a:srgbClr val="009999"/>
            </a:solidFill>
          </a:endParaRPr>
        </a:p>
      </dsp:txBody>
      <dsp:txXfrm>
        <a:off x="1779239" y="207720"/>
        <a:ext cx="1199888" cy="805357"/>
      </dsp:txXfrm>
    </dsp:sp>
    <dsp:sp modelId="{73D8D7B5-EDB9-4870-B824-45623CC04D5D}">
      <dsp:nvSpPr>
        <dsp:cNvPr id="0" name=""/>
        <dsp:cNvSpPr/>
      </dsp:nvSpPr>
      <dsp:spPr>
        <a:xfrm rot="10781195">
          <a:off x="1299754" y="118640"/>
          <a:ext cx="393857" cy="993172"/>
        </a:xfrm>
        <a:prstGeom prst="mathMinu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Lato" panose="020F0502020204030203" pitchFamily="34" charset="0"/>
          </a:endParaRPr>
        </a:p>
      </dsp:txBody>
      <dsp:txXfrm rot="10800000">
        <a:off x="1417910" y="316951"/>
        <a:ext cx="275700" cy="595904"/>
      </dsp:txXfrm>
    </dsp:sp>
    <dsp:sp modelId="{B14C538D-A163-4586-9B2B-D3A15B7B9472}">
      <dsp:nvSpPr>
        <dsp:cNvPr id="0" name=""/>
        <dsp:cNvSpPr/>
      </dsp:nvSpPr>
      <dsp:spPr>
        <a:xfrm>
          <a:off x="4182" y="192237"/>
          <a:ext cx="1250000" cy="855469"/>
        </a:xfrm>
        <a:prstGeom prst="roundRect">
          <a:avLst>
            <a:gd name="adj" fmla="val 10000"/>
          </a:avLst>
        </a:prstGeom>
        <a:solidFill>
          <a:srgbClr val="0066C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Property Value</a:t>
          </a:r>
        </a:p>
      </dsp:txBody>
      <dsp:txXfrm>
        <a:off x="29238" y="217293"/>
        <a:ext cx="1199888" cy="805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23BD4-DEF8-4EE5-B67A-E144D2C9783B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FD860-B992-472A-8E5F-DC8FCF461F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6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pi.wi.gov/sfs/aid/overview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8BE71-7C99-F442-BF14-4D98A0E36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5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Equalization aid Factors</a:t>
            </a:r>
          </a:p>
          <a:p>
            <a:pPr marL="91440" lvl="1" inden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solidFill>
                  <a:srgbClr val="002060"/>
                </a:solidFill>
                <a:latin typeface="Lato Black" panose="020F0A02020204030203"/>
              </a:rPr>
              <a:t> Prior year Membership including data from the PI-1563 September and January and PI-1804 Summer and Interim Session </a:t>
            </a:r>
          </a:p>
          <a:p>
            <a:pPr marL="91440" lvl="1" inden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solidFill>
                  <a:srgbClr val="002060"/>
                </a:solidFill>
                <a:latin typeface="Lato Black" panose="020F0A02020204030203"/>
              </a:rPr>
              <a:t> Prior year Shared costs including data from the PI-1506 AC</a:t>
            </a:r>
          </a:p>
          <a:p>
            <a:pPr marL="91440" lvl="1" indent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solidFill>
                  <a:srgbClr val="002060"/>
                </a:solidFill>
                <a:latin typeface="Lato Black" panose="020F0A02020204030203"/>
              </a:rPr>
              <a:t> Prior year Property value (Equalized Value May 1</a:t>
            </a:r>
            <a:r>
              <a:rPr lang="en-US" altLang="en-US" baseline="30000" dirty="0">
                <a:solidFill>
                  <a:srgbClr val="002060"/>
                </a:solidFill>
                <a:latin typeface="Lato Black" panose="020F0A02020204030203"/>
              </a:rPr>
              <a:t>st</a:t>
            </a:r>
            <a:r>
              <a:rPr lang="en-US" altLang="en-US" dirty="0">
                <a:solidFill>
                  <a:srgbClr val="002060"/>
                </a:solidFill>
                <a:latin typeface="Lato Black" panose="020F0A02020204030203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9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>
                <a:solidFill>
                  <a:srgbClr val="002060"/>
                </a:solidFill>
                <a:latin typeface="Lato Black" panose="020F0A02020204030203"/>
              </a:rPr>
              <a:t>Equalized Value Per Pupil</a:t>
            </a:r>
            <a:r>
              <a:rPr lang="en-US" altLang="en-US" b="1" baseline="0" dirty="0">
                <a:solidFill>
                  <a:srgbClr val="002060"/>
                </a:solidFill>
                <a:latin typeface="Lato Black" panose="020F0A02020204030203"/>
              </a:rPr>
              <a:t> </a:t>
            </a:r>
            <a:r>
              <a:rPr lang="en-US" altLang="en-US" baseline="0" dirty="0">
                <a:solidFill>
                  <a:srgbClr val="002060"/>
                </a:solidFill>
                <a:latin typeface="Lato Black" panose="020F0A02020204030203"/>
              </a:rPr>
              <a:t>is an indication of property tax base or wealth (often seen as ability to pay)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baseline="0" dirty="0">
                <a:solidFill>
                  <a:srgbClr val="002060"/>
                </a:solidFill>
                <a:latin typeface="Lato Black" panose="020F0A02020204030203"/>
              </a:rPr>
              <a:t>Cost Per Pupil </a:t>
            </a:r>
            <a:r>
              <a:rPr lang="en-US" altLang="en-US" baseline="0" dirty="0">
                <a:solidFill>
                  <a:srgbClr val="002060"/>
                </a:solidFill>
                <a:latin typeface="Lato Black" panose="020F0A02020204030203"/>
              </a:rPr>
              <a:t>is used to pay aids at different levels and redistribute aids when costs are above the secondary ceiling (increase resources for the less wealthy)</a:t>
            </a:r>
            <a:endParaRPr lang="en-US" altLang="en-US" dirty="0">
              <a:solidFill>
                <a:srgbClr val="002060"/>
              </a:solidFill>
              <a:latin typeface="Lato Black" panose="020F0A0202020403020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7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Outside revenue limit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May be related to specific needs or purposes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May be prorated reimbursement of expenses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Used to offset costs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https://dpi.wi.gov/sfs/aid/overview</a:t>
            </a:r>
            <a:endParaRPr lang="en-US" dirty="0">
              <a:latin typeface="Lato Black" panose="020F0A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09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Lato Black" panose="020F0A02020204030203" pitchFamily="34" charset="0"/>
              </a:rPr>
              <a:t>2021-2022 (FY22)</a:t>
            </a:r>
            <a:r>
              <a:rPr lang="en-US" sz="1200" baseline="0" dirty="0">
                <a:solidFill>
                  <a:srgbClr val="FF0000"/>
                </a:solidFill>
                <a:latin typeface="Lato Black" panose="020F0A02020204030203" pitchFamily="34" charset="0"/>
              </a:rPr>
              <a:t> amount is </a:t>
            </a:r>
            <a:r>
              <a:rPr lang="en-US" sz="1200" dirty="0">
                <a:solidFill>
                  <a:srgbClr val="FF0000"/>
                </a:solidFill>
                <a:latin typeface="Lato Black" panose="020F0A02020204030203" pitchFamily="34" charset="0"/>
              </a:rPr>
              <a:t>$742 </a:t>
            </a:r>
            <a:r>
              <a:rPr lang="en-US" sz="1200" dirty="0">
                <a:latin typeface="Lato Black" panose="020F0A02020204030203" pitchFamily="34" charset="0"/>
              </a:rPr>
              <a:t>multiplied by the current three-year average membership from the district's Revenue Limit worksheet</a:t>
            </a:r>
            <a:r>
              <a:rPr lang="en-US" sz="1200" baseline="0" dirty="0">
                <a:latin typeface="Lato Black" panose="020F0A02020204030203" pitchFamily="34" charset="0"/>
              </a:rPr>
              <a:t> - </a:t>
            </a:r>
            <a:r>
              <a:rPr lang="en-US" sz="1200" dirty="0">
                <a:latin typeface="Lato Black" panose="020F0A02020204030203" pitchFamily="34" charset="0"/>
              </a:rPr>
              <a:t>Line 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Lato Black" panose="020F0A02020204030203" pitchFamily="34" charset="0"/>
              </a:rPr>
              <a:t>Sources PI-1563</a:t>
            </a:r>
            <a:r>
              <a:rPr lang="en-US" sz="1200" baseline="0" dirty="0">
                <a:latin typeface="Lato Black" panose="020F0A02020204030203" pitchFamily="34" charset="0"/>
              </a:rPr>
              <a:t> and </a:t>
            </a:r>
            <a:r>
              <a:rPr lang="en-US" sz="1200" dirty="0">
                <a:latin typeface="Lato Black" panose="020F0A02020204030203" pitchFamily="34" charset="0"/>
              </a:rPr>
              <a:t>PI-1804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078BA-76AC-47CC-8912-CE62C1FC89D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35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96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0FC8"/>
                </a:solidFill>
              </a:rPr>
              <a:t>The 9 largest programs make up </a:t>
            </a:r>
            <a:r>
              <a:rPr lang="en-US" sz="1200" dirty="0">
                <a:solidFill>
                  <a:srgbClr val="0E0FC8"/>
                </a:solidFill>
                <a:latin typeface="Calibri" panose="020F0502020204030204" pitchFamily="34" charset="0"/>
              </a:rPr>
              <a:t>≈ 80% of state spending.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0FC8"/>
                </a:solidFill>
              </a:rPr>
              <a:t>https://docs.legis.wisconsin.gov/misc/lfb/budget/2021_23_biennial_budget/101_summary_of_provisions_2021_act_58_august_2021.pdf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26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6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2020-21 Enrollment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Public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774,615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79.7%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District Charter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25,911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2.7%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District Charter - Virtual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16,156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1.7%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Independent Charter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9,223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0.9%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Private - Non-Voucher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68,554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7.1%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Private - Voucher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45,954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4.7%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Homeschool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31,878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3.3%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972,291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06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Lato Black" panose="020F0A02020204030203" pitchFamily="34" charset="0"/>
              </a:rPr>
              <a:t>Revenue</a:t>
            </a:r>
            <a:r>
              <a:rPr lang="en-US" baseline="0" dirty="0">
                <a:latin typeface="Lato Black" panose="020F0A02020204030203" pitchFamily="34" charset="0"/>
              </a:rPr>
              <a:t> Limits control greatest share of revenues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Authority to exceed the revenue limit (except for exemptions identified by law) is given by a referendum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Lato Black" panose="020F0A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Revenue outside</a:t>
            </a:r>
            <a:r>
              <a:rPr lang="en-US" sz="1200" baseline="0" dirty="0">
                <a:solidFill>
                  <a:srgbClr val="002060"/>
                </a:solidFill>
                <a:latin typeface="Lato Black" panose="020F0A02020204030203" pitchFamily="34" charset="0"/>
              </a:rPr>
              <a:t> of “controlled” revenues</a:t>
            </a:r>
            <a:endParaRPr lang="en-US" sz="1200" dirty="0">
              <a:solidFill>
                <a:srgbClr val="002060"/>
              </a:solidFill>
              <a:latin typeface="Lato Black" panose="020F0A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latin typeface="Lato Black" panose="020F0A02020204030203" pitchFamily="34" charset="0"/>
              </a:rPr>
              <a:t>Per Pupil and Special Education are the largest </a:t>
            </a:r>
            <a:r>
              <a:rPr lang="en-US" u="sng" baseline="0" dirty="0">
                <a:latin typeface="Lato Black" panose="020F0A02020204030203" pitchFamily="34" charset="0"/>
              </a:rPr>
              <a:t>categorical aid </a:t>
            </a:r>
            <a:r>
              <a:rPr lang="en-US" baseline="0" dirty="0">
                <a:latin typeface="Lato Black" panose="020F0A02020204030203" pitchFamily="34" charset="0"/>
              </a:rPr>
              <a:t>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latin typeface="Lato Black" panose="020F0A02020204030203" pitchFamily="34" charset="0"/>
              </a:rPr>
              <a:t>Federal Grants such as Title I and IDEA (largest) and State grants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latin typeface="Lato Black" panose="020F0A02020204030203" pitchFamily="34" charset="0"/>
              </a:rPr>
              <a:t>Payment for referendum approved Debt Issues are outside the limit (Levy on a calendar year (CY) basis)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latin typeface="Lato Black" panose="020F0A02020204030203" pitchFamily="34" charset="0"/>
              </a:rPr>
              <a:t>Student Fees may be not be assessed generally and must be related to the cost of an item, Board of Education (BOE) policy and fee waiver for indigent students required</a:t>
            </a:r>
            <a:endParaRPr lang="en-US" dirty="0">
              <a:latin typeface="Lato Black" panose="020F0A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0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834"/>
              </a:spcAft>
            </a:pPr>
            <a:r>
              <a:rPr lang="en-US" sz="1400" dirty="0"/>
              <a:t>In 1993-94, the State enacted revenue limits to control the revenue a school district can collect from: </a:t>
            </a:r>
          </a:p>
          <a:p>
            <a:pPr marL="167719" indent="-177037">
              <a:lnSpc>
                <a:spcPct val="12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General Aid (Equalization Aid, for most districts)</a:t>
            </a:r>
          </a:p>
          <a:p>
            <a:pPr marL="167719" indent="-177037">
              <a:lnSpc>
                <a:spcPct val="12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Computer Aid</a:t>
            </a:r>
          </a:p>
          <a:p>
            <a:pPr marL="167719" indent="-177037">
              <a:lnSpc>
                <a:spcPct val="12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Aid for Exempt Personal</a:t>
            </a:r>
            <a:r>
              <a:rPr lang="en-US" sz="1400" baseline="0" dirty="0"/>
              <a:t> Property</a:t>
            </a:r>
            <a:endParaRPr lang="en-US" sz="1400" dirty="0"/>
          </a:p>
          <a:p>
            <a:pPr marL="167719" indent="-177037">
              <a:lnSpc>
                <a:spcPct val="12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High Poverty Aid</a:t>
            </a:r>
          </a:p>
          <a:p>
            <a:pPr marL="167719" indent="-177037">
              <a:lnSpc>
                <a:spcPct val="12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Select Local Levies</a:t>
            </a:r>
          </a:p>
          <a:p>
            <a:pPr marL="516908" lvl="2" indent="-177037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latin typeface="Lato" panose="020F0502020204030203" pitchFamily="34" charset="0"/>
              </a:rPr>
              <a:t>General Fund (Fund 10)</a:t>
            </a:r>
          </a:p>
          <a:p>
            <a:pPr marL="516908" lvl="2" indent="-177037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latin typeface="Lato" panose="020F0502020204030203" pitchFamily="34" charset="0"/>
              </a:rPr>
              <a:t>Non-Referendum Debt Service (Fund 38)</a:t>
            </a:r>
          </a:p>
          <a:p>
            <a:pPr marL="516908" lvl="2" indent="-177037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latin typeface="Lato" panose="020F0502020204030203" pitchFamily="34" charset="0"/>
              </a:rPr>
              <a:t>Capital Projects (Fund 41)</a:t>
            </a:r>
          </a:p>
          <a:p>
            <a:pPr marL="516908" lvl="2" indent="-177037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100" dirty="0">
              <a:latin typeface="Lato" panose="020F0502020204030203" pitchFamily="34" charset="0"/>
            </a:endParaRPr>
          </a:p>
          <a:p>
            <a:pPr>
              <a:lnSpc>
                <a:spcPct val="120000"/>
              </a:lnSpc>
              <a:spcAft>
                <a:spcPts val="1834"/>
              </a:spcAft>
            </a:pPr>
            <a:r>
              <a:rPr lang="en-US" sz="1400" dirty="0"/>
              <a:t>It is </a:t>
            </a:r>
            <a:r>
              <a:rPr lang="en-US" sz="1400" u="sng" dirty="0"/>
              <a:t>not</a:t>
            </a:r>
            <a:r>
              <a:rPr lang="en-US" sz="1400" dirty="0"/>
              <a:t> an expenditure control or spending limit.</a:t>
            </a:r>
          </a:p>
          <a:p>
            <a:pPr>
              <a:lnSpc>
                <a:spcPct val="120000"/>
              </a:lnSpc>
              <a:spcAft>
                <a:spcPts val="1834"/>
              </a:spcAft>
            </a:pPr>
            <a:endParaRPr lang="en-US" sz="1400" dirty="0"/>
          </a:p>
          <a:p>
            <a:pPr>
              <a:lnSpc>
                <a:spcPct val="120000"/>
              </a:lnSpc>
              <a:spcAft>
                <a:spcPts val="1834"/>
              </a:spcAft>
            </a:pPr>
            <a:r>
              <a:rPr lang="en-US" sz="1400" dirty="0"/>
              <a:t>Examples of what the Revenue Limit does not control (not exhaustive list):</a:t>
            </a:r>
          </a:p>
          <a:p>
            <a:pPr marL="815302" lvl="1" indent="-349415" defTabSz="465887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School Fees</a:t>
            </a:r>
          </a:p>
          <a:p>
            <a:pPr marL="815302" lvl="1" indent="-349415" defTabSz="465887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Categorical Aids (Per Pupil Aid, Special Education, Library Aid, Transportation Aid, etc.)</a:t>
            </a:r>
          </a:p>
          <a:p>
            <a:pPr marL="815302" lvl="1" indent="-349415" defTabSz="465887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State and Federal Grants</a:t>
            </a:r>
          </a:p>
          <a:p>
            <a:pPr marL="815302" lvl="1" indent="-349415" defTabSz="465887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Gate Receipts</a:t>
            </a:r>
          </a:p>
          <a:p>
            <a:pPr marL="815302" lvl="1" indent="-349415" defTabSz="465887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Donations</a:t>
            </a:r>
          </a:p>
          <a:p>
            <a:pPr marL="815302" lvl="1" indent="-349415" defTabSz="465887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Local Levies</a:t>
            </a:r>
          </a:p>
          <a:p>
            <a:pPr marL="1281189" lvl="2" indent="-349415" defTabSz="465887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prstClr val="black"/>
                </a:solidFill>
                <a:latin typeface="Lato" panose="020F0502020204030203" pitchFamily="34" charset="0"/>
              </a:rPr>
              <a:t>Referendum Debt Service (Fund 39, at times called “Non-Fund 38”) </a:t>
            </a:r>
          </a:p>
          <a:p>
            <a:pPr marL="1281189" lvl="2" indent="-349415" defTabSz="465887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prstClr val="black"/>
                </a:solidFill>
                <a:latin typeface="Lato" panose="020F0502020204030203" pitchFamily="34" charset="0"/>
              </a:rPr>
              <a:t>Community Service Fund (Fund 80)</a:t>
            </a:r>
          </a:p>
          <a:p>
            <a:pPr marL="1281189" lvl="2" indent="-349415" defTabSz="465887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prstClr val="black"/>
                </a:solidFill>
                <a:latin typeface="Lato" panose="020F0502020204030203" pitchFamily="34" charset="0"/>
              </a:rPr>
              <a:t>Prior Year Levy Chargeback for Uncollectible Taxes (Fund 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25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Lato Black" panose="020F0A02020204030203" pitchFamily="34" charset="0"/>
              </a:rPr>
              <a:t>Membership drives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Full Time Equivalency (FTE) – Not head count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Residents the district is responsible for educating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Count related to responsibility for cost to educate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3</a:t>
            </a:r>
            <a:r>
              <a:rPr lang="en-US" baseline="30000" dirty="0">
                <a:latin typeface="Lato Black" panose="020F0A02020204030203" pitchFamily="34" charset="0"/>
              </a:rPr>
              <a:t>rd</a:t>
            </a:r>
            <a:r>
              <a:rPr lang="en-US" dirty="0">
                <a:latin typeface="Lato Black" panose="020F0A02020204030203" pitchFamily="34" charset="0"/>
              </a:rPr>
              <a:t> Friday</a:t>
            </a:r>
            <a:r>
              <a:rPr lang="en-US" baseline="0" dirty="0">
                <a:latin typeface="Lato Black" panose="020F0A02020204030203" pitchFamily="34" charset="0"/>
              </a:rPr>
              <a:t> in September and 2</a:t>
            </a:r>
            <a:r>
              <a:rPr lang="en-US" baseline="30000" dirty="0">
                <a:latin typeface="Lato Black" panose="020F0A02020204030203" pitchFamily="34" charset="0"/>
              </a:rPr>
              <a:t>nd</a:t>
            </a:r>
            <a:r>
              <a:rPr lang="en-US" baseline="0" dirty="0">
                <a:latin typeface="Lato Black" panose="020F0A02020204030203" pitchFamily="34" charset="0"/>
              </a:rPr>
              <a:t> Friday in January (t</a:t>
            </a:r>
            <a:r>
              <a:rPr lang="en-US" dirty="0">
                <a:latin typeface="Lato Black" panose="020F0A02020204030203" pitchFamily="34" charset="0"/>
              </a:rPr>
              <a:t>wo Count dates) plus summer</a:t>
            </a:r>
            <a:r>
              <a:rPr lang="en-US" baseline="0" dirty="0">
                <a:latin typeface="Lato Black" panose="020F0A02020204030203" pitchFamily="34" charset="0"/>
              </a:rPr>
              <a:t> school/interim session</a:t>
            </a:r>
            <a:endParaRPr lang="en-US" dirty="0">
              <a:latin typeface="Lato Black" panose="020F0A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PI-1563, PI-1840,</a:t>
            </a:r>
            <a:r>
              <a:rPr lang="en-US" baseline="0" dirty="0">
                <a:latin typeface="Lato Black" panose="020F0A02020204030203" pitchFamily="34" charset="0"/>
              </a:rPr>
              <a:t> Challenge Academy PI-1563CA</a:t>
            </a:r>
            <a:endParaRPr lang="en-US" dirty="0">
              <a:latin typeface="Lato Black" panose="020F0A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General Aid membership is different than Revenue Limit membership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FD860-B992-472A-8E5F-DC8FCF461F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5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Three</a:t>
            </a:r>
            <a:r>
              <a:rPr lang="en-US" sz="1200" baseline="0" dirty="0">
                <a:solidFill>
                  <a:srgbClr val="002060"/>
                </a:solidFill>
                <a:latin typeface="Lato Black" panose="020F0A02020204030203" pitchFamily="34" charset="0"/>
              </a:rPr>
              <a:t> (3)</a:t>
            </a: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 Year Average Membership drives your Revenue Limit calculation (September PI-1563, 40% Summer PI-1804)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Lato Black" panose="020F0A02020204030203" pitchFamily="34" charset="0"/>
            </a:endParaRPr>
          </a:p>
          <a:p>
            <a:r>
              <a:rPr lang="en-US" dirty="0">
                <a:latin typeface="Lato Black" panose="020F0A02020204030203" pitchFamily="34" charset="0"/>
              </a:rPr>
              <a:t>Three year averages	</a:t>
            </a:r>
          </a:p>
          <a:p>
            <a:pPr marL="628539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 Black" panose="020F0A02020204030203" pitchFamily="34" charset="0"/>
              </a:rPr>
              <a:t>Line 2:</a:t>
            </a:r>
            <a:r>
              <a:rPr lang="en-US" baseline="0" dirty="0">
                <a:latin typeface="Lato Black" panose="020F0A02020204030203" pitchFamily="34" charset="0"/>
              </a:rPr>
              <a:t> </a:t>
            </a:r>
            <a:r>
              <a:rPr lang="en-US" dirty="0">
                <a:latin typeface="Lato Black" panose="020F0A02020204030203" pitchFamily="34" charset="0"/>
              </a:rPr>
              <a:t>Base - three prior years (past)</a:t>
            </a:r>
          </a:p>
          <a:p>
            <a:pPr marL="628539" lvl="1" indent="-285750">
              <a:buFont typeface="Arial" panose="020B0604020202020204" pitchFamily="34" charset="0"/>
              <a:buChar char="•"/>
            </a:pPr>
            <a:r>
              <a:rPr lang="en-US" baseline="0" dirty="0">
                <a:latin typeface="Lato Black" panose="020F0A02020204030203" pitchFamily="34" charset="0"/>
              </a:rPr>
              <a:t>Line 6: </a:t>
            </a:r>
            <a:r>
              <a:rPr lang="en-US" dirty="0">
                <a:latin typeface="Lato Black" panose="020F0A02020204030203" pitchFamily="34" charset="0"/>
              </a:rPr>
              <a:t>Current year plus two prior</a:t>
            </a:r>
          </a:p>
          <a:p>
            <a:pPr marL="342789" lvl="1" indent="0">
              <a:buFont typeface="Arial" panose="020B0604020202020204" pitchFamily="34" charset="0"/>
              <a:buNone/>
            </a:pPr>
            <a:endParaRPr lang="en-US" dirty="0">
              <a:latin typeface="Lato Black" panose="020F0A02020204030203" pitchFamily="34" charset="0"/>
            </a:endParaRPr>
          </a:p>
          <a:p>
            <a:pPr marL="342789" lvl="1" indent="0">
              <a:buFont typeface="Arial" panose="020B0604020202020204" pitchFamily="34" charset="0"/>
              <a:buNone/>
            </a:pPr>
            <a:r>
              <a:rPr lang="en-US" dirty="0">
                <a:latin typeface="Lato Black" panose="020F0A02020204030203" pitchFamily="34" charset="0"/>
              </a:rPr>
              <a:t>Middleton-Cross Plains School District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078BA-76AC-47CC-8912-CE62C1FC89D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2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2060"/>
                </a:solidFill>
              </a:rPr>
              <a:t>The revenue limit does not include all revenues and it is not a spending limit – but it does control a significant portion of a district’s budget (70% to 90%)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2060"/>
                </a:solidFill>
              </a:rPr>
              <a:t>Revenue limits are determined on an individual district basis and are not affected by changes in other districts</a:t>
            </a:r>
          </a:p>
          <a:p>
            <a:pPr marL="0" indent="0" algn="l">
              <a:lnSpc>
                <a:spcPct val="120000"/>
              </a:lnSpc>
              <a:spcAft>
                <a:spcPts val="1300"/>
              </a:spcAft>
              <a:buFont typeface="+mj-lt"/>
              <a:buNone/>
            </a:pPr>
            <a:endParaRPr lang="en-US" sz="1200" dirty="0">
              <a:solidFill>
                <a:srgbClr val="002060"/>
              </a:solidFill>
              <a:latin typeface="Lato Black" panose="020F0A02020204030203" pitchFamily="34" charset="0"/>
            </a:endParaRPr>
          </a:p>
          <a:p>
            <a:pPr marL="228600" indent="-228600" algn="l">
              <a:lnSpc>
                <a:spcPct val="120000"/>
              </a:lnSpc>
              <a:spcAft>
                <a:spcPts val="13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Sum of Revenue from controlled sources divided by prior year 3 year membership = Prior Year (Base) Revenue Per Member</a:t>
            </a:r>
          </a:p>
          <a:p>
            <a:pPr marL="228600" indent="-228600" algn="l">
              <a:lnSpc>
                <a:spcPct val="120000"/>
              </a:lnSpc>
              <a:spcAft>
                <a:spcPts val="13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Base (Prior) year value per member times new 3 year average membership</a:t>
            </a:r>
          </a:p>
          <a:p>
            <a:pPr marL="228600" indent="-228600" algn="l">
              <a:lnSpc>
                <a:spcPct val="120000"/>
              </a:lnSpc>
              <a:spcAft>
                <a:spcPts val="1300"/>
              </a:spcAft>
              <a:buFont typeface="+mj-lt"/>
              <a:buAutoNum type="arabicPeriod"/>
            </a:pPr>
            <a:r>
              <a:rPr lang="en-US" sz="1200" i="1" dirty="0">
                <a:solidFill>
                  <a:srgbClr val="002060"/>
                </a:solidFill>
                <a:latin typeface="Lato Black" panose="020F0A02020204030203" pitchFamily="34" charset="0"/>
              </a:rPr>
              <a:t>Plus or Minus </a:t>
            </a: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Exemptions</a:t>
            </a:r>
          </a:p>
          <a:p>
            <a:pPr marL="228600" indent="-228600" algn="l">
              <a:lnSpc>
                <a:spcPct val="120000"/>
              </a:lnSpc>
              <a:spcAft>
                <a:spcPts val="1300"/>
              </a:spcAft>
              <a:buFont typeface="+mj-lt"/>
              <a:buAutoNum type="arabicPeriod"/>
            </a:pPr>
            <a:r>
              <a:rPr lang="en-US" sz="1200" i="1" dirty="0">
                <a:solidFill>
                  <a:srgbClr val="002060"/>
                </a:solidFill>
                <a:latin typeface="Lato Black" panose="020F0A02020204030203" pitchFamily="34" charset="0"/>
              </a:rPr>
              <a:t>Equals = </a:t>
            </a:r>
            <a:r>
              <a:rPr lang="en-US" sz="1200" dirty="0">
                <a:solidFill>
                  <a:srgbClr val="002060"/>
                </a:solidFill>
                <a:latin typeface="Lato Black" panose="020F0A02020204030203" pitchFamily="34" charset="0"/>
              </a:rPr>
              <a:t>Total Allowed Controlled Revenue Line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2060"/>
                </a:solidFill>
              </a:rPr>
              <a:t>NOTE: 4A is $0 in 2021-22 and 2022-23</a:t>
            </a:r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078BA-76AC-47CC-8912-CE62C1FC89D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4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Lato Black" panose="020F0A02020204030203" pitchFamily="34" charset="0"/>
              </a:rPr>
              <a:t>Equalization Membership is </a:t>
            </a:r>
            <a:r>
              <a:rPr lang="en-US" altLang="en-US" dirty="0">
                <a:solidFill>
                  <a:srgbClr val="002060"/>
                </a:solidFill>
                <a:latin typeface="Lato Black" panose="020F0A02020204030203" pitchFamily="34" charset="0"/>
              </a:rPr>
              <a:t>Prior year Membership including data from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  <a:latin typeface="Lato Black" panose="020F0A02020204030203" pitchFamily="34" charset="0"/>
              </a:rPr>
              <a:t>PI-1563 September and January and Challenge Academy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  <a:latin typeface="Lato Black" panose="020F0A02020204030203" pitchFamily="34" charset="0"/>
              </a:rPr>
              <a:t>PI-1804 Summer and Interim Session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  <a:latin typeface="Lato Black" panose="020F0A02020204030203" pitchFamily="34" charset="0"/>
              </a:rPr>
              <a:t>Voucher</a:t>
            </a:r>
            <a:r>
              <a:rPr lang="en-US" altLang="en-US" baseline="0" dirty="0">
                <a:solidFill>
                  <a:srgbClr val="002060"/>
                </a:solidFill>
                <a:latin typeface="Lato Black" panose="020F0A02020204030203" pitchFamily="34" charset="0"/>
              </a:rPr>
              <a:t> programs, 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2060"/>
                </a:solidFill>
                <a:latin typeface="Lato Black" panose="020F0A02020204030203" pitchFamily="34" charset="0"/>
              </a:rPr>
              <a:t>Group and Foster Home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2060"/>
                </a:solidFill>
                <a:latin typeface="Lato Black" panose="020F0A02020204030203" pitchFamily="34" charset="0"/>
              </a:rPr>
              <a:t>Part-time</a:t>
            </a:r>
            <a:endParaRPr lang="en-US" altLang="en-US" dirty="0">
              <a:solidFill>
                <a:srgbClr val="002060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078BA-76AC-47CC-8912-CE62C1FC89D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6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 userDrawn="1"/>
        </p:nvSpPr>
        <p:spPr bwMode="auto">
          <a:xfrm>
            <a:off x="-6304" y="0"/>
            <a:ext cx="9150304" cy="921657"/>
          </a:xfrm>
          <a:prstGeom prst="rect">
            <a:avLst/>
          </a:prstGeom>
          <a:solidFill>
            <a:srgbClr val="262087"/>
          </a:solidFill>
          <a:ln w="9525">
            <a:noFill/>
            <a:miter lim="800000"/>
            <a:headEnd/>
            <a:tailEnd/>
          </a:ln>
        </p:spPr>
        <p:txBody>
          <a:bodyPr vert="horz" wrap="square" lIns="66968" tIns="33484" rIns="66968" bIns="3348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Gadget"/>
                <a:ea typeface="+mj-ea"/>
                <a:cs typeface="Gadge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344" dirty="0">
              <a:latin typeface="Lato Black" panose="020F0A0202020403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9216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Sample Text Slide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052028" y="1197429"/>
            <a:ext cx="5046877" cy="2512779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Aft>
                <a:spcPts val="439"/>
              </a:spcAft>
              <a:buFont typeface="Arial"/>
              <a:buChar char="•"/>
              <a:defRPr sz="2400" b="1"/>
            </a:lvl1pPr>
            <a:lvl2pPr marL="342789" indent="0">
              <a:buNone/>
              <a:defRPr sz="1758"/>
            </a:lvl2pPr>
            <a:lvl3pPr marL="685578" indent="0">
              <a:buNone/>
              <a:defRPr sz="1758"/>
            </a:lvl3pPr>
            <a:lvl4pPr marL="1028368" indent="0">
              <a:buNone/>
              <a:defRPr sz="1758"/>
            </a:lvl4pPr>
            <a:lvl5pPr marL="1371157" indent="0">
              <a:buNone/>
              <a:defRPr sz="1758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3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 userDrawn="1"/>
        </p:nvSpPr>
        <p:spPr bwMode="auto">
          <a:xfrm>
            <a:off x="-6304" y="0"/>
            <a:ext cx="9150304" cy="921657"/>
          </a:xfrm>
          <a:prstGeom prst="rect">
            <a:avLst/>
          </a:prstGeom>
          <a:solidFill>
            <a:srgbClr val="262087"/>
          </a:solidFill>
          <a:ln w="9525">
            <a:noFill/>
            <a:miter lim="800000"/>
            <a:headEnd/>
            <a:tailEnd/>
          </a:ln>
        </p:spPr>
        <p:txBody>
          <a:bodyPr vert="horz" wrap="square" lIns="66968" tIns="33484" rIns="66968" bIns="3348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Gadget"/>
                <a:ea typeface="+mj-ea"/>
                <a:cs typeface="Gadge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344" dirty="0">
              <a:latin typeface="Lato Black" panose="020F0A0202020403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9216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Sample Video Slide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5"/>
          </p:nvPr>
        </p:nvSpPr>
        <p:spPr>
          <a:xfrm>
            <a:off x="2042012" y="1304873"/>
            <a:ext cx="5045075" cy="25304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9216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Sample Slide with Image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42822" y="1277258"/>
            <a:ext cx="3993459" cy="2329521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Aft>
                <a:spcPts val="439"/>
              </a:spcAft>
              <a:buFont typeface="Arial"/>
              <a:buChar char="•"/>
              <a:defRPr sz="2400" b="1"/>
            </a:lvl1pPr>
            <a:lvl2pPr marL="342789" indent="0">
              <a:lnSpc>
                <a:spcPct val="150000"/>
              </a:lnSpc>
              <a:buNone/>
              <a:defRPr/>
            </a:lvl2pPr>
            <a:lvl3pPr marL="685578" indent="0">
              <a:lnSpc>
                <a:spcPct val="150000"/>
              </a:lnSpc>
              <a:buNone/>
              <a:defRPr/>
            </a:lvl3pPr>
            <a:lvl4pPr marL="1028368" indent="0">
              <a:lnSpc>
                <a:spcPct val="150000"/>
              </a:lnSpc>
              <a:buNone/>
              <a:defRPr/>
            </a:lvl4pPr>
            <a:lvl5pPr marL="1371157" indent="0">
              <a:lnSpc>
                <a:spcPct val="150000"/>
              </a:lnSpc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5262429" y="1291773"/>
            <a:ext cx="3420446" cy="3090606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275035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stats-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1" descr="put plots here" title="Plot"/>
          <p:cNvSpPr>
            <a:spLocks noGrp="1"/>
          </p:cNvSpPr>
          <p:nvPr>
            <p:ph type="body" sz="quarter" idx="13"/>
          </p:nvPr>
        </p:nvSpPr>
        <p:spPr>
          <a:xfrm>
            <a:off x="984556" y="977503"/>
            <a:ext cx="7150100" cy="347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Text Placeholder 7" descr="Describe Source Data Here" title="Source"/>
          <p:cNvSpPr>
            <a:spLocks noGrp="1"/>
          </p:cNvSpPr>
          <p:nvPr>
            <p:ph type="body" sz="quarter" idx="11"/>
          </p:nvPr>
        </p:nvSpPr>
        <p:spPr>
          <a:xfrm>
            <a:off x="985313" y="4493419"/>
            <a:ext cx="5940445" cy="548640"/>
          </a:xfrm>
        </p:spPr>
        <p:txBody>
          <a:bodyPr>
            <a:noAutofit/>
          </a:bodyPr>
          <a:lstStyle>
            <a:lvl1pPr marL="0" indent="0">
              <a:buNone/>
              <a:defRPr sz="900" b="0"/>
            </a:lvl1pPr>
          </a:lstStyle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6925758" y="4493884"/>
            <a:ext cx="2057400" cy="274637"/>
          </a:xfrm>
        </p:spPr>
        <p:txBody>
          <a:bodyPr anchor="t" anchorCtr="0"/>
          <a:lstStyle>
            <a:lvl1pPr>
              <a:defRPr sz="900"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13" descr="callout box" title="callout box"/>
          <p:cNvSpPr>
            <a:spLocks noGrp="1"/>
          </p:cNvSpPr>
          <p:nvPr>
            <p:ph type="body" sz="quarter" idx="15"/>
          </p:nvPr>
        </p:nvSpPr>
        <p:spPr>
          <a:xfrm>
            <a:off x="6410425" y="977503"/>
            <a:ext cx="2570063" cy="347980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9C68-932D-6CD3-998D-C5D2D26A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49F58-40CE-13B6-2900-AEDD00F86A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7103" b="33564"/>
          <a:stretch/>
        </p:blipFill>
        <p:spPr>
          <a:xfrm>
            <a:off x="-8814" y="3710690"/>
            <a:ext cx="9152873" cy="14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0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416575" y="1293834"/>
            <a:ext cx="6311370" cy="1262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3820"/>
              </a:lnSpc>
              <a:buNone/>
              <a:defRPr sz="3600" baseline="0">
                <a:solidFill>
                  <a:srgbClr val="333399"/>
                </a:solidFill>
                <a:latin typeface="Lato Black" panose="020F0A02020204030203" pitchFamily="34" charset="0"/>
              </a:defRPr>
            </a:lvl1pPr>
            <a:lvl2pPr>
              <a:defRPr sz="2637">
                <a:solidFill>
                  <a:srgbClr val="333399"/>
                </a:solidFill>
                <a:latin typeface="+mj-lt"/>
              </a:defRPr>
            </a:lvl2pPr>
            <a:lvl3pPr>
              <a:defRPr sz="2637">
                <a:solidFill>
                  <a:srgbClr val="333399"/>
                </a:solidFill>
                <a:latin typeface="+mj-lt"/>
              </a:defRPr>
            </a:lvl3pPr>
            <a:lvl4pPr>
              <a:defRPr sz="2637">
                <a:solidFill>
                  <a:srgbClr val="333399"/>
                </a:solidFill>
                <a:latin typeface="+mj-lt"/>
              </a:defRPr>
            </a:lvl4pPr>
            <a:lvl5pPr>
              <a:defRPr sz="2637">
                <a:solidFill>
                  <a:srgbClr val="3333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Slide Master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458013" y="3035370"/>
            <a:ext cx="2228771" cy="11238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342789" indent="0">
              <a:lnSpc>
                <a:spcPct val="100000"/>
              </a:lnSpc>
              <a:buNone/>
              <a:defRPr sz="1465"/>
            </a:lvl2pPr>
            <a:lvl3pPr marL="685578" indent="0">
              <a:lnSpc>
                <a:spcPct val="100000"/>
              </a:lnSpc>
              <a:buNone/>
              <a:defRPr sz="1465"/>
            </a:lvl3pPr>
            <a:lvl4pPr marL="1028367" indent="0">
              <a:lnSpc>
                <a:spcPct val="100000"/>
              </a:lnSpc>
              <a:buNone/>
              <a:defRPr sz="1465"/>
            </a:lvl4pPr>
            <a:lvl5pPr marL="1371156" indent="0">
              <a:lnSpc>
                <a:spcPct val="100000"/>
              </a:lnSpc>
              <a:buNone/>
              <a:defRPr sz="1465"/>
            </a:lvl5pPr>
          </a:lstStyle>
          <a:p>
            <a:pPr lvl="0"/>
            <a:r>
              <a:rPr lang="en-US" dirty="0"/>
              <a:t>Name of Presenter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019A1-1E44-B943-8EFE-C3056F529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3725"/>
          <a:stretch/>
        </p:blipFill>
        <p:spPr>
          <a:xfrm>
            <a:off x="0" y="3277144"/>
            <a:ext cx="9141824" cy="18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8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4116" y="1364104"/>
            <a:ext cx="4762552" cy="247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 txBox="1">
            <a:spLocks/>
          </p:cNvSpPr>
          <p:nvPr userDrawn="1"/>
        </p:nvSpPr>
        <p:spPr bwMode="auto">
          <a:xfrm>
            <a:off x="-6304" y="0"/>
            <a:ext cx="9150304" cy="921657"/>
          </a:xfrm>
          <a:prstGeom prst="rect">
            <a:avLst/>
          </a:prstGeom>
          <a:solidFill>
            <a:srgbClr val="262087"/>
          </a:solidFill>
          <a:ln w="9525">
            <a:noFill/>
            <a:miter lim="800000"/>
            <a:headEnd/>
            <a:tailEnd/>
          </a:ln>
        </p:spPr>
        <p:txBody>
          <a:bodyPr vert="horz" wrap="square" lIns="66968" tIns="33484" rIns="66968" bIns="3348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Gadget"/>
                <a:ea typeface="+mj-ea"/>
                <a:cs typeface="Gadget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344" dirty="0">
              <a:latin typeface="Lato Black" panose="020F0A0202020403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Text Slide Master</a:t>
            </a:r>
          </a:p>
        </p:txBody>
      </p:sp>
    </p:spTree>
    <p:extLst>
      <p:ext uri="{BB962C8B-B14F-4D97-AF65-F5344CB8AC3E}">
        <p14:creationId xmlns:p14="http://schemas.microsoft.com/office/powerpoint/2010/main" val="196382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7" r:id="rId2"/>
    <p:sldLayoutId id="2147483696" r:id="rId3"/>
    <p:sldLayoutId id="2147483698" r:id="rId4"/>
    <p:sldLayoutId id="2147483699" r:id="rId5"/>
    <p:sldLayoutId id="2147483700" r:id="rId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Lato Black" panose="020F0A02020204030203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0"/>
        </a:spcBef>
        <a:spcAft>
          <a:spcPts val="3000"/>
        </a:spcAft>
        <a:buFont typeface="Arial"/>
        <a:buChar char="•"/>
        <a:defRPr sz="2400" b="1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50000"/>
        </a:lnSpc>
        <a:spcBef>
          <a:spcPts val="375"/>
        </a:spcBef>
        <a:buFont typeface="Lato" panose="020F0502020204030203" pitchFamily="34" charset="0"/>
        <a:buNone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sus.gov/quickfacts/fact/table/WI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isedash.dpi.wi.gov/Dashboard/portalHome.jsp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pi.wi.gov/policy-budget/2021-23-biennial-budget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s://dpi.wi.gov/sfs/aid/categorical/overvie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Slide" hidden="1">
            <a:extLst>
              <a:ext uri="{FF2B5EF4-FFF2-40B4-BE49-F238E27FC236}">
                <a16:creationId xmlns:a16="http://schemas.microsoft.com/office/drawing/2014/main" id="{010889CA-F73F-C640-BD77-F1E5519C243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51482" y="1321562"/>
            <a:ext cx="5591447" cy="135139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002060"/>
                </a:solidFill>
              </a:rPr>
              <a:t>WPEN Summer Summit</a:t>
            </a: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4400" dirty="0">
                <a:solidFill>
                  <a:srgbClr val="002060"/>
                </a:solidFill>
              </a:rPr>
              <a:t>School Finance 101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50001" y="3007439"/>
            <a:ext cx="2726266" cy="1351396"/>
          </a:xfrm>
        </p:spPr>
        <p:txBody>
          <a:bodyPr>
            <a:noAutofit/>
          </a:bodyPr>
          <a:lstStyle/>
          <a:p>
            <a:pPr>
              <a:lnSpc>
                <a:spcPts val="1182"/>
              </a:lnSpc>
              <a:spcAft>
                <a:spcPts val="1200"/>
              </a:spcAft>
            </a:pPr>
            <a:r>
              <a:rPr lang="en-US" sz="1318" dirty="0"/>
              <a:t>Dee Pettack</a:t>
            </a:r>
          </a:p>
          <a:p>
            <a:pPr>
              <a:lnSpc>
                <a:spcPts val="1182"/>
              </a:lnSpc>
              <a:spcAft>
                <a:spcPts val="1200"/>
              </a:spcAft>
            </a:pPr>
            <a:r>
              <a:rPr lang="en-US" sz="1318" dirty="0"/>
              <a:t>Bob Soldner</a:t>
            </a:r>
          </a:p>
          <a:p>
            <a:pPr>
              <a:lnSpc>
                <a:spcPts val="1182"/>
              </a:lnSpc>
              <a:spcAft>
                <a:spcPts val="1200"/>
              </a:spcAft>
            </a:pPr>
            <a:r>
              <a:rPr lang="en-US" sz="1318" dirty="0"/>
              <a:t>Department of Public Instruction</a:t>
            </a:r>
          </a:p>
          <a:p>
            <a:pPr>
              <a:lnSpc>
                <a:spcPts val="1182"/>
              </a:lnSpc>
              <a:spcAft>
                <a:spcPts val="1200"/>
              </a:spcAft>
            </a:pPr>
            <a:r>
              <a:rPr lang="en-US" sz="1318" dirty="0"/>
              <a:t>July 21, 2022</a:t>
            </a:r>
            <a:endParaRPr lang="en-US" sz="1400" b="0" dirty="0">
              <a:latin typeface="Lato Black" panose="020F0A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418532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>
            <a:normAutofit fontScale="90000"/>
          </a:bodyPr>
          <a:lstStyle/>
          <a:p>
            <a:r>
              <a:rPr dirty="0"/>
              <a:t>The Number of Homeless Students is Decreasing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850536" y="4493419"/>
            <a:ext cx="5940445" cy="283396"/>
          </a:xfrm>
        </p:spPr>
        <p:txBody>
          <a:bodyPr/>
          <a:lstStyle/>
          <a:p>
            <a:r>
              <a:rPr dirty="0"/>
              <a:t>Sources: Wisconsin Department of Public Instruction Homeless Children and Youth data (https://dpi.wi.gov/homeless/data) through 2017-18. Department of Public Instruction data warehouse data 2018-19 and later.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32820" y="4492186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469142" y="1012386"/>
            <a:ext cx="2570063" cy="3479800"/>
          </a:xfrm>
        </p:spPr>
        <p:txBody>
          <a:bodyPr/>
          <a:lstStyle/>
          <a:p>
            <a:r>
              <a:rPr dirty="0"/>
              <a:t>Half of Wisconsin's students experiencing homelessness can be found in just 13 school districts.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530837" y="1017466"/>
            <a:ext cx="53035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>
            <a:normAutofit fontScale="90000"/>
          </a:bodyPr>
          <a:lstStyle/>
          <a:p>
            <a:r>
              <a:t>Half of Students Experiencing Homelessness are in 13 Districts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54596" y="4493419"/>
            <a:ext cx="5940445" cy="283396"/>
          </a:xfrm>
        </p:spPr>
        <p:txBody>
          <a:bodyPr/>
          <a:lstStyle/>
          <a:p>
            <a:r>
              <a:t>Source: Department of Public Instruction 2020-21 data warehouse data.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47334" y="4492187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410425" y="977503"/>
            <a:ext cx="2570063" cy="3479800"/>
          </a:xfrm>
        </p:spPr>
        <p:txBody>
          <a:bodyPr/>
          <a:lstStyle/>
          <a:p>
            <a:r>
              <a:rPr dirty="0"/>
              <a:t>50% of students experiencing homelessness are in just 13 districts</a:t>
            </a:r>
            <a:r>
              <a:rPr lang="en-US" dirty="0"/>
              <a:t>,</a:t>
            </a:r>
            <a:r>
              <a:rPr dirty="0"/>
              <a:t> but almost every district has at least one student experiencing homelessness.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40080" y="1013155"/>
            <a:ext cx="53035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/>
          <a:lstStyle/>
          <a:p>
            <a:r>
              <a:t>Poverty Impacts Achievement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3621" y="4493419"/>
            <a:ext cx="5940445" cy="283396"/>
          </a:xfrm>
        </p:spPr>
        <p:txBody>
          <a:bodyPr/>
          <a:lstStyle/>
          <a:p>
            <a:r>
              <a:rPr dirty="0"/>
              <a:t>Source: Department of Public Instruction 2020-21 report card data (https://dpi.wi.gov/accountability/report-cards).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25559" y="4492186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40080" y="1035100"/>
            <a:ext cx="71323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/>
          <a:lstStyle/>
          <a:p>
            <a:r>
              <a:t>Mobility Impacts MPS Graduation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3623" y="4493419"/>
            <a:ext cx="5940445" cy="283396"/>
          </a:xfrm>
        </p:spPr>
        <p:txBody>
          <a:bodyPr/>
          <a:lstStyle/>
          <a:p>
            <a:r>
              <a:rPr dirty="0"/>
              <a:t>Source: Department of Public Instruction 2020-21 data warehouse data.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32820" y="4492185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410425" y="977503"/>
            <a:ext cx="2570063" cy="3479800"/>
          </a:xfrm>
        </p:spPr>
        <p:txBody>
          <a:bodyPr/>
          <a:lstStyle/>
          <a:p>
            <a:r>
              <a:t>Consistent enrollment improves outcomes in open enrollment, choice, charter, virtual and traditional public schools.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40080" y="983895"/>
            <a:ext cx="53035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Changing Faces of Wisconsin</a:t>
            </a:r>
          </a:p>
        </p:txBody>
      </p:sp>
      <p:pic>
        <p:nvPicPr>
          <p:cNvPr id="5" name="Picture 4" descr="24032.JPG"/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l="6902" t="1" r="5309" b="26229"/>
          <a:stretch/>
        </p:blipFill>
        <p:spPr>
          <a:xfrm>
            <a:off x="1515305" y="1279410"/>
            <a:ext cx="6113390" cy="346916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365528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900" dirty="0"/>
              <a:t>Schools are leading indicators </a:t>
            </a:r>
            <a:br>
              <a:rPr lang="en-US" sz="3900" dirty="0"/>
            </a:br>
            <a:r>
              <a:rPr lang="en-US" sz="3300" dirty="0">
                <a:latin typeface="Lato" panose="020F0502020204030203" pitchFamily="34" charset="0"/>
              </a:rPr>
              <a:t>of population changes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651416" y="1630405"/>
            <a:ext cx="3841168" cy="2348811"/>
          </a:xfrm>
        </p:spPr>
        <p:txBody>
          <a:bodyPr>
            <a:normAutofit fontScale="77500" lnSpcReduction="20000"/>
          </a:bodyPr>
          <a:lstStyle/>
          <a:p>
            <a:r>
              <a:rPr lang="en-US" sz="2700" dirty="0"/>
              <a:t>In 2021…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20% of Wisconsin’s overall population identified as people of color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11680" y="3979216"/>
            <a:ext cx="51206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Lato" panose="020F0502020204030203" pitchFamily="34" charset="0"/>
              </a:rPr>
              <a:t>Source: United States Census Bureau: </a:t>
            </a:r>
            <a:r>
              <a:rPr lang="en-US" sz="1000" dirty="0">
                <a:latin typeface="Lato" panose="020F0502020204030203" pitchFamily="34" charset="0"/>
                <a:hlinkClick r:id="rId2"/>
              </a:rPr>
              <a:t>https://www.census.gov/quickfacts/fact/table/WI/</a:t>
            </a:r>
            <a:endParaRPr lang="en-US" sz="10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21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Students are much more diverse</a:t>
            </a:r>
            <a:endParaRPr lang="en-US" sz="3300" dirty="0">
              <a:latin typeface="Lato" panose="020F050202020403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651416" y="1479056"/>
            <a:ext cx="3841168" cy="2348811"/>
          </a:xfrm>
        </p:spPr>
        <p:txBody>
          <a:bodyPr>
            <a:normAutofit fontScale="77500" lnSpcReduction="20000"/>
          </a:bodyPr>
          <a:lstStyle/>
          <a:p>
            <a:r>
              <a:rPr lang="en-US" sz="2700" dirty="0"/>
              <a:t>That same year…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32% of Wisconsin’s public school population identified as students </a:t>
            </a:r>
            <a:br>
              <a:rPr lang="en-US" sz="2700" dirty="0"/>
            </a:br>
            <a:r>
              <a:rPr lang="en-US" sz="2700" dirty="0"/>
              <a:t>of color.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5310" y="4118739"/>
            <a:ext cx="62933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dk1"/>
                </a:solidFill>
                <a:latin typeface="Lato" panose="020F0502020204030203" pitchFamily="34" charset="0"/>
                <a:ea typeface="Arial"/>
                <a:cs typeface="Arial"/>
                <a:sym typeface="Arial"/>
              </a:rPr>
              <a:t>Source: Department of Public Instruction WISEdash 2020-21 data: </a:t>
            </a:r>
            <a:r>
              <a:rPr lang="en-US" sz="900" dirty="0">
                <a:latin typeface="Lato" panose="020F0502020204030203" pitchFamily="34" charset="0"/>
                <a:hlinkClick r:id="rId2"/>
              </a:rPr>
              <a:t>https://wisedash.dpi.wi.gov/Dashboard/portalHome.jsp</a:t>
            </a:r>
            <a:endParaRPr lang="en-US" sz="9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>
            <a:normAutofit fontScale="90000"/>
          </a:bodyPr>
          <a:lstStyle/>
          <a:p>
            <a:r>
              <a:t>25 Districts with the
Most Students of Color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40081" y="4493419"/>
            <a:ext cx="5940445" cy="283396"/>
          </a:xfrm>
        </p:spPr>
        <p:txBody>
          <a:bodyPr/>
          <a:lstStyle/>
          <a:p>
            <a:r>
              <a:rPr dirty="0"/>
              <a:t>Source: Department of Public Instruction WISEdash (https://wisedash.dpi.wi.gov/) 2021-22 data.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47333" y="4492188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410425" y="977503"/>
            <a:ext cx="2570063" cy="3479800"/>
          </a:xfrm>
        </p:spPr>
        <p:txBody>
          <a:bodyPr/>
          <a:lstStyle/>
          <a:p>
            <a:r>
              <a:t>These districts enroll 23% of all Wisconsin public school students.
Nineteen have fewer than 50% white students.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40080" y="1042415"/>
            <a:ext cx="548640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>
            <a:normAutofit fontScale="90000"/>
          </a:bodyPr>
          <a:lstStyle/>
          <a:p>
            <a:r>
              <a:t>Poverty Can't Explain All of the Racial Achievement Gap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27164" y="4493419"/>
            <a:ext cx="5940445" cy="283396"/>
          </a:xfrm>
        </p:spPr>
        <p:txBody>
          <a:bodyPr/>
          <a:lstStyle/>
          <a:p>
            <a:r>
              <a:rPr dirty="0"/>
              <a:t>Source: Department of Public Instruction 2020-21 data warehouse data.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32822" y="4492187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40080" y="1005840"/>
            <a:ext cx="34747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5029200" y="1005840"/>
            <a:ext cx="34747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Understanding School Finance</a:t>
            </a:r>
          </a:p>
        </p:txBody>
      </p:sp>
      <p:pic>
        <p:nvPicPr>
          <p:cNvPr id="4" name="Shape 333" descr="41068.JPG"/>
          <p:cNvPicPr preferRelativeResize="0"/>
          <p:nvPr/>
        </p:nvPicPr>
        <p:blipFill rotWithShape="1">
          <a:blip r:embed="rId2">
            <a:alphaModFix/>
            <a:grayscl/>
          </a:blip>
          <a:srcRect l="-95" t="9487" r="12684" b="14217"/>
          <a:stretch/>
        </p:blipFill>
        <p:spPr>
          <a:xfrm>
            <a:off x="1515305" y="1361390"/>
            <a:ext cx="6113390" cy="3469164"/>
          </a:xfrm>
          <a:prstGeom prst="rect">
            <a:avLst/>
          </a:prstGeom>
          <a:noFill/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7012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Student Enrollment Option</a:t>
            </a:r>
          </a:p>
        </p:txBody>
      </p:sp>
      <p:sp>
        <p:nvSpPr>
          <p:cNvPr id="5" name="Shape 286"/>
          <p:cNvSpPr txBox="1">
            <a:spLocks noGrp="1"/>
          </p:cNvSpPr>
          <p:nvPr>
            <p:ph type="body" sz="quarter" idx="14"/>
          </p:nvPr>
        </p:nvSpPr>
        <p:spPr>
          <a:xfrm>
            <a:off x="4574510" y="921657"/>
            <a:ext cx="4366289" cy="2337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F97"/>
              </a:buClr>
              <a:buSzPct val="25000"/>
              <a:buFont typeface="Arial"/>
              <a:buNone/>
            </a:pPr>
            <a:r>
              <a:rPr lang="en-US" sz="2100" i="0" u="none" strike="noStrike" cap="none" dirty="0">
                <a:ea typeface="Questrial"/>
                <a:cs typeface="Questrial"/>
                <a:sym typeface="Questrial"/>
              </a:rPr>
              <a:t>Private School</a:t>
            </a:r>
          </a:p>
          <a:p>
            <a:pPr marL="743061" indent="-28575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</a:pPr>
            <a:r>
              <a:rPr lang="en-US" sz="1800" b="0" i="1" dirty="0">
                <a:ea typeface="Questrial"/>
                <a:cs typeface="Questrial"/>
                <a:sym typeface="Questrial"/>
              </a:rPr>
              <a:t>Milwaukee PCP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Racine PCP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Wisconsin PCP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Special Needs Scholarship Program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latin typeface="Questrial"/>
                <a:ea typeface="Questrial"/>
                <a:cs typeface="Questrial"/>
                <a:sym typeface="Questrial"/>
              </a:rPr>
              <a:t>Tuition</a:t>
            </a:r>
            <a:endParaRPr lang="en-US" sz="1800" i="1" dirty="0">
              <a:ea typeface="Questrial"/>
              <a:cs typeface="Questrial"/>
              <a:sym typeface="Quest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F97"/>
              </a:buClr>
              <a:buSzPct val="25000"/>
              <a:buFont typeface="Arial"/>
              <a:buNone/>
            </a:pPr>
            <a:r>
              <a:rPr lang="en-US" sz="2100" i="0" u="none" strike="noStrike" cap="none" dirty="0">
                <a:ea typeface="Questrial"/>
                <a:cs typeface="Questrial"/>
                <a:sym typeface="Questrial"/>
              </a:rPr>
              <a:t>Home School</a:t>
            </a:r>
          </a:p>
        </p:txBody>
      </p:sp>
      <p:sp>
        <p:nvSpPr>
          <p:cNvPr id="6" name="Shape 286"/>
          <p:cNvSpPr txBox="1">
            <a:spLocks/>
          </p:cNvSpPr>
          <p:nvPr/>
        </p:nvSpPr>
        <p:spPr>
          <a:xfrm>
            <a:off x="1296334" y="921657"/>
            <a:ext cx="3207349" cy="427635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39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789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Lato" panose="020F0502020204030203" pitchFamily="34" charset="0"/>
              <a:buNone/>
              <a:defRPr sz="1758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68557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6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5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Clr>
                <a:srgbClr val="222F97"/>
              </a:buClr>
              <a:buSzPct val="25000"/>
              <a:buFont typeface="Arial"/>
              <a:buNone/>
            </a:pPr>
            <a:r>
              <a:rPr lang="en-US" sz="2100" dirty="0">
                <a:ea typeface="Questrial"/>
                <a:cs typeface="Questrial"/>
                <a:sym typeface="Questrial"/>
              </a:rPr>
              <a:t>Traditional Public School</a:t>
            </a:r>
          </a:p>
          <a:p>
            <a:pPr marL="743061" indent="-28575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</a:pPr>
            <a:r>
              <a:rPr lang="en-US" sz="1800" b="0" i="1" dirty="0">
                <a:ea typeface="Questrial"/>
                <a:cs typeface="Questrial"/>
                <a:sym typeface="Questrial"/>
              </a:rPr>
              <a:t>Neighborhood school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Within district transfer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Open enrollment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F97"/>
              </a:buClr>
              <a:buSzPct val="25000"/>
              <a:buFont typeface="Arial"/>
              <a:buNone/>
            </a:pPr>
            <a:r>
              <a:rPr lang="en-US" sz="2100" dirty="0">
                <a:ea typeface="Questrial"/>
                <a:cs typeface="Questrial"/>
                <a:sym typeface="Questrial"/>
              </a:rPr>
              <a:t>Charter School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Instrumentality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Non-instrumentality</a:t>
            </a:r>
          </a:p>
          <a:p>
            <a:pPr marL="742950" lvl="1" indent="-28575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Independent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F97"/>
              </a:buClr>
              <a:buSzPct val="25000"/>
              <a:buFont typeface="Arial"/>
              <a:buNone/>
            </a:pPr>
            <a:r>
              <a:rPr lang="en-US" sz="2100" dirty="0">
                <a:ea typeface="Questrial"/>
                <a:cs typeface="Questrial"/>
                <a:sym typeface="Questrial"/>
              </a:rPr>
              <a:t>Virtual Charter</a:t>
            </a:r>
          </a:p>
          <a:p>
            <a:pPr marL="800100" lvl="1" indent="-34290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Within district</a:t>
            </a:r>
          </a:p>
          <a:p>
            <a:pPr marL="800100" lvl="1" indent="-342900">
              <a:lnSpc>
                <a:spcPct val="100000"/>
              </a:lnSpc>
              <a:spcBef>
                <a:spcPts val="48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i="1" dirty="0">
                <a:ea typeface="Questrial"/>
                <a:cs typeface="Questrial"/>
                <a:sym typeface="Questrial"/>
              </a:rPr>
              <a:t>Open enrollment</a:t>
            </a:r>
          </a:p>
        </p:txBody>
      </p:sp>
      <p:sp>
        <p:nvSpPr>
          <p:cNvPr id="7" name="Shape 292"/>
          <p:cNvSpPr txBox="1"/>
          <p:nvPr/>
        </p:nvSpPr>
        <p:spPr>
          <a:xfrm>
            <a:off x="4687756" y="3527673"/>
            <a:ext cx="2698228" cy="1615827"/>
          </a:xfrm>
          <a:prstGeom prst="rect">
            <a:avLst/>
          </a:prstGeom>
          <a:solidFill>
            <a:srgbClr val="D9DFF8"/>
          </a:solidFill>
          <a:ln w="9525" cap="flat" cmpd="sng">
            <a:solidFill>
              <a:srgbClr val="222F9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dirty="0">
                <a:latin typeface="Lato" panose="020F0502020204030203" pitchFamily="34" charset="0"/>
                <a:ea typeface="Arial"/>
                <a:cs typeface="Arial"/>
                <a:sym typeface="Arial"/>
              </a:rPr>
              <a:t>Dual Enrollment</a:t>
            </a:r>
            <a:endParaRPr lang="en-US" sz="1800" b="0" i="1" u="none" strike="noStrike" cap="none" dirty="0">
              <a:latin typeface="Lato" panose="020F0502020204030203" pitchFamily="34" charset="0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0" i="1" u="none" strike="noStrike" cap="none" dirty="0">
                <a:latin typeface="Lato" panose="020F0502020204030203" pitchFamily="34" charset="0"/>
                <a:ea typeface="Arial"/>
                <a:cs typeface="Arial"/>
                <a:sym typeface="Arial"/>
              </a:rPr>
              <a:t>Early College Credit</a:t>
            </a: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i="1" dirty="0">
                <a:latin typeface="Lato" panose="020F0502020204030203" pitchFamily="34" charset="0"/>
                <a:ea typeface="Arial"/>
                <a:cs typeface="Arial"/>
                <a:sym typeface="Arial"/>
              </a:rPr>
              <a:t>Transcripted Credit</a:t>
            </a:r>
            <a:endParaRPr lang="en-US" sz="1800" b="0" i="1" u="none" strike="noStrike" cap="none" dirty="0">
              <a:latin typeface="Lato" panose="020F0502020204030203" pitchFamily="34" charset="0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0" i="1" u="none" strike="noStrike" cap="none" dirty="0">
                <a:latin typeface="Lato" panose="020F0502020204030203" pitchFamily="34" charset="0"/>
                <a:ea typeface="Arial"/>
                <a:cs typeface="Arial"/>
                <a:sym typeface="Arial"/>
              </a:rPr>
              <a:t>AP/IB classes</a:t>
            </a:r>
          </a:p>
          <a:p>
            <a:pPr marL="0" marR="0" lvl="1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b="1" i="0" u="none" strike="noStrike" cap="none" dirty="0">
                <a:latin typeface="Lato" panose="020F0502020204030203" pitchFamily="34" charset="0"/>
                <a:ea typeface="Arial"/>
                <a:cs typeface="Arial"/>
                <a:sym typeface="Arial"/>
              </a:rPr>
              <a:t>Whole grade sharing</a:t>
            </a:r>
          </a:p>
        </p:txBody>
      </p:sp>
    </p:spTree>
    <p:extLst>
      <p:ext uri="{BB962C8B-B14F-4D97-AF65-F5344CB8AC3E}">
        <p14:creationId xmlns:p14="http://schemas.microsoft.com/office/powerpoint/2010/main" val="8358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School Funding – </a:t>
            </a:r>
            <a:r>
              <a:rPr lang="en-US" i="1" dirty="0"/>
              <a:t>Simplified!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2157101" y="1329055"/>
          <a:ext cx="4758368" cy="123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6562" y="2597370"/>
            <a:ext cx="62794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Lato" panose="020F0502020204030203" pitchFamily="34" charset="0"/>
              </a:rPr>
              <a:t>Outside the Revenue Limit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973599" y="3012868"/>
          <a:ext cx="7470412" cy="1924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12731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Revenue Limits &amp; Per-Pupil Aid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753130"/>
              </p:ext>
            </p:extLst>
          </p:nvPr>
        </p:nvGraphicFramePr>
        <p:xfrm>
          <a:off x="289890" y="921657"/>
          <a:ext cx="8564219" cy="370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7098" y="4627061"/>
            <a:ext cx="71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Lato" panose="020F0502020204030203" pitchFamily="34" charset="0"/>
              </a:rPr>
              <a:t>Source: Department of Public Instruction. 2021-23 State Budget. </a:t>
            </a:r>
            <a:r>
              <a:rPr lang="en-US" sz="1000" dirty="0">
                <a:latin typeface="Lato" panose="020F0502020204030203" pitchFamily="34" charset="0"/>
                <a:hlinkClick r:id="rId3"/>
              </a:rPr>
              <a:t>https://dpi.wi.gov/policy-budget/2021-23-biennial-budget</a:t>
            </a:r>
            <a:r>
              <a:rPr lang="en-US" sz="1000" dirty="0">
                <a:latin typeface="Lato" panose="020F0502020204030203" pitchFamily="34" charset="0"/>
              </a:rPr>
              <a:t> </a:t>
            </a:r>
            <a:br>
              <a:rPr lang="en-US" sz="800" dirty="0"/>
            </a:b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441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Revenues</a:t>
            </a:r>
            <a:endParaRPr lang="en-US" sz="28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28601" y="1079768"/>
            <a:ext cx="3746210" cy="4947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400" dirty="0"/>
              <a:t>Controlled by Revenue Limits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78126" y="1614388"/>
            <a:ext cx="3142359" cy="2806019"/>
            <a:chOff x="2421467" y="2294467"/>
            <a:chExt cx="4155521" cy="3666595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 rot="16200000">
              <a:off x="3266235" y="2650309"/>
              <a:ext cx="3562490" cy="3059016"/>
            </a:xfrm>
            <a:custGeom>
              <a:avLst/>
              <a:gdLst>
                <a:gd name="T0" fmla="*/ 2147483647 w 1711"/>
                <a:gd name="T1" fmla="*/ 2147483647 h 1280"/>
                <a:gd name="T2" fmla="*/ 2147483647 w 1711"/>
                <a:gd name="T3" fmla="*/ 2147483647 h 1280"/>
                <a:gd name="T4" fmla="*/ 2147483647 w 1711"/>
                <a:gd name="T5" fmla="*/ 2147483647 h 1280"/>
                <a:gd name="T6" fmla="*/ 2147483647 w 1711"/>
                <a:gd name="T7" fmla="*/ 2147483647 h 1280"/>
                <a:gd name="T8" fmla="*/ 2147483647 w 1711"/>
                <a:gd name="T9" fmla="*/ 2147483647 h 1280"/>
                <a:gd name="T10" fmla="*/ 2147483647 w 1711"/>
                <a:gd name="T11" fmla="*/ 2147483647 h 1280"/>
                <a:gd name="T12" fmla="*/ 2147483647 w 1711"/>
                <a:gd name="T13" fmla="*/ 2147483647 h 1280"/>
                <a:gd name="T14" fmla="*/ 2147483647 w 1711"/>
                <a:gd name="T15" fmla="*/ 2147483647 h 1280"/>
                <a:gd name="T16" fmla="*/ 2147483647 w 1711"/>
                <a:gd name="T17" fmla="*/ 2147483647 h 1280"/>
                <a:gd name="T18" fmla="*/ 2147483647 w 1711"/>
                <a:gd name="T19" fmla="*/ 2147483647 h 1280"/>
                <a:gd name="T20" fmla="*/ 2147483647 w 1711"/>
                <a:gd name="T21" fmla="*/ 2147483647 h 1280"/>
                <a:gd name="T22" fmla="*/ 2147483647 w 1711"/>
                <a:gd name="T23" fmla="*/ 2147483647 h 1280"/>
                <a:gd name="T24" fmla="*/ 2147483647 w 1711"/>
                <a:gd name="T25" fmla="*/ 2147483647 h 1280"/>
                <a:gd name="T26" fmla="*/ 2147483647 w 1711"/>
                <a:gd name="T27" fmla="*/ 2147483647 h 1280"/>
                <a:gd name="T28" fmla="*/ 2147483647 w 1711"/>
                <a:gd name="T29" fmla="*/ 2147483647 h 1280"/>
                <a:gd name="T30" fmla="*/ 2147483647 w 1711"/>
                <a:gd name="T31" fmla="*/ 2147483647 h 1280"/>
                <a:gd name="T32" fmla="*/ 2147483647 w 1711"/>
                <a:gd name="T33" fmla="*/ 2147483647 h 1280"/>
                <a:gd name="T34" fmla="*/ 2147483647 w 1711"/>
                <a:gd name="T35" fmla="*/ 2147483647 h 1280"/>
                <a:gd name="T36" fmla="*/ 2147483647 w 1711"/>
                <a:gd name="T37" fmla="*/ 2147483647 h 1280"/>
                <a:gd name="T38" fmla="*/ 2147483647 w 1711"/>
                <a:gd name="T39" fmla="*/ 2147483647 h 1280"/>
                <a:gd name="T40" fmla="*/ 2147483647 w 1711"/>
                <a:gd name="T41" fmla="*/ 2147483647 h 1280"/>
                <a:gd name="T42" fmla="*/ 2147483647 w 1711"/>
                <a:gd name="T43" fmla="*/ 2147483647 h 1280"/>
                <a:gd name="T44" fmla="*/ 2147483647 w 1711"/>
                <a:gd name="T45" fmla="*/ 2147483647 h 1280"/>
                <a:gd name="T46" fmla="*/ 2147483647 w 1711"/>
                <a:gd name="T47" fmla="*/ 2147483647 h 1280"/>
                <a:gd name="T48" fmla="*/ 2147483647 w 1711"/>
                <a:gd name="T49" fmla="*/ 2147483647 h 1280"/>
                <a:gd name="T50" fmla="*/ 2147483647 w 1711"/>
                <a:gd name="T51" fmla="*/ 2147483647 h 1280"/>
                <a:gd name="T52" fmla="*/ 2147483647 w 1711"/>
                <a:gd name="T53" fmla="*/ 2147483647 h 1280"/>
                <a:gd name="T54" fmla="*/ 2147483647 w 1711"/>
                <a:gd name="T55" fmla="*/ 2147483647 h 1280"/>
                <a:gd name="T56" fmla="*/ 2147483647 w 1711"/>
                <a:gd name="T57" fmla="*/ 2147483647 h 1280"/>
                <a:gd name="T58" fmla="*/ 2147483647 w 1711"/>
                <a:gd name="T59" fmla="*/ 2147483647 h 1280"/>
                <a:gd name="T60" fmla="*/ 2147483647 w 1711"/>
                <a:gd name="T61" fmla="*/ 2147483647 h 1280"/>
                <a:gd name="T62" fmla="*/ 2147483647 w 1711"/>
                <a:gd name="T63" fmla="*/ 2147483647 h 1280"/>
                <a:gd name="T64" fmla="*/ 2147483647 w 1711"/>
                <a:gd name="T65" fmla="*/ 2147483647 h 1280"/>
                <a:gd name="T66" fmla="*/ 2147483647 w 1711"/>
                <a:gd name="T67" fmla="*/ 2147483647 h 1280"/>
                <a:gd name="T68" fmla="*/ 2147483647 w 1711"/>
                <a:gd name="T69" fmla="*/ 2147483647 h 1280"/>
                <a:gd name="T70" fmla="*/ 2147483647 w 1711"/>
                <a:gd name="T71" fmla="*/ 2147483647 h 1280"/>
                <a:gd name="T72" fmla="*/ 2147483647 w 1711"/>
                <a:gd name="T73" fmla="*/ 2147483647 h 1280"/>
                <a:gd name="T74" fmla="*/ 2147483647 w 1711"/>
                <a:gd name="T75" fmla="*/ 2147483647 h 1280"/>
                <a:gd name="T76" fmla="*/ 2147483647 w 1711"/>
                <a:gd name="T77" fmla="*/ 2147483647 h 1280"/>
                <a:gd name="T78" fmla="*/ 2147483647 w 1711"/>
                <a:gd name="T79" fmla="*/ 2147483647 h 1280"/>
                <a:gd name="T80" fmla="*/ 2147483647 w 1711"/>
                <a:gd name="T81" fmla="*/ 2147483647 h 1280"/>
                <a:gd name="T82" fmla="*/ 2147483647 w 1711"/>
                <a:gd name="T83" fmla="*/ 2147483647 h 1280"/>
                <a:gd name="T84" fmla="*/ 2147483647 w 1711"/>
                <a:gd name="T85" fmla="*/ 2147483647 h 1280"/>
                <a:gd name="T86" fmla="*/ 2147483647 w 1711"/>
                <a:gd name="T87" fmla="*/ 2147483647 h 1280"/>
                <a:gd name="T88" fmla="*/ 2147483647 w 1711"/>
                <a:gd name="T89" fmla="*/ 2147483647 h 1280"/>
                <a:gd name="T90" fmla="*/ 2147483647 w 1711"/>
                <a:gd name="T91" fmla="*/ 2147483647 h 1280"/>
                <a:gd name="T92" fmla="*/ 2147483647 w 1711"/>
                <a:gd name="T93" fmla="*/ 2147483647 h 1280"/>
                <a:gd name="T94" fmla="*/ 2147483647 w 1711"/>
                <a:gd name="T95" fmla="*/ 2147483647 h 12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11"/>
                <a:gd name="T145" fmla="*/ 0 h 1280"/>
                <a:gd name="T146" fmla="*/ 1711 w 1711"/>
                <a:gd name="T147" fmla="*/ 1280 h 12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11" h="1280">
                  <a:moveTo>
                    <a:pt x="1663" y="798"/>
                  </a:moveTo>
                  <a:lnTo>
                    <a:pt x="1673" y="779"/>
                  </a:lnTo>
                  <a:lnTo>
                    <a:pt x="1682" y="757"/>
                  </a:lnTo>
                  <a:lnTo>
                    <a:pt x="1689" y="737"/>
                  </a:lnTo>
                  <a:lnTo>
                    <a:pt x="1695" y="716"/>
                  </a:lnTo>
                  <a:lnTo>
                    <a:pt x="1700" y="694"/>
                  </a:lnTo>
                  <a:lnTo>
                    <a:pt x="1704" y="673"/>
                  </a:lnTo>
                  <a:lnTo>
                    <a:pt x="1707" y="652"/>
                  </a:lnTo>
                  <a:lnTo>
                    <a:pt x="1709" y="631"/>
                  </a:lnTo>
                  <a:lnTo>
                    <a:pt x="1710" y="610"/>
                  </a:lnTo>
                  <a:lnTo>
                    <a:pt x="1710" y="588"/>
                  </a:lnTo>
                  <a:lnTo>
                    <a:pt x="1709" y="566"/>
                  </a:lnTo>
                  <a:lnTo>
                    <a:pt x="1707" y="546"/>
                  </a:lnTo>
                  <a:lnTo>
                    <a:pt x="1703" y="525"/>
                  </a:lnTo>
                  <a:lnTo>
                    <a:pt x="1699" y="504"/>
                  </a:lnTo>
                  <a:lnTo>
                    <a:pt x="1694" y="484"/>
                  </a:lnTo>
                  <a:lnTo>
                    <a:pt x="1688" y="463"/>
                  </a:lnTo>
                  <a:lnTo>
                    <a:pt x="1680" y="443"/>
                  </a:lnTo>
                  <a:lnTo>
                    <a:pt x="1672" y="424"/>
                  </a:lnTo>
                  <a:lnTo>
                    <a:pt x="1663" y="405"/>
                  </a:lnTo>
                  <a:lnTo>
                    <a:pt x="1653" y="386"/>
                  </a:lnTo>
                  <a:lnTo>
                    <a:pt x="1642" y="368"/>
                  </a:lnTo>
                  <a:lnTo>
                    <a:pt x="1631" y="350"/>
                  </a:lnTo>
                  <a:lnTo>
                    <a:pt x="1618" y="333"/>
                  </a:lnTo>
                  <a:lnTo>
                    <a:pt x="1605" y="316"/>
                  </a:lnTo>
                  <a:lnTo>
                    <a:pt x="1591" y="299"/>
                  </a:lnTo>
                  <a:lnTo>
                    <a:pt x="1576" y="284"/>
                  </a:lnTo>
                  <a:lnTo>
                    <a:pt x="1560" y="270"/>
                  </a:lnTo>
                  <a:lnTo>
                    <a:pt x="1542" y="256"/>
                  </a:lnTo>
                  <a:lnTo>
                    <a:pt x="1525" y="242"/>
                  </a:lnTo>
                  <a:lnTo>
                    <a:pt x="1507" y="230"/>
                  </a:lnTo>
                  <a:lnTo>
                    <a:pt x="1487" y="218"/>
                  </a:lnTo>
                  <a:lnTo>
                    <a:pt x="1468" y="207"/>
                  </a:lnTo>
                  <a:lnTo>
                    <a:pt x="1448" y="197"/>
                  </a:lnTo>
                  <a:lnTo>
                    <a:pt x="1427" y="189"/>
                  </a:lnTo>
                  <a:lnTo>
                    <a:pt x="1406" y="181"/>
                  </a:lnTo>
                  <a:lnTo>
                    <a:pt x="1385" y="175"/>
                  </a:lnTo>
                  <a:lnTo>
                    <a:pt x="1364" y="170"/>
                  </a:lnTo>
                  <a:lnTo>
                    <a:pt x="1343" y="166"/>
                  </a:lnTo>
                  <a:lnTo>
                    <a:pt x="1322" y="162"/>
                  </a:lnTo>
                  <a:lnTo>
                    <a:pt x="1301" y="160"/>
                  </a:lnTo>
                  <a:lnTo>
                    <a:pt x="1279" y="160"/>
                  </a:lnTo>
                  <a:lnTo>
                    <a:pt x="1258" y="160"/>
                  </a:lnTo>
                  <a:lnTo>
                    <a:pt x="1236" y="161"/>
                  </a:lnTo>
                  <a:lnTo>
                    <a:pt x="1216" y="163"/>
                  </a:lnTo>
                  <a:lnTo>
                    <a:pt x="1195" y="166"/>
                  </a:lnTo>
                  <a:lnTo>
                    <a:pt x="1174" y="170"/>
                  </a:lnTo>
                  <a:lnTo>
                    <a:pt x="1153" y="175"/>
                  </a:lnTo>
                  <a:lnTo>
                    <a:pt x="1134" y="181"/>
                  </a:lnTo>
                  <a:lnTo>
                    <a:pt x="1114" y="188"/>
                  </a:lnTo>
                  <a:lnTo>
                    <a:pt x="1095" y="196"/>
                  </a:lnTo>
                  <a:lnTo>
                    <a:pt x="1075" y="205"/>
                  </a:lnTo>
                  <a:lnTo>
                    <a:pt x="1056" y="215"/>
                  </a:lnTo>
                  <a:lnTo>
                    <a:pt x="1038" y="225"/>
                  </a:lnTo>
                  <a:lnTo>
                    <a:pt x="1020" y="236"/>
                  </a:lnTo>
                  <a:lnTo>
                    <a:pt x="1003" y="249"/>
                  </a:lnTo>
                  <a:lnTo>
                    <a:pt x="987" y="262"/>
                  </a:lnTo>
                  <a:lnTo>
                    <a:pt x="971" y="276"/>
                  </a:lnTo>
                  <a:lnTo>
                    <a:pt x="955" y="291"/>
                  </a:lnTo>
                  <a:lnTo>
                    <a:pt x="941" y="307"/>
                  </a:lnTo>
                  <a:lnTo>
                    <a:pt x="926" y="324"/>
                  </a:lnTo>
                  <a:lnTo>
                    <a:pt x="914" y="341"/>
                  </a:lnTo>
                  <a:lnTo>
                    <a:pt x="901" y="360"/>
                  </a:lnTo>
                  <a:lnTo>
                    <a:pt x="889" y="379"/>
                  </a:lnTo>
                  <a:lnTo>
                    <a:pt x="879" y="399"/>
                  </a:lnTo>
                  <a:lnTo>
                    <a:pt x="868" y="419"/>
                  </a:lnTo>
                  <a:lnTo>
                    <a:pt x="856" y="437"/>
                  </a:lnTo>
                  <a:lnTo>
                    <a:pt x="844" y="456"/>
                  </a:lnTo>
                  <a:lnTo>
                    <a:pt x="831" y="473"/>
                  </a:lnTo>
                  <a:lnTo>
                    <a:pt x="817" y="490"/>
                  </a:lnTo>
                  <a:lnTo>
                    <a:pt x="802" y="506"/>
                  </a:lnTo>
                  <a:lnTo>
                    <a:pt x="786" y="521"/>
                  </a:lnTo>
                  <a:lnTo>
                    <a:pt x="771" y="535"/>
                  </a:lnTo>
                  <a:lnTo>
                    <a:pt x="754" y="549"/>
                  </a:lnTo>
                  <a:lnTo>
                    <a:pt x="737" y="561"/>
                  </a:lnTo>
                  <a:lnTo>
                    <a:pt x="719" y="572"/>
                  </a:lnTo>
                  <a:lnTo>
                    <a:pt x="701" y="583"/>
                  </a:lnTo>
                  <a:lnTo>
                    <a:pt x="682" y="593"/>
                  </a:lnTo>
                  <a:lnTo>
                    <a:pt x="663" y="602"/>
                  </a:lnTo>
                  <a:lnTo>
                    <a:pt x="643" y="610"/>
                  </a:lnTo>
                  <a:lnTo>
                    <a:pt x="623" y="616"/>
                  </a:lnTo>
                  <a:lnTo>
                    <a:pt x="604" y="623"/>
                  </a:lnTo>
                  <a:lnTo>
                    <a:pt x="583" y="627"/>
                  </a:lnTo>
                  <a:lnTo>
                    <a:pt x="562" y="631"/>
                  </a:lnTo>
                  <a:lnTo>
                    <a:pt x="541" y="635"/>
                  </a:lnTo>
                  <a:lnTo>
                    <a:pt x="521" y="637"/>
                  </a:lnTo>
                  <a:lnTo>
                    <a:pt x="499" y="638"/>
                  </a:lnTo>
                  <a:lnTo>
                    <a:pt x="478" y="638"/>
                  </a:lnTo>
                  <a:lnTo>
                    <a:pt x="457" y="637"/>
                  </a:lnTo>
                  <a:lnTo>
                    <a:pt x="436" y="635"/>
                  </a:lnTo>
                  <a:lnTo>
                    <a:pt x="415" y="632"/>
                  </a:lnTo>
                  <a:lnTo>
                    <a:pt x="393" y="627"/>
                  </a:lnTo>
                  <a:lnTo>
                    <a:pt x="372" y="622"/>
                  </a:lnTo>
                  <a:lnTo>
                    <a:pt x="351" y="616"/>
                  </a:lnTo>
                  <a:lnTo>
                    <a:pt x="331" y="608"/>
                  </a:lnTo>
                  <a:lnTo>
                    <a:pt x="309" y="600"/>
                  </a:lnTo>
                  <a:lnTo>
                    <a:pt x="289" y="590"/>
                  </a:lnTo>
                  <a:lnTo>
                    <a:pt x="270" y="580"/>
                  </a:lnTo>
                  <a:lnTo>
                    <a:pt x="250" y="568"/>
                  </a:lnTo>
                  <a:lnTo>
                    <a:pt x="232" y="555"/>
                  </a:lnTo>
                  <a:lnTo>
                    <a:pt x="215" y="542"/>
                  </a:lnTo>
                  <a:lnTo>
                    <a:pt x="198" y="528"/>
                  </a:lnTo>
                  <a:lnTo>
                    <a:pt x="182" y="513"/>
                  </a:lnTo>
                  <a:lnTo>
                    <a:pt x="167" y="498"/>
                  </a:lnTo>
                  <a:lnTo>
                    <a:pt x="153" y="482"/>
                  </a:lnTo>
                  <a:lnTo>
                    <a:pt x="139" y="465"/>
                  </a:lnTo>
                  <a:lnTo>
                    <a:pt x="127" y="448"/>
                  </a:lnTo>
                  <a:lnTo>
                    <a:pt x="115" y="430"/>
                  </a:lnTo>
                  <a:lnTo>
                    <a:pt x="105" y="412"/>
                  </a:lnTo>
                  <a:lnTo>
                    <a:pt x="95" y="394"/>
                  </a:lnTo>
                  <a:lnTo>
                    <a:pt x="85" y="374"/>
                  </a:lnTo>
                  <a:lnTo>
                    <a:pt x="77" y="354"/>
                  </a:lnTo>
                  <a:lnTo>
                    <a:pt x="71" y="335"/>
                  </a:lnTo>
                  <a:lnTo>
                    <a:pt x="65" y="315"/>
                  </a:lnTo>
                  <a:lnTo>
                    <a:pt x="60" y="294"/>
                  </a:lnTo>
                  <a:lnTo>
                    <a:pt x="56" y="274"/>
                  </a:lnTo>
                  <a:lnTo>
                    <a:pt x="52" y="252"/>
                  </a:lnTo>
                  <a:lnTo>
                    <a:pt x="50" y="231"/>
                  </a:lnTo>
                  <a:lnTo>
                    <a:pt x="49" y="211"/>
                  </a:lnTo>
                  <a:lnTo>
                    <a:pt x="49" y="189"/>
                  </a:lnTo>
                  <a:lnTo>
                    <a:pt x="50" y="168"/>
                  </a:lnTo>
                  <a:lnTo>
                    <a:pt x="52" y="146"/>
                  </a:lnTo>
                  <a:lnTo>
                    <a:pt x="55" y="125"/>
                  </a:lnTo>
                  <a:lnTo>
                    <a:pt x="59" y="104"/>
                  </a:lnTo>
                  <a:lnTo>
                    <a:pt x="64" y="83"/>
                  </a:lnTo>
                  <a:lnTo>
                    <a:pt x="70" y="62"/>
                  </a:lnTo>
                  <a:lnTo>
                    <a:pt x="77" y="41"/>
                  </a:lnTo>
                  <a:lnTo>
                    <a:pt x="86" y="20"/>
                  </a:lnTo>
                  <a:lnTo>
                    <a:pt x="96" y="0"/>
                  </a:lnTo>
                  <a:lnTo>
                    <a:pt x="77" y="41"/>
                  </a:lnTo>
                  <a:lnTo>
                    <a:pt x="59" y="82"/>
                  </a:lnTo>
                  <a:lnTo>
                    <a:pt x="44" y="124"/>
                  </a:lnTo>
                  <a:lnTo>
                    <a:pt x="31" y="166"/>
                  </a:lnTo>
                  <a:lnTo>
                    <a:pt x="20" y="209"/>
                  </a:lnTo>
                  <a:lnTo>
                    <a:pt x="12" y="251"/>
                  </a:lnTo>
                  <a:lnTo>
                    <a:pt x="6" y="294"/>
                  </a:lnTo>
                  <a:lnTo>
                    <a:pt x="2" y="337"/>
                  </a:lnTo>
                  <a:lnTo>
                    <a:pt x="0" y="380"/>
                  </a:lnTo>
                  <a:lnTo>
                    <a:pt x="0" y="422"/>
                  </a:lnTo>
                  <a:lnTo>
                    <a:pt x="2" y="464"/>
                  </a:lnTo>
                  <a:lnTo>
                    <a:pt x="6" y="507"/>
                  </a:lnTo>
                  <a:lnTo>
                    <a:pt x="12" y="549"/>
                  </a:lnTo>
                  <a:lnTo>
                    <a:pt x="20" y="590"/>
                  </a:lnTo>
                  <a:lnTo>
                    <a:pt x="30" y="631"/>
                  </a:lnTo>
                  <a:lnTo>
                    <a:pt x="42" y="671"/>
                  </a:lnTo>
                  <a:lnTo>
                    <a:pt x="56" y="711"/>
                  </a:lnTo>
                  <a:lnTo>
                    <a:pt x="72" y="750"/>
                  </a:lnTo>
                  <a:lnTo>
                    <a:pt x="89" y="788"/>
                  </a:lnTo>
                  <a:lnTo>
                    <a:pt x="109" y="826"/>
                  </a:lnTo>
                  <a:lnTo>
                    <a:pt x="130" y="863"/>
                  </a:lnTo>
                  <a:lnTo>
                    <a:pt x="154" y="898"/>
                  </a:lnTo>
                  <a:lnTo>
                    <a:pt x="178" y="933"/>
                  </a:lnTo>
                  <a:lnTo>
                    <a:pt x="205" y="966"/>
                  </a:lnTo>
                  <a:lnTo>
                    <a:pt x="234" y="998"/>
                  </a:lnTo>
                  <a:lnTo>
                    <a:pt x="264" y="1029"/>
                  </a:lnTo>
                  <a:lnTo>
                    <a:pt x="295" y="1059"/>
                  </a:lnTo>
                  <a:lnTo>
                    <a:pt x="329" y="1087"/>
                  </a:lnTo>
                  <a:lnTo>
                    <a:pt x="364" y="1113"/>
                  </a:lnTo>
                  <a:lnTo>
                    <a:pt x="401" y="1138"/>
                  </a:lnTo>
                  <a:lnTo>
                    <a:pt x="439" y="1161"/>
                  </a:lnTo>
                  <a:lnTo>
                    <a:pt x="479" y="1183"/>
                  </a:lnTo>
                  <a:lnTo>
                    <a:pt x="520" y="1203"/>
                  </a:lnTo>
                  <a:lnTo>
                    <a:pt x="561" y="1220"/>
                  </a:lnTo>
                  <a:lnTo>
                    <a:pt x="603" y="1235"/>
                  </a:lnTo>
                  <a:lnTo>
                    <a:pt x="645" y="1248"/>
                  </a:lnTo>
                  <a:lnTo>
                    <a:pt x="688" y="1258"/>
                  </a:lnTo>
                  <a:lnTo>
                    <a:pt x="730" y="1267"/>
                  </a:lnTo>
                  <a:lnTo>
                    <a:pt x="773" y="1273"/>
                  </a:lnTo>
                  <a:lnTo>
                    <a:pt x="816" y="1277"/>
                  </a:lnTo>
                  <a:lnTo>
                    <a:pt x="859" y="1279"/>
                  </a:lnTo>
                  <a:lnTo>
                    <a:pt x="901" y="1279"/>
                  </a:lnTo>
                  <a:lnTo>
                    <a:pt x="943" y="1277"/>
                  </a:lnTo>
                  <a:lnTo>
                    <a:pt x="986" y="1273"/>
                  </a:lnTo>
                  <a:lnTo>
                    <a:pt x="1028" y="1267"/>
                  </a:lnTo>
                  <a:lnTo>
                    <a:pt x="1069" y="1258"/>
                  </a:lnTo>
                  <a:lnTo>
                    <a:pt x="1110" y="1248"/>
                  </a:lnTo>
                  <a:lnTo>
                    <a:pt x="1151" y="1236"/>
                  </a:lnTo>
                  <a:lnTo>
                    <a:pt x="1191" y="1222"/>
                  </a:lnTo>
                  <a:lnTo>
                    <a:pt x="1230" y="1207"/>
                  </a:lnTo>
                  <a:lnTo>
                    <a:pt x="1268" y="1189"/>
                  </a:lnTo>
                  <a:lnTo>
                    <a:pt x="1306" y="1169"/>
                  </a:lnTo>
                  <a:lnTo>
                    <a:pt x="1342" y="1148"/>
                  </a:lnTo>
                  <a:lnTo>
                    <a:pt x="1378" y="1124"/>
                  </a:lnTo>
                  <a:lnTo>
                    <a:pt x="1413" y="1099"/>
                  </a:lnTo>
                  <a:lnTo>
                    <a:pt x="1446" y="1073"/>
                  </a:lnTo>
                  <a:lnTo>
                    <a:pt x="1478" y="1044"/>
                  </a:lnTo>
                  <a:lnTo>
                    <a:pt x="1509" y="1014"/>
                  </a:lnTo>
                  <a:lnTo>
                    <a:pt x="1538" y="982"/>
                  </a:lnTo>
                  <a:lnTo>
                    <a:pt x="1567" y="949"/>
                  </a:lnTo>
                  <a:lnTo>
                    <a:pt x="1593" y="913"/>
                  </a:lnTo>
                  <a:lnTo>
                    <a:pt x="1618" y="877"/>
                  </a:lnTo>
                  <a:lnTo>
                    <a:pt x="1642" y="838"/>
                  </a:lnTo>
                  <a:lnTo>
                    <a:pt x="1663" y="798"/>
                  </a:lnTo>
                </a:path>
              </a:pathLst>
            </a:custGeom>
            <a:solidFill>
              <a:schemeClr val="accent6"/>
            </a:solidFill>
            <a:ln w="9525" cap="rnd">
              <a:solidFill>
                <a:schemeClr val="bg1"/>
              </a:solidFill>
              <a:round/>
              <a:headEnd/>
              <a:tailEnd/>
            </a:ln>
          </p:spPr>
          <p:txBody>
            <a:bodyPr lIns="48000" tIns="48000" rIns="48000" bIns="48000"/>
            <a:lstStyle/>
            <a:p>
              <a:endParaRPr lang="en-US" sz="1867" dirty="0">
                <a:solidFill>
                  <a:srgbClr val="575757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rot="5400000">
              <a:off x="2169730" y="2546204"/>
              <a:ext cx="3562490" cy="3059016"/>
            </a:xfrm>
            <a:custGeom>
              <a:avLst/>
              <a:gdLst>
                <a:gd name="T0" fmla="*/ 2147483647 w 1711"/>
                <a:gd name="T1" fmla="*/ 2147483647 h 1280"/>
                <a:gd name="T2" fmla="*/ 2147483647 w 1711"/>
                <a:gd name="T3" fmla="*/ 2147483647 h 1280"/>
                <a:gd name="T4" fmla="*/ 2147483647 w 1711"/>
                <a:gd name="T5" fmla="*/ 2147483647 h 1280"/>
                <a:gd name="T6" fmla="*/ 2147483647 w 1711"/>
                <a:gd name="T7" fmla="*/ 2147483647 h 1280"/>
                <a:gd name="T8" fmla="*/ 2147483647 w 1711"/>
                <a:gd name="T9" fmla="*/ 2147483647 h 1280"/>
                <a:gd name="T10" fmla="*/ 2147483647 w 1711"/>
                <a:gd name="T11" fmla="*/ 2147483647 h 1280"/>
                <a:gd name="T12" fmla="*/ 2147483647 w 1711"/>
                <a:gd name="T13" fmla="*/ 2147483647 h 1280"/>
                <a:gd name="T14" fmla="*/ 2147483647 w 1711"/>
                <a:gd name="T15" fmla="*/ 2147483647 h 1280"/>
                <a:gd name="T16" fmla="*/ 2147483647 w 1711"/>
                <a:gd name="T17" fmla="*/ 2147483647 h 1280"/>
                <a:gd name="T18" fmla="*/ 2147483647 w 1711"/>
                <a:gd name="T19" fmla="*/ 2147483647 h 1280"/>
                <a:gd name="T20" fmla="*/ 2147483647 w 1711"/>
                <a:gd name="T21" fmla="*/ 2147483647 h 1280"/>
                <a:gd name="T22" fmla="*/ 2147483647 w 1711"/>
                <a:gd name="T23" fmla="*/ 2147483647 h 1280"/>
                <a:gd name="T24" fmla="*/ 2147483647 w 1711"/>
                <a:gd name="T25" fmla="*/ 2147483647 h 1280"/>
                <a:gd name="T26" fmla="*/ 2147483647 w 1711"/>
                <a:gd name="T27" fmla="*/ 2147483647 h 1280"/>
                <a:gd name="T28" fmla="*/ 2147483647 w 1711"/>
                <a:gd name="T29" fmla="*/ 2147483647 h 1280"/>
                <a:gd name="T30" fmla="*/ 2147483647 w 1711"/>
                <a:gd name="T31" fmla="*/ 2147483647 h 1280"/>
                <a:gd name="T32" fmla="*/ 2147483647 w 1711"/>
                <a:gd name="T33" fmla="*/ 2147483647 h 1280"/>
                <a:gd name="T34" fmla="*/ 2147483647 w 1711"/>
                <a:gd name="T35" fmla="*/ 2147483647 h 1280"/>
                <a:gd name="T36" fmla="*/ 2147483647 w 1711"/>
                <a:gd name="T37" fmla="*/ 2147483647 h 1280"/>
                <a:gd name="T38" fmla="*/ 2147483647 w 1711"/>
                <a:gd name="T39" fmla="*/ 2147483647 h 1280"/>
                <a:gd name="T40" fmla="*/ 2147483647 w 1711"/>
                <a:gd name="T41" fmla="*/ 2147483647 h 1280"/>
                <a:gd name="T42" fmla="*/ 2147483647 w 1711"/>
                <a:gd name="T43" fmla="*/ 2147483647 h 1280"/>
                <a:gd name="T44" fmla="*/ 2147483647 w 1711"/>
                <a:gd name="T45" fmla="*/ 2147483647 h 1280"/>
                <a:gd name="T46" fmla="*/ 2147483647 w 1711"/>
                <a:gd name="T47" fmla="*/ 2147483647 h 1280"/>
                <a:gd name="T48" fmla="*/ 2147483647 w 1711"/>
                <a:gd name="T49" fmla="*/ 2147483647 h 1280"/>
                <a:gd name="T50" fmla="*/ 2147483647 w 1711"/>
                <a:gd name="T51" fmla="*/ 2147483647 h 1280"/>
                <a:gd name="T52" fmla="*/ 2147483647 w 1711"/>
                <a:gd name="T53" fmla="*/ 2147483647 h 1280"/>
                <a:gd name="T54" fmla="*/ 2147483647 w 1711"/>
                <a:gd name="T55" fmla="*/ 2147483647 h 1280"/>
                <a:gd name="T56" fmla="*/ 2147483647 w 1711"/>
                <a:gd name="T57" fmla="*/ 2147483647 h 1280"/>
                <a:gd name="T58" fmla="*/ 2147483647 w 1711"/>
                <a:gd name="T59" fmla="*/ 2147483647 h 1280"/>
                <a:gd name="T60" fmla="*/ 2147483647 w 1711"/>
                <a:gd name="T61" fmla="*/ 2147483647 h 1280"/>
                <a:gd name="T62" fmla="*/ 2147483647 w 1711"/>
                <a:gd name="T63" fmla="*/ 2147483647 h 1280"/>
                <a:gd name="T64" fmla="*/ 2147483647 w 1711"/>
                <a:gd name="T65" fmla="*/ 2147483647 h 1280"/>
                <a:gd name="T66" fmla="*/ 2147483647 w 1711"/>
                <a:gd name="T67" fmla="*/ 2147483647 h 1280"/>
                <a:gd name="T68" fmla="*/ 2147483647 w 1711"/>
                <a:gd name="T69" fmla="*/ 2147483647 h 1280"/>
                <a:gd name="T70" fmla="*/ 2147483647 w 1711"/>
                <a:gd name="T71" fmla="*/ 2147483647 h 1280"/>
                <a:gd name="T72" fmla="*/ 2147483647 w 1711"/>
                <a:gd name="T73" fmla="*/ 2147483647 h 1280"/>
                <a:gd name="T74" fmla="*/ 2147483647 w 1711"/>
                <a:gd name="T75" fmla="*/ 2147483647 h 1280"/>
                <a:gd name="T76" fmla="*/ 2147483647 w 1711"/>
                <a:gd name="T77" fmla="*/ 2147483647 h 1280"/>
                <a:gd name="T78" fmla="*/ 2147483647 w 1711"/>
                <a:gd name="T79" fmla="*/ 2147483647 h 1280"/>
                <a:gd name="T80" fmla="*/ 2147483647 w 1711"/>
                <a:gd name="T81" fmla="*/ 2147483647 h 1280"/>
                <a:gd name="T82" fmla="*/ 2147483647 w 1711"/>
                <a:gd name="T83" fmla="*/ 2147483647 h 1280"/>
                <a:gd name="T84" fmla="*/ 2147483647 w 1711"/>
                <a:gd name="T85" fmla="*/ 2147483647 h 1280"/>
                <a:gd name="T86" fmla="*/ 2147483647 w 1711"/>
                <a:gd name="T87" fmla="*/ 2147483647 h 1280"/>
                <a:gd name="T88" fmla="*/ 2147483647 w 1711"/>
                <a:gd name="T89" fmla="*/ 2147483647 h 1280"/>
                <a:gd name="T90" fmla="*/ 2147483647 w 1711"/>
                <a:gd name="T91" fmla="*/ 2147483647 h 1280"/>
                <a:gd name="T92" fmla="*/ 2147483647 w 1711"/>
                <a:gd name="T93" fmla="*/ 2147483647 h 1280"/>
                <a:gd name="T94" fmla="*/ 2147483647 w 1711"/>
                <a:gd name="T95" fmla="*/ 2147483647 h 12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11"/>
                <a:gd name="T145" fmla="*/ 0 h 1280"/>
                <a:gd name="T146" fmla="*/ 1711 w 1711"/>
                <a:gd name="T147" fmla="*/ 1280 h 12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11" h="1280">
                  <a:moveTo>
                    <a:pt x="1663" y="798"/>
                  </a:moveTo>
                  <a:lnTo>
                    <a:pt x="1673" y="779"/>
                  </a:lnTo>
                  <a:lnTo>
                    <a:pt x="1682" y="757"/>
                  </a:lnTo>
                  <a:lnTo>
                    <a:pt x="1689" y="737"/>
                  </a:lnTo>
                  <a:lnTo>
                    <a:pt x="1695" y="716"/>
                  </a:lnTo>
                  <a:lnTo>
                    <a:pt x="1700" y="694"/>
                  </a:lnTo>
                  <a:lnTo>
                    <a:pt x="1704" y="673"/>
                  </a:lnTo>
                  <a:lnTo>
                    <a:pt x="1707" y="652"/>
                  </a:lnTo>
                  <a:lnTo>
                    <a:pt x="1709" y="631"/>
                  </a:lnTo>
                  <a:lnTo>
                    <a:pt x="1710" y="610"/>
                  </a:lnTo>
                  <a:lnTo>
                    <a:pt x="1710" y="588"/>
                  </a:lnTo>
                  <a:lnTo>
                    <a:pt x="1709" y="566"/>
                  </a:lnTo>
                  <a:lnTo>
                    <a:pt x="1707" y="546"/>
                  </a:lnTo>
                  <a:lnTo>
                    <a:pt x="1703" y="525"/>
                  </a:lnTo>
                  <a:lnTo>
                    <a:pt x="1699" y="504"/>
                  </a:lnTo>
                  <a:lnTo>
                    <a:pt x="1694" y="484"/>
                  </a:lnTo>
                  <a:lnTo>
                    <a:pt x="1688" y="463"/>
                  </a:lnTo>
                  <a:lnTo>
                    <a:pt x="1680" y="443"/>
                  </a:lnTo>
                  <a:lnTo>
                    <a:pt x="1672" y="424"/>
                  </a:lnTo>
                  <a:lnTo>
                    <a:pt x="1663" y="405"/>
                  </a:lnTo>
                  <a:lnTo>
                    <a:pt x="1653" y="386"/>
                  </a:lnTo>
                  <a:lnTo>
                    <a:pt x="1642" y="368"/>
                  </a:lnTo>
                  <a:lnTo>
                    <a:pt x="1631" y="350"/>
                  </a:lnTo>
                  <a:lnTo>
                    <a:pt x="1618" y="333"/>
                  </a:lnTo>
                  <a:lnTo>
                    <a:pt x="1605" y="316"/>
                  </a:lnTo>
                  <a:lnTo>
                    <a:pt x="1591" y="299"/>
                  </a:lnTo>
                  <a:lnTo>
                    <a:pt x="1576" y="284"/>
                  </a:lnTo>
                  <a:lnTo>
                    <a:pt x="1560" y="270"/>
                  </a:lnTo>
                  <a:lnTo>
                    <a:pt x="1542" y="256"/>
                  </a:lnTo>
                  <a:lnTo>
                    <a:pt x="1525" y="242"/>
                  </a:lnTo>
                  <a:lnTo>
                    <a:pt x="1507" y="230"/>
                  </a:lnTo>
                  <a:lnTo>
                    <a:pt x="1487" y="218"/>
                  </a:lnTo>
                  <a:lnTo>
                    <a:pt x="1468" y="207"/>
                  </a:lnTo>
                  <a:lnTo>
                    <a:pt x="1448" y="197"/>
                  </a:lnTo>
                  <a:lnTo>
                    <a:pt x="1427" y="189"/>
                  </a:lnTo>
                  <a:lnTo>
                    <a:pt x="1406" y="181"/>
                  </a:lnTo>
                  <a:lnTo>
                    <a:pt x="1385" y="175"/>
                  </a:lnTo>
                  <a:lnTo>
                    <a:pt x="1364" y="170"/>
                  </a:lnTo>
                  <a:lnTo>
                    <a:pt x="1343" y="166"/>
                  </a:lnTo>
                  <a:lnTo>
                    <a:pt x="1322" y="162"/>
                  </a:lnTo>
                  <a:lnTo>
                    <a:pt x="1301" y="160"/>
                  </a:lnTo>
                  <a:lnTo>
                    <a:pt x="1279" y="160"/>
                  </a:lnTo>
                  <a:lnTo>
                    <a:pt x="1258" y="160"/>
                  </a:lnTo>
                  <a:lnTo>
                    <a:pt x="1236" y="161"/>
                  </a:lnTo>
                  <a:lnTo>
                    <a:pt x="1216" y="163"/>
                  </a:lnTo>
                  <a:lnTo>
                    <a:pt x="1195" y="166"/>
                  </a:lnTo>
                  <a:lnTo>
                    <a:pt x="1174" y="170"/>
                  </a:lnTo>
                  <a:lnTo>
                    <a:pt x="1153" y="175"/>
                  </a:lnTo>
                  <a:lnTo>
                    <a:pt x="1134" y="181"/>
                  </a:lnTo>
                  <a:lnTo>
                    <a:pt x="1114" y="188"/>
                  </a:lnTo>
                  <a:lnTo>
                    <a:pt x="1095" y="196"/>
                  </a:lnTo>
                  <a:lnTo>
                    <a:pt x="1075" y="205"/>
                  </a:lnTo>
                  <a:lnTo>
                    <a:pt x="1056" y="215"/>
                  </a:lnTo>
                  <a:lnTo>
                    <a:pt x="1038" y="225"/>
                  </a:lnTo>
                  <a:lnTo>
                    <a:pt x="1020" y="236"/>
                  </a:lnTo>
                  <a:lnTo>
                    <a:pt x="1003" y="249"/>
                  </a:lnTo>
                  <a:lnTo>
                    <a:pt x="987" y="262"/>
                  </a:lnTo>
                  <a:lnTo>
                    <a:pt x="971" y="276"/>
                  </a:lnTo>
                  <a:lnTo>
                    <a:pt x="955" y="291"/>
                  </a:lnTo>
                  <a:lnTo>
                    <a:pt x="941" y="307"/>
                  </a:lnTo>
                  <a:lnTo>
                    <a:pt x="926" y="324"/>
                  </a:lnTo>
                  <a:lnTo>
                    <a:pt x="914" y="341"/>
                  </a:lnTo>
                  <a:lnTo>
                    <a:pt x="901" y="360"/>
                  </a:lnTo>
                  <a:lnTo>
                    <a:pt x="889" y="379"/>
                  </a:lnTo>
                  <a:lnTo>
                    <a:pt x="879" y="399"/>
                  </a:lnTo>
                  <a:lnTo>
                    <a:pt x="868" y="419"/>
                  </a:lnTo>
                  <a:lnTo>
                    <a:pt x="856" y="437"/>
                  </a:lnTo>
                  <a:lnTo>
                    <a:pt x="844" y="456"/>
                  </a:lnTo>
                  <a:lnTo>
                    <a:pt x="831" y="473"/>
                  </a:lnTo>
                  <a:lnTo>
                    <a:pt x="817" y="490"/>
                  </a:lnTo>
                  <a:lnTo>
                    <a:pt x="802" y="506"/>
                  </a:lnTo>
                  <a:lnTo>
                    <a:pt x="786" y="521"/>
                  </a:lnTo>
                  <a:lnTo>
                    <a:pt x="771" y="535"/>
                  </a:lnTo>
                  <a:lnTo>
                    <a:pt x="754" y="549"/>
                  </a:lnTo>
                  <a:lnTo>
                    <a:pt x="737" y="561"/>
                  </a:lnTo>
                  <a:lnTo>
                    <a:pt x="719" y="572"/>
                  </a:lnTo>
                  <a:lnTo>
                    <a:pt x="701" y="583"/>
                  </a:lnTo>
                  <a:lnTo>
                    <a:pt x="682" y="593"/>
                  </a:lnTo>
                  <a:lnTo>
                    <a:pt x="663" y="602"/>
                  </a:lnTo>
                  <a:lnTo>
                    <a:pt x="643" y="610"/>
                  </a:lnTo>
                  <a:lnTo>
                    <a:pt x="623" y="616"/>
                  </a:lnTo>
                  <a:lnTo>
                    <a:pt x="604" y="623"/>
                  </a:lnTo>
                  <a:lnTo>
                    <a:pt x="583" y="627"/>
                  </a:lnTo>
                  <a:lnTo>
                    <a:pt x="562" y="631"/>
                  </a:lnTo>
                  <a:lnTo>
                    <a:pt x="541" y="635"/>
                  </a:lnTo>
                  <a:lnTo>
                    <a:pt x="521" y="637"/>
                  </a:lnTo>
                  <a:lnTo>
                    <a:pt x="499" y="638"/>
                  </a:lnTo>
                  <a:lnTo>
                    <a:pt x="478" y="638"/>
                  </a:lnTo>
                  <a:lnTo>
                    <a:pt x="457" y="637"/>
                  </a:lnTo>
                  <a:lnTo>
                    <a:pt x="436" y="635"/>
                  </a:lnTo>
                  <a:lnTo>
                    <a:pt x="415" y="632"/>
                  </a:lnTo>
                  <a:lnTo>
                    <a:pt x="393" y="627"/>
                  </a:lnTo>
                  <a:lnTo>
                    <a:pt x="372" y="622"/>
                  </a:lnTo>
                  <a:lnTo>
                    <a:pt x="351" y="616"/>
                  </a:lnTo>
                  <a:lnTo>
                    <a:pt x="331" y="608"/>
                  </a:lnTo>
                  <a:lnTo>
                    <a:pt x="309" y="600"/>
                  </a:lnTo>
                  <a:lnTo>
                    <a:pt x="289" y="590"/>
                  </a:lnTo>
                  <a:lnTo>
                    <a:pt x="270" y="580"/>
                  </a:lnTo>
                  <a:lnTo>
                    <a:pt x="250" y="568"/>
                  </a:lnTo>
                  <a:lnTo>
                    <a:pt x="232" y="555"/>
                  </a:lnTo>
                  <a:lnTo>
                    <a:pt x="215" y="542"/>
                  </a:lnTo>
                  <a:lnTo>
                    <a:pt x="198" y="528"/>
                  </a:lnTo>
                  <a:lnTo>
                    <a:pt x="182" y="513"/>
                  </a:lnTo>
                  <a:lnTo>
                    <a:pt x="167" y="498"/>
                  </a:lnTo>
                  <a:lnTo>
                    <a:pt x="153" y="482"/>
                  </a:lnTo>
                  <a:lnTo>
                    <a:pt x="139" y="465"/>
                  </a:lnTo>
                  <a:lnTo>
                    <a:pt x="127" y="448"/>
                  </a:lnTo>
                  <a:lnTo>
                    <a:pt x="115" y="430"/>
                  </a:lnTo>
                  <a:lnTo>
                    <a:pt x="105" y="412"/>
                  </a:lnTo>
                  <a:lnTo>
                    <a:pt x="95" y="394"/>
                  </a:lnTo>
                  <a:lnTo>
                    <a:pt x="85" y="374"/>
                  </a:lnTo>
                  <a:lnTo>
                    <a:pt x="77" y="354"/>
                  </a:lnTo>
                  <a:lnTo>
                    <a:pt x="71" y="335"/>
                  </a:lnTo>
                  <a:lnTo>
                    <a:pt x="65" y="315"/>
                  </a:lnTo>
                  <a:lnTo>
                    <a:pt x="60" y="294"/>
                  </a:lnTo>
                  <a:lnTo>
                    <a:pt x="56" y="274"/>
                  </a:lnTo>
                  <a:lnTo>
                    <a:pt x="52" y="252"/>
                  </a:lnTo>
                  <a:lnTo>
                    <a:pt x="50" y="231"/>
                  </a:lnTo>
                  <a:lnTo>
                    <a:pt x="49" y="211"/>
                  </a:lnTo>
                  <a:lnTo>
                    <a:pt x="49" y="189"/>
                  </a:lnTo>
                  <a:lnTo>
                    <a:pt x="50" y="168"/>
                  </a:lnTo>
                  <a:lnTo>
                    <a:pt x="52" y="146"/>
                  </a:lnTo>
                  <a:lnTo>
                    <a:pt x="55" y="125"/>
                  </a:lnTo>
                  <a:lnTo>
                    <a:pt x="59" y="104"/>
                  </a:lnTo>
                  <a:lnTo>
                    <a:pt x="64" y="83"/>
                  </a:lnTo>
                  <a:lnTo>
                    <a:pt x="70" y="62"/>
                  </a:lnTo>
                  <a:lnTo>
                    <a:pt x="77" y="41"/>
                  </a:lnTo>
                  <a:lnTo>
                    <a:pt x="86" y="20"/>
                  </a:lnTo>
                  <a:lnTo>
                    <a:pt x="96" y="0"/>
                  </a:lnTo>
                  <a:lnTo>
                    <a:pt x="77" y="41"/>
                  </a:lnTo>
                  <a:lnTo>
                    <a:pt x="59" y="82"/>
                  </a:lnTo>
                  <a:lnTo>
                    <a:pt x="44" y="124"/>
                  </a:lnTo>
                  <a:lnTo>
                    <a:pt x="31" y="166"/>
                  </a:lnTo>
                  <a:lnTo>
                    <a:pt x="20" y="209"/>
                  </a:lnTo>
                  <a:lnTo>
                    <a:pt x="12" y="251"/>
                  </a:lnTo>
                  <a:lnTo>
                    <a:pt x="6" y="294"/>
                  </a:lnTo>
                  <a:lnTo>
                    <a:pt x="2" y="337"/>
                  </a:lnTo>
                  <a:lnTo>
                    <a:pt x="0" y="380"/>
                  </a:lnTo>
                  <a:lnTo>
                    <a:pt x="0" y="422"/>
                  </a:lnTo>
                  <a:lnTo>
                    <a:pt x="2" y="464"/>
                  </a:lnTo>
                  <a:lnTo>
                    <a:pt x="6" y="507"/>
                  </a:lnTo>
                  <a:lnTo>
                    <a:pt x="12" y="549"/>
                  </a:lnTo>
                  <a:lnTo>
                    <a:pt x="20" y="590"/>
                  </a:lnTo>
                  <a:lnTo>
                    <a:pt x="30" y="631"/>
                  </a:lnTo>
                  <a:lnTo>
                    <a:pt x="42" y="671"/>
                  </a:lnTo>
                  <a:lnTo>
                    <a:pt x="56" y="711"/>
                  </a:lnTo>
                  <a:lnTo>
                    <a:pt x="72" y="750"/>
                  </a:lnTo>
                  <a:lnTo>
                    <a:pt x="89" y="788"/>
                  </a:lnTo>
                  <a:lnTo>
                    <a:pt x="109" y="826"/>
                  </a:lnTo>
                  <a:lnTo>
                    <a:pt x="130" y="863"/>
                  </a:lnTo>
                  <a:lnTo>
                    <a:pt x="154" y="898"/>
                  </a:lnTo>
                  <a:lnTo>
                    <a:pt x="178" y="933"/>
                  </a:lnTo>
                  <a:lnTo>
                    <a:pt x="205" y="966"/>
                  </a:lnTo>
                  <a:lnTo>
                    <a:pt x="234" y="998"/>
                  </a:lnTo>
                  <a:lnTo>
                    <a:pt x="264" y="1029"/>
                  </a:lnTo>
                  <a:lnTo>
                    <a:pt x="295" y="1059"/>
                  </a:lnTo>
                  <a:lnTo>
                    <a:pt x="329" y="1087"/>
                  </a:lnTo>
                  <a:lnTo>
                    <a:pt x="364" y="1113"/>
                  </a:lnTo>
                  <a:lnTo>
                    <a:pt x="401" y="1138"/>
                  </a:lnTo>
                  <a:lnTo>
                    <a:pt x="439" y="1161"/>
                  </a:lnTo>
                  <a:lnTo>
                    <a:pt x="479" y="1183"/>
                  </a:lnTo>
                  <a:lnTo>
                    <a:pt x="520" y="1203"/>
                  </a:lnTo>
                  <a:lnTo>
                    <a:pt x="561" y="1220"/>
                  </a:lnTo>
                  <a:lnTo>
                    <a:pt x="603" y="1235"/>
                  </a:lnTo>
                  <a:lnTo>
                    <a:pt x="645" y="1248"/>
                  </a:lnTo>
                  <a:lnTo>
                    <a:pt x="688" y="1258"/>
                  </a:lnTo>
                  <a:lnTo>
                    <a:pt x="730" y="1267"/>
                  </a:lnTo>
                  <a:lnTo>
                    <a:pt x="773" y="1273"/>
                  </a:lnTo>
                  <a:lnTo>
                    <a:pt x="816" y="1277"/>
                  </a:lnTo>
                  <a:lnTo>
                    <a:pt x="859" y="1279"/>
                  </a:lnTo>
                  <a:lnTo>
                    <a:pt x="901" y="1279"/>
                  </a:lnTo>
                  <a:lnTo>
                    <a:pt x="943" y="1277"/>
                  </a:lnTo>
                  <a:lnTo>
                    <a:pt x="986" y="1273"/>
                  </a:lnTo>
                  <a:lnTo>
                    <a:pt x="1028" y="1267"/>
                  </a:lnTo>
                  <a:lnTo>
                    <a:pt x="1069" y="1258"/>
                  </a:lnTo>
                  <a:lnTo>
                    <a:pt x="1110" y="1248"/>
                  </a:lnTo>
                  <a:lnTo>
                    <a:pt x="1151" y="1236"/>
                  </a:lnTo>
                  <a:lnTo>
                    <a:pt x="1191" y="1222"/>
                  </a:lnTo>
                  <a:lnTo>
                    <a:pt x="1230" y="1207"/>
                  </a:lnTo>
                  <a:lnTo>
                    <a:pt x="1268" y="1189"/>
                  </a:lnTo>
                  <a:lnTo>
                    <a:pt x="1306" y="1169"/>
                  </a:lnTo>
                  <a:lnTo>
                    <a:pt x="1342" y="1148"/>
                  </a:lnTo>
                  <a:lnTo>
                    <a:pt x="1378" y="1124"/>
                  </a:lnTo>
                  <a:lnTo>
                    <a:pt x="1413" y="1099"/>
                  </a:lnTo>
                  <a:lnTo>
                    <a:pt x="1446" y="1073"/>
                  </a:lnTo>
                  <a:lnTo>
                    <a:pt x="1478" y="1044"/>
                  </a:lnTo>
                  <a:lnTo>
                    <a:pt x="1509" y="1014"/>
                  </a:lnTo>
                  <a:lnTo>
                    <a:pt x="1538" y="982"/>
                  </a:lnTo>
                  <a:lnTo>
                    <a:pt x="1567" y="949"/>
                  </a:lnTo>
                  <a:lnTo>
                    <a:pt x="1593" y="913"/>
                  </a:lnTo>
                  <a:lnTo>
                    <a:pt x="1618" y="877"/>
                  </a:lnTo>
                  <a:lnTo>
                    <a:pt x="1642" y="838"/>
                  </a:lnTo>
                  <a:lnTo>
                    <a:pt x="1663" y="798"/>
                  </a:lnTo>
                </a:path>
              </a:pathLst>
            </a:custGeom>
            <a:solidFill>
              <a:schemeClr val="accent1"/>
            </a:solidFill>
            <a:ln w="9525" cap="rnd">
              <a:solidFill>
                <a:schemeClr val="bg1"/>
              </a:solidFill>
              <a:round/>
              <a:headEnd/>
              <a:tailEnd/>
            </a:ln>
          </p:spPr>
          <p:txBody>
            <a:bodyPr lIns="48000" tIns="48000" rIns="48000" bIns="48000"/>
            <a:lstStyle/>
            <a:p>
              <a:pPr>
                <a:defRPr/>
              </a:pP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gray">
            <a:xfrm>
              <a:off x="4163536" y="2942439"/>
              <a:ext cx="1642436" cy="8525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06000"/>
                </a:lnSpc>
                <a:buClr>
                  <a:schemeClr val="tx1"/>
                </a:buClr>
              </a:pPr>
              <a:r>
                <a:rPr lang="en-US" sz="2000" dirty="0">
                  <a:latin typeface="Lato Black" panose="020F0A02020204030203" pitchFamily="34" charset="0"/>
                </a:rPr>
                <a:t>GENERAL AIDS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gray">
            <a:xfrm>
              <a:off x="2742748" y="4379850"/>
              <a:ext cx="1751176" cy="817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06000"/>
                </a:lnSpc>
                <a:buClr>
                  <a:schemeClr val="bg1"/>
                </a:buClr>
              </a:pPr>
              <a:r>
                <a:rPr lang="en-US" sz="2000" dirty="0">
                  <a:latin typeface="Lato Black" panose="020F0A02020204030203" pitchFamily="34" charset="0"/>
                </a:rPr>
                <a:t>PROPERTY  TAXES</a:t>
              </a:r>
            </a:p>
          </p:txBody>
        </p:sp>
      </p:grpSp>
      <p:sp>
        <p:nvSpPr>
          <p:cNvPr id="15" name="Text Placeholder 2"/>
          <p:cNvSpPr txBox="1">
            <a:spLocks/>
          </p:cNvSpPr>
          <p:nvPr/>
        </p:nvSpPr>
        <p:spPr>
          <a:xfrm>
            <a:off x="470908" y="1087620"/>
            <a:ext cx="4461596" cy="494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39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789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Lato" panose="020F0502020204030203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68557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6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57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84904" y="1087620"/>
            <a:ext cx="30355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latin typeface="Lato" panose="020F0502020204030203" pitchFamily="34" charset="0"/>
              </a:rPr>
              <a:t>Outside Revenue Limits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75453" y="1499768"/>
            <a:ext cx="3427915" cy="2955587"/>
            <a:chOff x="4924094" y="1641013"/>
            <a:chExt cx="3737201" cy="2925621"/>
          </a:xfrm>
        </p:grpSpPr>
        <p:sp>
          <p:nvSpPr>
            <p:cNvPr id="17" name="Freeform 9"/>
            <p:cNvSpPr>
              <a:spLocks/>
            </p:cNvSpPr>
            <p:nvPr/>
          </p:nvSpPr>
          <p:spPr bwMode="blackWhite">
            <a:xfrm>
              <a:off x="4924094" y="3973549"/>
              <a:ext cx="3737201" cy="593085"/>
            </a:xfrm>
            <a:custGeom>
              <a:avLst/>
              <a:gdLst>
                <a:gd name="T0" fmla="*/ 2147483647 w 2676"/>
                <a:gd name="T1" fmla="*/ 0 h 484"/>
                <a:gd name="T2" fmla="*/ 0 w 2676"/>
                <a:gd name="T3" fmla="*/ 2147483647 h 484"/>
                <a:gd name="T4" fmla="*/ 2147483647 w 2676"/>
                <a:gd name="T5" fmla="*/ 2147483647 h 484"/>
                <a:gd name="T6" fmla="*/ 2147483647 w 2676"/>
                <a:gd name="T7" fmla="*/ 0 h 484"/>
                <a:gd name="T8" fmla="*/ 2147483647 w 2676"/>
                <a:gd name="T9" fmla="*/ 0 h 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6"/>
                <a:gd name="T16" fmla="*/ 0 h 484"/>
                <a:gd name="T17" fmla="*/ 2676 w 2676"/>
                <a:gd name="T18" fmla="*/ 484 h 4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6" h="484">
                  <a:moveTo>
                    <a:pt x="271" y="0"/>
                  </a:moveTo>
                  <a:lnTo>
                    <a:pt x="0" y="483"/>
                  </a:lnTo>
                  <a:lnTo>
                    <a:pt x="2675" y="483"/>
                  </a:lnTo>
                  <a:lnTo>
                    <a:pt x="2404" y="0"/>
                  </a:lnTo>
                  <a:lnTo>
                    <a:pt x="271" y="0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59267" tIns="59267" rIns="59267" bIns="59267" anchor="ctr"/>
            <a:lstStyle/>
            <a:p>
              <a:pPr algn="ctr" eaLnBrk="0" hangingPunct="0"/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blackWhite">
            <a:xfrm>
              <a:off x="6136010" y="1641013"/>
              <a:ext cx="1313371" cy="1026953"/>
            </a:xfrm>
            <a:custGeom>
              <a:avLst/>
              <a:gdLst>
                <a:gd name="T0" fmla="*/ 0 w 939"/>
                <a:gd name="T1" fmla="*/ 818174 h 839"/>
                <a:gd name="T2" fmla="*/ 1011746 w 939"/>
                <a:gd name="T3" fmla="*/ 818174 h 839"/>
                <a:gd name="T4" fmla="*/ 505873 w 939"/>
                <a:gd name="T5" fmla="*/ 0 h 839"/>
                <a:gd name="T6" fmla="*/ 0 w 939"/>
                <a:gd name="T7" fmla="*/ 818174 h 8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9"/>
                <a:gd name="T13" fmla="*/ 0 h 839"/>
                <a:gd name="T14" fmla="*/ 939 w 939"/>
                <a:gd name="T15" fmla="*/ 839 h 8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9" h="839">
                  <a:moveTo>
                    <a:pt x="0" y="838"/>
                  </a:moveTo>
                  <a:lnTo>
                    <a:pt x="938" y="838"/>
                  </a:lnTo>
                  <a:lnTo>
                    <a:pt x="469" y="0"/>
                  </a:lnTo>
                  <a:lnTo>
                    <a:pt x="0" y="838"/>
                  </a:lnTo>
                </a:path>
              </a:pathLst>
            </a:custGeom>
            <a:solidFill>
              <a:schemeClr val="accent5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59267" tIns="59267" rIns="59267" bIns="59267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GB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blackWhite">
            <a:xfrm>
              <a:off x="5720145" y="2667966"/>
              <a:ext cx="2145100" cy="652792"/>
            </a:xfrm>
            <a:custGeom>
              <a:avLst/>
              <a:gdLst>
                <a:gd name="T0" fmla="*/ 0 w 1536"/>
                <a:gd name="T1" fmla="*/ 519723 h 533"/>
                <a:gd name="T2" fmla="*/ 1653098 w 1536"/>
                <a:gd name="T3" fmla="*/ 519723 h 533"/>
                <a:gd name="T4" fmla="*/ 1332171 w 1536"/>
                <a:gd name="T5" fmla="*/ 0 h 533"/>
                <a:gd name="T6" fmla="*/ 322004 w 1536"/>
                <a:gd name="T7" fmla="*/ 0 h 533"/>
                <a:gd name="T8" fmla="*/ 0 w 1536"/>
                <a:gd name="T9" fmla="*/ 519723 h 5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6"/>
                <a:gd name="T16" fmla="*/ 0 h 533"/>
                <a:gd name="T17" fmla="*/ 1536 w 1536"/>
                <a:gd name="T18" fmla="*/ 533 h 5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6" h="533">
                  <a:moveTo>
                    <a:pt x="0" y="532"/>
                  </a:moveTo>
                  <a:lnTo>
                    <a:pt x="1535" y="532"/>
                  </a:lnTo>
                  <a:lnTo>
                    <a:pt x="1237" y="0"/>
                  </a:lnTo>
                  <a:lnTo>
                    <a:pt x="299" y="0"/>
                  </a:lnTo>
                  <a:lnTo>
                    <a:pt x="0" y="532"/>
                  </a:lnTo>
                </a:path>
              </a:pathLst>
            </a:custGeom>
            <a:solidFill>
              <a:schemeClr val="accent3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59267" tIns="59267" rIns="59267" bIns="59267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en-GB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blackWhite">
            <a:xfrm>
              <a:off x="5303166" y="3318768"/>
              <a:ext cx="2979058" cy="656772"/>
            </a:xfrm>
            <a:custGeom>
              <a:avLst/>
              <a:gdLst>
                <a:gd name="T0" fmla="*/ 2147483647 w 2134"/>
                <a:gd name="T1" fmla="*/ 0 h 535"/>
                <a:gd name="T2" fmla="*/ 0 w 2134"/>
                <a:gd name="T3" fmla="*/ 2147483647 h 535"/>
                <a:gd name="T4" fmla="*/ 2147483647 w 2134"/>
                <a:gd name="T5" fmla="*/ 2147483647 h 535"/>
                <a:gd name="T6" fmla="*/ 2147483647 w 2134"/>
                <a:gd name="T7" fmla="*/ 0 h 535"/>
                <a:gd name="T8" fmla="*/ 2147483647 w 2134"/>
                <a:gd name="T9" fmla="*/ 0 h 5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4"/>
                <a:gd name="T16" fmla="*/ 0 h 535"/>
                <a:gd name="T17" fmla="*/ 2134 w 2134"/>
                <a:gd name="T18" fmla="*/ 535 h 5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4" h="535">
                  <a:moveTo>
                    <a:pt x="299" y="0"/>
                  </a:moveTo>
                  <a:lnTo>
                    <a:pt x="0" y="534"/>
                  </a:lnTo>
                  <a:lnTo>
                    <a:pt x="2133" y="534"/>
                  </a:lnTo>
                  <a:lnTo>
                    <a:pt x="1834" y="0"/>
                  </a:lnTo>
                  <a:lnTo>
                    <a:pt x="299" y="0"/>
                  </a:lnTo>
                </a:path>
              </a:pathLst>
            </a:custGeom>
            <a:solidFill>
              <a:schemeClr val="accent6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59267" tIns="59267" rIns="59267" bIns="59267"/>
            <a:lstStyle/>
            <a:p>
              <a:pPr algn="ctr" eaLnBrk="1" hangingPunct="1">
                <a:spcBef>
                  <a:spcPct val="20000"/>
                </a:spcBef>
              </a:pPr>
              <a:endParaRPr lang="en-GB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6564873" y="2287147"/>
              <a:ext cx="455653" cy="24617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GB" sz="2133" dirty="0">
                  <a:latin typeface="Lato Black" panose="020F0A02020204030203" pitchFamily="34" charset="0"/>
                  <a:cs typeface="Arial" pitchFamily="34" charset="0"/>
                </a:rPr>
                <a:t>FEES</a:t>
              </a: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6312611" y="2871275"/>
              <a:ext cx="960166" cy="24617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GB" sz="2133" dirty="0">
                  <a:latin typeface="Lato Black" panose="020F0A02020204030203" pitchFamily="34" charset="0"/>
                  <a:cs typeface="Arial" pitchFamily="34" charset="0"/>
                </a:rPr>
                <a:t>REF. DEBT</a:t>
              </a:r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6382125" y="3524067"/>
              <a:ext cx="821139" cy="24617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GB" sz="2133" dirty="0">
                  <a:latin typeface="Lato Black" panose="020F0A02020204030203" pitchFamily="34" charset="0"/>
                  <a:cs typeface="Arial" pitchFamily="34" charset="0"/>
                </a:rPr>
                <a:t>GRANTS</a:t>
              </a:r>
            </a:p>
          </p:txBody>
        </p:sp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5825874" y="4147005"/>
              <a:ext cx="1933654" cy="24617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GB" sz="2133" dirty="0">
                  <a:latin typeface="Lato Black" panose="020F0A02020204030203" pitchFamily="34" charset="0"/>
                  <a:cs typeface="Arial" pitchFamily="34" charset="0"/>
                </a:rPr>
                <a:t>CATEGORICAL AIDS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80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Totals - School District Revenues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5182" y="1413997"/>
            <a:ext cx="3600892" cy="2512961"/>
          </a:xfrm>
        </p:spPr>
        <p:txBody>
          <a:bodyPr>
            <a:noAutofit/>
          </a:bodyPr>
          <a:lstStyle/>
          <a:p>
            <a:pPr marL="54871" indent="0" algn="ctr" defTabSz="81633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0000"/>
              <a:buNone/>
              <a:defRPr/>
            </a:pPr>
            <a:r>
              <a:rPr lang="en-US" sz="2200" u="sng" dirty="0"/>
              <a:t>CONTROLLED</a:t>
            </a:r>
          </a:p>
          <a:p>
            <a:pPr marL="54871" indent="0" algn="ctr" defTabSz="81633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0000"/>
              <a:buNone/>
              <a:defRPr/>
            </a:pPr>
            <a:r>
              <a:rPr lang="en-US" sz="2200" dirty="0"/>
              <a:t>Although the mix of aid and taxes may be  different across districts, the Revenue Limit can control 70-90% of the General Fund budget!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70908" y="1087620"/>
            <a:ext cx="4461596" cy="494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39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789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Lato" panose="020F0502020204030203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68557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6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57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877077379"/>
              </p:ext>
            </p:extLst>
          </p:nvPr>
        </p:nvGraphicFramePr>
        <p:xfrm>
          <a:off x="4146331" y="1110148"/>
          <a:ext cx="4884523" cy="403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3731941" y="2624254"/>
            <a:ext cx="3150868" cy="1189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731941" y="2743201"/>
            <a:ext cx="1867971" cy="6432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972" y="4435614"/>
            <a:ext cx="5869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^ State General Aids includes: equalization aid, special adjustment aid, inter-district &amp; intra-district aids, and high poverty aid (i.e., state aids received under the districts’ revenue limit caps.</a:t>
            </a:r>
          </a:p>
          <a:p>
            <a:r>
              <a:rPr lang="en-US" sz="1000" dirty="0"/>
              <a:t>* Other Sources include: state categorical aids, federal aid, and non-property tax local revenue (i.e., revenue received outside of the districts’ revenue limit caps). </a:t>
            </a:r>
          </a:p>
        </p:txBody>
      </p:sp>
    </p:spTree>
    <p:extLst>
      <p:ext uri="{BB962C8B-B14F-4D97-AF65-F5344CB8AC3E}">
        <p14:creationId xmlns:p14="http://schemas.microsoft.com/office/powerpoint/2010/main" val="11557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Membership in the Data Cycle</a:t>
            </a:r>
            <a:endParaRPr lang="en-US" i="1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5032353" y="2093661"/>
          <a:ext cx="2560320" cy="1721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2" y="1772043"/>
            <a:ext cx="2729702" cy="23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91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Revenue Limit Membership</a:t>
            </a:r>
          </a:p>
        </p:txBody>
      </p:sp>
      <p:sp>
        <p:nvSpPr>
          <p:cNvPr id="8" name="Trapezoid 7"/>
          <p:cNvSpPr/>
          <p:nvPr/>
        </p:nvSpPr>
        <p:spPr>
          <a:xfrm rot="16200000">
            <a:off x="1044802" y="2603088"/>
            <a:ext cx="3212583" cy="1047813"/>
          </a:xfrm>
          <a:prstGeom prst="trapezoid">
            <a:avLst>
              <a:gd name="adj" fmla="val 31651"/>
            </a:avLst>
          </a:prstGeom>
          <a:solidFill>
            <a:srgbClr val="0099CC"/>
          </a:solidFill>
          <a:ln w="19050" algn="ctr">
            <a:noFill/>
            <a:miter lim="800000"/>
            <a:headEnd/>
            <a:tailEnd/>
          </a:ln>
        </p:spPr>
        <p:txBody>
          <a:bodyPr vert="eaVert" wrap="none" lIns="88900" tIns="88900" rIns="88900" bIns="88900" rtlCol="0" anchor="ctr"/>
          <a:lstStyle/>
          <a:p>
            <a:pPr algn="ctr" defTabSz="914378">
              <a:spcBef>
                <a:spcPts val="400"/>
              </a:spcBef>
              <a:defRPr/>
            </a:pPr>
            <a:endParaRPr lang="en-GB" sz="1200" kern="0" dirty="0">
              <a:latin typeface="+mj-lt"/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182879" y="1866292"/>
            <a:ext cx="1944307" cy="252140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lIns="88900" tIns="88900" rIns="88900" bIns="8890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Lato Black" panose="020F0A02020204030203" pitchFamily="34" charset="0"/>
              </a:rPr>
              <a:t>3</a:t>
            </a:r>
            <a:r>
              <a:rPr lang="en-US" sz="1600" baseline="30000" dirty="0">
                <a:solidFill>
                  <a:schemeClr val="tx1"/>
                </a:solidFill>
                <a:latin typeface="Lato Black" panose="020F0A02020204030203" pitchFamily="34" charset="0"/>
              </a:rPr>
              <a:t>rd</a:t>
            </a:r>
            <a:r>
              <a:rPr lang="en-US" sz="1600" dirty="0">
                <a:solidFill>
                  <a:schemeClr val="tx1"/>
                </a:solidFill>
                <a:latin typeface="Lato Black" panose="020F0A02020204030203" pitchFamily="34" charset="0"/>
              </a:rPr>
              <a:t> Friday in September Count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Lato Black" panose="020F0A02020204030203" pitchFamily="34" charset="0"/>
              </a:rPr>
              <a:t>Summer FTE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Lato Black" panose="020F0A02020204030203" pitchFamily="34" charset="0"/>
              </a:rPr>
              <a:t>Charter Addition by DPI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Lato Black" panose="020F0A02020204030203" pitchFamily="34" charset="0"/>
              </a:rPr>
              <a:t>3 Year Averages</a:t>
            </a:r>
          </a:p>
          <a:p>
            <a:pPr marL="0" lvl="1" indent="0" defTabSz="957239">
              <a:spcBef>
                <a:spcPts val="600"/>
              </a:spcBef>
              <a:buSzPct val="100000"/>
              <a:buNone/>
              <a:defRPr/>
            </a:pP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876140-A52B-89E3-98EE-FFA92BF32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1" y="1523742"/>
            <a:ext cx="5894163" cy="32095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25854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21473"/>
            <a:ext cx="9144000" cy="921657"/>
          </a:xfrm>
        </p:spPr>
        <p:txBody>
          <a:bodyPr/>
          <a:lstStyle/>
          <a:p>
            <a:r>
              <a:rPr lang="en-US" dirty="0"/>
              <a:t>2022-23 Revenue Limits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D9412F-3B96-412B-B204-81AAF9BF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9" y="2026140"/>
            <a:ext cx="7385050" cy="25654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/>
          <p:cNvGrpSpPr/>
          <p:nvPr/>
        </p:nvGrpSpPr>
        <p:grpSpPr>
          <a:xfrm rot="1039679">
            <a:off x="102925" y="1898874"/>
            <a:ext cx="2045169" cy="612648"/>
            <a:chOff x="0" y="1786554"/>
            <a:chExt cx="2688590" cy="612648"/>
          </a:xfrm>
          <a:solidFill>
            <a:srgbClr val="0099CC"/>
          </a:solidFill>
        </p:grpSpPr>
        <p:sp>
          <p:nvSpPr>
            <p:cNvPr id="3" name="Flowchart: Off-page Connector 2"/>
            <p:cNvSpPr/>
            <p:nvPr/>
          </p:nvSpPr>
          <p:spPr>
            <a:xfrm rot="16200000">
              <a:off x="1037971" y="748583"/>
              <a:ext cx="612648" cy="2688590"/>
            </a:xfrm>
            <a:prstGeom prst="flowChartOffpage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5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724" y="1906114"/>
              <a:ext cx="1758951" cy="2777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5" dirty="0">
                  <a:solidFill>
                    <a:schemeClr val="bg1"/>
                  </a:solidFill>
                  <a:latin typeface="Lato Black" panose="020F0A02020204030203" pitchFamily="34" charset="0"/>
                </a:rPr>
                <a:t>BASE: PY $/FTE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 rot="20826705">
            <a:off x="162512" y="4170645"/>
            <a:ext cx="2097242" cy="612648"/>
            <a:chOff x="0" y="3696374"/>
            <a:chExt cx="2688590" cy="612648"/>
          </a:xfrm>
          <a:solidFill>
            <a:srgbClr val="0099CC"/>
          </a:solidFill>
        </p:grpSpPr>
        <p:sp>
          <p:nvSpPr>
            <p:cNvPr id="7" name="Flowchart: Off-page Connector 6"/>
            <p:cNvSpPr/>
            <p:nvPr/>
          </p:nvSpPr>
          <p:spPr>
            <a:xfrm rot="16200000">
              <a:off x="1037971" y="2658403"/>
              <a:ext cx="612648" cy="2688590"/>
            </a:xfrm>
            <a:prstGeom prst="flowChartOffpage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5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598" y="3832876"/>
              <a:ext cx="2082801" cy="2777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5" dirty="0">
                  <a:solidFill>
                    <a:schemeClr val="bg1"/>
                  </a:solidFill>
                  <a:latin typeface="Lato Black" panose="020F0A02020204030203" pitchFamily="34" charset="0"/>
                </a:rPr>
                <a:t>(PY $/FTE ) * CY FTE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99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Equalization Aid Membership in the Data Cycle</a:t>
            </a:r>
          </a:p>
        </p:txBody>
      </p:sp>
      <p:sp>
        <p:nvSpPr>
          <p:cNvPr id="6" name="Trapezoid 5"/>
          <p:cNvSpPr/>
          <p:nvPr/>
        </p:nvSpPr>
        <p:spPr>
          <a:xfrm rot="5400000">
            <a:off x="4644332" y="2559371"/>
            <a:ext cx="3505913" cy="757241"/>
          </a:xfrm>
          <a:prstGeom prst="trapezoid">
            <a:avLst>
              <a:gd name="adj" fmla="val 110896"/>
            </a:avLst>
          </a:prstGeom>
          <a:solidFill>
            <a:srgbClr val="0099CC"/>
          </a:solidFill>
          <a:ln w="19050" algn="ctr">
            <a:noFill/>
            <a:miter lim="800000"/>
            <a:headEnd/>
            <a:tailEnd/>
          </a:ln>
        </p:spPr>
        <p:txBody>
          <a:bodyPr vert="eaVert" wrap="none" lIns="88900" tIns="88900" rIns="88900" bIns="88900" rtlCol="0" anchor="ctr"/>
          <a:lstStyle/>
          <a:p>
            <a:pPr algn="ctr" defTabSz="914378">
              <a:spcBef>
                <a:spcPts val="400"/>
              </a:spcBef>
              <a:defRPr/>
            </a:pPr>
            <a:endParaRPr lang="en-GB" sz="1200" kern="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5910" y="2045491"/>
            <a:ext cx="2368090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Lato Black" panose="020F0A02020204030203" pitchFamily="34" charset="0"/>
            </a:endParaRPr>
          </a:p>
          <a:p>
            <a:r>
              <a:rPr lang="en-US" sz="2000" dirty="0">
                <a:latin typeface="Lato Black" panose="020F0A02020204030203" pitchFamily="34" charset="0"/>
              </a:rPr>
              <a:t>One of the three factors used to calculate Equalization Aid</a:t>
            </a:r>
          </a:p>
          <a:p>
            <a:endParaRPr lang="en-US" sz="2000" dirty="0">
              <a:latin typeface="Lato Black" panose="020F0A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36F19-7D37-8E82-2EB7-2B29EA5F0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94" y="1292830"/>
            <a:ext cx="5709973" cy="32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29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State Aids – Equalization Aid Formula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3051" y="1890446"/>
            <a:ext cx="7912471" cy="2795938"/>
          </a:xfrm>
          <a:prstGeom prst="rect">
            <a:avLst/>
          </a:prstGeom>
        </p:spPr>
        <p:txBody>
          <a:bodyPr anchor="ctr"/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Lato" panose="020F0502020204030203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b="0" dirty="0"/>
              <a:t>General school aids primarily composed </a:t>
            </a:r>
            <a:br>
              <a:rPr lang="en-US" sz="2800" b="0" dirty="0"/>
            </a:br>
            <a:r>
              <a:rPr lang="en-US" sz="2800" b="0" dirty="0"/>
              <a:t>of Equalization Aids, which is a </a:t>
            </a:r>
            <a:br>
              <a:rPr lang="en-US" sz="2800" b="0" dirty="0"/>
            </a:br>
            <a:r>
              <a:rPr lang="en-US" sz="2800" b="0" u="sng" dirty="0"/>
              <a:t>cost-sharing</a:t>
            </a:r>
            <a:r>
              <a:rPr lang="en-US" sz="2800" b="0" dirty="0"/>
              <a:t> formula that incorporates: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E0FC8"/>
                </a:solidFill>
              </a:rPr>
              <a:t>Spending = Shared Costs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E0FC8"/>
                </a:solidFill>
              </a:rPr>
              <a:t>Number of Students to Educate = Members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E0FC8"/>
                </a:solidFill>
              </a:rPr>
              <a:t>Property Value</a:t>
            </a:r>
            <a:endParaRPr lang="en-US" dirty="0">
              <a:cs typeface="Arial" panose="020B0604020202020204" pitchFamily="34" charset="0"/>
            </a:endParaRPr>
          </a:p>
          <a:p>
            <a:pPr algn="ctr">
              <a:buFont typeface="Arial"/>
              <a:buNone/>
              <a:defRPr/>
            </a:pP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All </a:t>
            </a:r>
            <a:r>
              <a:rPr lang="en-US" u="sng" dirty="0">
                <a:cs typeface="Arial" panose="020B0604020202020204" pitchFamily="34" charset="0"/>
              </a:rPr>
              <a:t>Prior</a:t>
            </a:r>
            <a:r>
              <a:rPr lang="en-US" dirty="0">
                <a:cs typeface="Arial" panose="020B0604020202020204" pitchFamily="34" charset="0"/>
              </a:rPr>
              <a:t>-Year Data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b="0" dirty="0">
                <a:cs typeface="Arial" panose="020B0604020202020204" pitchFamily="34" charset="0"/>
              </a:rPr>
              <a:t>(2021-22 data is used for 2022-23 aid)</a:t>
            </a:r>
            <a:endParaRPr lang="en-US" sz="2000" b="0" dirty="0"/>
          </a:p>
          <a:p>
            <a:pPr marL="0" indent="0">
              <a:buFont typeface="Arial"/>
              <a:buNone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1445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Equalization Aid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2157102" y="1606528"/>
          <a:ext cx="4758368" cy="123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2157102" y="2889048"/>
          <a:ext cx="4758368" cy="123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38979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/>
          <a:lstStyle/>
          <a:p>
            <a:r>
              <a:t>Snapshot of School Enrollment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41670" y="4493419"/>
            <a:ext cx="5940445" cy="283396"/>
          </a:xfrm>
        </p:spPr>
        <p:txBody>
          <a:bodyPr/>
          <a:lstStyle/>
          <a:p>
            <a:r>
              <a:rPr dirty="0"/>
              <a:t>Source: Public and charter - Department of Public Instruction 2020-21 data warehouse data, private - https://dpi.wi.gov/wisedash/download-files and https://dpi.wi.gov/sms/choice-programs/data, homeschool - https://dpi.wi.gov/sms/home-based/statistics. It is not possible to enroll in a homeschool program for Kindergarten so homeschool is grades 1-12 only. Pre-Kindergarten students are not included in any count.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18300" y="4499449"/>
            <a:ext cx="1384029" cy="203180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289045" y="1055197"/>
            <a:ext cx="2570063" cy="3033105"/>
          </a:xfrm>
        </p:spPr>
        <p:txBody>
          <a:bodyPr/>
          <a:lstStyle/>
          <a:p>
            <a:r>
              <a:rPr dirty="0"/>
              <a:t>Wisconsin has almost </a:t>
            </a:r>
            <a:br>
              <a:rPr lang="en-US" dirty="0"/>
            </a:br>
            <a:r>
              <a:rPr dirty="0"/>
              <a:t>1 million K-12 students.
Over 86% of publicly-funded students attend a school overseen by a local school board (public, district charter, or district charter - virtual).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741670" y="1000641"/>
            <a:ext cx="53035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Equalization Aid : 2022-23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448C1-0B3F-9CD9-ECC7-A7529274D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44" y="1261409"/>
            <a:ext cx="8341112" cy="35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55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2021-22 General School Aid Reductions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84323" y="4131808"/>
            <a:ext cx="6973570" cy="84719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0F1540"/>
                </a:solidFill>
              </a:rPr>
              <a:t>*Effective 2021-22, Legacy Independent Charter Schools are funded directly from the State General Fund </a:t>
            </a:r>
            <a:r>
              <a:rPr lang="en-US" u="sng" dirty="0">
                <a:solidFill>
                  <a:srgbClr val="0F1540"/>
                </a:solidFill>
              </a:rPr>
              <a:t>and</a:t>
            </a:r>
            <a:r>
              <a:rPr lang="en-US" dirty="0">
                <a:solidFill>
                  <a:srgbClr val="0F1540"/>
                </a:solidFill>
              </a:rPr>
              <a:t> not funded with general aids. Five districts receive no state general aid.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0F1540"/>
                </a:solidFill>
              </a:rPr>
              <a:t>**$5,088.6 million in general school aids; $195.4 million is 3.8% of total general school aids.  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89808"/>
              </p:ext>
            </p:extLst>
          </p:nvPr>
        </p:nvGraphicFramePr>
        <p:xfrm>
          <a:off x="877455" y="1204227"/>
          <a:ext cx="7382221" cy="2778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2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Program</a:t>
                      </a:r>
                    </a:p>
                  </a:txBody>
                  <a:tcPr anchor="ctr" horzOverflow="overflow">
                    <a:solidFill>
                      <a:srgbClr val="262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Impact</a:t>
                      </a:r>
                    </a:p>
                  </a:txBody>
                  <a:tcPr anchor="ctr" horzOverflow="overflow">
                    <a:solidFill>
                      <a:srgbClr val="33A0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Amount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(in Millions)</a:t>
                      </a:r>
                    </a:p>
                  </a:txBody>
                  <a:tcPr anchor="ctr" horzOverflow="overflow"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ato" panose="020F0502020204030203" pitchFamily="34" charset="0"/>
                        </a:rPr>
                        <a:t>[Independent Charter Schools - Legacy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ato" panose="020F0502020204030203" pitchFamily="34" charset="0"/>
                        </a:rPr>
                        <a:t>416 Districts*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ato" panose="020F0502020204030203" pitchFamily="34" charset="0"/>
                        </a:rPr>
                        <a:t>$94.8]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Independent Charter Schools - New Authorizers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65 Districts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$13.7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616397"/>
                  </a:ext>
                </a:extLst>
              </a:tr>
              <a:tr h="19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Milwaukee Parental Choice (Vouchers)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Milwaukee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$15.4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Wisconsin Parental Choice (Vouchers)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309 Districts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$116.2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Racine Parental Choice (Vouchers)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Racine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$27.9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Special Needs Scholarship (Vouchers) 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160 Districts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$22.2</a:t>
                      </a:r>
                    </a:p>
                  </a:txBody>
                  <a:tcPr anchor="ctr" horzOverflow="overflow">
                    <a:solidFill>
                      <a:srgbClr val="F2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Total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</a:rPr>
                        <a:t>$195.4**</a:t>
                      </a:r>
                    </a:p>
                  </a:txBody>
                  <a:tcPr anchor="ctr" horzOverflow="overflow">
                    <a:solidFill>
                      <a:srgbClr val="DBE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66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Categorical Aids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10" y="1045610"/>
            <a:ext cx="5803979" cy="3574337"/>
          </a:xfrm>
          <a:prstGeom prst="rect">
            <a:avLst/>
          </a:prstGeom>
          <a:solidFill>
            <a:srgbClr val="0099CC"/>
          </a:solidFill>
          <a:ln>
            <a:solidFill>
              <a:schemeClr val="accent1"/>
            </a:solidFill>
          </a:ln>
        </p:spPr>
      </p:pic>
      <p:sp>
        <p:nvSpPr>
          <p:cNvPr id="5" name="Shape 307"/>
          <p:cNvSpPr txBox="1"/>
          <p:nvPr/>
        </p:nvSpPr>
        <p:spPr>
          <a:xfrm>
            <a:off x="3003319" y="4689794"/>
            <a:ext cx="3137360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1100" dirty="0">
                <a:latin typeface="Lato" panose="020F0502020204030203" pitchFamily="34" charset="0"/>
                <a:hlinkClick r:id="rId4"/>
              </a:rPr>
              <a:t>https://dpi.wi.gov/sfs/aid/categorical/overview</a:t>
            </a:r>
            <a:endParaRPr lang="en-US" sz="1100" dirty="0">
              <a:latin typeface="Lato" panose="020F0502020204030203" pitchFamily="34" charset="0"/>
            </a:endParaRPr>
          </a:p>
        </p:txBody>
      </p:sp>
      <p:pic>
        <p:nvPicPr>
          <p:cNvPr id="6" name="Picture 2" descr="https://media.dpi.wi.gov/stock-img/illustrations/fund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16" y="1045610"/>
            <a:ext cx="1129761" cy="112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35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Categorical Aids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342" y="1573760"/>
            <a:ext cx="2632077" cy="2462213"/>
          </a:xfrm>
          <a:prstGeom prst="rect">
            <a:avLst/>
          </a:prstGeom>
          <a:ln w="57150"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u="sng" dirty="0">
                <a:latin typeface="Lato Black" panose="020F0A02020204030203" pitchFamily="34" charset="0"/>
              </a:rPr>
              <a:t>Per Pupil Aid</a:t>
            </a:r>
          </a:p>
          <a:p>
            <a:r>
              <a:rPr lang="en-US" sz="2400" dirty="0">
                <a:latin typeface="Lato Black" panose="020F0A02020204030203" pitchFamily="34" charset="0"/>
              </a:rPr>
              <a:t>$742 multiplied by the current three-year average membership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60" y="1075688"/>
            <a:ext cx="4724400" cy="3620493"/>
          </a:xfrm>
          <a:prstGeom prst="ellipse">
            <a:avLst/>
          </a:prstGeom>
          <a:ln w="63500" cap="rnd">
            <a:solidFill>
              <a:srgbClr val="0099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5" name="Straight Connector 4"/>
          <p:cNvCxnSpPr>
            <a:endCxn id="3" idx="0"/>
          </p:cNvCxnSpPr>
          <p:nvPr/>
        </p:nvCxnSpPr>
        <p:spPr>
          <a:xfrm flipV="1">
            <a:off x="2979420" y="1075689"/>
            <a:ext cx="3482341" cy="498071"/>
          </a:xfrm>
          <a:prstGeom prst="line">
            <a:avLst/>
          </a:prstGeom>
          <a:ln w="381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3" idx="4"/>
          </p:cNvCxnSpPr>
          <p:nvPr/>
        </p:nvCxnSpPr>
        <p:spPr>
          <a:xfrm>
            <a:off x="2979420" y="4035973"/>
            <a:ext cx="3482341" cy="660209"/>
          </a:xfrm>
          <a:prstGeom prst="line">
            <a:avLst/>
          </a:prstGeom>
          <a:ln w="381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124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3794523-B88B-BB2E-64BE-4871D6347E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146446"/>
              </p:ext>
            </p:extLst>
          </p:nvPr>
        </p:nvGraphicFramePr>
        <p:xfrm>
          <a:off x="280447" y="1068175"/>
          <a:ext cx="8583105" cy="370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K-12 School Aids as a Share of the State’s General Fund Has Decreased Over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150" y="4776027"/>
            <a:ext cx="2929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Lato" panose="020F0502020204030203" pitchFamily="34" charset="0"/>
              </a:rPr>
              <a:t>Source: Legislative Fiscal Bureau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CB3371-A92E-5E82-AFF1-863A7D55D279}"/>
              </a:ext>
            </a:extLst>
          </p:cNvPr>
          <p:cNvCxnSpPr>
            <a:cxnSpLocks/>
          </p:cNvCxnSpPr>
          <p:nvPr/>
        </p:nvCxnSpPr>
        <p:spPr>
          <a:xfrm>
            <a:off x="641023" y="1574277"/>
            <a:ext cx="8022210" cy="47134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910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Lato" panose="020F0502020204030203" pitchFamily="34" charset="0"/>
              </a:rPr>
              <a:t>Top Ten State General Fund Programs and % Share of State’s 2021-23 General Fund Budget</a:t>
            </a:r>
            <a:endParaRPr lang="en-US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9196" y="1291670"/>
            <a:ext cx="7305608" cy="3517923"/>
          </a:xfrm>
          <a:prstGeom prst="rect">
            <a:avLst/>
          </a:prstGeom>
        </p:spPr>
        <p:txBody>
          <a:bodyPr/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Lato" panose="020F0502020204030203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Tx/>
              <a:buNone/>
              <a:defRPr/>
            </a:pPr>
            <a:r>
              <a:rPr lang="en-US" sz="1800" b="0" u="sng" dirty="0">
                <a:cs typeface="Times New Roman" pitchFamily="18" charset="0"/>
              </a:rPr>
              <a:t>Category</a:t>
            </a:r>
            <a:r>
              <a:rPr lang="en-US" sz="1800" b="0" dirty="0">
                <a:cs typeface="Times New Roman" pitchFamily="18" charset="0"/>
              </a:rPr>
              <a:t>			 	 		</a:t>
            </a:r>
            <a:r>
              <a:rPr lang="en-US" sz="1800" b="0" u="sng" dirty="0">
                <a:cs typeface="Times New Roman" pitchFamily="18" charset="0"/>
              </a:rPr>
              <a:t>% of State Budget</a:t>
            </a:r>
          </a:p>
          <a:p>
            <a:pPr>
              <a:spcAft>
                <a:spcPts val="200"/>
              </a:spcAft>
              <a:buFontTx/>
              <a:buNone/>
              <a:defRPr/>
            </a:pPr>
            <a:r>
              <a:rPr lang="en-US" sz="1400" dirty="0">
                <a:cs typeface="Times New Roman" pitchFamily="18" charset="0"/>
              </a:rPr>
              <a:t>1.	         K-12 General and Categorical School Aids		                    33.3%</a:t>
            </a:r>
          </a:p>
          <a:p>
            <a:pPr marL="457200" indent="-457200">
              <a:spcAft>
                <a:spcPts val="200"/>
              </a:spcAft>
              <a:buFontTx/>
              <a:buAutoNum type="arabicPeriod" startAt="2"/>
              <a:defRPr/>
            </a:pPr>
            <a:r>
              <a:rPr lang="en-US" sz="1400" b="0" dirty="0">
                <a:cs typeface="Times New Roman" pitchFamily="18" charset="0"/>
              </a:rPr>
              <a:t>Medical Assistance						17.6%</a:t>
            </a:r>
          </a:p>
          <a:p>
            <a:pPr marL="457200" indent="-457200">
              <a:spcAft>
                <a:spcPts val="200"/>
              </a:spcAft>
              <a:buFontTx/>
              <a:buAutoNum type="arabicPeriod" startAt="2"/>
              <a:defRPr/>
            </a:pPr>
            <a:r>
              <a:rPr lang="en-US" sz="1400" b="0" dirty="0">
                <a:cs typeface="Times New Roman" pitchFamily="18" charset="0"/>
              </a:rPr>
              <a:t>State Correctional Operations			  	   6.4%</a:t>
            </a:r>
          </a:p>
          <a:p>
            <a:pPr marL="457200" indent="-457200">
              <a:spcAft>
                <a:spcPts val="200"/>
              </a:spcAft>
              <a:buFont typeface="Arial"/>
              <a:buNone/>
              <a:defRPr/>
            </a:pPr>
            <a:r>
              <a:rPr lang="en-US" sz="1400" b="0" dirty="0">
                <a:cs typeface="Times New Roman" pitchFamily="18" charset="0"/>
              </a:rPr>
              <a:t>4.	University of Wisconsin System				   6.1%</a:t>
            </a:r>
          </a:p>
          <a:p>
            <a:pPr marL="457200" indent="-457200">
              <a:spcAft>
                <a:spcPts val="200"/>
              </a:spcAft>
              <a:buFont typeface="Arial"/>
              <a:buNone/>
              <a:defRPr/>
            </a:pPr>
            <a:r>
              <a:rPr lang="en-US" sz="1400" dirty="0">
                <a:cs typeface="Times New Roman" pitchFamily="18" charset="0"/>
              </a:rPr>
              <a:t>5.	School Levy/First Dollar Tax Credits		  		   5.5%</a:t>
            </a:r>
          </a:p>
          <a:p>
            <a:pPr marL="457200" indent="-457200">
              <a:spcAft>
                <a:spcPts val="200"/>
              </a:spcAft>
              <a:buFontTx/>
              <a:buAutoNum type="arabicPeriod" startAt="6"/>
              <a:defRPr/>
            </a:pPr>
            <a:r>
              <a:rPr lang="en-US" sz="1400" b="0" dirty="0">
                <a:cs typeface="Times New Roman" pitchFamily="18" charset="0"/>
              </a:rPr>
              <a:t>Shared Revenues				 		   4.5%</a:t>
            </a:r>
          </a:p>
          <a:p>
            <a:pPr marL="457200" indent="-457200">
              <a:spcAft>
                <a:spcPts val="200"/>
              </a:spcAft>
              <a:buFontTx/>
              <a:buAutoNum type="arabicPeriod" startAt="6"/>
              <a:defRPr/>
            </a:pPr>
            <a:r>
              <a:rPr lang="en-US" sz="1400" b="0" dirty="0">
                <a:cs typeface="Times New Roman" pitchFamily="18" charset="0"/>
              </a:rPr>
              <a:t>Technical College System Aids				   2.9%</a:t>
            </a:r>
          </a:p>
          <a:p>
            <a:pPr marL="457200" indent="-457200">
              <a:spcAft>
                <a:spcPts val="200"/>
              </a:spcAft>
              <a:buFontTx/>
              <a:buAutoNum type="arabicPeriod" startAt="6"/>
              <a:defRPr/>
            </a:pPr>
            <a:r>
              <a:rPr lang="en-US" sz="1400" dirty="0">
                <a:cs typeface="Times New Roman" pitchFamily="18" charset="0"/>
              </a:rPr>
              <a:t>Private Choice/Voucher Programs </a:t>
            </a:r>
            <a:r>
              <a:rPr lang="en-US" sz="1400" b="0" dirty="0">
                <a:cs typeface="Times New Roman" pitchFamily="18" charset="0"/>
              </a:rPr>
              <a:t>		  		   </a:t>
            </a:r>
            <a:r>
              <a:rPr lang="en-US" sz="1400" dirty="0">
                <a:cs typeface="Times New Roman" pitchFamily="18" charset="0"/>
              </a:rPr>
              <a:t>2.2%		</a:t>
            </a:r>
          </a:p>
          <a:p>
            <a:pPr marL="457200" indent="-457200">
              <a:spcAft>
                <a:spcPts val="200"/>
              </a:spcAft>
              <a:buFontTx/>
              <a:buAutoNum type="arabicPeriod" startAt="6"/>
              <a:defRPr/>
            </a:pPr>
            <a:r>
              <a:rPr lang="en-US" sz="1400" b="0" dirty="0">
                <a:cs typeface="Times New Roman" pitchFamily="18" charset="0"/>
              </a:rPr>
              <a:t>Judicial and Legal Services	 				   1.7%</a:t>
            </a:r>
          </a:p>
          <a:p>
            <a:pPr marL="457200" indent="-457200">
              <a:spcAft>
                <a:spcPts val="200"/>
              </a:spcAft>
              <a:buFontTx/>
              <a:buAutoNum type="arabicPeriod" startAt="6"/>
              <a:defRPr/>
            </a:pPr>
            <a:r>
              <a:rPr lang="en-US" sz="1400" b="0" dirty="0">
                <a:cs typeface="Times New Roman" pitchFamily="18" charset="0"/>
              </a:rPr>
              <a:t>Community and Juvenile Corrections				   1.6%</a:t>
            </a:r>
          </a:p>
          <a:p>
            <a:pPr>
              <a:spcAft>
                <a:spcPts val="200"/>
              </a:spcAft>
              <a:buFontTx/>
              <a:buNone/>
              <a:defRPr/>
            </a:pPr>
            <a:r>
              <a:rPr lang="en-US" sz="1400" b="0" dirty="0">
                <a:cs typeface="Times New Roman" pitchFamily="18" charset="0"/>
              </a:rPr>
              <a:t>All Other State Funding					                    18.2%</a:t>
            </a:r>
          </a:p>
          <a:p>
            <a:pPr>
              <a:spcAft>
                <a:spcPts val="0"/>
              </a:spcAft>
              <a:buFontTx/>
              <a:buNone/>
              <a:defRPr/>
            </a:pPr>
            <a:endParaRPr lang="en-US" sz="1400" b="0" dirty="0">
              <a:cs typeface="Times New Roman" pitchFamily="18" charset="0"/>
            </a:endParaRPr>
          </a:p>
          <a:p>
            <a:pPr>
              <a:spcAft>
                <a:spcPts val="0"/>
              </a:spcAft>
              <a:buFontTx/>
              <a:buNone/>
              <a:defRPr/>
            </a:pPr>
            <a:r>
              <a:rPr lang="en-US" sz="1400" b="0" dirty="0">
                <a:cs typeface="Times New Roman" pitchFamily="18" charset="0"/>
              </a:rPr>
              <a:t>Source:  Legislative Fiscal Bureau (2021-23 Biennial Budget Summary, Table 9)</a:t>
            </a:r>
          </a:p>
          <a:p>
            <a:pPr>
              <a:buFontTx/>
              <a:buNone/>
              <a:defRPr/>
            </a:pPr>
            <a:endParaRPr lang="en-US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60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/>
          <a:lstStyle/>
          <a:p>
            <a:r>
              <a:t>An Increased Reliance on Referenda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48935" y="4493419"/>
            <a:ext cx="5940445" cy="283396"/>
          </a:xfrm>
        </p:spPr>
        <p:txBody>
          <a:bodyPr/>
          <a:lstStyle/>
          <a:p>
            <a:r>
              <a:rPr dirty="0"/>
              <a:t>Source: Department of Public Instruction Custom Reporting (https://sfs.dpi.wi.gov/Referenda/CustomReporting.aspx). Percent of successful referenda (recurring, nonrecurring, and debt) for elections held June 18, 1990 to April  5, 2022.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47334" y="4492188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410425" y="977503"/>
            <a:ext cx="2570063" cy="3479800"/>
          </a:xfrm>
        </p:spPr>
        <p:txBody>
          <a:bodyPr/>
          <a:lstStyle/>
          <a:p>
            <a:r>
              <a:t>There have been over 3,500 separate referenda questions since 1990. 
Since the low point between 2000-2005, the passage rate has increased from 45% to 71%.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40080" y="1005840"/>
            <a:ext cx="548640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pic>
        <p:nvPicPr>
          <p:cNvPr id="5" name="Content Placeholder 5" descr="24081.JPG"/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l="8934" t="20914" r="4194" b="-102"/>
          <a:stretch/>
        </p:blipFill>
        <p:spPr>
          <a:xfrm>
            <a:off x="1515305" y="1261945"/>
            <a:ext cx="6113390" cy="346916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318407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The Public is With Us</a:t>
            </a:r>
            <a:endParaRPr lang="en-US" sz="2800" dirty="0">
              <a:latin typeface="Lato" panose="020F050202020403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58133" y="1067150"/>
            <a:ext cx="3841168" cy="1573148"/>
          </a:xfrm>
        </p:spPr>
        <p:txBody>
          <a:bodyPr>
            <a:normAutofit/>
          </a:bodyPr>
          <a:lstStyle/>
          <a:p>
            <a:pPr lvl="2"/>
            <a:endParaRPr lang="en-US" sz="4000" dirty="0"/>
          </a:p>
          <a:p>
            <a:pPr lvl="2"/>
            <a:endParaRPr lang="en-US" sz="3900" dirty="0"/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37020" y="1128819"/>
            <a:ext cx="5157535" cy="3920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39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789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Lato" panose="020F0502020204030203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68557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6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57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8400" dirty="0"/>
              <a:t>Student Achievement</a:t>
            </a:r>
          </a:p>
          <a:p>
            <a:pPr marL="569913" lvl="2" indent="-18288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5600" dirty="0">
                <a:latin typeface="Lato" panose="020F0502020204030203" pitchFamily="34" charset="0"/>
              </a:rPr>
              <a:t>Increased graduation rate; fewer drop outs</a:t>
            </a:r>
          </a:p>
          <a:p>
            <a:pPr marL="569913" lvl="2" indent="-18288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5600" dirty="0">
                <a:latin typeface="Lato" panose="020F0502020204030203" pitchFamily="34" charset="0"/>
              </a:rPr>
              <a:t>Consistent high attendance; fewer suspensions</a:t>
            </a:r>
          </a:p>
          <a:p>
            <a:pPr marL="569913" lvl="2" indent="-18288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5600" dirty="0">
                <a:latin typeface="Lato" panose="020F0502020204030203" pitchFamily="34" charset="0"/>
              </a:rPr>
              <a:t>More college credits; less alcohol &amp; drugs</a:t>
            </a:r>
            <a:br>
              <a:rPr lang="en-US" sz="5600" dirty="0">
                <a:latin typeface="Lato" panose="020F0502020204030203" pitchFamily="34" charset="0"/>
              </a:rPr>
            </a:br>
            <a:endParaRPr lang="en-US" sz="5600" dirty="0">
              <a:latin typeface="Lato" panose="020F0502020204030203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8400" dirty="0"/>
              <a:t>Winning in the Polls</a:t>
            </a:r>
          </a:p>
          <a:p>
            <a:pPr marL="569913" lvl="2" indent="-18288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5600" dirty="0">
                <a:latin typeface="Lato" panose="020F0502020204030203" pitchFamily="34" charset="0"/>
              </a:rPr>
              <a:t>A Spring 2019 Marquette poll shows a majority of </a:t>
            </a:r>
            <a:br>
              <a:rPr lang="en-US" sz="5600" dirty="0">
                <a:latin typeface="Lato" panose="020F0502020204030203" pitchFamily="34" charset="0"/>
              </a:rPr>
            </a:br>
            <a:r>
              <a:rPr lang="en-US" sz="5600" dirty="0">
                <a:latin typeface="Lato" panose="020F0502020204030203" pitchFamily="34" charset="0"/>
              </a:rPr>
              <a:t>voters support raising taxes for schools and oppose further education funding cuts.</a:t>
            </a:r>
            <a:br>
              <a:rPr lang="en-US" sz="5600" dirty="0">
                <a:latin typeface="Lato" panose="020F0502020204030203" pitchFamily="34" charset="0"/>
              </a:rPr>
            </a:br>
            <a:endParaRPr lang="en-US" sz="5600" dirty="0">
              <a:latin typeface="Lato" panose="020F0502020204030203" pitchFamily="34" charset="0"/>
            </a:endParaRP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8400" b="1" dirty="0"/>
              <a:t>Passing Referenda </a:t>
            </a:r>
          </a:p>
          <a:p>
            <a:pPr marL="569913" lvl="2" indent="-18288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5600" dirty="0">
                <a:latin typeface="Lato" panose="020F0502020204030203" pitchFamily="34" charset="0"/>
              </a:rPr>
              <a:t>Over the last five years, the referenda pass rate </a:t>
            </a:r>
            <a:br>
              <a:rPr lang="en-US" sz="5600" dirty="0">
                <a:latin typeface="Lato" panose="020F0502020204030203" pitchFamily="34" charset="0"/>
              </a:rPr>
            </a:br>
            <a:r>
              <a:rPr lang="en-US" sz="5600" dirty="0">
                <a:latin typeface="Lato" panose="020F0502020204030203" pitchFamily="34" charset="0"/>
              </a:rPr>
              <a:t>was 81% (up from 54% the prior 20 years)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131753" y="4588920"/>
            <a:ext cx="3841168" cy="1345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39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42789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Lato" panose="020F0502020204030203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68557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68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57" indent="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Aft>
                <a:spcPts val="600"/>
              </a:spcAft>
            </a:pPr>
            <a:endParaRPr lang="en-US" sz="3700" b="0" dirty="0">
              <a:latin typeface="Lato" panose="020F0502020204030203" pitchFamily="34" charset="0"/>
            </a:endParaRPr>
          </a:p>
        </p:txBody>
      </p:sp>
      <p:pic>
        <p:nvPicPr>
          <p:cNvPr id="9" name="Picture 8" descr="cha765_0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t="13284" b="5947"/>
          <a:stretch>
            <a:fillRect/>
          </a:stretch>
        </p:blipFill>
        <p:spPr>
          <a:xfrm>
            <a:off x="5966427" y="1187830"/>
            <a:ext cx="2116480" cy="1128789"/>
          </a:xfrm>
          <a:prstGeom prst="rect">
            <a:avLst/>
          </a:prstGeom>
          <a:ln w="3175">
            <a:solidFill>
              <a:srgbClr val="0099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harter-schools.jpg"/>
          <p:cNvPicPr>
            <a:picLocks noChangeAspect="1"/>
          </p:cNvPicPr>
          <p:nvPr/>
        </p:nvPicPr>
        <p:blipFill>
          <a:blip r:embed="rId4" cstate="print"/>
          <a:srcRect b="5185"/>
          <a:stretch>
            <a:fillRect/>
          </a:stretch>
        </p:blipFill>
        <p:spPr>
          <a:xfrm>
            <a:off x="5966427" y="3711583"/>
            <a:ext cx="2129791" cy="1135889"/>
          </a:xfrm>
          <a:prstGeom prst="rect">
            <a:avLst/>
          </a:prstGeom>
          <a:ln w="3175">
            <a:solidFill>
              <a:srgbClr val="0099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5" cstate="print"/>
          <a:srcRect t="21806" r="4206" b="834"/>
          <a:stretch>
            <a:fillRect/>
          </a:stretch>
        </p:blipFill>
        <p:spPr>
          <a:xfrm>
            <a:off x="5966427" y="2452349"/>
            <a:ext cx="2129791" cy="1123504"/>
          </a:xfrm>
          <a:prstGeom prst="rect">
            <a:avLst/>
          </a:prstGeom>
          <a:ln w="3175">
            <a:solidFill>
              <a:srgbClr val="0099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6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 of 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86359" y="1635513"/>
            <a:ext cx="6416299" cy="27788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100" dirty="0"/>
              <a:t>74% of districts are in </a:t>
            </a:r>
            <a:r>
              <a:rPr lang="en-US" sz="2100" u="sng" dirty="0"/>
              <a:t>declining enrollment</a:t>
            </a:r>
            <a:br>
              <a:rPr lang="en-US" sz="2100" u="sng" dirty="0"/>
            </a:br>
            <a:endParaRPr lang="en-US" sz="2100" u="sng" dirty="0"/>
          </a:p>
          <a:p>
            <a:pPr>
              <a:lnSpc>
                <a:spcPct val="100000"/>
              </a:lnSpc>
            </a:pPr>
            <a:r>
              <a:rPr lang="en-US" sz="2100" u="sng" dirty="0"/>
              <a:t>Poverty</a:t>
            </a:r>
            <a:r>
              <a:rPr lang="en-US" sz="2100" dirty="0"/>
              <a:t> has exploded, but is not addressed </a:t>
            </a:r>
            <a:br>
              <a:rPr lang="en-US" sz="2100" dirty="0"/>
            </a:br>
            <a:r>
              <a:rPr lang="en-US" sz="2100" dirty="0"/>
              <a:t>in the school finance system</a:t>
            </a:r>
            <a:br>
              <a:rPr lang="en-US" sz="2100" dirty="0"/>
            </a:br>
            <a:endParaRPr lang="en-US" sz="2100" dirty="0"/>
          </a:p>
          <a:p>
            <a:pPr>
              <a:lnSpc>
                <a:spcPct val="100000"/>
              </a:lnSpc>
            </a:pPr>
            <a:r>
              <a:rPr lang="en-US" sz="2100" u="sng" dirty="0"/>
              <a:t>Voucher expansion</a:t>
            </a:r>
            <a:r>
              <a:rPr lang="en-US" sz="2100" dirty="0"/>
              <a:t> is straining the system</a:t>
            </a:r>
          </a:p>
        </p:txBody>
      </p:sp>
    </p:spTree>
    <p:extLst>
      <p:ext uri="{BB962C8B-B14F-4D97-AF65-F5344CB8AC3E}">
        <p14:creationId xmlns:p14="http://schemas.microsoft.com/office/powerpoint/2010/main" val="373805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Growing Poverty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Shape 446" descr="2408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80" t="16456" r="6007" b="7880"/>
          <a:stretch/>
        </p:blipFill>
        <p:spPr>
          <a:xfrm>
            <a:off x="1431154" y="1197429"/>
            <a:ext cx="6113390" cy="3469164"/>
          </a:xfrm>
          <a:prstGeom prst="rect">
            <a:avLst/>
          </a:prstGeom>
          <a:noFill/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75095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/>
          <a:lstStyle/>
          <a:p>
            <a:r>
              <a:t>Poverty is Growing in Wisconsin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191615" y="4493419"/>
            <a:ext cx="5940445" cy="283396"/>
          </a:xfrm>
        </p:spPr>
        <p:txBody>
          <a:bodyPr/>
          <a:lstStyle/>
          <a:p>
            <a:r>
              <a:rPr dirty="0"/>
              <a:t>Source: Department of Public Instruction WISEdash (https://wisedash.dpi.wi.gov/).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6989275" y="4492188"/>
            <a:ext cx="1349182" cy="174155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410425" y="977503"/>
            <a:ext cx="2570063" cy="3479800"/>
          </a:xfrm>
        </p:spPr>
        <p:txBody>
          <a:bodyPr/>
          <a:lstStyle/>
          <a:p>
            <a:r>
              <a:t>Statewide, about 2 in 9 districts have student populations that are more than 50% economically disadvantaged.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733701" y="558857"/>
            <a:ext cx="4114800" cy="411480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/>
          <a:lstStyle/>
          <a:p>
            <a:r>
              <a:rPr dirty="0"/>
              <a:t>Students are in Fewer Districts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38479" y="4493419"/>
            <a:ext cx="5940445" cy="283396"/>
          </a:xfrm>
        </p:spPr>
        <p:txBody>
          <a:bodyPr/>
          <a:lstStyle/>
          <a:p>
            <a:r>
              <a:rPr dirty="0"/>
              <a:t>Source: Department of Public Instruction WISEdash (https://wisedash.dpi.wi.gov/) and https://dpi.wi.gov/sfs/statistical/longitudinal-data/revenue-limit. Note: declining enrollment means that the current three-year average of pupils enrolled is less than the prior three-year average of pupils enrolled. See https://dpi.wi.gov/sfs/limits/exemptions/nonrecurring.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25563" y="4492191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410425" y="977503"/>
            <a:ext cx="2733575" cy="3479800"/>
          </a:xfrm>
        </p:spPr>
        <p:txBody>
          <a:bodyPr/>
          <a:lstStyle/>
          <a:p>
            <a:r>
              <a:rPr dirty="0"/>
              <a:t>The percent of districts </a:t>
            </a:r>
            <a:br>
              <a:rPr lang="en-US" dirty="0"/>
            </a:br>
            <a:r>
              <a:rPr dirty="0"/>
              <a:t>in declining enrollment increased from 5</a:t>
            </a:r>
            <a:r>
              <a:rPr lang="en-US" dirty="0"/>
              <a:t>9</a:t>
            </a:r>
            <a:r>
              <a:rPr dirty="0"/>
              <a:t>% in 2006-07 to 7</a:t>
            </a:r>
            <a:r>
              <a:rPr lang="en-US" dirty="0"/>
              <a:t>4</a:t>
            </a:r>
            <a:r>
              <a:rPr dirty="0"/>
              <a:t>% in 2021-22.
Today, 75% of students </a:t>
            </a:r>
            <a:br>
              <a:rPr lang="en-US" dirty="0"/>
            </a:br>
            <a:r>
              <a:rPr dirty="0"/>
              <a:t>are located in just 30% </a:t>
            </a:r>
            <a:br>
              <a:rPr lang="en-US" dirty="0"/>
            </a:br>
            <a:r>
              <a:rPr dirty="0"/>
              <a:t>of districts.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187244" y="646510"/>
            <a:ext cx="3949861" cy="3949861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2021-22 Decreasing Enrollment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628567"/>
              </p:ext>
            </p:extLst>
          </p:nvPr>
        </p:nvGraphicFramePr>
        <p:xfrm>
          <a:off x="1658336" y="1025876"/>
          <a:ext cx="5752784" cy="2141105"/>
        </p:xfrm>
        <a:graphic>
          <a:graphicData uri="http://schemas.openxmlformats.org/drawingml/2006/table">
            <a:tbl>
              <a:tblPr firstRow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8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196">
                  <a:extLst>
                    <a:ext uri="{9D8B030D-6E8A-4147-A177-3AD203B41FA5}">
                      <a16:colId xmlns:a16="http://schemas.microsoft.com/office/drawing/2014/main" val="2272758790"/>
                    </a:ext>
                  </a:extLst>
                </a:gridCol>
              </a:tblGrid>
              <a:tr h="39251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 Cumulative Enrollment</a:t>
                      </a:r>
                      <a:r>
                        <a:rPr lang="en-US" sz="1400" u="none" strike="noStrike" cap="none" baseline="0" dirty="0"/>
                        <a:t> </a:t>
                      </a:r>
                      <a:r>
                        <a:rPr lang="en-US" sz="1400" u="none" strike="noStrike" cap="none" dirty="0"/>
                        <a:t>(2021-22)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Percentile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AB4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# of Districts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b="1" u="none" strike="noStrike" cap="none" dirty="0"/>
                        <a:t>% of Districts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207,080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25%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b="0" u="none" strike="noStrike" cap="none" dirty="0"/>
                        <a:t>10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2%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412,712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50%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46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11%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615,445 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75%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126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30%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b="0" u="none" strike="noStrike" cap="none" dirty="0"/>
                        <a:t>818,471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100%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421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100%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3285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302037"/>
              </p:ext>
            </p:extLst>
          </p:nvPr>
        </p:nvGraphicFramePr>
        <p:xfrm>
          <a:off x="4294886" y="3334027"/>
          <a:ext cx="3116234" cy="1401429"/>
        </p:xfrm>
        <a:graphic>
          <a:graphicData uri="http://schemas.openxmlformats.org/drawingml/2006/table">
            <a:tbl>
              <a:tblPr firstRow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58117">
                  <a:extLst>
                    <a:ext uri="{9D8B030D-6E8A-4147-A177-3AD203B41FA5}">
                      <a16:colId xmlns:a16="http://schemas.microsoft.com/office/drawing/2014/main" val="3420948114"/>
                    </a:ext>
                  </a:extLst>
                </a:gridCol>
                <a:gridCol w="1558117">
                  <a:extLst>
                    <a:ext uri="{9D8B030D-6E8A-4147-A177-3AD203B41FA5}">
                      <a16:colId xmlns:a16="http://schemas.microsoft.com/office/drawing/2014/main" val="99536822"/>
                    </a:ext>
                  </a:extLst>
                </a:gridCol>
              </a:tblGrid>
              <a:tr h="33043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District</a:t>
                      </a:r>
                      <a:r>
                        <a:rPr lang="en-US" sz="1400" u="none" strike="noStrike" cap="none" baseline="0" dirty="0"/>
                        <a:t> </a:t>
                      </a:r>
                      <a:r>
                        <a:rPr lang="en-US" sz="1400" u="none" strike="noStrike" cap="none" dirty="0"/>
                        <a:t>Enrollment (2021-22)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cap="none" dirty="0"/>
                        <a:t>% of Districts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A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39735"/>
                  </a:ext>
                </a:extLst>
              </a:tr>
              <a:tr h="321728">
                <a:tc>
                  <a:txBody>
                    <a:bodyPr/>
                    <a:lstStyle/>
                    <a:p>
                      <a:pPr marL="182880" marR="0" lvl="0" indent="-5079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Under 1,000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5079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54%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706737"/>
                  </a:ext>
                </a:extLst>
              </a:tr>
              <a:tr h="321728">
                <a:tc>
                  <a:txBody>
                    <a:bodyPr/>
                    <a:lstStyle/>
                    <a:p>
                      <a:pPr marL="182880" marR="0" lvl="0" indent="-5079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Under 3,000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C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5079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83%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758718"/>
                  </a:ext>
                </a:extLst>
              </a:tr>
              <a:tr h="321728">
                <a:tc>
                  <a:txBody>
                    <a:bodyPr/>
                    <a:lstStyle/>
                    <a:p>
                      <a:pPr marL="182880" marR="0" lvl="0" indent="-5079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Under 10,000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31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5079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400" u="none" strike="noStrike" cap="none" dirty="0"/>
                        <a:t>98%</a:t>
                      </a:r>
                      <a:endParaRPr lang="en-US" sz="1400" b="1" u="none" strike="noStrike" cap="none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441589"/>
                  </a:ext>
                </a:extLst>
              </a:tr>
            </a:tbl>
          </a:graphicData>
        </a:graphic>
      </p:graphicFrame>
      <p:sp>
        <p:nvSpPr>
          <p:cNvPr id="6" name="Shape 188"/>
          <p:cNvSpPr/>
          <p:nvPr/>
        </p:nvSpPr>
        <p:spPr>
          <a:xfrm>
            <a:off x="1321995" y="2376706"/>
            <a:ext cx="6224225" cy="462687"/>
          </a:xfrm>
          <a:prstGeom prst="ellipse">
            <a:avLst/>
          </a:prstGeom>
          <a:noFill/>
          <a:ln w="508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88"/>
          <p:cNvSpPr/>
          <p:nvPr/>
        </p:nvSpPr>
        <p:spPr>
          <a:xfrm>
            <a:off x="4159787" y="3776494"/>
            <a:ext cx="3386433" cy="389744"/>
          </a:xfrm>
          <a:prstGeom prst="ellipse">
            <a:avLst/>
          </a:prstGeom>
          <a:noFill/>
          <a:ln w="508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959" y="3249912"/>
            <a:ext cx="34558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</a:rPr>
              <a:t>Today, 75% of our students </a:t>
            </a:r>
            <a:br>
              <a:rPr lang="en-US" sz="1600" b="1" dirty="0">
                <a:latin typeface="Lato" panose="020F0502020204030203" pitchFamily="34" charset="0"/>
              </a:rPr>
            </a:br>
            <a:r>
              <a:rPr lang="en-US" sz="1600" b="1" dirty="0">
                <a:latin typeface="Lato" panose="020F0502020204030203" pitchFamily="34" charset="0"/>
              </a:rPr>
              <a:t>are located in just 30% of </a:t>
            </a:r>
            <a:br>
              <a:rPr lang="en-US" sz="1600" b="1" dirty="0">
                <a:latin typeface="Lato" panose="020F0502020204030203" pitchFamily="34" charset="0"/>
              </a:rPr>
            </a:br>
            <a:r>
              <a:rPr lang="en-US" sz="1600" b="1" dirty="0">
                <a:latin typeface="Lato" panose="020F0502020204030203" pitchFamily="34" charset="0"/>
              </a:rPr>
              <a:t>our districts.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</a:rPr>
              <a:t>More than half of our students attend districts with fewer than 1,000 students.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056" y="4746129"/>
            <a:ext cx="5780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Department of Public Instruction WISEdash (https://wisedash.dpi.wi.gov/). Updated July 13, 2022.</a:t>
            </a:r>
          </a:p>
        </p:txBody>
      </p:sp>
    </p:spTree>
    <p:extLst>
      <p:ext uri="{BB962C8B-B14F-4D97-AF65-F5344CB8AC3E}">
        <p14:creationId xmlns:p14="http://schemas.microsoft.com/office/powerpoint/2010/main" val="206905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>
            <a:normAutofit fontScale="90000"/>
          </a:bodyPr>
          <a:lstStyle/>
          <a:p>
            <a:r>
              <a:t>Rural Areas: Fewer Kids, More Poverty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249676" y="4493419"/>
            <a:ext cx="5940445" cy="283396"/>
          </a:xfrm>
        </p:spPr>
        <p:txBody>
          <a:bodyPr/>
          <a:lstStyle/>
          <a:p>
            <a:r>
              <a:t>Source: Department of Public Instruction WISEdash (https://wisedash.dpi.wi.gov/).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032819" y="4499448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91440" y="808335"/>
            <a:ext cx="8961120" cy="374904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58" y="0"/>
            <a:ext cx="7886700" cy="914400"/>
          </a:xfrm>
        </p:spPr>
        <p:txBody>
          <a:bodyPr>
            <a:normAutofit fontScale="90000"/>
          </a:bodyPr>
          <a:lstStyle/>
          <a:p>
            <a:r>
              <a:t>Rural Areas: Fewer Kids, More Poverty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126303" y="4493419"/>
            <a:ext cx="5940445" cy="283396"/>
          </a:xfrm>
        </p:spPr>
        <p:txBody>
          <a:bodyPr/>
          <a:lstStyle/>
          <a:p>
            <a:r>
              <a:t>Department of Public Instruction. WISEdash (https://wisedash.dpi.wi.gov/)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4"/>
          </p:nvPr>
        </p:nvSpPr>
        <p:spPr>
          <a:xfrm>
            <a:off x="7127159" y="4528473"/>
            <a:ext cx="1371600" cy="178969"/>
          </a:xfrm>
        </p:spPr>
        <p:txBody>
          <a:bodyPr/>
          <a:lstStyle/>
          <a:p>
            <a:r>
              <a:rPr dirty="0"/>
              <a:t>Updated: July 13, 2022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91440" y="896115"/>
            <a:ext cx="8961120" cy="3474720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10430</TotalTime>
  <Words>2635</Words>
  <Application>Microsoft Office PowerPoint</Application>
  <PresentationFormat>On-screen Show (16:9)</PresentationFormat>
  <Paragraphs>342</Paragraphs>
  <Slides>39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Lato</vt:lpstr>
      <vt:lpstr>Lato Black</vt:lpstr>
      <vt:lpstr>Questrial</vt:lpstr>
      <vt:lpstr>Wingdings</vt:lpstr>
      <vt:lpstr>Office Theme</vt:lpstr>
      <vt:lpstr>Title Slide</vt:lpstr>
      <vt:lpstr>PowerPoint Presentation</vt:lpstr>
      <vt:lpstr>Snapshot of School Enrollment</vt:lpstr>
      <vt:lpstr>PowerPoint Presentation</vt:lpstr>
      <vt:lpstr>Poverty is Growing in Wisconsin</vt:lpstr>
      <vt:lpstr>Students are in Fewer Districts</vt:lpstr>
      <vt:lpstr>PowerPoint Presentation</vt:lpstr>
      <vt:lpstr>Rural Areas: Fewer Kids, More Poverty</vt:lpstr>
      <vt:lpstr>Rural Areas: Fewer Kids, More Poverty</vt:lpstr>
      <vt:lpstr>The Number of Homeless Students is Decreasing</vt:lpstr>
      <vt:lpstr>Half of Students Experiencing Homelessness are in 13 Districts</vt:lpstr>
      <vt:lpstr>Poverty Impacts Achievement</vt:lpstr>
      <vt:lpstr>Mobility Impacts MPS Graduation</vt:lpstr>
      <vt:lpstr>PowerPoint Presentation</vt:lpstr>
      <vt:lpstr>PowerPoint Presentation</vt:lpstr>
      <vt:lpstr>PowerPoint Presentation</vt:lpstr>
      <vt:lpstr>25 Districts with the
Most Students of Color</vt:lpstr>
      <vt:lpstr>Poverty Can't Explain All of the Racial Achievement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Increased Reliance on Referenda</vt:lpstr>
      <vt:lpstr>PowerPoint Presentation</vt:lpstr>
      <vt:lpstr>PowerPoint Presentation</vt:lpstr>
      <vt:lpstr>PowerPoint Presentation</vt:lpstr>
    </vt:vector>
  </TitlesOfParts>
  <Company>Department of Public Instruction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WPEN Summer Summit School Finance 101</dc:title>
  <dc:creator>DPI.SchoolFinancialServices@dpi.wi.gov</dc:creator>
  <cp:keywords>wpen, summer, summit, school, finance, 101, wisconsin, public, instruction, financial, services</cp:keywords>
  <cp:lastModifiedBy>Scott Huelsman</cp:lastModifiedBy>
  <cp:revision>294</cp:revision>
  <dcterms:created xsi:type="dcterms:W3CDTF">2016-02-23T19:34:17Z</dcterms:created>
  <dcterms:modified xsi:type="dcterms:W3CDTF">2022-08-15T16:16:21Z</dcterms:modified>
</cp:coreProperties>
</file>