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44"/>
  </p:notesMasterIdLst>
  <p:sldIdLst>
    <p:sldId id="266" r:id="rId2"/>
    <p:sldId id="330" r:id="rId3"/>
    <p:sldId id="339" r:id="rId4"/>
    <p:sldId id="342" r:id="rId5"/>
    <p:sldId id="343" r:id="rId6"/>
    <p:sldId id="357" r:id="rId7"/>
    <p:sldId id="358" r:id="rId8"/>
    <p:sldId id="362" r:id="rId9"/>
    <p:sldId id="364" r:id="rId10"/>
    <p:sldId id="445" r:id="rId11"/>
    <p:sldId id="365" r:id="rId12"/>
    <p:sldId id="361" r:id="rId13"/>
    <p:sldId id="407" r:id="rId14"/>
    <p:sldId id="446" r:id="rId15"/>
    <p:sldId id="408" r:id="rId16"/>
    <p:sldId id="418" r:id="rId17"/>
    <p:sldId id="410" r:id="rId18"/>
    <p:sldId id="409" r:id="rId19"/>
    <p:sldId id="414" r:id="rId20"/>
    <p:sldId id="413" r:id="rId21"/>
    <p:sldId id="416" r:id="rId22"/>
    <p:sldId id="415" r:id="rId23"/>
    <p:sldId id="417" r:id="rId24"/>
    <p:sldId id="428" r:id="rId25"/>
    <p:sldId id="419" r:id="rId26"/>
    <p:sldId id="420" r:id="rId27"/>
    <p:sldId id="421" r:id="rId28"/>
    <p:sldId id="426" r:id="rId29"/>
    <p:sldId id="427" r:id="rId30"/>
    <p:sldId id="432" r:id="rId31"/>
    <p:sldId id="431" r:id="rId32"/>
    <p:sldId id="433" r:id="rId33"/>
    <p:sldId id="434" r:id="rId34"/>
    <p:sldId id="436" r:id="rId35"/>
    <p:sldId id="435" r:id="rId36"/>
    <p:sldId id="437" r:id="rId37"/>
    <p:sldId id="439" r:id="rId38"/>
    <p:sldId id="440" r:id="rId39"/>
    <p:sldId id="441" r:id="rId40"/>
    <p:sldId id="438" r:id="rId41"/>
    <p:sldId id="442" r:id="rId42"/>
    <p:sldId id="404" r:id="rId43"/>
  </p:sldIdLst>
  <p:sldSz cx="9144000" cy="5143500" type="screen16x9"/>
  <p:notesSz cx="6858000" cy="9144000"/>
  <p:defaultTextStyle>
    <a:defPPr>
      <a:defRPr lang="en-US"/>
    </a:defPPr>
    <a:lvl1pPr marL="0" algn="l" defTabSz="816350" rtl="0" eaLnBrk="1" latinLnBrk="0" hangingPunct="1">
      <a:defRPr sz="1607" kern="1200">
        <a:solidFill>
          <a:schemeClr val="tx1"/>
        </a:solidFill>
        <a:latin typeface="+mn-lt"/>
        <a:ea typeface="+mn-ea"/>
        <a:cs typeface="+mn-cs"/>
      </a:defRPr>
    </a:lvl1pPr>
    <a:lvl2pPr marL="408175" algn="l" defTabSz="816350" rtl="0" eaLnBrk="1" latinLnBrk="0" hangingPunct="1">
      <a:defRPr sz="1607" kern="1200">
        <a:solidFill>
          <a:schemeClr val="tx1"/>
        </a:solidFill>
        <a:latin typeface="+mn-lt"/>
        <a:ea typeface="+mn-ea"/>
        <a:cs typeface="+mn-cs"/>
      </a:defRPr>
    </a:lvl2pPr>
    <a:lvl3pPr marL="816350" algn="l" defTabSz="816350" rtl="0" eaLnBrk="1" latinLnBrk="0" hangingPunct="1">
      <a:defRPr sz="1607" kern="1200">
        <a:solidFill>
          <a:schemeClr val="tx1"/>
        </a:solidFill>
        <a:latin typeface="+mn-lt"/>
        <a:ea typeface="+mn-ea"/>
        <a:cs typeface="+mn-cs"/>
      </a:defRPr>
    </a:lvl3pPr>
    <a:lvl4pPr marL="1224525" algn="l" defTabSz="816350" rtl="0" eaLnBrk="1" latinLnBrk="0" hangingPunct="1">
      <a:defRPr sz="1607" kern="1200">
        <a:solidFill>
          <a:schemeClr val="tx1"/>
        </a:solidFill>
        <a:latin typeface="+mn-lt"/>
        <a:ea typeface="+mn-ea"/>
        <a:cs typeface="+mn-cs"/>
      </a:defRPr>
    </a:lvl4pPr>
    <a:lvl5pPr marL="1632699" algn="l" defTabSz="816350" rtl="0" eaLnBrk="1" latinLnBrk="0" hangingPunct="1">
      <a:defRPr sz="1607" kern="1200">
        <a:solidFill>
          <a:schemeClr val="tx1"/>
        </a:solidFill>
        <a:latin typeface="+mn-lt"/>
        <a:ea typeface="+mn-ea"/>
        <a:cs typeface="+mn-cs"/>
      </a:defRPr>
    </a:lvl5pPr>
    <a:lvl6pPr marL="2040875" algn="l" defTabSz="816350" rtl="0" eaLnBrk="1" latinLnBrk="0" hangingPunct="1">
      <a:defRPr sz="1607" kern="1200">
        <a:solidFill>
          <a:schemeClr val="tx1"/>
        </a:solidFill>
        <a:latin typeface="+mn-lt"/>
        <a:ea typeface="+mn-ea"/>
        <a:cs typeface="+mn-cs"/>
      </a:defRPr>
    </a:lvl6pPr>
    <a:lvl7pPr marL="2449049" algn="l" defTabSz="816350" rtl="0" eaLnBrk="1" latinLnBrk="0" hangingPunct="1">
      <a:defRPr sz="1607" kern="1200">
        <a:solidFill>
          <a:schemeClr val="tx1"/>
        </a:solidFill>
        <a:latin typeface="+mn-lt"/>
        <a:ea typeface="+mn-ea"/>
        <a:cs typeface="+mn-cs"/>
      </a:defRPr>
    </a:lvl7pPr>
    <a:lvl8pPr marL="2857225" algn="l" defTabSz="816350" rtl="0" eaLnBrk="1" latinLnBrk="0" hangingPunct="1">
      <a:defRPr sz="1607" kern="1200">
        <a:solidFill>
          <a:schemeClr val="tx1"/>
        </a:solidFill>
        <a:latin typeface="+mn-lt"/>
        <a:ea typeface="+mn-ea"/>
        <a:cs typeface="+mn-cs"/>
      </a:defRPr>
    </a:lvl8pPr>
    <a:lvl9pPr marL="3265399" algn="l" defTabSz="816350" rtl="0" eaLnBrk="1" latinLnBrk="0" hangingPunct="1">
      <a:defRPr sz="1607"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2358" userDrawn="1">
          <p15:clr>
            <a:srgbClr val="A4A3A4"/>
          </p15:clr>
        </p15:guide>
        <p15:guide id="4" orient="horz" pos="2868">
          <p15:clr>
            <a:srgbClr val="A4A3A4"/>
          </p15:clr>
        </p15:guide>
        <p15:guide id="5" pos="2863">
          <p15:clr>
            <a:srgbClr val="A4A3A4"/>
          </p15:clr>
        </p15:guide>
        <p15:guide id="6" pos="28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2F8EC"/>
    <a:srgbClr val="DBECCC"/>
    <a:srgbClr val="262087"/>
    <a:srgbClr val="0066CC"/>
    <a:srgbClr val="0099CC"/>
    <a:srgbClr val="009999"/>
    <a:srgbClr val="33A0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019" autoAdjust="0"/>
    <p:restoredTop sz="88235" autoAdjust="0"/>
  </p:normalViewPr>
  <p:slideViewPr>
    <p:cSldViewPr snapToGrid="0">
      <p:cViewPr varScale="1">
        <p:scale>
          <a:sx n="124" d="100"/>
          <a:sy n="124" d="100"/>
        </p:scale>
        <p:origin x="102" y="120"/>
      </p:cViewPr>
      <p:guideLst>
        <p:guide pos="2880"/>
        <p:guide orient="horz" pos="2358"/>
        <p:guide orient="horz" pos="2868"/>
        <p:guide pos="2863"/>
        <p:guide pos="2856"/>
      </p:guideLst>
    </p:cSldViewPr>
  </p:slideViewPr>
  <p:outlineViewPr>
    <p:cViewPr>
      <p:scale>
        <a:sx n="33" d="100"/>
        <a:sy n="33" d="100"/>
      </p:scale>
      <p:origin x="0" y="0"/>
    </p:cViewPr>
  </p:outlineViewPr>
  <p:notesTextViewPr>
    <p:cViewPr>
      <p:scale>
        <a:sx n="3" d="2"/>
        <a:sy n="3" d="2"/>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F38D1D-A55A-8146-B0CD-71EC475803D7}" type="datetimeFigureOut">
              <a:rPr lang="en-US" smtClean="0"/>
              <a:t>5/18/2023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48BE71-7C99-F442-BF14-4D98A0E36D27}" type="slidenum">
              <a:rPr lang="en-US" smtClean="0"/>
              <a:t>‹#›</a:t>
            </a:fld>
            <a:endParaRPr lang="en-US"/>
          </a:p>
        </p:txBody>
      </p:sp>
    </p:spTree>
    <p:extLst>
      <p:ext uri="{BB962C8B-B14F-4D97-AF65-F5344CB8AC3E}">
        <p14:creationId xmlns:p14="http://schemas.microsoft.com/office/powerpoint/2010/main" val="1158672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48BE71-7C99-F442-BF14-4D98A0E36D27}" type="slidenum">
              <a:rPr lang="en-US" smtClean="0"/>
              <a:t>5</a:t>
            </a:fld>
            <a:endParaRPr lang="en-US"/>
          </a:p>
        </p:txBody>
      </p:sp>
    </p:spTree>
    <p:extLst>
      <p:ext uri="{BB962C8B-B14F-4D97-AF65-F5344CB8AC3E}">
        <p14:creationId xmlns:p14="http://schemas.microsoft.com/office/powerpoint/2010/main" val="1029943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Gave a presentation back at the WASBO accounting conference in March.</a:t>
            </a:r>
          </a:p>
        </p:txBody>
      </p:sp>
      <p:sp>
        <p:nvSpPr>
          <p:cNvPr id="4" name="Slide Number Placeholder 3"/>
          <p:cNvSpPr>
            <a:spLocks noGrp="1"/>
          </p:cNvSpPr>
          <p:nvPr>
            <p:ph type="sldNum" sz="quarter" idx="5"/>
          </p:nvPr>
        </p:nvSpPr>
        <p:spPr/>
        <p:txBody>
          <a:bodyPr/>
          <a:lstStyle/>
          <a:p>
            <a:fld id="{6A48BE71-7C99-F442-BF14-4D98A0E36D27}" type="slidenum">
              <a:rPr lang="en-US" smtClean="0"/>
              <a:t>10</a:t>
            </a:fld>
            <a:endParaRPr lang="en-US"/>
          </a:p>
        </p:txBody>
      </p:sp>
    </p:spTree>
    <p:extLst>
      <p:ext uri="{BB962C8B-B14F-4D97-AF65-F5344CB8AC3E}">
        <p14:creationId xmlns:p14="http://schemas.microsoft.com/office/powerpoint/2010/main" val="3032645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48BE71-7C99-F442-BF14-4D98A0E36D27}" type="slidenum">
              <a:rPr lang="en-US" smtClean="0"/>
              <a:t>28</a:t>
            </a:fld>
            <a:endParaRPr lang="en-US"/>
          </a:p>
        </p:txBody>
      </p:sp>
    </p:spTree>
    <p:extLst>
      <p:ext uri="{BB962C8B-B14F-4D97-AF65-F5344CB8AC3E}">
        <p14:creationId xmlns:p14="http://schemas.microsoft.com/office/powerpoint/2010/main" val="2706399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FS used to review and “sign off” on 21-22 Annual</a:t>
            </a:r>
            <a:r>
              <a:rPr lang="en-US" baseline="0" dirty="0"/>
              <a:t> Report Data which is then used to calculate General Aids &amp; used by public. </a:t>
            </a:r>
          </a:p>
          <a:p>
            <a:r>
              <a:rPr lang="en-US" baseline="0" dirty="0"/>
              <a:t>FS used during auditor workpaper reviews which occur annually. </a:t>
            </a:r>
          </a:p>
          <a:p>
            <a:r>
              <a:rPr lang="en-US" baseline="0" dirty="0"/>
              <a:t>FS used to collect federal and state single audit information which we are required to follow up on.</a:t>
            </a:r>
          </a:p>
          <a:p>
            <a:r>
              <a:rPr lang="en-US" baseline="0" dirty="0"/>
              <a:t>LAB audits department with regard to SFS data collection. </a:t>
            </a:r>
          </a:p>
          <a:p>
            <a:r>
              <a:rPr lang="en-US" baseline="0" dirty="0"/>
              <a:t>Late FS Submission – letter gets sent to </a:t>
            </a:r>
          </a:p>
        </p:txBody>
      </p:sp>
      <p:sp>
        <p:nvSpPr>
          <p:cNvPr id="4" name="Slide Number Placeholder 3"/>
          <p:cNvSpPr>
            <a:spLocks noGrp="1"/>
          </p:cNvSpPr>
          <p:nvPr>
            <p:ph type="sldNum" sz="quarter" idx="10"/>
          </p:nvPr>
        </p:nvSpPr>
        <p:spPr/>
        <p:txBody>
          <a:bodyPr/>
          <a:lstStyle/>
          <a:p>
            <a:fld id="{96BE6DB5-0237-428D-A469-C73202105B92}" type="slidenum">
              <a:rPr lang="en-US" smtClean="0"/>
              <a:t>41</a:t>
            </a:fld>
            <a:endParaRPr lang="en-US"/>
          </a:p>
        </p:txBody>
      </p:sp>
    </p:spTree>
    <p:extLst>
      <p:ext uri="{BB962C8B-B14F-4D97-AF65-F5344CB8AC3E}">
        <p14:creationId xmlns:p14="http://schemas.microsoft.com/office/powerpoint/2010/main" val="2214554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a:t>
            </a:r>
            <a:r>
              <a:rPr lang="en-US"/>
              <a:t>contact information</a:t>
            </a:r>
          </a:p>
        </p:txBody>
      </p:sp>
      <p:sp>
        <p:nvSpPr>
          <p:cNvPr id="4" name="Slide Number Placeholder 3"/>
          <p:cNvSpPr>
            <a:spLocks noGrp="1"/>
          </p:cNvSpPr>
          <p:nvPr>
            <p:ph type="sldNum" sz="quarter" idx="5"/>
          </p:nvPr>
        </p:nvSpPr>
        <p:spPr/>
        <p:txBody>
          <a:bodyPr/>
          <a:lstStyle/>
          <a:p>
            <a:fld id="{6A48BE71-7C99-F442-BF14-4D98A0E36D27}" type="slidenum">
              <a:rPr lang="en-US" smtClean="0"/>
              <a:t>42</a:t>
            </a:fld>
            <a:endParaRPr lang="en-US"/>
          </a:p>
        </p:txBody>
      </p:sp>
    </p:spTree>
    <p:extLst>
      <p:ext uri="{BB962C8B-B14F-4D97-AF65-F5344CB8AC3E}">
        <p14:creationId xmlns:p14="http://schemas.microsoft.com/office/powerpoint/2010/main" val="2535586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1" name="Text Placeholder 14"/>
          <p:cNvSpPr>
            <a:spLocks noGrp="1"/>
          </p:cNvSpPr>
          <p:nvPr>
            <p:ph type="body" sz="quarter" idx="10" hasCustomPrompt="1"/>
          </p:nvPr>
        </p:nvSpPr>
        <p:spPr>
          <a:xfrm>
            <a:off x="1416575" y="1293834"/>
            <a:ext cx="6311370" cy="1262666"/>
          </a:xfrm>
          <a:prstGeom prst="rect">
            <a:avLst/>
          </a:prstGeom>
        </p:spPr>
        <p:txBody>
          <a:bodyPr>
            <a:noAutofit/>
          </a:bodyPr>
          <a:lstStyle>
            <a:lvl1pPr marL="0" indent="0" algn="ctr">
              <a:lnSpc>
                <a:spcPts val="3820"/>
              </a:lnSpc>
              <a:buNone/>
              <a:defRPr sz="3600" baseline="0">
                <a:solidFill>
                  <a:srgbClr val="333399"/>
                </a:solidFill>
                <a:latin typeface="Lato Black" panose="020F0A02020204030203" pitchFamily="34" charset="0"/>
              </a:defRPr>
            </a:lvl1pPr>
            <a:lvl2pPr>
              <a:defRPr sz="2637">
                <a:solidFill>
                  <a:srgbClr val="333399"/>
                </a:solidFill>
                <a:latin typeface="+mj-lt"/>
              </a:defRPr>
            </a:lvl2pPr>
            <a:lvl3pPr>
              <a:defRPr sz="2637">
                <a:solidFill>
                  <a:srgbClr val="333399"/>
                </a:solidFill>
                <a:latin typeface="+mj-lt"/>
              </a:defRPr>
            </a:lvl3pPr>
            <a:lvl4pPr>
              <a:defRPr sz="2637">
                <a:solidFill>
                  <a:srgbClr val="333399"/>
                </a:solidFill>
                <a:latin typeface="+mj-lt"/>
              </a:defRPr>
            </a:lvl4pPr>
            <a:lvl5pPr>
              <a:defRPr sz="2637">
                <a:solidFill>
                  <a:srgbClr val="333399"/>
                </a:solidFill>
                <a:latin typeface="+mj-lt"/>
              </a:defRPr>
            </a:lvl5pPr>
          </a:lstStyle>
          <a:p>
            <a:pPr lvl="0"/>
            <a:r>
              <a:rPr lang="en-US" dirty="0"/>
              <a:t>Presentation Title</a:t>
            </a:r>
            <a:br>
              <a:rPr lang="en-US" dirty="0"/>
            </a:br>
            <a:r>
              <a:rPr lang="en-US" dirty="0"/>
              <a:t>Slide Master</a:t>
            </a:r>
          </a:p>
        </p:txBody>
      </p:sp>
      <p:sp>
        <p:nvSpPr>
          <p:cNvPr id="12" name="Text Placeholder 16"/>
          <p:cNvSpPr>
            <a:spLocks noGrp="1"/>
          </p:cNvSpPr>
          <p:nvPr>
            <p:ph type="body" sz="quarter" idx="11" hasCustomPrompt="1"/>
          </p:nvPr>
        </p:nvSpPr>
        <p:spPr>
          <a:xfrm>
            <a:off x="5458013" y="3035370"/>
            <a:ext cx="2228771" cy="1123872"/>
          </a:xfrm>
          <a:prstGeom prst="rect">
            <a:avLst/>
          </a:prstGeom>
        </p:spPr>
        <p:txBody>
          <a:bodyPr>
            <a:normAutofit/>
          </a:bodyPr>
          <a:lstStyle>
            <a:lvl1pPr marL="0" indent="0" algn="l">
              <a:lnSpc>
                <a:spcPct val="100000"/>
              </a:lnSpc>
              <a:buNone/>
              <a:defRPr sz="1800"/>
            </a:lvl1pPr>
            <a:lvl2pPr marL="342789" indent="0">
              <a:lnSpc>
                <a:spcPct val="100000"/>
              </a:lnSpc>
              <a:buNone/>
              <a:defRPr sz="1465"/>
            </a:lvl2pPr>
            <a:lvl3pPr marL="685578" indent="0">
              <a:lnSpc>
                <a:spcPct val="100000"/>
              </a:lnSpc>
              <a:buNone/>
              <a:defRPr sz="1465"/>
            </a:lvl3pPr>
            <a:lvl4pPr marL="1028367" indent="0">
              <a:lnSpc>
                <a:spcPct val="100000"/>
              </a:lnSpc>
              <a:buNone/>
              <a:defRPr sz="1465"/>
            </a:lvl4pPr>
            <a:lvl5pPr marL="1371156" indent="0">
              <a:lnSpc>
                <a:spcPct val="100000"/>
              </a:lnSpc>
              <a:buNone/>
              <a:defRPr sz="1465"/>
            </a:lvl5pPr>
          </a:lstStyle>
          <a:p>
            <a:pPr lvl="0"/>
            <a:r>
              <a:rPr lang="en-US" dirty="0"/>
              <a:t>Name of Presenter</a:t>
            </a:r>
            <a:br>
              <a:rPr lang="en-US" dirty="0"/>
            </a:br>
            <a:r>
              <a:rPr lang="en-US" dirty="0"/>
              <a:t>Title</a:t>
            </a:r>
            <a:br>
              <a:rPr lang="en-US" dirty="0"/>
            </a:br>
            <a:r>
              <a:rPr lang="en-US" dirty="0"/>
              <a:t>Date</a:t>
            </a:r>
          </a:p>
        </p:txBody>
      </p:sp>
      <p:pic>
        <p:nvPicPr>
          <p:cNvPr id="3" name="Picture 2">
            <a:extLst>
              <a:ext uri="{FF2B5EF4-FFF2-40B4-BE49-F238E27FC236}">
                <a16:creationId xmlns:a16="http://schemas.microsoft.com/office/drawing/2014/main" id="{BD6019A1-1E44-B943-8EFE-C3056F529F6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t="3725" b="3725"/>
          <a:stretch/>
        </p:blipFill>
        <p:spPr>
          <a:xfrm>
            <a:off x="0" y="3277144"/>
            <a:ext cx="9141824" cy="1866356"/>
          </a:xfrm>
          <a:prstGeom prst="rect">
            <a:avLst/>
          </a:prstGeom>
        </p:spPr>
      </p:pic>
    </p:spTree>
    <p:extLst>
      <p:ext uri="{BB962C8B-B14F-4D97-AF65-F5344CB8AC3E}">
        <p14:creationId xmlns:p14="http://schemas.microsoft.com/office/powerpoint/2010/main" val="1754431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750"/>
                                        <p:tgtEl>
                                          <p:spTgt spid="11">
                                            <p:txEl>
                                              <p:pRg st="0" end="0"/>
                                            </p:txEl>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75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allAtOnce">
        <p:tmplLst>
          <p:tmpl lvl="1">
            <p:tnLst>
              <p:par>
                <p:cTn presetID="10" presetClass="entr" presetSubtype="0" fill="hold" nodeType="click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750"/>
                        <p:tgtEl>
                          <p:spTgt spid="11"/>
                        </p:tgtEl>
                      </p:cBhvr>
                    </p:animEffect>
                  </p:childTnLst>
                </p:cTn>
              </p:par>
            </p:tnLst>
          </p:tmpl>
        </p:tmplLst>
      </p:bldP>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750"/>
                        <p:tgtEl>
                          <p:spTgt spid="12"/>
                        </p:tgtEl>
                      </p:cBhvr>
                    </p:animEffect>
                  </p:childTnLst>
                </p:cTn>
              </p:par>
            </p:tnLst>
          </p:tmpl>
        </p:tmplLst>
      </p:bldP>
    </p:bldLst>
  </p:timing>
  <p:extLst>
    <p:ext uri="{DCECCB84-F9BA-43D5-87BE-67443E8EF086}">
      <p15:sldGuideLst xmlns:p15="http://schemas.microsoft.com/office/powerpoint/2012/main">
        <p15:guide id="1" orient="horz" pos="1620">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ext only">
    <p:spTree>
      <p:nvGrpSpPr>
        <p:cNvPr id="1" name=""/>
        <p:cNvGrpSpPr/>
        <p:nvPr/>
      </p:nvGrpSpPr>
      <p:grpSpPr>
        <a:xfrm>
          <a:off x="0" y="0"/>
          <a:ext cx="0" cy="0"/>
          <a:chOff x="0" y="0"/>
          <a:chExt cx="0" cy="0"/>
        </a:xfrm>
      </p:grpSpPr>
      <p:sp>
        <p:nvSpPr>
          <p:cNvPr id="6" name="Title 4"/>
          <p:cNvSpPr txBox="1">
            <a:spLocks/>
          </p:cNvSpPr>
          <p:nvPr userDrawn="1"/>
        </p:nvSpPr>
        <p:spPr bwMode="auto">
          <a:xfrm>
            <a:off x="-6304" y="0"/>
            <a:ext cx="9150304" cy="921657"/>
          </a:xfrm>
          <a:prstGeom prst="rect">
            <a:avLst/>
          </a:prstGeom>
          <a:solidFill>
            <a:srgbClr val="333399"/>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5"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a:t>Sample Text Slide</a:t>
            </a:r>
          </a:p>
        </p:txBody>
      </p:sp>
      <p:sp>
        <p:nvSpPr>
          <p:cNvPr id="12" name="Text Placeholder 11"/>
          <p:cNvSpPr>
            <a:spLocks noGrp="1"/>
          </p:cNvSpPr>
          <p:nvPr>
            <p:ph type="body" sz="quarter" idx="14"/>
          </p:nvPr>
        </p:nvSpPr>
        <p:spPr>
          <a:xfrm>
            <a:off x="2052028" y="1197429"/>
            <a:ext cx="5046877" cy="2512779"/>
          </a:xfrm>
        </p:spPr>
        <p:txBody>
          <a:bodyPr>
            <a:normAutofit/>
          </a:bodyPr>
          <a:lstStyle>
            <a:lvl1pPr marL="342900" indent="-342900">
              <a:lnSpc>
                <a:spcPct val="150000"/>
              </a:lnSpc>
              <a:spcAft>
                <a:spcPts val="439"/>
              </a:spcAft>
              <a:buFont typeface="Arial"/>
              <a:buChar char="•"/>
              <a:defRPr sz="2400" b="1"/>
            </a:lvl1pPr>
            <a:lvl2pPr marL="342789" indent="0">
              <a:buNone/>
              <a:defRPr sz="1758"/>
            </a:lvl2pPr>
            <a:lvl3pPr marL="685578" indent="0">
              <a:buNone/>
              <a:defRPr sz="1758"/>
            </a:lvl3pPr>
            <a:lvl4pPr marL="1028368" indent="0">
              <a:buNone/>
              <a:defRPr sz="1758"/>
            </a:lvl4pPr>
            <a:lvl5pPr marL="1371157" indent="0">
              <a:buNone/>
              <a:defRPr sz="1758"/>
            </a:lvl5pPr>
          </a:lstStyle>
          <a:p>
            <a:pPr lvl="0"/>
            <a:endParaRPr lang="en-US" dirty="0"/>
          </a:p>
        </p:txBody>
      </p:sp>
    </p:spTree>
    <p:extLst>
      <p:ext uri="{BB962C8B-B14F-4D97-AF65-F5344CB8AC3E}">
        <p14:creationId xmlns:p14="http://schemas.microsoft.com/office/powerpoint/2010/main" val="1185036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6" name="Title 4"/>
          <p:cNvSpPr txBox="1">
            <a:spLocks/>
          </p:cNvSpPr>
          <p:nvPr userDrawn="1"/>
        </p:nvSpPr>
        <p:spPr bwMode="auto">
          <a:xfrm>
            <a:off x="-6304" y="0"/>
            <a:ext cx="9150304" cy="921657"/>
          </a:xfrm>
          <a:prstGeom prst="rect">
            <a:avLst/>
          </a:prstGeom>
          <a:solidFill>
            <a:srgbClr val="333399"/>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5"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a:t>Sample Video Slide</a:t>
            </a:r>
          </a:p>
        </p:txBody>
      </p:sp>
      <p:sp>
        <p:nvSpPr>
          <p:cNvPr id="3" name="Media Placeholder 2"/>
          <p:cNvSpPr>
            <a:spLocks noGrp="1"/>
          </p:cNvSpPr>
          <p:nvPr>
            <p:ph type="media" sz="quarter" idx="15"/>
          </p:nvPr>
        </p:nvSpPr>
        <p:spPr>
          <a:xfrm>
            <a:off x="2042012" y="1304873"/>
            <a:ext cx="5045075" cy="2530475"/>
          </a:xfrm>
        </p:spPr>
        <p:txBody>
          <a:bodyPr/>
          <a:lstStyle/>
          <a:p>
            <a:endParaRPr lang="en-US"/>
          </a:p>
        </p:txBody>
      </p:sp>
    </p:spTree>
    <p:extLst>
      <p:ext uri="{BB962C8B-B14F-4D97-AF65-F5344CB8AC3E}">
        <p14:creationId xmlns:p14="http://schemas.microsoft.com/office/powerpoint/2010/main" val="408583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only no text">
    <p:spTree>
      <p:nvGrpSpPr>
        <p:cNvPr id="1" name=""/>
        <p:cNvGrpSpPr/>
        <p:nvPr/>
      </p:nvGrpSpPr>
      <p:grpSpPr>
        <a:xfrm>
          <a:off x="0" y="0"/>
          <a:ext cx="0" cy="0"/>
          <a:chOff x="0" y="0"/>
          <a:chExt cx="0" cy="0"/>
        </a:xfrm>
      </p:grpSpPr>
      <p:sp>
        <p:nvSpPr>
          <p:cNvPr id="10" name="Text Placeholder 4"/>
          <p:cNvSpPr>
            <a:spLocks noGrp="1"/>
          </p:cNvSpPr>
          <p:nvPr>
            <p:ph type="body" sz="quarter" idx="13"/>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endParaRPr lang="en-US" dirty="0"/>
          </a:p>
        </p:txBody>
      </p:sp>
    </p:spTree>
    <p:extLst>
      <p:ext uri="{BB962C8B-B14F-4D97-AF65-F5344CB8AC3E}">
        <p14:creationId xmlns:p14="http://schemas.microsoft.com/office/powerpoint/2010/main" val="1249932184"/>
      </p:ext>
    </p:extLst>
  </p:cSld>
  <p:clrMapOvr>
    <a:masterClrMapping/>
  </p:clrMapOvr>
  <p:extLst>
    <p:ext uri="{DCECCB84-F9BA-43D5-87BE-67443E8EF086}">
      <p15:sldGuideLst xmlns:p15="http://schemas.microsoft.com/office/powerpoint/2012/main">
        <p15:guide id="1" orient="horz" pos="1638">
          <p15:clr>
            <a:srgbClr val="FBAE40"/>
          </p15:clr>
        </p15:guide>
        <p15:guide id="2" pos="576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alphaModFix amt="50871"/>
            <a:lum/>
          </a:blip>
          <a:srcRect/>
          <a:stretch>
            <a:fillRect t="-1000" b="-1000"/>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84116" y="1364104"/>
            <a:ext cx="4762552" cy="2478963"/>
          </a:xfrm>
          <a:prstGeom prst="rect">
            <a:avLst/>
          </a:prstGeom>
        </p:spPr>
        <p:txBody>
          <a:bodyPr vert="horz" lIns="91440" tIns="45720" rIns="91440" bIns="45720" rtlCol="0">
            <a:normAutofit/>
          </a:bodyPr>
          <a:lstStyle/>
          <a:p>
            <a:pPr lvl="0"/>
            <a:r>
              <a:rPr lang="en-US" dirty="0"/>
              <a:t>Click to edit Master text styles</a:t>
            </a:r>
          </a:p>
        </p:txBody>
      </p:sp>
      <p:sp>
        <p:nvSpPr>
          <p:cNvPr id="5" name="Title 4"/>
          <p:cNvSpPr txBox="1">
            <a:spLocks/>
          </p:cNvSpPr>
          <p:nvPr userDrawn="1"/>
        </p:nvSpPr>
        <p:spPr bwMode="auto">
          <a:xfrm>
            <a:off x="-6304" y="0"/>
            <a:ext cx="9150304" cy="921657"/>
          </a:xfrm>
          <a:prstGeom prst="rect">
            <a:avLst/>
          </a:prstGeom>
          <a:solidFill>
            <a:srgbClr val="333399"/>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2" name="Title Placeholder 1"/>
          <p:cNvSpPr>
            <a:spLocks noGrp="1"/>
          </p:cNvSpPr>
          <p:nvPr>
            <p:ph type="title"/>
          </p:nvPr>
        </p:nvSpPr>
        <p:spPr>
          <a:xfrm>
            <a:off x="616258" y="0"/>
            <a:ext cx="7886700" cy="914400"/>
          </a:xfrm>
          <a:prstGeom prst="rect">
            <a:avLst/>
          </a:prstGeom>
        </p:spPr>
        <p:txBody>
          <a:bodyPr vert="horz" lIns="91440" tIns="45720" rIns="91440" bIns="45720" rtlCol="0" anchor="ctr">
            <a:normAutofit/>
          </a:bodyPr>
          <a:lstStyle/>
          <a:p>
            <a:r>
              <a:rPr lang="en-US" dirty="0"/>
              <a:t>Text Slide Master</a:t>
            </a:r>
          </a:p>
        </p:txBody>
      </p:sp>
    </p:spTree>
    <p:extLst>
      <p:ext uri="{BB962C8B-B14F-4D97-AF65-F5344CB8AC3E}">
        <p14:creationId xmlns:p14="http://schemas.microsoft.com/office/powerpoint/2010/main" val="1963821010"/>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7" r:id="rId3"/>
    <p:sldLayoutId id="2147483698" r:id="rId4"/>
  </p:sldLayoutIdLst>
  <p:txStyles>
    <p:title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p:titleStyle>
    <p:bodyStyle>
      <a:lvl1pPr marL="164592" indent="-164592" algn="l" defTabSz="685800" rtl="0" eaLnBrk="1" latinLnBrk="0" hangingPunct="1">
        <a:lnSpc>
          <a:spcPct val="100000"/>
        </a:lnSpc>
        <a:spcBef>
          <a:spcPts val="0"/>
        </a:spcBef>
        <a:spcAft>
          <a:spcPts val="3000"/>
        </a:spcAft>
        <a:buFont typeface="Arial"/>
        <a:buChar char="•"/>
        <a:defRPr sz="2400" b="1" kern="1200">
          <a:solidFill>
            <a:schemeClr val="tx1"/>
          </a:solidFill>
          <a:latin typeface="Lato" panose="020F0502020204030203" pitchFamily="34" charset="0"/>
          <a:ea typeface="+mn-ea"/>
          <a:cs typeface="+mn-cs"/>
        </a:defRPr>
      </a:lvl1pPr>
      <a:lvl2pPr marL="342900" indent="0" algn="l" defTabSz="685800" rtl="0" eaLnBrk="1" latinLnBrk="0" hangingPunct="1">
        <a:lnSpc>
          <a:spcPct val="150000"/>
        </a:lnSpc>
        <a:spcBef>
          <a:spcPts val="375"/>
        </a:spcBef>
        <a:buFont typeface="Lato" panose="020F0502020204030203" pitchFamily="34" charset="0"/>
        <a:buNone/>
        <a:defRPr sz="2400" kern="1200">
          <a:solidFill>
            <a:schemeClr val="tx1"/>
          </a:solidFill>
          <a:latin typeface="Lato" panose="020F050202020403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whitehouse.gov/omb/management/office-federal-financial-managemen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dpi.wi.gov/sfs/finances/auditors/overview"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mailto:olivia.bernitt@dpi.wi.gov"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mailto:DPIfin@dpi.wi.gov" TargetMode="External"/><Relationship Id="rId4" Type="http://schemas.openxmlformats.org/officeDocument/2006/relationships/hyperlink" Target="https://dpi.wi.gov/sf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275907" y="1321562"/>
            <a:ext cx="6811925" cy="1351396"/>
          </a:xfrm>
        </p:spPr>
        <p:txBody>
          <a:bodyPr>
            <a:normAutofit fontScale="40000" lnSpcReduction="20000"/>
          </a:bodyPr>
          <a:lstStyle/>
          <a:p>
            <a:pPr>
              <a:lnSpc>
                <a:spcPct val="100000"/>
              </a:lnSpc>
            </a:pPr>
            <a:br>
              <a:rPr lang="en-US" sz="4000" dirty="0"/>
            </a:br>
            <a:r>
              <a:rPr lang="en-US" sz="10000" dirty="0"/>
              <a:t>School District Fiscal Audit</a:t>
            </a:r>
          </a:p>
          <a:p>
            <a:pPr algn="ctr">
              <a:lnSpc>
                <a:spcPct val="100000"/>
              </a:lnSpc>
            </a:pPr>
            <a:endParaRPr lang="en-US" sz="4000" dirty="0"/>
          </a:p>
        </p:txBody>
      </p:sp>
      <p:sp>
        <p:nvSpPr>
          <p:cNvPr id="3" name="Text Placeholder 2"/>
          <p:cNvSpPr>
            <a:spLocks noGrp="1"/>
          </p:cNvSpPr>
          <p:nvPr>
            <p:ph type="body" sz="quarter" idx="11"/>
          </p:nvPr>
        </p:nvSpPr>
        <p:spPr>
          <a:xfrm>
            <a:off x="5237018" y="3012398"/>
            <a:ext cx="3906983" cy="829499"/>
          </a:xfrm>
        </p:spPr>
        <p:txBody>
          <a:bodyPr>
            <a:noAutofit/>
          </a:bodyPr>
          <a:lstStyle/>
          <a:p>
            <a:pPr>
              <a:lnSpc>
                <a:spcPts val="1182"/>
              </a:lnSpc>
              <a:spcBef>
                <a:spcPts val="500"/>
              </a:spcBef>
              <a:spcAft>
                <a:spcPts val="500"/>
              </a:spcAft>
            </a:pPr>
            <a:r>
              <a:rPr lang="en-US" sz="1600" b="1" dirty="0"/>
              <a:t>Olivia Bernitt, School Finance Auditor</a:t>
            </a:r>
          </a:p>
          <a:p>
            <a:pPr>
              <a:lnSpc>
                <a:spcPts val="1182"/>
              </a:lnSpc>
              <a:spcBef>
                <a:spcPts val="500"/>
              </a:spcBef>
              <a:spcAft>
                <a:spcPts val="500"/>
              </a:spcAft>
            </a:pPr>
            <a:r>
              <a:rPr lang="en-US" sz="1600" b="1" dirty="0"/>
              <a:t>WASBO Spring Conference</a:t>
            </a:r>
          </a:p>
          <a:p>
            <a:pPr>
              <a:lnSpc>
                <a:spcPts val="1182"/>
              </a:lnSpc>
              <a:spcBef>
                <a:spcPts val="500"/>
              </a:spcBef>
              <a:spcAft>
                <a:spcPts val="500"/>
              </a:spcAft>
            </a:pPr>
            <a:r>
              <a:rPr lang="en-US" sz="1600" b="1" dirty="0"/>
              <a:t>May 11, 2023</a:t>
            </a:r>
          </a:p>
        </p:txBody>
      </p:sp>
    </p:spTree>
    <p:extLst>
      <p:ext uri="{BB962C8B-B14F-4D97-AF65-F5344CB8AC3E}">
        <p14:creationId xmlns:p14="http://schemas.microsoft.com/office/powerpoint/2010/main" val="292664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t>What is required?</a:t>
            </a:r>
          </a:p>
        </p:txBody>
      </p:sp>
      <p:sp>
        <p:nvSpPr>
          <p:cNvPr id="5" name="Content Placeholder 1"/>
          <p:cNvSpPr txBox="1">
            <a:spLocks/>
          </p:cNvSpPr>
          <p:nvPr/>
        </p:nvSpPr>
        <p:spPr>
          <a:xfrm>
            <a:off x="628650" y="1142392"/>
            <a:ext cx="7886700" cy="326350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
        <p:nvSpPr>
          <p:cNvPr id="4" name="Content Placeholder 1"/>
          <p:cNvSpPr txBox="1">
            <a:spLocks/>
          </p:cNvSpPr>
          <p:nvPr/>
        </p:nvSpPr>
        <p:spPr>
          <a:xfrm>
            <a:off x="628650" y="1142392"/>
            <a:ext cx="7886700" cy="2760305"/>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
        <p:nvSpPr>
          <p:cNvPr id="3" name="Rectangle 2"/>
          <p:cNvSpPr/>
          <p:nvPr/>
        </p:nvSpPr>
        <p:spPr>
          <a:xfrm>
            <a:off x="212651" y="927484"/>
            <a:ext cx="8605284" cy="3477875"/>
          </a:xfrm>
          <a:prstGeom prst="rect">
            <a:avLst/>
          </a:prstGeom>
        </p:spPr>
        <p:txBody>
          <a:bodyPr wrap="square">
            <a:spAutoFit/>
          </a:bodyPr>
          <a:lstStyle/>
          <a:p>
            <a:r>
              <a:rPr lang="en-US" sz="2000" dirty="0">
                <a:latin typeface="Lato Bold" panose="020F0802020204030203" pitchFamily="34" charset="0"/>
                <a:ea typeface="Calibri" panose="020F0502020204030204" pitchFamily="34" charset="0"/>
                <a:cs typeface="Times New Roman" panose="02020603050405020304" pitchFamily="18" charset="0"/>
              </a:rPr>
              <a:t>OMB Compliance Supplement</a:t>
            </a:r>
          </a:p>
          <a:p>
            <a:pPr marL="285750" indent="-285750">
              <a:buFont typeface="Arial" panose="020B0604020202020204" pitchFamily="34" charset="0"/>
              <a:buChar char="•"/>
            </a:pPr>
            <a:r>
              <a:rPr lang="en-US" sz="2000" dirty="0">
                <a:hlinkClick r:id="rId3"/>
              </a:rPr>
              <a:t>https://www.whitehouse.gov/omb/management/office-federal-financial-management/</a:t>
            </a:r>
            <a:r>
              <a:rPr lang="en-US" sz="2000" dirty="0"/>
              <a:t> (2022 supplement was released May 11</a:t>
            </a:r>
            <a:r>
              <a:rPr lang="en-US" sz="2000" baseline="30000" dirty="0"/>
              <a:t>th</a:t>
            </a:r>
            <a:r>
              <a:rPr lang="en-US" sz="2000" dirty="0"/>
              <a:t>)</a:t>
            </a:r>
          </a:p>
          <a:p>
            <a:pPr marL="285750" indent="-285750">
              <a:buFont typeface="Arial" panose="020B0604020202020204" pitchFamily="34" charset="0"/>
              <a:buChar char="•"/>
            </a:pPr>
            <a:r>
              <a:rPr lang="en-US" sz="2000" dirty="0"/>
              <a:t>The OMB Compliance Supplement details the compliance requirements that the awarding agency expects the auditor to test, and suggests audit procedures</a:t>
            </a:r>
          </a:p>
          <a:p>
            <a:pPr marL="285750" indent="-285750">
              <a:buFont typeface="Arial" panose="020B0604020202020204" pitchFamily="34" charset="0"/>
              <a:buChar char="•"/>
            </a:pPr>
            <a:r>
              <a:rPr lang="en-US" sz="2000" dirty="0"/>
              <a:t>There are 12 types of Compliance Requirements. Part 2 is the matrix of the applicability of each Compliance Requirement to each specific grant (some maybe N/A to a grant) </a:t>
            </a:r>
          </a:p>
          <a:p>
            <a:pPr marL="285750" indent="-285750">
              <a:buFont typeface="Arial" panose="020B0604020202020204" pitchFamily="34" charset="0"/>
              <a:buChar char="•"/>
            </a:pPr>
            <a:r>
              <a:rPr lang="en-US" sz="2000" dirty="0"/>
              <a:t>Part 3 applies to all grants</a:t>
            </a:r>
          </a:p>
          <a:p>
            <a:pPr marL="285750" indent="-285750">
              <a:buFont typeface="Arial" panose="020B0604020202020204" pitchFamily="34" charset="0"/>
              <a:buChar char="•"/>
            </a:pPr>
            <a:r>
              <a:rPr lang="en-US" sz="2000" dirty="0"/>
              <a:t>Each Federal awarding agency has a separate Part 4, organized by ALN</a:t>
            </a:r>
          </a:p>
        </p:txBody>
      </p:sp>
    </p:spTree>
    <p:extLst>
      <p:ext uri="{BB962C8B-B14F-4D97-AF65-F5344CB8AC3E}">
        <p14:creationId xmlns:p14="http://schemas.microsoft.com/office/powerpoint/2010/main" val="2876546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t>What is required?</a:t>
            </a:r>
          </a:p>
        </p:txBody>
      </p:sp>
      <p:sp>
        <p:nvSpPr>
          <p:cNvPr id="5" name="Content Placeholder 1"/>
          <p:cNvSpPr txBox="1">
            <a:spLocks/>
          </p:cNvSpPr>
          <p:nvPr/>
        </p:nvSpPr>
        <p:spPr>
          <a:xfrm>
            <a:off x="628650" y="1142392"/>
            <a:ext cx="7886700" cy="326350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
        <p:nvSpPr>
          <p:cNvPr id="4" name="Content Placeholder 1"/>
          <p:cNvSpPr txBox="1">
            <a:spLocks/>
          </p:cNvSpPr>
          <p:nvPr/>
        </p:nvSpPr>
        <p:spPr>
          <a:xfrm>
            <a:off x="628650" y="1071480"/>
            <a:ext cx="7886700" cy="2925485"/>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latin typeface="Lato Bold" panose="020F0802020204030203" pitchFamily="34" charset="0"/>
              </a:rPr>
              <a:t>State Single Audit Guidelines</a:t>
            </a:r>
          </a:p>
          <a:p>
            <a:pPr lvl="1"/>
            <a:r>
              <a:rPr lang="en-US" dirty="0">
                <a:latin typeface="Lato Bold" panose="020F0802020204030203" pitchFamily="34" charset="0"/>
              </a:rPr>
              <a:t>The State Single Audit Guidelines are applicable to a school district audit if all three conditions are met</a:t>
            </a:r>
            <a:r>
              <a:rPr lang="en-US" i="1" dirty="0">
                <a:latin typeface="Lato Bold" panose="020F0802020204030203" pitchFamily="34" charset="0"/>
              </a:rPr>
              <a:t>:</a:t>
            </a:r>
          </a:p>
          <a:p>
            <a:pPr lvl="2"/>
            <a:r>
              <a:rPr lang="en-US" dirty="0">
                <a:latin typeface="Lato Bold" panose="020F0802020204030203" pitchFamily="34" charset="0"/>
              </a:rPr>
              <a:t>The agency is a local government or a non profit organization that expended $750,000 or more in federal awards.</a:t>
            </a:r>
          </a:p>
          <a:p>
            <a:pPr lvl="2"/>
            <a:r>
              <a:rPr lang="en-US" dirty="0">
                <a:latin typeface="Lato Bold" panose="020F0802020204030203" pitchFamily="34" charset="0"/>
              </a:rPr>
              <a:t>The agency received funding from a state department. This funding may be state money or federal pass-through money.</a:t>
            </a:r>
          </a:p>
          <a:p>
            <a:pPr lvl="2"/>
            <a:r>
              <a:rPr lang="en-US" dirty="0">
                <a:latin typeface="Lato Bold" panose="020F0802020204030203" pitchFamily="34" charset="0"/>
              </a:rPr>
              <a:t>The granting agency has not otherwise specified that the Guidelines are not applicable.</a:t>
            </a:r>
          </a:p>
        </p:txBody>
      </p:sp>
    </p:spTree>
    <p:extLst>
      <p:ext uri="{BB962C8B-B14F-4D97-AF65-F5344CB8AC3E}">
        <p14:creationId xmlns:p14="http://schemas.microsoft.com/office/powerpoint/2010/main" val="4214569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t>What is required?</a:t>
            </a:r>
          </a:p>
        </p:txBody>
      </p:sp>
      <p:sp>
        <p:nvSpPr>
          <p:cNvPr id="5" name="Content Placeholder 1"/>
          <p:cNvSpPr txBox="1">
            <a:spLocks/>
          </p:cNvSpPr>
          <p:nvPr/>
        </p:nvSpPr>
        <p:spPr>
          <a:xfrm>
            <a:off x="628650" y="1142392"/>
            <a:ext cx="7886700" cy="326350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
        <p:nvSpPr>
          <p:cNvPr id="6" name="Content Placeholder 1"/>
          <p:cNvSpPr txBox="1">
            <a:spLocks/>
          </p:cNvSpPr>
          <p:nvPr/>
        </p:nvSpPr>
        <p:spPr>
          <a:xfrm>
            <a:off x="628650" y="1142392"/>
            <a:ext cx="7886700" cy="2878351"/>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1900" dirty="0">
                <a:latin typeface="Lato Bold" panose="020F0802020204030203" pitchFamily="34" charset="0"/>
              </a:rPr>
              <a:t>Wisconsin Department of Public Instruction Requirements</a:t>
            </a:r>
          </a:p>
          <a:p>
            <a:pPr lvl="1"/>
            <a:r>
              <a:rPr lang="en-US" sz="1600" dirty="0">
                <a:latin typeface="Lato Bold" panose="020F0802020204030203" pitchFamily="34" charset="0"/>
              </a:rPr>
              <a:t>Auditors are required to follow the applicable audit procedures contained in the Wisconsin School District Audit Manual located at </a:t>
            </a:r>
            <a:r>
              <a:rPr lang="en-US" sz="1600" dirty="0">
                <a:latin typeface="Lato Bold" panose="020F0802020204030203" pitchFamily="34" charset="0"/>
                <a:hlinkClick r:id="rId2"/>
              </a:rPr>
              <a:t>https://dpi.wi.gov/sfs/finances/auditors/overview</a:t>
            </a:r>
            <a:r>
              <a:rPr lang="en-US" sz="1600" dirty="0">
                <a:latin typeface="Lato Bold" panose="020F0802020204030203" pitchFamily="34" charset="0"/>
              </a:rPr>
              <a:t>.</a:t>
            </a:r>
          </a:p>
          <a:p>
            <a:pPr marL="342900" lvl="1" indent="0">
              <a:buNone/>
            </a:pPr>
            <a:endParaRPr lang="en-US" sz="1900" dirty="0">
              <a:latin typeface="Lato Bold" panose="020F0802020204030203" pitchFamily="34" charset="0"/>
            </a:endParaRPr>
          </a:p>
          <a:p>
            <a:pPr lvl="1"/>
            <a:r>
              <a:rPr lang="en-US" sz="1600" dirty="0">
                <a:latin typeface="Lato Bold" panose="020F0802020204030203" pitchFamily="34" charset="0"/>
              </a:rPr>
              <a:t>The Wisconsin School District Audit Manual contains audit programs designated state major programs, designated type A programs, and other commonly audited programs.</a:t>
            </a:r>
          </a:p>
        </p:txBody>
      </p:sp>
    </p:spTree>
    <p:extLst>
      <p:ext uri="{BB962C8B-B14F-4D97-AF65-F5344CB8AC3E}">
        <p14:creationId xmlns:p14="http://schemas.microsoft.com/office/powerpoint/2010/main" val="2806924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t>Audit Process</a:t>
            </a:r>
          </a:p>
        </p:txBody>
      </p:sp>
      <p:sp>
        <p:nvSpPr>
          <p:cNvPr id="5" name="Content Placeholder 1"/>
          <p:cNvSpPr txBox="1">
            <a:spLocks/>
          </p:cNvSpPr>
          <p:nvPr/>
        </p:nvSpPr>
        <p:spPr>
          <a:xfrm>
            <a:off x="628650" y="1142392"/>
            <a:ext cx="7886700" cy="326350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
        <p:nvSpPr>
          <p:cNvPr id="3" name="Rectangle 2"/>
          <p:cNvSpPr/>
          <p:nvPr/>
        </p:nvSpPr>
        <p:spPr>
          <a:xfrm>
            <a:off x="964018" y="1142392"/>
            <a:ext cx="5741581" cy="1985159"/>
          </a:xfrm>
          <a:prstGeom prst="rect">
            <a:avLst/>
          </a:prstGeom>
        </p:spPr>
        <p:txBody>
          <a:bodyPr wrap="square">
            <a:spAutoFit/>
          </a:bodyPr>
          <a:lstStyle/>
          <a:p>
            <a:pPr marL="457200" indent="-457200">
              <a:buFont typeface="Arial" panose="020B0604020202020204" pitchFamily="34" charset="0"/>
              <a:buChar char="•"/>
            </a:pPr>
            <a:r>
              <a:rPr lang="en-US" sz="2700" b="1" dirty="0"/>
              <a:t>Audit Process</a:t>
            </a:r>
          </a:p>
          <a:p>
            <a:pPr marL="800100" lvl="1" indent="-342900">
              <a:buFont typeface="Arial" panose="020B0604020202020204" pitchFamily="34" charset="0"/>
              <a:buChar char="•"/>
            </a:pPr>
            <a:r>
              <a:rPr lang="en-US" sz="2400" b="1" dirty="0"/>
              <a:t>Prior to Audit Fieldwork</a:t>
            </a:r>
          </a:p>
          <a:p>
            <a:pPr marL="800100" lvl="1" indent="-342900">
              <a:buFont typeface="Arial" panose="020B0604020202020204" pitchFamily="34" charset="0"/>
              <a:buChar char="•"/>
            </a:pPr>
            <a:r>
              <a:rPr lang="en-US" sz="2400" b="1" dirty="0"/>
              <a:t>Preliminary Audit Fieldwork</a:t>
            </a:r>
          </a:p>
          <a:p>
            <a:pPr marL="800100" lvl="1" indent="-342900">
              <a:buFont typeface="Arial" panose="020B0604020202020204" pitchFamily="34" charset="0"/>
              <a:buChar char="•"/>
            </a:pPr>
            <a:r>
              <a:rPr lang="en-US" sz="2400" b="1" dirty="0"/>
              <a:t>Audit Fieldwork</a:t>
            </a:r>
          </a:p>
          <a:p>
            <a:pPr marL="800100" lvl="1" indent="-342900">
              <a:buFont typeface="Arial" panose="020B0604020202020204" pitchFamily="34" charset="0"/>
              <a:buChar char="•"/>
            </a:pPr>
            <a:r>
              <a:rPr lang="en-US" sz="2400" b="1" dirty="0"/>
              <a:t>After the Audit</a:t>
            </a:r>
          </a:p>
        </p:txBody>
      </p:sp>
    </p:spTree>
    <p:extLst>
      <p:ext uri="{BB962C8B-B14F-4D97-AF65-F5344CB8AC3E}">
        <p14:creationId xmlns:p14="http://schemas.microsoft.com/office/powerpoint/2010/main" val="1632848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latin typeface="Lato Bold" panose="020F0802020204030203" pitchFamily="34" charset="0"/>
              </a:rPr>
              <a:t>Prior to Audit Fieldwork</a:t>
            </a:r>
          </a:p>
        </p:txBody>
      </p:sp>
      <p:sp>
        <p:nvSpPr>
          <p:cNvPr id="5" name="Content Placeholder 1"/>
          <p:cNvSpPr txBox="1">
            <a:spLocks/>
          </p:cNvSpPr>
          <p:nvPr/>
        </p:nvSpPr>
        <p:spPr>
          <a:xfrm>
            <a:off x="628650" y="1142392"/>
            <a:ext cx="7886700" cy="326350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
        <p:nvSpPr>
          <p:cNvPr id="4" name="Content Placeholder 1"/>
          <p:cNvSpPr txBox="1">
            <a:spLocks/>
          </p:cNvSpPr>
          <p:nvPr/>
        </p:nvSpPr>
        <p:spPr>
          <a:xfrm>
            <a:off x="267855" y="921656"/>
            <a:ext cx="8488218" cy="3881253"/>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400" dirty="0">
                <a:latin typeface="Lato Bold" panose="020F0802020204030203" pitchFamily="34" charset="0"/>
              </a:rPr>
              <a:t>Engagement Letter</a:t>
            </a:r>
          </a:p>
          <a:p>
            <a:pPr lvl="1"/>
            <a:r>
              <a:rPr lang="en-US" sz="2000" dirty="0">
                <a:latin typeface="Lato Bold" panose="020F0802020204030203" pitchFamily="34" charset="0"/>
              </a:rPr>
              <a:t>Outlines objectives of the audit</a:t>
            </a:r>
          </a:p>
          <a:p>
            <a:pPr lvl="1"/>
            <a:r>
              <a:rPr lang="en-US" sz="2000" dirty="0">
                <a:latin typeface="Lato Bold" panose="020F0802020204030203" pitchFamily="34" charset="0"/>
              </a:rPr>
              <a:t>Management’s responsibilities</a:t>
            </a:r>
          </a:p>
          <a:p>
            <a:pPr lvl="2"/>
            <a:r>
              <a:rPr lang="en-US" sz="1600" dirty="0">
                <a:latin typeface="Lato Bold" panose="020F0802020204030203" pitchFamily="34" charset="0"/>
              </a:rPr>
              <a:t>Financial statements and application of accounting policies</a:t>
            </a:r>
          </a:p>
          <a:p>
            <a:pPr lvl="2"/>
            <a:r>
              <a:rPr lang="en-US" sz="1600" dirty="0">
                <a:latin typeface="Lato Bold" panose="020F0802020204030203" pitchFamily="34" charset="0"/>
              </a:rPr>
              <a:t>Establishing and maintaining internal controls over financial reporting and to prevent and detect fraud.</a:t>
            </a:r>
          </a:p>
          <a:p>
            <a:pPr lvl="2"/>
            <a:r>
              <a:rPr lang="en-US" sz="1600" dirty="0">
                <a:latin typeface="Lato Bold" panose="020F0802020204030203" pitchFamily="34" charset="0"/>
              </a:rPr>
              <a:t>Complies with laws and regulations</a:t>
            </a:r>
          </a:p>
          <a:p>
            <a:pPr lvl="2"/>
            <a:r>
              <a:rPr lang="en-US" sz="1600" dirty="0">
                <a:latin typeface="Lato Bold" panose="020F0802020204030203" pitchFamily="34" charset="0"/>
              </a:rPr>
              <a:t>Makes records and other information available to auditor</a:t>
            </a:r>
          </a:p>
          <a:p>
            <a:pPr lvl="1"/>
            <a:r>
              <a:rPr lang="en-US" sz="2000" dirty="0">
                <a:latin typeface="Lato Bold" panose="020F0802020204030203" pitchFamily="34" charset="0"/>
              </a:rPr>
              <a:t>Auditor’s responsibilities</a:t>
            </a:r>
          </a:p>
          <a:p>
            <a:pPr lvl="2"/>
            <a:r>
              <a:rPr lang="en-US" sz="1600" dirty="0">
                <a:latin typeface="Lato Bold" panose="020F0802020204030203" pitchFamily="34" charset="0"/>
              </a:rPr>
              <a:t>In accordance with generally accepted auditing standards</a:t>
            </a:r>
          </a:p>
          <a:p>
            <a:pPr lvl="2"/>
            <a:r>
              <a:rPr lang="en-US" sz="1600" dirty="0">
                <a:latin typeface="Lato Bold" panose="020F0802020204030203" pitchFamily="34" charset="0"/>
              </a:rPr>
              <a:t>Obtain </a:t>
            </a:r>
            <a:r>
              <a:rPr lang="en-US" sz="1600" b="1" u="sng" dirty="0">
                <a:latin typeface="Lato Bold" panose="020F0802020204030203" pitchFamily="34" charset="0"/>
              </a:rPr>
              <a:t>reasonable</a:t>
            </a:r>
            <a:r>
              <a:rPr lang="en-US" sz="1600" dirty="0">
                <a:latin typeface="Lato Bold" panose="020F0802020204030203" pitchFamily="34" charset="0"/>
              </a:rPr>
              <a:t> assurance about whether the financial statements are free of material misstatement, whether caused by error or fraud</a:t>
            </a:r>
          </a:p>
          <a:p>
            <a:pPr lvl="1"/>
            <a:r>
              <a:rPr lang="en-US" sz="2000" dirty="0">
                <a:latin typeface="Lato Bold" panose="020F0802020204030203" pitchFamily="34" charset="0"/>
              </a:rPr>
              <a:t>Limitations of the engagement</a:t>
            </a:r>
            <a:r>
              <a:rPr lang="en-US" sz="2000" dirty="0"/>
              <a:t> </a:t>
            </a:r>
            <a:endParaRPr lang="en-US" sz="1600" dirty="0">
              <a:latin typeface="Lato Bold" panose="020F0802020204030203" pitchFamily="34" charset="0"/>
            </a:endParaRPr>
          </a:p>
        </p:txBody>
      </p:sp>
    </p:spTree>
    <p:extLst>
      <p:ext uri="{BB962C8B-B14F-4D97-AF65-F5344CB8AC3E}">
        <p14:creationId xmlns:p14="http://schemas.microsoft.com/office/powerpoint/2010/main" val="3965173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latin typeface="Lato Bold" panose="020F0802020204030203" pitchFamily="34" charset="0"/>
              </a:rPr>
              <a:t>Prior to Audit Fieldwork</a:t>
            </a:r>
          </a:p>
        </p:txBody>
      </p:sp>
      <p:sp>
        <p:nvSpPr>
          <p:cNvPr id="5" name="Content Placeholder 1"/>
          <p:cNvSpPr txBox="1">
            <a:spLocks/>
          </p:cNvSpPr>
          <p:nvPr/>
        </p:nvSpPr>
        <p:spPr>
          <a:xfrm>
            <a:off x="628650" y="1142392"/>
            <a:ext cx="7886700" cy="326350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
        <p:nvSpPr>
          <p:cNvPr id="4" name="Content Placeholder 1"/>
          <p:cNvSpPr txBox="1">
            <a:spLocks/>
          </p:cNvSpPr>
          <p:nvPr/>
        </p:nvSpPr>
        <p:spPr>
          <a:xfrm>
            <a:off x="567070" y="1021861"/>
            <a:ext cx="7948280" cy="3231162"/>
          </a:xfrm>
          <a:prstGeom prst="rect">
            <a:avLst/>
          </a:prstGeom>
        </p:spPr>
        <p:txBody>
          <a:bodyP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400" dirty="0">
                <a:latin typeface="Lato Bold" panose="020F0802020204030203" pitchFamily="34" charset="0"/>
              </a:rPr>
              <a:t>District will provide a list of all items needed for the audit. </a:t>
            </a:r>
          </a:p>
          <a:p>
            <a:pPr lvl="1"/>
            <a:r>
              <a:rPr lang="en-US" sz="2000" dirty="0">
                <a:latin typeface="Lato Bold" panose="020F0802020204030203" pitchFamily="34" charset="0"/>
              </a:rPr>
              <a:t>“PBC List”</a:t>
            </a:r>
          </a:p>
          <a:p>
            <a:pPr lvl="1"/>
            <a:r>
              <a:rPr lang="en-US" sz="2000" dirty="0">
                <a:latin typeface="Lato Bold" panose="020F0802020204030203" pitchFamily="34" charset="0"/>
              </a:rPr>
              <a:t>“Audit Prep List”</a:t>
            </a:r>
          </a:p>
          <a:p>
            <a:pPr lvl="1"/>
            <a:r>
              <a:rPr lang="en-US" sz="2000" dirty="0">
                <a:latin typeface="Lato Bold" panose="020F0802020204030203" pitchFamily="34" charset="0"/>
              </a:rPr>
              <a:t>“Client Prepared List”</a:t>
            </a:r>
          </a:p>
          <a:p>
            <a:r>
              <a:rPr lang="en-US" sz="2400" dirty="0">
                <a:latin typeface="Lato Bold" panose="020F0802020204030203" pitchFamily="34" charset="0"/>
              </a:rPr>
              <a:t>This list should include all items needed for the auditor to perform preliminary and audit fieldwork</a:t>
            </a:r>
          </a:p>
          <a:p>
            <a:r>
              <a:rPr lang="en-US" sz="2400" dirty="0">
                <a:latin typeface="Lato Bold" panose="020F0802020204030203" pitchFamily="34" charset="0"/>
              </a:rPr>
              <a:t>Important for district to review list and ask any clarifying questions about information needed in advance or available for review</a:t>
            </a:r>
          </a:p>
          <a:p>
            <a:pPr marL="0" indent="0">
              <a:buNone/>
            </a:pPr>
            <a:endParaRPr lang="en-US" sz="1600" dirty="0">
              <a:latin typeface="Lato Bold" panose="020F0802020204030203" pitchFamily="34" charset="0"/>
            </a:endParaRPr>
          </a:p>
        </p:txBody>
      </p:sp>
    </p:spTree>
    <p:extLst>
      <p:ext uri="{BB962C8B-B14F-4D97-AF65-F5344CB8AC3E}">
        <p14:creationId xmlns:p14="http://schemas.microsoft.com/office/powerpoint/2010/main" val="904605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latin typeface="Lato Bold" panose="020F0802020204030203" pitchFamily="34" charset="0"/>
              </a:rPr>
              <a:t>Prior to Audit Fieldwork</a:t>
            </a:r>
          </a:p>
        </p:txBody>
      </p:sp>
      <p:sp>
        <p:nvSpPr>
          <p:cNvPr id="5" name="Content Placeholder 1"/>
          <p:cNvSpPr txBox="1">
            <a:spLocks/>
          </p:cNvSpPr>
          <p:nvPr/>
        </p:nvSpPr>
        <p:spPr>
          <a:xfrm>
            <a:off x="628650" y="1142392"/>
            <a:ext cx="7886700" cy="326350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
        <p:nvSpPr>
          <p:cNvPr id="4" name="Content Placeholder 1"/>
          <p:cNvSpPr txBox="1">
            <a:spLocks/>
          </p:cNvSpPr>
          <p:nvPr/>
        </p:nvSpPr>
        <p:spPr>
          <a:xfrm>
            <a:off x="567070" y="1021861"/>
            <a:ext cx="7948280" cy="3231162"/>
          </a:xfrm>
          <a:prstGeom prst="rect">
            <a:avLst/>
          </a:prstGeom>
        </p:spPr>
        <p:txBody>
          <a:bodyP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400" dirty="0">
                <a:latin typeface="Lato Bold" panose="020F0802020204030203" pitchFamily="34" charset="0"/>
              </a:rPr>
              <a:t>Preliminary Audit Fieldwork</a:t>
            </a:r>
            <a:endParaRPr lang="en-US" sz="1800" dirty="0">
              <a:latin typeface="Lato Bold" panose="020F0802020204030203" pitchFamily="34" charset="0"/>
            </a:endParaRPr>
          </a:p>
          <a:p>
            <a:pPr lvl="1"/>
            <a:r>
              <a:rPr lang="en-US" sz="2000" dirty="0">
                <a:latin typeface="Lato Bold" panose="020F0802020204030203" pitchFamily="34" charset="0"/>
              </a:rPr>
              <a:t>What to have prepared before preliminary fieldwork</a:t>
            </a:r>
          </a:p>
          <a:p>
            <a:pPr lvl="2"/>
            <a:r>
              <a:rPr lang="en-US" sz="1800" dirty="0">
                <a:latin typeface="Lato Bold" panose="020F0802020204030203" pitchFamily="34" charset="0"/>
              </a:rPr>
              <a:t>Review list from auditor for items to be available at or before preliminary fieldwork</a:t>
            </a:r>
          </a:p>
          <a:p>
            <a:pPr lvl="2"/>
            <a:r>
              <a:rPr lang="en-US" sz="1800" dirty="0">
                <a:latin typeface="Lato Bold" panose="020F0802020204030203" pitchFamily="34" charset="0"/>
              </a:rPr>
              <a:t>These often include:</a:t>
            </a:r>
          </a:p>
          <a:p>
            <a:pPr lvl="3"/>
            <a:r>
              <a:rPr lang="en-US" sz="1600" dirty="0">
                <a:latin typeface="Lato Bold" panose="020F0802020204030203" pitchFamily="34" charset="0"/>
              </a:rPr>
              <a:t>All board minutes</a:t>
            </a:r>
          </a:p>
          <a:p>
            <a:pPr lvl="3"/>
            <a:r>
              <a:rPr lang="en-US" sz="1600" dirty="0">
                <a:latin typeface="Lato Bold" panose="020F0802020204030203" pitchFamily="34" charset="0"/>
              </a:rPr>
              <a:t>Significant new agreements for grants, contracts, leases, debt, 66.03</a:t>
            </a:r>
          </a:p>
          <a:p>
            <a:pPr lvl="3"/>
            <a:r>
              <a:rPr lang="en-US" sz="1600" dirty="0">
                <a:latin typeface="Lato Bold" panose="020F0802020204030203" pitchFamily="34" charset="0"/>
              </a:rPr>
              <a:t>Budget documents, including original adoption and all board approved amendments</a:t>
            </a:r>
          </a:p>
          <a:p>
            <a:pPr lvl="3"/>
            <a:r>
              <a:rPr lang="en-US" sz="1600" dirty="0">
                <a:latin typeface="Lato Bold" panose="020F0802020204030203" pitchFamily="34" charset="0"/>
              </a:rPr>
              <a:t>Process and procedures manuals</a:t>
            </a:r>
          </a:p>
          <a:p>
            <a:pPr lvl="3"/>
            <a:r>
              <a:rPr lang="en-US" sz="1600" dirty="0">
                <a:latin typeface="Lato Bold" panose="020F0802020204030203" pitchFamily="34" charset="0"/>
              </a:rPr>
              <a:t>Sample of transaction documentation for auditor testing, such as payroll sample or cash disbursement sample</a:t>
            </a:r>
          </a:p>
          <a:p>
            <a:pPr lvl="3"/>
            <a:endParaRPr lang="en-US" sz="1250" dirty="0">
              <a:latin typeface="Lato Bold" panose="020F0802020204030203" pitchFamily="34" charset="0"/>
            </a:endParaRPr>
          </a:p>
          <a:p>
            <a:pPr lvl="3"/>
            <a:endParaRPr lang="en-US" sz="1250" dirty="0">
              <a:latin typeface="Lato Bold" panose="020F0802020204030203" pitchFamily="34" charset="0"/>
            </a:endParaRPr>
          </a:p>
          <a:p>
            <a:pPr lvl="3"/>
            <a:endParaRPr lang="en-US" sz="1250" dirty="0">
              <a:latin typeface="Lato Bold" panose="020F0802020204030203" pitchFamily="34" charset="0"/>
            </a:endParaRPr>
          </a:p>
          <a:p>
            <a:pPr lvl="3"/>
            <a:endParaRPr lang="en-US" sz="1250" dirty="0">
              <a:latin typeface="Lato Bold" panose="020F0802020204030203" pitchFamily="34" charset="0"/>
            </a:endParaRPr>
          </a:p>
          <a:p>
            <a:pPr marL="685800" lvl="2" indent="0">
              <a:buNone/>
            </a:pPr>
            <a:endParaRPr lang="en-US" sz="1200" dirty="0">
              <a:latin typeface="Lato Bold" panose="020F0802020204030203" pitchFamily="34" charset="0"/>
            </a:endParaRPr>
          </a:p>
          <a:p>
            <a:pPr marL="0" indent="0">
              <a:buNone/>
            </a:pPr>
            <a:endParaRPr lang="en-US" sz="1600" dirty="0">
              <a:latin typeface="Lato Bold" panose="020F0802020204030203" pitchFamily="34" charset="0"/>
            </a:endParaRPr>
          </a:p>
        </p:txBody>
      </p:sp>
    </p:spTree>
    <p:extLst>
      <p:ext uri="{BB962C8B-B14F-4D97-AF65-F5344CB8AC3E}">
        <p14:creationId xmlns:p14="http://schemas.microsoft.com/office/powerpoint/2010/main" val="3385000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latin typeface="Lato Bold" panose="020F0802020204030203" pitchFamily="34" charset="0"/>
              </a:rPr>
              <a:t>Prior to Audit Fieldwork</a:t>
            </a:r>
          </a:p>
        </p:txBody>
      </p:sp>
      <p:sp>
        <p:nvSpPr>
          <p:cNvPr id="5" name="Content Placeholder 1"/>
          <p:cNvSpPr txBox="1">
            <a:spLocks/>
          </p:cNvSpPr>
          <p:nvPr/>
        </p:nvSpPr>
        <p:spPr>
          <a:xfrm>
            <a:off x="628650" y="1142392"/>
            <a:ext cx="7886700" cy="326350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
        <p:nvSpPr>
          <p:cNvPr id="4" name="Content Placeholder 1"/>
          <p:cNvSpPr txBox="1">
            <a:spLocks/>
          </p:cNvSpPr>
          <p:nvPr/>
        </p:nvSpPr>
        <p:spPr>
          <a:xfrm>
            <a:off x="567070" y="1021861"/>
            <a:ext cx="7506586" cy="3032688"/>
          </a:xfrm>
          <a:prstGeom prst="rect">
            <a:avLst/>
          </a:prstGeom>
        </p:spPr>
        <p:txBody>
          <a:bodyP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400" dirty="0">
                <a:latin typeface="Lato Bold" panose="020F0802020204030203" pitchFamily="34" charset="0"/>
              </a:rPr>
              <a:t>Communications with Those Charged with Governance during Planning</a:t>
            </a:r>
          </a:p>
          <a:p>
            <a:pPr lvl="1"/>
            <a:r>
              <a:rPr lang="en-US" sz="2000" dirty="0">
                <a:latin typeface="Lato Bold" panose="020F0802020204030203" pitchFamily="34" charset="0"/>
              </a:rPr>
              <a:t>The Board of Education – Responsible for overseeing the strategic direction of the entity and obligations related to the accountability of the entity</a:t>
            </a:r>
          </a:p>
          <a:p>
            <a:pPr lvl="1"/>
            <a:r>
              <a:rPr lang="en-US" sz="2000" dirty="0">
                <a:latin typeface="Lato Bold" panose="020F0802020204030203" pitchFamily="34" charset="0"/>
              </a:rPr>
              <a:t>Planning letter communicates with board:</a:t>
            </a:r>
          </a:p>
          <a:p>
            <a:pPr lvl="2"/>
            <a:r>
              <a:rPr lang="en-US" sz="1800" dirty="0">
                <a:latin typeface="Lato Bold" panose="020F0802020204030203" pitchFamily="34" charset="0"/>
              </a:rPr>
              <a:t>Responsibility of the auditor in relation to the audit</a:t>
            </a:r>
          </a:p>
          <a:p>
            <a:pPr lvl="2"/>
            <a:r>
              <a:rPr lang="en-US" sz="1800" dirty="0">
                <a:latin typeface="Lato Bold" panose="020F0802020204030203" pitchFamily="34" charset="0"/>
              </a:rPr>
              <a:t>Scope and timing of audit</a:t>
            </a:r>
          </a:p>
          <a:p>
            <a:pPr lvl="1"/>
            <a:r>
              <a:rPr lang="en-US" sz="2000" dirty="0">
                <a:latin typeface="Lato Bold" panose="020F0802020204030203" pitchFamily="34" charset="0"/>
              </a:rPr>
              <a:t>Allows auditor to begin communications to obtain information relevant to audit from board</a:t>
            </a:r>
          </a:p>
        </p:txBody>
      </p:sp>
    </p:spTree>
    <p:extLst>
      <p:ext uri="{BB962C8B-B14F-4D97-AF65-F5344CB8AC3E}">
        <p14:creationId xmlns:p14="http://schemas.microsoft.com/office/powerpoint/2010/main" val="563397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latin typeface="Lato Bold" panose="020F0802020204030203" pitchFamily="34" charset="0"/>
              </a:rPr>
              <a:t>Prior to Audit Fieldwork</a:t>
            </a:r>
          </a:p>
        </p:txBody>
      </p:sp>
      <p:sp>
        <p:nvSpPr>
          <p:cNvPr id="5" name="Content Placeholder 1"/>
          <p:cNvSpPr txBox="1">
            <a:spLocks/>
          </p:cNvSpPr>
          <p:nvPr/>
        </p:nvSpPr>
        <p:spPr>
          <a:xfrm>
            <a:off x="628650" y="1142392"/>
            <a:ext cx="7886700" cy="326350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
        <p:nvSpPr>
          <p:cNvPr id="4" name="Content Placeholder 1"/>
          <p:cNvSpPr txBox="1">
            <a:spLocks/>
          </p:cNvSpPr>
          <p:nvPr/>
        </p:nvSpPr>
        <p:spPr>
          <a:xfrm>
            <a:off x="567070" y="1021861"/>
            <a:ext cx="7948280" cy="3231162"/>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400" dirty="0">
                <a:latin typeface="Lato Bold" panose="020F0802020204030203" pitchFamily="34" charset="0"/>
              </a:rPr>
              <a:t>Preliminary Audit Fieldwork</a:t>
            </a:r>
          </a:p>
          <a:p>
            <a:pPr lvl="1"/>
            <a:r>
              <a:rPr lang="en-US" sz="2000" dirty="0">
                <a:latin typeface="Lato Bold" panose="020F0802020204030203" pitchFamily="34" charset="0"/>
              </a:rPr>
              <a:t>Auditor may perform preliminary audit testing on site prior to June 30</a:t>
            </a:r>
            <a:r>
              <a:rPr lang="en-US" sz="2000" baseline="30000" dirty="0">
                <a:latin typeface="Lato Bold" panose="020F0802020204030203" pitchFamily="34" charset="0"/>
              </a:rPr>
              <a:t>th</a:t>
            </a:r>
            <a:r>
              <a:rPr lang="en-US" sz="2000" dirty="0">
                <a:latin typeface="Lato Bold" panose="020F0802020204030203" pitchFamily="34" charset="0"/>
              </a:rPr>
              <a:t>.</a:t>
            </a:r>
          </a:p>
          <a:p>
            <a:pPr lvl="1"/>
            <a:r>
              <a:rPr lang="en-US" sz="2000" dirty="0">
                <a:latin typeface="Lato Bold" panose="020F0802020204030203" pitchFamily="34" charset="0"/>
              </a:rPr>
              <a:t>May complete the following procedures:</a:t>
            </a:r>
          </a:p>
          <a:p>
            <a:pPr lvl="2"/>
            <a:r>
              <a:rPr lang="en-US" sz="1800" dirty="0">
                <a:latin typeface="Lato Bold" panose="020F0802020204030203" pitchFamily="34" charset="0"/>
              </a:rPr>
              <a:t>Gain understanding of entity</a:t>
            </a:r>
          </a:p>
          <a:p>
            <a:pPr lvl="2"/>
            <a:r>
              <a:rPr lang="en-US" sz="1800" dirty="0">
                <a:latin typeface="Lato Bold" panose="020F0802020204030203" pitchFamily="34" charset="0"/>
              </a:rPr>
              <a:t>Review of processes and internal control testing</a:t>
            </a:r>
          </a:p>
          <a:p>
            <a:pPr lvl="2"/>
            <a:r>
              <a:rPr lang="en-US" sz="1800" dirty="0">
                <a:latin typeface="Lato Bold" panose="020F0802020204030203" pitchFamily="34" charset="0"/>
              </a:rPr>
              <a:t>Begin review of single audit compliance requirements, if applicable</a:t>
            </a:r>
          </a:p>
          <a:p>
            <a:pPr lvl="1"/>
            <a:r>
              <a:rPr lang="en-US" sz="2000" dirty="0">
                <a:latin typeface="Lato Bold" panose="020F0802020204030203" pitchFamily="34" charset="0"/>
              </a:rPr>
              <a:t>Preliminary procedures may vary based on auditor, size of district, or compliance requirements required to be tested</a:t>
            </a:r>
          </a:p>
          <a:p>
            <a:pPr marL="685800" lvl="2" indent="0">
              <a:buNone/>
            </a:pPr>
            <a:endParaRPr lang="en-US" sz="1200" dirty="0">
              <a:latin typeface="Lato Bold" panose="020F0802020204030203" pitchFamily="34" charset="0"/>
            </a:endParaRPr>
          </a:p>
          <a:p>
            <a:pPr marL="0" indent="0">
              <a:buNone/>
            </a:pPr>
            <a:endParaRPr lang="en-US" sz="1600" dirty="0">
              <a:latin typeface="Lato Bold" panose="020F0802020204030203" pitchFamily="34" charset="0"/>
            </a:endParaRPr>
          </a:p>
        </p:txBody>
      </p:sp>
    </p:spTree>
    <p:extLst>
      <p:ext uri="{BB962C8B-B14F-4D97-AF65-F5344CB8AC3E}">
        <p14:creationId xmlns:p14="http://schemas.microsoft.com/office/powerpoint/2010/main" val="1828219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latin typeface="Lato Bold" panose="020F0802020204030203" pitchFamily="34" charset="0"/>
              </a:rPr>
              <a:t>Prior to Audit Fieldwork</a:t>
            </a:r>
          </a:p>
        </p:txBody>
      </p:sp>
      <p:sp>
        <p:nvSpPr>
          <p:cNvPr id="5" name="Content Placeholder 1"/>
          <p:cNvSpPr txBox="1">
            <a:spLocks/>
          </p:cNvSpPr>
          <p:nvPr/>
        </p:nvSpPr>
        <p:spPr>
          <a:xfrm>
            <a:off x="628650" y="1142392"/>
            <a:ext cx="7886700" cy="326350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
        <p:nvSpPr>
          <p:cNvPr id="4" name="Content Placeholder 1"/>
          <p:cNvSpPr txBox="1">
            <a:spLocks/>
          </p:cNvSpPr>
          <p:nvPr/>
        </p:nvSpPr>
        <p:spPr>
          <a:xfrm>
            <a:off x="567070" y="1021861"/>
            <a:ext cx="7948280" cy="3231162"/>
          </a:xfrm>
          <a:prstGeom prst="rect">
            <a:avLst/>
          </a:prstGeom>
        </p:spPr>
        <p:txBody>
          <a:bodyP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400" dirty="0">
                <a:latin typeface="Lato Bold" panose="020F0802020204030203" pitchFamily="34" charset="0"/>
              </a:rPr>
              <a:t>Preliminary Audit Fieldwork</a:t>
            </a:r>
            <a:endParaRPr lang="en-US" sz="1800" dirty="0">
              <a:latin typeface="Lato Bold" panose="020F0802020204030203" pitchFamily="34" charset="0"/>
            </a:endParaRPr>
          </a:p>
          <a:p>
            <a:pPr lvl="1"/>
            <a:r>
              <a:rPr lang="en-US" sz="2000" dirty="0">
                <a:latin typeface="Lato Bold" panose="020F0802020204030203" pitchFamily="34" charset="0"/>
              </a:rPr>
              <a:t>Gain an understanding of entity</a:t>
            </a:r>
          </a:p>
          <a:p>
            <a:pPr lvl="2"/>
            <a:r>
              <a:rPr lang="en-US" sz="1800" dirty="0">
                <a:latin typeface="Lato Bold" panose="020F0802020204030203" pitchFamily="34" charset="0"/>
              </a:rPr>
              <a:t>Use past knowledge of client</a:t>
            </a:r>
          </a:p>
          <a:p>
            <a:pPr lvl="2"/>
            <a:r>
              <a:rPr lang="en-US" sz="1800" dirty="0">
                <a:latin typeface="Lato Bold" panose="020F0802020204030203" pitchFamily="34" charset="0"/>
              </a:rPr>
              <a:t>Use knowledge gained from performing other school district audits</a:t>
            </a:r>
          </a:p>
          <a:p>
            <a:pPr lvl="2"/>
            <a:r>
              <a:rPr lang="en-US" sz="1800" dirty="0">
                <a:latin typeface="Lato Bold" panose="020F0802020204030203" pitchFamily="34" charset="0"/>
              </a:rPr>
              <a:t>Review of board minutes</a:t>
            </a:r>
          </a:p>
          <a:p>
            <a:pPr lvl="2"/>
            <a:r>
              <a:rPr lang="en-US" sz="1800" dirty="0">
                <a:latin typeface="Lato Bold" panose="020F0802020204030203" pitchFamily="34" charset="0"/>
              </a:rPr>
              <a:t>Review of significant agreements</a:t>
            </a:r>
          </a:p>
          <a:p>
            <a:pPr lvl="2"/>
            <a:r>
              <a:rPr lang="en-US" sz="1800" dirty="0">
                <a:latin typeface="Lato Bold" panose="020F0802020204030203" pitchFamily="34" charset="0"/>
              </a:rPr>
              <a:t>Inquiries of management</a:t>
            </a:r>
          </a:p>
          <a:p>
            <a:pPr lvl="2"/>
            <a:r>
              <a:rPr lang="en-US" sz="1800" dirty="0">
                <a:latin typeface="Lato Bold" panose="020F0802020204030203" pitchFamily="34" charset="0"/>
              </a:rPr>
              <a:t>Consideration of fraud</a:t>
            </a:r>
          </a:p>
          <a:p>
            <a:pPr lvl="3"/>
            <a:r>
              <a:rPr lang="en-US" sz="1600" dirty="0">
                <a:latin typeface="Lato Bold" panose="020F0802020204030203" pitchFamily="34" charset="0"/>
              </a:rPr>
              <a:t>Must inquire of governance, management, and others regarding views of fraud and how they are addressed</a:t>
            </a:r>
          </a:p>
          <a:p>
            <a:pPr lvl="3"/>
            <a:r>
              <a:rPr lang="en-US" sz="1600" dirty="0">
                <a:latin typeface="Lato Bold" panose="020F0802020204030203" pitchFamily="34" charset="0"/>
              </a:rPr>
              <a:t>Must report to appropriate level of management is evidence of fraud</a:t>
            </a:r>
          </a:p>
          <a:p>
            <a:pPr lvl="3"/>
            <a:endParaRPr lang="en-US" sz="1250" dirty="0">
              <a:latin typeface="Lato Bold" panose="020F0802020204030203" pitchFamily="34" charset="0"/>
            </a:endParaRPr>
          </a:p>
          <a:p>
            <a:pPr marL="342900" lvl="1" indent="0">
              <a:buNone/>
            </a:pPr>
            <a:endParaRPr lang="en-US" sz="1700" dirty="0">
              <a:latin typeface="Lato Bold" panose="020F0802020204030203" pitchFamily="34" charset="0"/>
            </a:endParaRPr>
          </a:p>
          <a:p>
            <a:pPr marL="685800" lvl="2" indent="0">
              <a:buNone/>
            </a:pPr>
            <a:endParaRPr lang="en-US" sz="1200" dirty="0">
              <a:latin typeface="Lato Bold" panose="020F0802020204030203" pitchFamily="34" charset="0"/>
            </a:endParaRPr>
          </a:p>
          <a:p>
            <a:pPr marL="0" indent="0">
              <a:buNone/>
            </a:pPr>
            <a:endParaRPr lang="en-US" sz="1600" dirty="0">
              <a:latin typeface="Lato Bold" panose="020F0802020204030203" pitchFamily="34" charset="0"/>
            </a:endParaRPr>
          </a:p>
        </p:txBody>
      </p:sp>
    </p:spTree>
    <p:extLst>
      <p:ext uri="{BB962C8B-B14F-4D97-AF65-F5344CB8AC3E}">
        <p14:creationId xmlns:p14="http://schemas.microsoft.com/office/powerpoint/2010/main" val="590838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b="1" dirty="0"/>
              <a:t>School District Fiscal Audit Agenda</a:t>
            </a:r>
            <a:endParaRPr lang="en-US" dirty="0"/>
          </a:p>
        </p:txBody>
      </p:sp>
      <p:sp>
        <p:nvSpPr>
          <p:cNvPr id="4" name="Content Placeholder 1"/>
          <p:cNvSpPr txBox="1">
            <a:spLocks/>
          </p:cNvSpPr>
          <p:nvPr/>
        </p:nvSpPr>
        <p:spPr>
          <a:xfrm>
            <a:off x="326065" y="1071507"/>
            <a:ext cx="7886700" cy="326350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700" b="1" dirty="0"/>
              <a:t>What is an Audit? </a:t>
            </a:r>
          </a:p>
          <a:p>
            <a:r>
              <a:rPr lang="en-US" sz="2700" b="1" dirty="0"/>
              <a:t>What is Required?</a:t>
            </a:r>
          </a:p>
          <a:p>
            <a:r>
              <a:rPr lang="en-US" sz="2700" b="1" dirty="0"/>
              <a:t>Audit Process</a:t>
            </a:r>
          </a:p>
          <a:p>
            <a:pPr lvl="1"/>
            <a:r>
              <a:rPr lang="en-US" sz="2400" b="1" dirty="0"/>
              <a:t>Prior to Audit Fieldwork</a:t>
            </a:r>
          </a:p>
          <a:p>
            <a:pPr lvl="1"/>
            <a:r>
              <a:rPr lang="en-US" sz="2400" b="1" dirty="0"/>
              <a:t>Preliminary Audit Fieldwork</a:t>
            </a:r>
          </a:p>
          <a:p>
            <a:pPr lvl="1"/>
            <a:r>
              <a:rPr lang="en-US" sz="2400" b="1" dirty="0"/>
              <a:t>Audit Fieldwork</a:t>
            </a:r>
          </a:p>
          <a:p>
            <a:pPr lvl="1"/>
            <a:r>
              <a:rPr lang="en-US" sz="2400" b="1" dirty="0"/>
              <a:t>After the Audit</a:t>
            </a:r>
          </a:p>
        </p:txBody>
      </p:sp>
    </p:spTree>
    <p:extLst>
      <p:ext uri="{BB962C8B-B14F-4D97-AF65-F5344CB8AC3E}">
        <p14:creationId xmlns:p14="http://schemas.microsoft.com/office/powerpoint/2010/main" val="8096718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latin typeface="Lato Bold" panose="020F0802020204030203" pitchFamily="34" charset="0"/>
              </a:rPr>
              <a:t>Prior to Audit Fieldwork</a:t>
            </a:r>
          </a:p>
        </p:txBody>
      </p:sp>
      <p:sp>
        <p:nvSpPr>
          <p:cNvPr id="5" name="Content Placeholder 1"/>
          <p:cNvSpPr txBox="1">
            <a:spLocks/>
          </p:cNvSpPr>
          <p:nvPr/>
        </p:nvSpPr>
        <p:spPr>
          <a:xfrm>
            <a:off x="628650" y="1142392"/>
            <a:ext cx="7886700" cy="326350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
        <p:nvSpPr>
          <p:cNvPr id="4" name="Content Placeholder 1"/>
          <p:cNvSpPr txBox="1">
            <a:spLocks/>
          </p:cNvSpPr>
          <p:nvPr/>
        </p:nvSpPr>
        <p:spPr>
          <a:xfrm>
            <a:off x="397164" y="1021861"/>
            <a:ext cx="8285018" cy="3231162"/>
          </a:xfrm>
          <a:prstGeom prst="rect">
            <a:avLst/>
          </a:prstGeom>
        </p:spPr>
        <p:txBody>
          <a:bodyP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400" dirty="0">
                <a:latin typeface="Lato Bold" panose="020F0802020204030203" pitchFamily="34" charset="0"/>
              </a:rPr>
              <a:t>Preliminary Audit Fieldwork</a:t>
            </a:r>
          </a:p>
          <a:p>
            <a:pPr lvl="1"/>
            <a:r>
              <a:rPr lang="en-US" sz="2000" dirty="0">
                <a:latin typeface="Lato Bold" panose="020F0802020204030203" pitchFamily="34" charset="0"/>
              </a:rPr>
              <a:t>Review of processes and internal control testing</a:t>
            </a:r>
          </a:p>
          <a:p>
            <a:pPr lvl="2"/>
            <a:r>
              <a:rPr lang="en-US" sz="1800" dirty="0">
                <a:latin typeface="Lato Bold" panose="020F0802020204030203" pitchFamily="34" charset="0"/>
              </a:rPr>
              <a:t>Auditors are required to gain an understanding of internal control processes put in place by districts</a:t>
            </a:r>
          </a:p>
          <a:p>
            <a:pPr lvl="2"/>
            <a:r>
              <a:rPr lang="en-US" sz="1800" dirty="0">
                <a:latin typeface="Lato Bold" panose="020F0802020204030203" pitchFamily="34" charset="0"/>
              </a:rPr>
              <a:t>Will review processes for major transaction classes such as cash receipts, cash disbursements, and payroll</a:t>
            </a:r>
          </a:p>
          <a:p>
            <a:pPr lvl="2"/>
            <a:r>
              <a:rPr lang="en-US" sz="1800" dirty="0">
                <a:latin typeface="Lato Bold" panose="020F0802020204030203" pitchFamily="34" charset="0"/>
              </a:rPr>
              <a:t>Test the key controls identified during review of processes</a:t>
            </a:r>
          </a:p>
          <a:p>
            <a:pPr lvl="1"/>
            <a:r>
              <a:rPr lang="en-US" sz="2400" dirty="0">
                <a:latin typeface="Lato Bold" panose="020F0802020204030203" pitchFamily="34" charset="0"/>
              </a:rPr>
              <a:t>Methods of testing</a:t>
            </a:r>
          </a:p>
          <a:p>
            <a:pPr lvl="2"/>
            <a:r>
              <a:rPr lang="en-US" sz="1800" dirty="0">
                <a:latin typeface="Lato Bold" panose="020F0802020204030203" pitchFamily="34" charset="0"/>
              </a:rPr>
              <a:t>Inquiry of management</a:t>
            </a:r>
          </a:p>
          <a:p>
            <a:pPr lvl="2"/>
            <a:r>
              <a:rPr lang="en-US" sz="1800" dirty="0">
                <a:latin typeface="Lato Bold" panose="020F0802020204030203" pitchFamily="34" charset="0"/>
              </a:rPr>
              <a:t>Observations</a:t>
            </a:r>
          </a:p>
          <a:p>
            <a:pPr lvl="2"/>
            <a:r>
              <a:rPr lang="en-US" sz="1800" dirty="0">
                <a:latin typeface="Lato Bold" panose="020F0802020204030203" pitchFamily="34" charset="0"/>
              </a:rPr>
              <a:t>Examination of Evidence</a:t>
            </a:r>
          </a:p>
          <a:p>
            <a:pPr lvl="2"/>
            <a:r>
              <a:rPr lang="en-US" sz="1800" dirty="0">
                <a:latin typeface="Lato Bold" panose="020F0802020204030203" pitchFamily="34" charset="0"/>
              </a:rPr>
              <a:t>Re-performance</a:t>
            </a:r>
          </a:p>
          <a:p>
            <a:pPr marL="685800" lvl="2" indent="0">
              <a:buNone/>
            </a:pPr>
            <a:endParaRPr lang="en-US" sz="1200" dirty="0">
              <a:latin typeface="Lato Bold" panose="020F0802020204030203" pitchFamily="34" charset="0"/>
            </a:endParaRPr>
          </a:p>
          <a:p>
            <a:pPr marL="0" indent="0">
              <a:buNone/>
            </a:pPr>
            <a:endParaRPr lang="en-US" sz="1600" dirty="0">
              <a:latin typeface="Lato Bold" panose="020F0802020204030203" pitchFamily="34" charset="0"/>
            </a:endParaRPr>
          </a:p>
        </p:txBody>
      </p:sp>
    </p:spTree>
    <p:extLst>
      <p:ext uri="{BB962C8B-B14F-4D97-AF65-F5344CB8AC3E}">
        <p14:creationId xmlns:p14="http://schemas.microsoft.com/office/powerpoint/2010/main" val="2703024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latin typeface="Lato Bold" panose="020F0802020204030203" pitchFamily="34" charset="0"/>
              </a:rPr>
              <a:t>Prior to Audit Fieldwork</a:t>
            </a:r>
          </a:p>
        </p:txBody>
      </p:sp>
      <p:sp>
        <p:nvSpPr>
          <p:cNvPr id="5" name="Content Placeholder 1"/>
          <p:cNvSpPr txBox="1">
            <a:spLocks/>
          </p:cNvSpPr>
          <p:nvPr/>
        </p:nvSpPr>
        <p:spPr>
          <a:xfrm>
            <a:off x="628650" y="1142392"/>
            <a:ext cx="7886700" cy="326350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
        <p:nvSpPr>
          <p:cNvPr id="4" name="Content Placeholder 1"/>
          <p:cNvSpPr txBox="1">
            <a:spLocks/>
          </p:cNvSpPr>
          <p:nvPr/>
        </p:nvSpPr>
        <p:spPr>
          <a:xfrm>
            <a:off x="567070" y="1021861"/>
            <a:ext cx="7948280" cy="3231162"/>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400" dirty="0">
                <a:latin typeface="Lato Bold" panose="020F0802020204030203" pitchFamily="34" charset="0"/>
              </a:rPr>
              <a:t>Preliminary Audit Fieldwork</a:t>
            </a:r>
          </a:p>
          <a:p>
            <a:pPr lvl="1"/>
            <a:r>
              <a:rPr lang="en-US" sz="2400" dirty="0">
                <a:latin typeface="Lato Bold" panose="020F0802020204030203" pitchFamily="34" charset="0"/>
              </a:rPr>
              <a:t>Methods of testing</a:t>
            </a:r>
          </a:p>
          <a:p>
            <a:pPr lvl="2"/>
            <a:r>
              <a:rPr lang="en-US" sz="1800" dirty="0">
                <a:latin typeface="Lato Bold" panose="020F0802020204030203" pitchFamily="34" charset="0"/>
              </a:rPr>
              <a:t>Inquiry of management</a:t>
            </a:r>
          </a:p>
          <a:p>
            <a:pPr lvl="3"/>
            <a:r>
              <a:rPr lang="en-US" sz="1800" dirty="0">
                <a:latin typeface="Lato Bold" panose="020F0802020204030203" pitchFamily="34" charset="0"/>
              </a:rPr>
              <a:t>Inquire of personnel about processes and control</a:t>
            </a:r>
          </a:p>
          <a:p>
            <a:pPr lvl="3"/>
            <a:r>
              <a:rPr lang="en-US" sz="1800" dirty="0">
                <a:latin typeface="Lato Bold" panose="020F0802020204030203" pitchFamily="34" charset="0"/>
              </a:rPr>
              <a:t>Inquiry alone is not sufficient audit evidence</a:t>
            </a:r>
          </a:p>
          <a:p>
            <a:pPr lvl="2"/>
            <a:r>
              <a:rPr lang="en-US" sz="1800" dirty="0">
                <a:latin typeface="Lato Bold" panose="020F0802020204030203" pitchFamily="34" charset="0"/>
              </a:rPr>
              <a:t>Observations</a:t>
            </a:r>
          </a:p>
          <a:p>
            <a:pPr lvl="3"/>
            <a:r>
              <a:rPr lang="en-US" sz="1800" dirty="0">
                <a:latin typeface="Lato Bold" panose="020F0802020204030203" pitchFamily="34" charset="0"/>
              </a:rPr>
              <a:t>Observe the control as it is being performed by the District</a:t>
            </a:r>
          </a:p>
          <a:p>
            <a:pPr lvl="2"/>
            <a:r>
              <a:rPr lang="en-US" sz="1800" dirty="0">
                <a:latin typeface="Lato Bold" panose="020F0802020204030203" pitchFamily="34" charset="0"/>
              </a:rPr>
              <a:t>Examination of Evidence</a:t>
            </a:r>
          </a:p>
          <a:p>
            <a:pPr lvl="3"/>
            <a:r>
              <a:rPr lang="en-US" sz="1800" dirty="0">
                <a:latin typeface="Lato Bold" panose="020F0802020204030203" pitchFamily="34" charset="0"/>
              </a:rPr>
              <a:t>Review of a sample of transactions in which the control was performed and documented</a:t>
            </a:r>
          </a:p>
          <a:p>
            <a:pPr marL="1028700" lvl="3" indent="0">
              <a:buNone/>
            </a:pPr>
            <a:endParaRPr lang="en-US" sz="1400" dirty="0">
              <a:latin typeface="Lato Bold" panose="020F0802020204030203" pitchFamily="34" charset="0"/>
            </a:endParaRPr>
          </a:p>
          <a:p>
            <a:pPr marL="685800" lvl="2" indent="0">
              <a:buNone/>
            </a:pPr>
            <a:endParaRPr lang="en-US" sz="1200" dirty="0">
              <a:latin typeface="Lato Bold" panose="020F0802020204030203" pitchFamily="34" charset="0"/>
            </a:endParaRPr>
          </a:p>
          <a:p>
            <a:pPr marL="0" indent="0">
              <a:buNone/>
            </a:pPr>
            <a:endParaRPr lang="en-US" sz="1600" dirty="0">
              <a:latin typeface="Lato Bold" panose="020F0802020204030203" pitchFamily="34" charset="0"/>
            </a:endParaRPr>
          </a:p>
        </p:txBody>
      </p:sp>
    </p:spTree>
    <p:extLst>
      <p:ext uri="{BB962C8B-B14F-4D97-AF65-F5344CB8AC3E}">
        <p14:creationId xmlns:p14="http://schemas.microsoft.com/office/powerpoint/2010/main" val="20468380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latin typeface="Lato Bold" panose="020F0802020204030203" pitchFamily="34" charset="0"/>
              </a:rPr>
              <a:t>Prior to Audit Fieldwork</a:t>
            </a:r>
          </a:p>
        </p:txBody>
      </p:sp>
      <p:sp>
        <p:nvSpPr>
          <p:cNvPr id="5" name="Content Placeholder 1"/>
          <p:cNvSpPr txBox="1">
            <a:spLocks/>
          </p:cNvSpPr>
          <p:nvPr/>
        </p:nvSpPr>
        <p:spPr>
          <a:xfrm>
            <a:off x="628650" y="1142392"/>
            <a:ext cx="7886700" cy="326350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
        <p:nvSpPr>
          <p:cNvPr id="4" name="Content Placeholder 1"/>
          <p:cNvSpPr txBox="1">
            <a:spLocks/>
          </p:cNvSpPr>
          <p:nvPr/>
        </p:nvSpPr>
        <p:spPr>
          <a:xfrm>
            <a:off x="628650" y="1057303"/>
            <a:ext cx="7265581" cy="3231162"/>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400" dirty="0">
                <a:latin typeface="Lato Bold" panose="020F0802020204030203" pitchFamily="34" charset="0"/>
              </a:rPr>
              <a:t>Preliminary Audit Fieldwork</a:t>
            </a:r>
            <a:endParaRPr lang="en-US" sz="1800" dirty="0">
              <a:latin typeface="Lato Bold" panose="020F0802020204030203" pitchFamily="34" charset="0"/>
            </a:endParaRPr>
          </a:p>
          <a:p>
            <a:pPr lvl="1"/>
            <a:r>
              <a:rPr lang="en-US" sz="2000" dirty="0">
                <a:latin typeface="Lato Bold" panose="020F0802020204030203" pitchFamily="34" charset="0"/>
              </a:rPr>
              <a:t>Begin review of single audit compliance requirements, if applicable</a:t>
            </a:r>
          </a:p>
          <a:p>
            <a:pPr lvl="2"/>
            <a:r>
              <a:rPr lang="en-US" sz="1800" dirty="0">
                <a:latin typeface="Lato Bold" panose="020F0802020204030203" pitchFamily="34" charset="0"/>
              </a:rPr>
              <a:t>Assess federal grant money for single audit requirement and preliminary major program determination</a:t>
            </a:r>
          </a:p>
          <a:p>
            <a:pPr lvl="2"/>
            <a:r>
              <a:rPr lang="en-US" sz="1800" dirty="0">
                <a:latin typeface="Lato Bold" panose="020F0802020204030203" pitchFamily="34" charset="0"/>
              </a:rPr>
              <a:t>Review controls over compliance requirements</a:t>
            </a:r>
          </a:p>
          <a:p>
            <a:pPr lvl="2"/>
            <a:r>
              <a:rPr lang="en-US" sz="1800" dirty="0">
                <a:latin typeface="Lato Bold" panose="020F0802020204030203" pitchFamily="34" charset="0"/>
              </a:rPr>
              <a:t>Review individual transactions or reporting requirements</a:t>
            </a:r>
          </a:p>
          <a:p>
            <a:pPr lvl="1"/>
            <a:r>
              <a:rPr lang="en-US" sz="2000" dirty="0">
                <a:latin typeface="Lato Bold" panose="020F0802020204030203" pitchFamily="34" charset="0"/>
              </a:rPr>
              <a:t>Depending on timing of preliminary fieldwork, compliance procedures able to be performed may vary significantly.</a:t>
            </a:r>
          </a:p>
          <a:p>
            <a:pPr lvl="1"/>
            <a:endParaRPr lang="en-US" sz="1700" dirty="0">
              <a:latin typeface="Lato Bold" panose="020F0802020204030203" pitchFamily="34" charset="0"/>
            </a:endParaRPr>
          </a:p>
          <a:p>
            <a:pPr marL="685800" lvl="2" indent="0">
              <a:buNone/>
            </a:pPr>
            <a:endParaRPr lang="en-US" sz="1200" dirty="0">
              <a:latin typeface="Lato Bold" panose="020F0802020204030203" pitchFamily="34" charset="0"/>
            </a:endParaRPr>
          </a:p>
          <a:p>
            <a:pPr marL="0" indent="0">
              <a:buNone/>
            </a:pPr>
            <a:endParaRPr lang="en-US" sz="1600" dirty="0">
              <a:latin typeface="Lato Bold" panose="020F0802020204030203" pitchFamily="34" charset="0"/>
            </a:endParaRPr>
          </a:p>
        </p:txBody>
      </p:sp>
    </p:spTree>
    <p:extLst>
      <p:ext uri="{BB962C8B-B14F-4D97-AF65-F5344CB8AC3E}">
        <p14:creationId xmlns:p14="http://schemas.microsoft.com/office/powerpoint/2010/main" val="2385827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latin typeface="Lato Bold" panose="020F0802020204030203" pitchFamily="34" charset="0"/>
              </a:rPr>
              <a:t>Prior to Audit Fieldwork</a:t>
            </a:r>
          </a:p>
        </p:txBody>
      </p:sp>
      <p:sp>
        <p:nvSpPr>
          <p:cNvPr id="5" name="Content Placeholder 1"/>
          <p:cNvSpPr txBox="1">
            <a:spLocks/>
          </p:cNvSpPr>
          <p:nvPr/>
        </p:nvSpPr>
        <p:spPr>
          <a:xfrm>
            <a:off x="628650" y="1142392"/>
            <a:ext cx="7886700" cy="326350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
        <p:nvSpPr>
          <p:cNvPr id="4" name="Content Placeholder 1"/>
          <p:cNvSpPr txBox="1">
            <a:spLocks/>
          </p:cNvSpPr>
          <p:nvPr/>
        </p:nvSpPr>
        <p:spPr>
          <a:xfrm>
            <a:off x="664535" y="1112704"/>
            <a:ext cx="7814930" cy="3231162"/>
          </a:xfrm>
          <a:prstGeom prst="rect">
            <a:avLst/>
          </a:prstGeom>
        </p:spPr>
        <p:txBody>
          <a:bodyPr>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800" dirty="0">
                <a:latin typeface="Lato Bold" panose="020F0802020204030203" pitchFamily="34" charset="0"/>
              </a:rPr>
              <a:t>What to do to prepare before final audit fieldwork</a:t>
            </a:r>
          </a:p>
          <a:p>
            <a:pPr lvl="1">
              <a:lnSpc>
                <a:spcPct val="100000"/>
              </a:lnSpc>
              <a:spcBef>
                <a:spcPts val="0"/>
              </a:spcBef>
            </a:pPr>
            <a:r>
              <a:rPr lang="en-US" sz="2400" dirty="0">
                <a:latin typeface="Lato Bold" panose="020F0802020204030203" pitchFamily="34" charset="0"/>
              </a:rPr>
              <a:t>Upload financial information to PI1505 Annual Report and complete edit checks</a:t>
            </a:r>
          </a:p>
          <a:p>
            <a:pPr lvl="2">
              <a:lnSpc>
                <a:spcPct val="100000"/>
              </a:lnSpc>
              <a:spcBef>
                <a:spcPts val="0"/>
              </a:spcBef>
            </a:pPr>
            <a:r>
              <a:rPr lang="en-US" sz="1800" dirty="0">
                <a:latin typeface="Lato Bold" panose="020F0802020204030203" pitchFamily="34" charset="0"/>
              </a:rPr>
              <a:t>Make any necessary adjustments to both annual report and accounting software</a:t>
            </a:r>
          </a:p>
          <a:p>
            <a:pPr lvl="2">
              <a:lnSpc>
                <a:spcPct val="100000"/>
              </a:lnSpc>
              <a:spcBef>
                <a:spcPts val="0"/>
              </a:spcBef>
            </a:pPr>
            <a:r>
              <a:rPr lang="en-US" sz="1800" dirty="0">
                <a:latin typeface="Lato Bold" panose="020F0802020204030203" pitchFamily="34" charset="0"/>
              </a:rPr>
              <a:t>Completing prior to audit fieldwork helps:</a:t>
            </a:r>
          </a:p>
          <a:p>
            <a:pPr lvl="3">
              <a:lnSpc>
                <a:spcPct val="100000"/>
              </a:lnSpc>
              <a:spcBef>
                <a:spcPts val="0"/>
              </a:spcBef>
            </a:pPr>
            <a:r>
              <a:rPr lang="en-US" sz="1600" dirty="0">
                <a:latin typeface="Lato Bold" panose="020F0802020204030203" pitchFamily="34" charset="0"/>
              </a:rPr>
              <a:t>Identify potential errors</a:t>
            </a:r>
          </a:p>
          <a:p>
            <a:pPr lvl="3">
              <a:lnSpc>
                <a:spcPct val="100000"/>
              </a:lnSpc>
              <a:spcBef>
                <a:spcPts val="0"/>
              </a:spcBef>
            </a:pPr>
            <a:r>
              <a:rPr lang="en-US" sz="1800" dirty="0">
                <a:latin typeface="Lato Bold" panose="020F0802020204030203" pitchFamily="34" charset="0"/>
              </a:rPr>
              <a:t>Fewer auditor adjustments to the PI-1506AC after DPI approval</a:t>
            </a:r>
          </a:p>
          <a:p>
            <a:pPr lvl="2">
              <a:lnSpc>
                <a:spcPct val="100000"/>
              </a:lnSpc>
              <a:spcBef>
                <a:spcPts val="0"/>
              </a:spcBef>
            </a:pPr>
            <a:r>
              <a:rPr lang="en-US" sz="1800" dirty="0">
                <a:latin typeface="Lato Bold" panose="020F0802020204030203" pitchFamily="34" charset="0"/>
              </a:rPr>
              <a:t>Remember to incorporate any audit adjustments to annual report if uploaded prior to audit fieldwork</a:t>
            </a:r>
          </a:p>
          <a:p>
            <a:pPr marL="685800" lvl="2" indent="0">
              <a:buNone/>
            </a:pPr>
            <a:endParaRPr lang="en-US" sz="1200" dirty="0">
              <a:latin typeface="Lato Bold" panose="020F0802020204030203" pitchFamily="34" charset="0"/>
            </a:endParaRPr>
          </a:p>
          <a:p>
            <a:pPr marL="0" indent="0">
              <a:buNone/>
            </a:pPr>
            <a:endParaRPr lang="en-US" sz="1600" dirty="0">
              <a:latin typeface="Lato Bold" panose="020F0802020204030203" pitchFamily="34" charset="0"/>
            </a:endParaRPr>
          </a:p>
        </p:txBody>
      </p:sp>
    </p:spTree>
    <p:extLst>
      <p:ext uri="{BB962C8B-B14F-4D97-AF65-F5344CB8AC3E}">
        <p14:creationId xmlns:p14="http://schemas.microsoft.com/office/powerpoint/2010/main" val="34573018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latin typeface="Lato Bold" panose="020F0802020204030203" pitchFamily="34" charset="0"/>
              </a:rPr>
              <a:t>Prior to Audit Fieldwork</a:t>
            </a:r>
          </a:p>
        </p:txBody>
      </p:sp>
      <p:sp>
        <p:nvSpPr>
          <p:cNvPr id="5" name="Content Placeholder 1"/>
          <p:cNvSpPr txBox="1">
            <a:spLocks/>
          </p:cNvSpPr>
          <p:nvPr/>
        </p:nvSpPr>
        <p:spPr>
          <a:xfrm>
            <a:off x="628650" y="1142392"/>
            <a:ext cx="7886700" cy="326350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
        <p:nvSpPr>
          <p:cNvPr id="4" name="Content Placeholder 1"/>
          <p:cNvSpPr txBox="1">
            <a:spLocks/>
          </p:cNvSpPr>
          <p:nvPr/>
        </p:nvSpPr>
        <p:spPr>
          <a:xfrm>
            <a:off x="567070" y="1021861"/>
            <a:ext cx="7948280" cy="3231162"/>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000" dirty="0">
                <a:latin typeface="Lato Bold" panose="020F0802020204030203" pitchFamily="34" charset="0"/>
              </a:rPr>
              <a:t>What to do to prepare before final audit fieldwork</a:t>
            </a:r>
          </a:p>
          <a:p>
            <a:pPr lvl="1">
              <a:lnSpc>
                <a:spcPct val="100000"/>
              </a:lnSpc>
              <a:spcBef>
                <a:spcPts val="0"/>
              </a:spcBef>
            </a:pPr>
            <a:r>
              <a:rPr lang="en-US" dirty="0">
                <a:latin typeface="Lato Bold" panose="020F0802020204030203" pitchFamily="34" charset="0"/>
              </a:rPr>
              <a:t>Post all year-end items </a:t>
            </a:r>
          </a:p>
          <a:p>
            <a:pPr lvl="1">
              <a:lnSpc>
                <a:spcPct val="100000"/>
              </a:lnSpc>
              <a:spcBef>
                <a:spcPts val="0"/>
              </a:spcBef>
            </a:pPr>
            <a:r>
              <a:rPr lang="en-US" dirty="0">
                <a:latin typeface="Lato Bold" panose="020F0802020204030203" pitchFamily="34" charset="0"/>
              </a:rPr>
              <a:t>Reconcile all bank accounts </a:t>
            </a:r>
          </a:p>
          <a:p>
            <a:pPr lvl="1">
              <a:lnSpc>
                <a:spcPct val="100000"/>
              </a:lnSpc>
              <a:spcBef>
                <a:spcPts val="0"/>
              </a:spcBef>
            </a:pPr>
            <a:r>
              <a:rPr lang="en-US" dirty="0">
                <a:latin typeface="Lato Bold" panose="020F0802020204030203" pitchFamily="34" charset="0"/>
              </a:rPr>
              <a:t>Reconcile all other asset, liability, and fund balance accounts</a:t>
            </a:r>
          </a:p>
          <a:p>
            <a:pPr lvl="1">
              <a:lnSpc>
                <a:spcPct val="100000"/>
              </a:lnSpc>
              <a:spcBef>
                <a:spcPts val="0"/>
              </a:spcBef>
            </a:pPr>
            <a:r>
              <a:rPr lang="en-US" dirty="0">
                <a:latin typeface="Lato Bold" panose="020F0802020204030203" pitchFamily="34" charset="0"/>
              </a:rPr>
              <a:t>Gather all items requested by auditor into organized manner</a:t>
            </a:r>
          </a:p>
          <a:p>
            <a:pPr lvl="2">
              <a:lnSpc>
                <a:spcPct val="100000"/>
              </a:lnSpc>
              <a:spcBef>
                <a:spcPts val="0"/>
              </a:spcBef>
            </a:pPr>
            <a:r>
              <a:rPr lang="en-US" dirty="0">
                <a:latin typeface="Lato Bold" panose="020F0802020204030203" pitchFamily="34" charset="0"/>
              </a:rPr>
              <a:t>An audit folder with all documents prepared before, during, and after audit may help to prepare for future audits</a:t>
            </a:r>
          </a:p>
          <a:p>
            <a:pPr lvl="1">
              <a:lnSpc>
                <a:spcPct val="100000"/>
              </a:lnSpc>
              <a:spcBef>
                <a:spcPts val="0"/>
              </a:spcBef>
            </a:pPr>
            <a:r>
              <a:rPr lang="en-US" dirty="0">
                <a:latin typeface="Lato Bold" panose="020F0802020204030203" pitchFamily="34" charset="0"/>
              </a:rPr>
              <a:t>Make sure all necessary staff will be on site for the scheduled dates</a:t>
            </a:r>
          </a:p>
          <a:p>
            <a:pPr lvl="1">
              <a:lnSpc>
                <a:spcPct val="100000"/>
              </a:lnSpc>
              <a:spcBef>
                <a:spcPts val="0"/>
              </a:spcBef>
            </a:pPr>
            <a:r>
              <a:rPr lang="en-US" dirty="0">
                <a:latin typeface="Lato Bold" panose="020F0802020204030203" pitchFamily="34" charset="0"/>
              </a:rPr>
              <a:t>Prepare a response to prior year findings</a:t>
            </a:r>
          </a:p>
          <a:p>
            <a:pPr lvl="1">
              <a:lnSpc>
                <a:spcPct val="100000"/>
              </a:lnSpc>
              <a:spcBef>
                <a:spcPts val="0"/>
              </a:spcBef>
            </a:pPr>
            <a:r>
              <a:rPr lang="en-US" dirty="0">
                <a:latin typeface="Lato Bold" panose="020F0802020204030203" pitchFamily="34" charset="0"/>
              </a:rPr>
              <a:t>Contract with an actuary, if applicable, in Spring </a:t>
            </a:r>
          </a:p>
          <a:p>
            <a:pPr lvl="1">
              <a:lnSpc>
                <a:spcPct val="100000"/>
              </a:lnSpc>
              <a:spcBef>
                <a:spcPts val="0"/>
              </a:spcBef>
            </a:pPr>
            <a:r>
              <a:rPr lang="en-US" dirty="0">
                <a:latin typeface="Lato Bold" panose="020F0802020204030203" pitchFamily="34" charset="0"/>
              </a:rPr>
              <a:t>Send auditor a trial balance exported from accounting software </a:t>
            </a:r>
            <a:endParaRPr lang="en-US" sz="1400" dirty="0">
              <a:latin typeface="Lato Bold" panose="020F0802020204030203" pitchFamily="34" charset="0"/>
            </a:endParaRPr>
          </a:p>
          <a:p>
            <a:pPr marL="685800" lvl="2" indent="0">
              <a:buNone/>
            </a:pPr>
            <a:endParaRPr lang="en-US" sz="1200" dirty="0">
              <a:latin typeface="Lato Bold" panose="020F0802020204030203" pitchFamily="34" charset="0"/>
            </a:endParaRPr>
          </a:p>
          <a:p>
            <a:pPr marL="0" indent="0">
              <a:buNone/>
            </a:pPr>
            <a:endParaRPr lang="en-US" sz="1600" dirty="0">
              <a:latin typeface="Lato Bold" panose="020F0802020204030203" pitchFamily="34" charset="0"/>
            </a:endParaRPr>
          </a:p>
        </p:txBody>
      </p:sp>
    </p:spTree>
    <p:extLst>
      <p:ext uri="{BB962C8B-B14F-4D97-AF65-F5344CB8AC3E}">
        <p14:creationId xmlns:p14="http://schemas.microsoft.com/office/powerpoint/2010/main" val="20941788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latin typeface="Lato Bold" panose="020F0802020204030203" pitchFamily="34" charset="0"/>
              </a:rPr>
              <a:t>Audit Fieldwork</a:t>
            </a:r>
          </a:p>
        </p:txBody>
      </p:sp>
      <p:sp>
        <p:nvSpPr>
          <p:cNvPr id="5" name="Content Placeholder 1"/>
          <p:cNvSpPr txBox="1">
            <a:spLocks/>
          </p:cNvSpPr>
          <p:nvPr/>
        </p:nvSpPr>
        <p:spPr>
          <a:xfrm>
            <a:off x="628650" y="1142392"/>
            <a:ext cx="7886700" cy="326350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
        <p:nvSpPr>
          <p:cNvPr id="4" name="Content Placeholder 1"/>
          <p:cNvSpPr txBox="1">
            <a:spLocks/>
          </p:cNvSpPr>
          <p:nvPr/>
        </p:nvSpPr>
        <p:spPr>
          <a:xfrm>
            <a:off x="127590" y="993506"/>
            <a:ext cx="8789582" cy="3633911"/>
          </a:xfrm>
          <a:prstGeom prst="rect">
            <a:avLst/>
          </a:prstGeom>
        </p:spPr>
        <p:txBody>
          <a:bodyPr>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600" dirty="0">
                <a:latin typeface="Lato Bold" panose="020F0802020204030203" pitchFamily="34" charset="0"/>
              </a:rPr>
              <a:t>What to have prepared for final audit fieldwork</a:t>
            </a:r>
          </a:p>
          <a:p>
            <a:pPr lvl="1"/>
            <a:r>
              <a:rPr lang="en-US" sz="2200" dirty="0">
                <a:latin typeface="Lato Bold" panose="020F0802020204030203" pitchFamily="34" charset="0"/>
              </a:rPr>
              <a:t>Review list from auditor for items to be available for preliminary fieldwork</a:t>
            </a:r>
          </a:p>
          <a:p>
            <a:pPr lvl="1"/>
            <a:r>
              <a:rPr lang="en-US" sz="2200" dirty="0">
                <a:latin typeface="Lato Bold" panose="020F0802020204030203" pitchFamily="34" charset="0"/>
              </a:rPr>
              <a:t>These often include:</a:t>
            </a:r>
          </a:p>
          <a:p>
            <a:pPr lvl="2"/>
            <a:r>
              <a:rPr lang="en-US" dirty="0">
                <a:latin typeface="Lato Bold" panose="020F0802020204030203" pitchFamily="34" charset="0"/>
              </a:rPr>
              <a:t>Bank statements and reconciliations</a:t>
            </a:r>
          </a:p>
          <a:p>
            <a:pPr lvl="2"/>
            <a:r>
              <a:rPr lang="en-US" dirty="0">
                <a:latin typeface="Lato Bold" panose="020F0802020204030203" pitchFamily="34" charset="0"/>
              </a:rPr>
              <a:t>Reconciliations or schedules for balance sheet accounts and supporting documentation</a:t>
            </a:r>
          </a:p>
          <a:p>
            <a:pPr lvl="2"/>
            <a:r>
              <a:rPr lang="en-US" dirty="0">
                <a:latin typeface="Lato Bold" panose="020F0802020204030203" pitchFamily="34" charset="0"/>
              </a:rPr>
              <a:t>Fixed asset listing, appraisal, or additions and deletions depending on how capital assets are maintained</a:t>
            </a:r>
          </a:p>
          <a:p>
            <a:pPr lvl="2"/>
            <a:r>
              <a:rPr lang="en-US" dirty="0">
                <a:latin typeface="Lato Bold" panose="020F0802020204030203" pitchFamily="34" charset="0"/>
              </a:rPr>
              <a:t>Debt roll forward schedules and amortization schedules </a:t>
            </a:r>
          </a:p>
          <a:p>
            <a:pPr lvl="2"/>
            <a:r>
              <a:rPr lang="en-US" dirty="0">
                <a:latin typeface="Lato Bold" panose="020F0802020204030203" pitchFamily="34" charset="0"/>
              </a:rPr>
              <a:t>Schedule of compensated absences</a:t>
            </a:r>
          </a:p>
          <a:p>
            <a:pPr lvl="2"/>
            <a:r>
              <a:rPr lang="en-US" dirty="0">
                <a:latin typeface="Lato Bold" panose="020F0802020204030203" pitchFamily="34" charset="0"/>
              </a:rPr>
              <a:t>Actuarial valuation for OPEB and/or supplemental pension</a:t>
            </a:r>
          </a:p>
          <a:p>
            <a:pPr lvl="2"/>
            <a:r>
              <a:rPr lang="en-US" dirty="0">
                <a:latin typeface="Lato Bold" panose="020F0802020204030203" pitchFamily="34" charset="0"/>
              </a:rPr>
              <a:t>List of grant funds received and receivable, including grant award numbers and funding sources.</a:t>
            </a:r>
          </a:p>
          <a:p>
            <a:pPr lvl="2"/>
            <a:r>
              <a:rPr lang="en-US" dirty="0">
                <a:latin typeface="Lato Bold" panose="020F0802020204030203" pitchFamily="34" charset="0"/>
              </a:rPr>
              <a:t>Detailed ledger of legal expenses</a:t>
            </a:r>
          </a:p>
          <a:p>
            <a:pPr lvl="2"/>
            <a:r>
              <a:rPr lang="en-US" dirty="0">
                <a:latin typeface="Lato Bold" panose="020F0802020204030203" pitchFamily="34" charset="0"/>
              </a:rPr>
              <a:t>Manual journal entries and supporting documentation</a:t>
            </a:r>
          </a:p>
          <a:p>
            <a:pPr lvl="2"/>
            <a:r>
              <a:rPr lang="en-US" dirty="0">
                <a:latin typeface="Lato Bold" panose="020F0802020204030203" pitchFamily="34" charset="0"/>
              </a:rPr>
              <a:t>Schedule of fund balance classifications and support</a:t>
            </a:r>
          </a:p>
          <a:p>
            <a:pPr lvl="2"/>
            <a:r>
              <a:rPr lang="en-US" dirty="0">
                <a:latin typeface="Lato Bold" panose="020F0802020204030203" pitchFamily="34" charset="0"/>
              </a:rPr>
              <a:t>General ledger detail for specific accounts</a:t>
            </a:r>
          </a:p>
          <a:p>
            <a:pPr marL="685800" lvl="2" indent="0">
              <a:buNone/>
            </a:pPr>
            <a:endParaRPr lang="en-US" sz="1200" dirty="0">
              <a:latin typeface="Lato Bold" panose="020F0802020204030203" pitchFamily="34" charset="0"/>
            </a:endParaRPr>
          </a:p>
          <a:p>
            <a:pPr marL="0" indent="0">
              <a:buNone/>
            </a:pPr>
            <a:endParaRPr lang="en-US" sz="1600" dirty="0">
              <a:latin typeface="Lato Bold" panose="020F0802020204030203" pitchFamily="34" charset="0"/>
            </a:endParaRPr>
          </a:p>
        </p:txBody>
      </p:sp>
    </p:spTree>
    <p:extLst>
      <p:ext uri="{BB962C8B-B14F-4D97-AF65-F5344CB8AC3E}">
        <p14:creationId xmlns:p14="http://schemas.microsoft.com/office/powerpoint/2010/main" val="34680472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latin typeface="Lato Bold" panose="020F0802020204030203" pitchFamily="34" charset="0"/>
              </a:rPr>
              <a:t>Audit Fieldwork</a:t>
            </a:r>
          </a:p>
        </p:txBody>
      </p:sp>
      <p:sp>
        <p:nvSpPr>
          <p:cNvPr id="5" name="Content Placeholder 1"/>
          <p:cNvSpPr txBox="1">
            <a:spLocks/>
          </p:cNvSpPr>
          <p:nvPr/>
        </p:nvSpPr>
        <p:spPr>
          <a:xfrm>
            <a:off x="628650" y="1142392"/>
            <a:ext cx="7886700" cy="326350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
        <p:nvSpPr>
          <p:cNvPr id="4" name="Content Placeholder 1"/>
          <p:cNvSpPr txBox="1">
            <a:spLocks/>
          </p:cNvSpPr>
          <p:nvPr/>
        </p:nvSpPr>
        <p:spPr>
          <a:xfrm>
            <a:off x="283534" y="921657"/>
            <a:ext cx="8158717" cy="3231162"/>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800" dirty="0">
                <a:latin typeface="Lato Bold" panose="020F0802020204030203" pitchFamily="34" charset="0"/>
              </a:rPr>
              <a:t>Testing of Balances</a:t>
            </a:r>
          </a:p>
          <a:p>
            <a:pPr lvl="1"/>
            <a:r>
              <a:rPr lang="en-US" sz="1700" dirty="0">
                <a:latin typeface="Lato Bold" panose="020F0802020204030203" pitchFamily="34" charset="0"/>
              </a:rPr>
              <a:t>Auditor will perform testing for all significant account balances based on risk assessment completed during planning stages of audit</a:t>
            </a:r>
          </a:p>
          <a:p>
            <a:pPr lvl="2"/>
            <a:r>
              <a:rPr lang="en-US" sz="1400" dirty="0">
                <a:latin typeface="Lato Bold" panose="020F0802020204030203" pitchFamily="34" charset="0"/>
              </a:rPr>
              <a:t>Analytical procedures</a:t>
            </a:r>
          </a:p>
          <a:p>
            <a:pPr lvl="2"/>
            <a:r>
              <a:rPr lang="en-US" sz="1400" dirty="0">
                <a:latin typeface="Lato Bold" panose="020F0802020204030203" pitchFamily="34" charset="0"/>
              </a:rPr>
              <a:t>Tests of detail</a:t>
            </a:r>
          </a:p>
          <a:p>
            <a:r>
              <a:rPr lang="en-US" sz="1800" dirty="0">
                <a:latin typeface="Lato Bold" panose="020F0802020204030203" pitchFamily="34" charset="0"/>
              </a:rPr>
              <a:t>Compliance testing</a:t>
            </a:r>
          </a:p>
          <a:p>
            <a:pPr lvl="1"/>
            <a:r>
              <a:rPr lang="en-US" sz="1500" dirty="0">
                <a:latin typeface="Lato Bold" panose="020F0802020204030203" pitchFamily="34" charset="0"/>
              </a:rPr>
              <a:t>Auditor will test grant compliance as applicable</a:t>
            </a:r>
          </a:p>
          <a:p>
            <a:pPr lvl="1"/>
            <a:r>
              <a:rPr lang="en-US" sz="1500" dirty="0">
                <a:latin typeface="Lato Bold" panose="020F0802020204030203" pitchFamily="34" charset="0"/>
              </a:rPr>
              <a:t>Need program staff on site if performing a single audit</a:t>
            </a:r>
          </a:p>
          <a:p>
            <a:pPr lvl="1"/>
            <a:r>
              <a:rPr lang="en-US" sz="1500" dirty="0">
                <a:latin typeface="Lato Bold" panose="020F0802020204030203" pitchFamily="34" charset="0"/>
              </a:rPr>
              <a:t>Preparation list will include some information needed for compliance testing</a:t>
            </a:r>
          </a:p>
          <a:p>
            <a:r>
              <a:rPr lang="en-US" sz="1800" dirty="0">
                <a:latin typeface="Lato Bold" panose="020F0802020204030203" pitchFamily="34" charset="0"/>
              </a:rPr>
              <a:t>Be available for questions during audit fieldwork</a:t>
            </a:r>
            <a:endParaRPr lang="en-US" sz="1200" dirty="0">
              <a:latin typeface="Lato Bold" panose="020F0802020204030203" pitchFamily="34" charset="0"/>
            </a:endParaRPr>
          </a:p>
          <a:p>
            <a:pPr marL="0" indent="0">
              <a:buNone/>
            </a:pPr>
            <a:endParaRPr lang="en-US" sz="1600" dirty="0">
              <a:latin typeface="Lato Bold" panose="020F0802020204030203" pitchFamily="34" charset="0"/>
            </a:endParaRPr>
          </a:p>
        </p:txBody>
      </p:sp>
    </p:spTree>
    <p:extLst>
      <p:ext uri="{BB962C8B-B14F-4D97-AF65-F5344CB8AC3E}">
        <p14:creationId xmlns:p14="http://schemas.microsoft.com/office/powerpoint/2010/main" val="34273513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latin typeface="Lato Bold" panose="020F0802020204030203" pitchFamily="34" charset="0"/>
              </a:rPr>
              <a:t>After Audit Fieldwork</a:t>
            </a:r>
          </a:p>
        </p:txBody>
      </p:sp>
      <p:sp>
        <p:nvSpPr>
          <p:cNvPr id="4" name="Content Placeholder 1"/>
          <p:cNvSpPr txBox="1">
            <a:spLocks/>
          </p:cNvSpPr>
          <p:nvPr/>
        </p:nvSpPr>
        <p:spPr>
          <a:xfrm>
            <a:off x="1040218" y="1163629"/>
            <a:ext cx="7063563" cy="3231162"/>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800" dirty="0">
                <a:latin typeface="Lato Bold" panose="020F0802020204030203" pitchFamily="34" charset="0"/>
              </a:rPr>
              <a:t>Have meeting prior to auditor leaving to communicate results</a:t>
            </a:r>
          </a:p>
          <a:p>
            <a:r>
              <a:rPr lang="en-US" sz="1800" dirty="0">
                <a:latin typeface="Lato Bold" panose="020F0802020204030203" pitchFamily="34" charset="0"/>
              </a:rPr>
              <a:t>Review, approve, and enter journal entries recommended by the auditor</a:t>
            </a:r>
          </a:p>
          <a:p>
            <a:pPr lvl="1"/>
            <a:r>
              <a:rPr lang="en-US" sz="1500" dirty="0">
                <a:latin typeface="Lato Bold" panose="020F0802020204030203" pitchFamily="34" charset="0"/>
              </a:rPr>
              <a:t>Managements responsibility to review and approve for accuracy prior to posting in accounting software</a:t>
            </a:r>
          </a:p>
          <a:p>
            <a:pPr lvl="1"/>
            <a:r>
              <a:rPr lang="en-US" sz="1500" dirty="0">
                <a:latin typeface="Lato Bold" panose="020F0802020204030203" pitchFamily="34" charset="0"/>
              </a:rPr>
              <a:t>Inquire of auditor as to reason for any unclear journal entries</a:t>
            </a:r>
          </a:p>
          <a:p>
            <a:pPr lvl="1"/>
            <a:r>
              <a:rPr lang="en-US" sz="1500" dirty="0">
                <a:latin typeface="Lato Bold" panose="020F0802020204030203" pitchFamily="34" charset="0"/>
              </a:rPr>
              <a:t>Make sure after journal entries are made, district numbers tie to auditor numbers</a:t>
            </a:r>
          </a:p>
          <a:p>
            <a:r>
              <a:rPr lang="en-US" sz="1800" dirty="0">
                <a:latin typeface="Lato Bold" panose="020F0802020204030203" pitchFamily="34" charset="0"/>
              </a:rPr>
              <a:t>Maintain communication with the auditor</a:t>
            </a:r>
          </a:p>
          <a:p>
            <a:pPr lvl="1"/>
            <a:r>
              <a:rPr lang="en-US" sz="1500" dirty="0">
                <a:latin typeface="Lato Bold" panose="020F0802020204030203" pitchFamily="34" charset="0"/>
              </a:rPr>
              <a:t>Establish agreed upon timelines for any outstanding items or questions</a:t>
            </a:r>
          </a:p>
          <a:p>
            <a:pPr lvl="1"/>
            <a:endParaRPr lang="en-US" sz="1500" dirty="0">
              <a:latin typeface="Lato Bold" panose="020F0802020204030203" pitchFamily="34" charset="0"/>
            </a:endParaRPr>
          </a:p>
          <a:p>
            <a:pPr marL="0" indent="0">
              <a:buNone/>
            </a:pPr>
            <a:endParaRPr lang="en-US" sz="1600" dirty="0">
              <a:latin typeface="Lato Bold" panose="020F0802020204030203" pitchFamily="34" charset="0"/>
            </a:endParaRPr>
          </a:p>
        </p:txBody>
      </p:sp>
    </p:spTree>
    <p:extLst>
      <p:ext uri="{BB962C8B-B14F-4D97-AF65-F5344CB8AC3E}">
        <p14:creationId xmlns:p14="http://schemas.microsoft.com/office/powerpoint/2010/main" val="14475094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latin typeface="Lato Bold" panose="020F0802020204030203" pitchFamily="34" charset="0"/>
              </a:rPr>
              <a:t>After Audit Fieldwork</a:t>
            </a:r>
          </a:p>
        </p:txBody>
      </p:sp>
      <p:sp>
        <p:nvSpPr>
          <p:cNvPr id="4" name="Content Placeholder 1"/>
          <p:cNvSpPr txBox="1">
            <a:spLocks/>
          </p:cNvSpPr>
          <p:nvPr/>
        </p:nvSpPr>
        <p:spPr>
          <a:xfrm>
            <a:off x="815788" y="995082"/>
            <a:ext cx="7458636" cy="3478306"/>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400" dirty="0">
                <a:latin typeface="Lato Bold" panose="020F0802020204030203" pitchFamily="34" charset="0"/>
              </a:rPr>
              <a:t>Aid Certification</a:t>
            </a:r>
          </a:p>
          <a:p>
            <a:pPr lvl="1"/>
            <a:r>
              <a:rPr lang="en-US" sz="2000" dirty="0">
                <a:latin typeface="Lato Bold" panose="020F0802020204030203" pitchFamily="34" charset="0"/>
              </a:rPr>
              <a:t>Completed by District in WiSFiP</a:t>
            </a:r>
          </a:p>
          <a:p>
            <a:pPr lvl="1"/>
            <a:r>
              <a:rPr lang="en-US" sz="2000" dirty="0">
                <a:latin typeface="Lato Bold" panose="020F0802020204030203" pitchFamily="34" charset="0"/>
              </a:rPr>
              <a:t>Statutory requirement to file verified annual school district report with the department no later than September 1. </a:t>
            </a:r>
            <a:endParaRPr lang="en-US" dirty="0">
              <a:latin typeface="Lato Bold" panose="020F0802020204030203" pitchFamily="34" charset="0"/>
            </a:endParaRPr>
          </a:p>
          <a:p>
            <a:r>
              <a:rPr lang="en-US" sz="2400" dirty="0">
                <a:latin typeface="Lato Bold" panose="020F0802020204030203" pitchFamily="34" charset="0"/>
              </a:rPr>
              <a:t>Annual</a:t>
            </a:r>
            <a:r>
              <a:rPr lang="en-US" sz="1800" dirty="0">
                <a:latin typeface="Lato Bold" panose="020F0802020204030203" pitchFamily="34" charset="0"/>
              </a:rPr>
              <a:t> </a:t>
            </a:r>
            <a:r>
              <a:rPr lang="en-US" sz="2400" dirty="0">
                <a:latin typeface="Lato Bold" panose="020F0802020204030203" pitchFamily="34" charset="0"/>
              </a:rPr>
              <a:t>Report</a:t>
            </a:r>
            <a:endParaRPr lang="en-US" sz="1800" dirty="0">
              <a:latin typeface="Lato Bold" panose="020F0802020204030203" pitchFamily="34" charset="0"/>
            </a:endParaRPr>
          </a:p>
          <a:p>
            <a:pPr lvl="1"/>
            <a:r>
              <a:rPr lang="en-US" sz="2000" dirty="0">
                <a:latin typeface="Lato Bold" panose="020F0802020204030203" pitchFamily="34" charset="0"/>
              </a:rPr>
              <a:t>Financial data and addenda from WISEdata Finance</a:t>
            </a:r>
          </a:p>
          <a:p>
            <a:pPr lvl="1"/>
            <a:r>
              <a:rPr lang="en-US" sz="2000" dirty="0">
                <a:latin typeface="Lato Bold" panose="020F0802020204030203" pitchFamily="34" charset="0"/>
              </a:rPr>
              <a:t>Reviewed and certified in WiSFiP</a:t>
            </a:r>
          </a:p>
          <a:p>
            <a:pPr lvl="1"/>
            <a:r>
              <a:rPr lang="en-US" sz="2000" dirty="0">
                <a:latin typeface="Lato Bold" panose="020F0802020204030203" pitchFamily="34" charset="0"/>
              </a:rPr>
              <a:t>Cannot be submitted until free of validations and addenda resolved</a:t>
            </a:r>
          </a:p>
          <a:p>
            <a:pPr marL="0" indent="0">
              <a:buNone/>
            </a:pPr>
            <a:endParaRPr lang="en-US" sz="1600" dirty="0">
              <a:latin typeface="Lato Bold" panose="020F0802020204030203" pitchFamily="34" charset="0"/>
            </a:endParaRPr>
          </a:p>
        </p:txBody>
      </p:sp>
    </p:spTree>
    <p:extLst>
      <p:ext uri="{BB962C8B-B14F-4D97-AF65-F5344CB8AC3E}">
        <p14:creationId xmlns:p14="http://schemas.microsoft.com/office/powerpoint/2010/main" val="29297728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latin typeface="Lato Bold" panose="020F0802020204030203" pitchFamily="34" charset="0"/>
              </a:rPr>
              <a:t>After Audit Fieldwork</a:t>
            </a:r>
          </a:p>
        </p:txBody>
      </p:sp>
      <p:sp>
        <p:nvSpPr>
          <p:cNvPr id="4" name="Content Placeholder 1"/>
          <p:cNvSpPr txBox="1">
            <a:spLocks/>
          </p:cNvSpPr>
          <p:nvPr/>
        </p:nvSpPr>
        <p:spPr>
          <a:xfrm>
            <a:off x="770965" y="1012800"/>
            <a:ext cx="7440706" cy="3227506"/>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400" dirty="0">
                <a:latin typeface="Lato Bold" panose="020F0802020204030203" pitchFamily="34" charset="0"/>
              </a:rPr>
              <a:t>Auditor Aid Certification</a:t>
            </a:r>
          </a:p>
          <a:p>
            <a:pPr lvl="1"/>
            <a:r>
              <a:rPr lang="en-US" sz="2000" dirty="0">
                <a:latin typeface="Lato Bold" panose="020F0802020204030203" pitchFamily="34" charset="0"/>
              </a:rPr>
              <a:t>Completed by Auditor </a:t>
            </a:r>
          </a:p>
          <a:p>
            <a:pPr lvl="1"/>
            <a:r>
              <a:rPr lang="en-US" sz="2000" dirty="0">
                <a:latin typeface="Lato Bold" panose="020F0802020204030203" pitchFamily="34" charset="0"/>
              </a:rPr>
              <a:t>Statutory requirement to file a financial audit statement with the state superintendent annually by September 15</a:t>
            </a:r>
          </a:p>
          <a:p>
            <a:r>
              <a:rPr lang="en-US" sz="2400" dirty="0">
                <a:latin typeface="Lato Bold" panose="020F0802020204030203" pitchFamily="34" charset="0"/>
              </a:rPr>
              <a:t>Fund Balance Report</a:t>
            </a:r>
          </a:p>
          <a:p>
            <a:pPr lvl="1"/>
            <a:r>
              <a:rPr lang="en-US" sz="2000" dirty="0">
                <a:latin typeface="Lato Bold" panose="020F0802020204030203" pitchFamily="34" charset="0"/>
              </a:rPr>
              <a:t>Completed by Auditor </a:t>
            </a:r>
          </a:p>
          <a:p>
            <a:pPr lvl="1"/>
            <a:r>
              <a:rPr lang="en-US" sz="2000" dirty="0">
                <a:latin typeface="Lato Bold" panose="020F0802020204030203" pitchFamily="34" charset="0"/>
              </a:rPr>
              <a:t>Must tie to Districts books</a:t>
            </a:r>
          </a:p>
          <a:p>
            <a:pPr lvl="1"/>
            <a:r>
              <a:rPr lang="en-US" sz="2000" dirty="0">
                <a:latin typeface="Lato Bold" panose="020F0802020204030203" pitchFamily="34" charset="0"/>
              </a:rPr>
              <a:t>Expect to tie to audited financial statements with FEW exceptions</a:t>
            </a:r>
          </a:p>
        </p:txBody>
      </p:sp>
    </p:spTree>
    <p:extLst>
      <p:ext uri="{BB962C8B-B14F-4D97-AF65-F5344CB8AC3E}">
        <p14:creationId xmlns:p14="http://schemas.microsoft.com/office/powerpoint/2010/main" val="1744781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t>What is an audit?</a:t>
            </a:r>
          </a:p>
        </p:txBody>
      </p:sp>
      <p:sp>
        <p:nvSpPr>
          <p:cNvPr id="5" name="Content Placeholder 1"/>
          <p:cNvSpPr txBox="1">
            <a:spLocks/>
          </p:cNvSpPr>
          <p:nvPr/>
        </p:nvSpPr>
        <p:spPr>
          <a:xfrm>
            <a:off x="480291" y="1064418"/>
            <a:ext cx="8248073" cy="3895509"/>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latin typeface="Lato Bold" panose="020F0802020204030203" pitchFamily="34" charset="0"/>
              </a:rPr>
              <a:t>Examination, on a test basis, of evidence supporting the amounts and disclosures in the financial statements</a:t>
            </a:r>
          </a:p>
          <a:p>
            <a:r>
              <a:rPr lang="en-US" dirty="0">
                <a:latin typeface="Lato Bold" panose="020F0802020204030203" pitchFamily="34" charset="0"/>
              </a:rPr>
              <a:t>Assessment of the accounting principles, internal controls and significant estimates made by the Board of Education and management</a:t>
            </a:r>
          </a:p>
          <a:p>
            <a:r>
              <a:rPr lang="en-US" dirty="0">
                <a:latin typeface="Lato Bold" panose="020F0802020204030203" pitchFamily="34" charset="0"/>
              </a:rPr>
              <a:t>Not designed to detect error or fraud that is immaterial to the financial statements</a:t>
            </a:r>
          </a:p>
          <a:p>
            <a:r>
              <a:rPr lang="en-US" dirty="0">
                <a:latin typeface="Lato Bold" panose="020F0802020204030203" pitchFamily="34" charset="0"/>
              </a:rPr>
              <a:t>Auditor’s opinion certifies that based on the auditor’s opinion, the financial statements are free of material misstatements and the District complied with material compliance requirements.</a:t>
            </a:r>
          </a:p>
        </p:txBody>
      </p:sp>
    </p:spTree>
    <p:extLst>
      <p:ext uri="{BB962C8B-B14F-4D97-AF65-F5344CB8AC3E}">
        <p14:creationId xmlns:p14="http://schemas.microsoft.com/office/powerpoint/2010/main" val="15247439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latin typeface="Lato Bold" panose="020F0802020204030203" pitchFamily="34" charset="0"/>
              </a:rPr>
              <a:t>After Audit Fieldwork</a:t>
            </a:r>
          </a:p>
        </p:txBody>
      </p:sp>
      <p:sp>
        <p:nvSpPr>
          <p:cNvPr id="4" name="Content Placeholder 1"/>
          <p:cNvSpPr txBox="1">
            <a:spLocks/>
          </p:cNvSpPr>
          <p:nvPr/>
        </p:nvSpPr>
        <p:spPr>
          <a:xfrm>
            <a:off x="1040218" y="1071480"/>
            <a:ext cx="7063563" cy="3231162"/>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000" dirty="0">
                <a:latin typeface="Lato Bold" panose="020F0802020204030203" pitchFamily="34" charset="0"/>
              </a:rPr>
              <a:t>Financial Statements</a:t>
            </a:r>
          </a:p>
          <a:p>
            <a:pPr lvl="1"/>
            <a:r>
              <a:rPr lang="en-US" sz="2000" dirty="0">
                <a:latin typeface="Lato Bold" panose="020F0802020204030203" pitchFamily="34" charset="0"/>
              </a:rPr>
              <a:t>Due December 15, 2023</a:t>
            </a:r>
          </a:p>
          <a:p>
            <a:pPr lvl="1"/>
            <a:r>
              <a:rPr lang="en-US" sz="2000" dirty="0">
                <a:latin typeface="Lato Bold" panose="020F0802020204030203" pitchFamily="34" charset="0"/>
              </a:rPr>
              <a:t>Many financial statements are prepared by Auditor as a non-attest service</a:t>
            </a:r>
          </a:p>
          <a:p>
            <a:pPr lvl="1"/>
            <a:r>
              <a:rPr lang="en-US" sz="2000" dirty="0">
                <a:latin typeface="Lato Bold" panose="020F0802020204030203" pitchFamily="34" charset="0"/>
              </a:rPr>
              <a:t>Still the responsibility of Management</a:t>
            </a:r>
          </a:p>
          <a:p>
            <a:pPr lvl="2"/>
            <a:r>
              <a:rPr lang="en-US" sz="1700" dirty="0">
                <a:latin typeface="Lato Bold" panose="020F0802020204030203" pitchFamily="34" charset="0"/>
              </a:rPr>
              <a:t>Must have the skills, knowledge, and experience to oversee the preparation of financial statements</a:t>
            </a:r>
          </a:p>
          <a:p>
            <a:pPr lvl="2"/>
            <a:r>
              <a:rPr lang="en-US" sz="1700" dirty="0">
                <a:latin typeface="Lato Bold" panose="020F0802020204030203" pitchFamily="34" charset="0"/>
              </a:rPr>
              <a:t>Reviewing, approving, and taking responsibility for the financial statements</a:t>
            </a:r>
          </a:p>
          <a:p>
            <a:pPr lvl="2"/>
            <a:endParaRPr lang="en-US" sz="1700" dirty="0">
              <a:latin typeface="Lato Bold" panose="020F0802020204030203" pitchFamily="34" charset="0"/>
            </a:endParaRPr>
          </a:p>
          <a:p>
            <a:pPr lvl="2"/>
            <a:endParaRPr lang="en-US" sz="1700" dirty="0">
              <a:latin typeface="Lato Bold" panose="020F0802020204030203" pitchFamily="34" charset="0"/>
            </a:endParaRPr>
          </a:p>
          <a:p>
            <a:endParaRPr lang="en-US" sz="1600" dirty="0">
              <a:latin typeface="Lato Bold" panose="020F0802020204030203" pitchFamily="34" charset="0"/>
            </a:endParaRPr>
          </a:p>
        </p:txBody>
      </p:sp>
    </p:spTree>
    <p:extLst>
      <p:ext uri="{BB962C8B-B14F-4D97-AF65-F5344CB8AC3E}">
        <p14:creationId xmlns:p14="http://schemas.microsoft.com/office/powerpoint/2010/main" val="23846392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latin typeface="Lato Bold" panose="020F0802020204030203" pitchFamily="34" charset="0"/>
              </a:rPr>
              <a:t>After Audit Fieldwork</a:t>
            </a:r>
          </a:p>
        </p:txBody>
      </p:sp>
      <p:sp>
        <p:nvSpPr>
          <p:cNvPr id="4" name="Content Placeholder 1"/>
          <p:cNvSpPr txBox="1">
            <a:spLocks/>
          </p:cNvSpPr>
          <p:nvPr/>
        </p:nvSpPr>
        <p:spPr>
          <a:xfrm>
            <a:off x="1040218" y="1071480"/>
            <a:ext cx="7550889" cy="3231162"/>
          </a:xfrm>
          <a:prstGeom prst="rect">
            <a:avLst/>
          </a:prstGeom>
        </p:spPr>
        <p:txBody>
          <a:bodyP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000" dirty="0">
                <a:latin typeface="Lato Bold" panose="020F0802020204030203" pitchFamily="34" charset="0"/>
              </a:rPr>
              <a:t>Financial Statements</a:t>
            </a:r>
          </a:p>
          <a:p>
            <a:pPr lvl="1"/>
            <a:r>
              <a:rPr lang="en-US" sz="2000" dirty="0">
                <a:latin typeface="Lato Bold" panose="020F0802020204030203" pitchFamily="34" charset="0"/>
              </a:rPr>
              <a:t>Government-wide financial statements</a:t>
            </a:r>
          </a:p>
          <a:p>
            <a:pPr lvl="2"/>
            <a:r>
              <a:rPr lang="en-US" sz="1800" dirty="0">
                <a:latin typeface="Lato Bold" panose="020F0802020204030203" pitchFamily="34" charset="0"/>
              </a:rPr>
              <a:t>Statement of Net Position</a:t>
            </a:r>
          </a:p>
          <a:p>
            <a:pPr lvl="2"/>
            <a:r>
              <a:rPr lang="en-US" sz="1800" dirty="0">
                <a:latin typeface="Lato Bold" panose="020F0802020204030203" pitchFamily="34" charset="0"/>
              </a:rPr>
              <a:t>Statement of Activities</a:t>
            </a:r>
          </a:p>
          <a:p>
            <a:pPr lvl="1"/>
            <a:r>
              <a:rPr lang="en-US" sz="2000" dirty="0">
                <a:latin typeface="Lato Bold" panose="020F0802020204030203" pitchFamily="34" charset="0"/>
              </a:rPr>
              <a:t>Fund financial statements</a:t>
            </a:r>
          </a:p>
          <a:p>
            <a:pPr lvl="2"/>
            <a:r>
              <a:rPr lang="en-US" sz="1800" dirty="0">
                <a:latin typeface="Lato Bold" panose="020F0802020204030203" pitchFamily="34" charset="0"/>
              </a:rPr>
              <a:t>Balance Sheet -  Governmental Funds</a:t>
            </a:r>
          </a:p>
          <a:p>
            <a:pPr lvl="2"/>
            <a:r>
              <a:rPr lang="en-US" sz="1800" dirty="0">
                <a:latin typeface="Lato Bold" panose="020F0802020204030203" pitchFamily="34" charset="0"/>
              </a:rPr>
              <a:t>Statement of Revenues, Expenditures, and Changes in Fund Balance</a:t>
            </a:r>
          </a:p>
          <a:p>
            <a:pPr lvl="1"/>
            <a:r>
              <a:rPr lang="en-US" sz="2000" dirty="0">
                <a:latin typeface="Lato Bold" panose="020F0802020204030203" pitchFamily="34" charset="0"/>
              </a:rPr>
              <a:t>Notes to the financial statements</a:t>
            </a:r>
          </a:p>
          <a:p>
            <a:pPr lvl="1"/>
            <a:r>
              <a:rPr lang="en-US" sz="2000" dirty="0">
                <a:latin typeface="Lato Bold" panose="020F0802020204030203" pitchFamily="34" charset="0"/>
              </a:rPr>
              <a:t>Required Supplementary Information and Supplementary Information</a:t>
            </a:r>
          </a:p>
          <a:p>
            <a:endParaRPr lang="en-US" sz="1600" dirty="0">
              <a:latin typeface="Lato Bold" panose="020F0802020204030203" pitchFamily="34" charset="0"/>
            </a:endParaRPr>
          </a:p>
        </p:txBody>
      </p:sp>
    </p:spTree>
    <p:extLst>
      <p:ext uri="{BB962C8B-B14F-4D97-AF65-F5344CB8AC3E}">
        <p14:creationId xmlns:p14="http://schemas.microsoft.com/office/powerpoint/2010/main" val="24950058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latin typeface="Lato Bold" panose="020F0802020204030203" pitchFamily="34" charset="0"/>
              </a:rPr>
              <a:t>After Audit Fieldwork</a:t>
            </a:r>
          </a:p>
        </p:txBody>
      </p:sp>
      <p:sp>
        <p:nvSpPr>
          <p:cNvPr id="4" name="Content Placeholder 1"/>
          <p:cNvSpPr txBox="1">
            <a:spLocks/>
          </p:cNvSpPr>
          <p:nvPr/>
        </p:nvSpPr>
        <p:spPr>
          <a:xfrm>
            <a:off x="1040218" y="1071480"/>
            <a:ext cx="7063563" cy="3231162"/>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000" dirty="0">
                <a:latin typeface="Lato Bold" panose="020F0802020204030203" pitchFamily="34" charset="0"/>
              </a:rPr>
              <a:t>Financial Statements</a:t>
            </a:r>
          </a:p>
          <a:p>
            <a:pPr lvl="1"/>
            <a:r>
              <a:rPr lang="en-US" sz="2000" dirty="0">
                <a:latin typeface="Lato Bold" panose="020F0802020204030203" pitchFamily="34" charset="0"/>
              </a:rPr>
              <a:t>Management’s Discussion and Analysis</a:t>
            </a:r>
          </a:p>
          <a:p>
            <a:pPr lvl="2"/>
            <a:r>
              <a:rPr lang="en-US" sz="1700" dirty="0">
                <a:latin typeface="Lato Bold" panose="020F0802020204030203" pitchFamily="34" charset="0"/>
              </a:rPr>
              <a:t>Completed by District</a:t>
            </a:r>
          </a:p>
          <a:p>
            <a:pPr lvl="2"/>
            <a:r>
              <a:rPr lang="en-US" sz="1800" dirty="0">
                <a:latin typeface="Lato Bold" panose="020F0802020204030203" pitchFamily="34" charset="0"/>
              </a:rPr>
              <a:t>Introduce the basic financial statements and provide an analytical overview of the government's financial activities</a:t>
            </a:r>
          </a:p>
          <a:p>
            <a:pPr lvl="2"/>
            <a:r>
              <a:rPr lang="en-US" sz="1800" dirty="0">
                <a:latin typeface="Lato Bold" panose="020F0802020204030203" pitchFamily="34" charset="0"/>
              </a:rPr>
              <a:t>Discuss the current-year results in comparison with the prior year, with emphasis on the current year</a:t>
            </a:r>
          </a:p>
          <a:p>
            <a:pPr lvl="2"/>
            <a:r>
              <a:rPr lang="en-US" sz="1800" dirty="0">
                <a:latin typeface="Lato Bold" panose="020F0802020204030203" pitchFamily="34" charset="0"/>
              </a:rPr>
              <a:t>Use of charts, graphs, and tables is encouraged.</a:t>
            </a:r>
          </a:p>
          <a:p>
            <a:pPr lvl="2"/>
            <a:r>
              <a:rPr lang="en-US" sz="1800" dirty="0">
                <a:latin typeface="Lato Bold" panose="020F0802020204030203" pitchFamily="34" charset="0"/>
              </a:rPr>
              <a:t>Analysis of significant variations between original and final budget amounts and between final budget amounts and actual budget results for the general fund.</a:t>
            </a:r>
            <a:endParaRPr lang="en-US" sz="1700" dirty="0">
              <a:latin typeface="Lato Bold" panose="020F0802020204030203" pitchFamily="34" charset="0"/>
            </a:endParaRPr>
          </a:p>
          <a:p>
            <a:endParaRPr lang="en-US" sz="1600" dirty="0">
              <a:latin typeface="Lato Bold" panose="020F0802020204030203" pitchFamily="34" charset="0"/>
            </a:endParaRPr>
          </a:p>
        </p:txBody>
      </p:sp>
    </p:spTree>
    <p:extLst>
      <p:ext uri="{BB962C8B-B14F-4D97-AF65-F5344CB8AC3E}">
        <p14:creationId xmlns:p14="http://schemas.microsoft.com/office/powerpoint/2010/main" val="24557844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latin typeface="Lato Bold" panose="020F0802020204030203" pitchFamily="34" charset="0"/>
              </a:rPr>
              <a:t>After Audit Fieldwork</a:t>
            </a:r>
          </a:p>
        </p:txBody>
      </p:sp>
      <p:sp>
        <p:nvSpPr>
          <p:cNvPr id="4" name="Content Placeholder 1"/>
          <p:cNvSpPr txBox="1">
            <a:spLocks/>
          </p:cNvSpPr>
          <p:nvPr/>
        </p:nvSpPr>
        <p:spPr>
          <a:xfrm>
            <a:off x="1040218" y="1071480"/>
            <a:ext cx="7063563" cy="2990157"/>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000" dirty="0">
                <a:latin typeface="Lato Bold" panose="020F0802020204030203" pitchFamily="34" charset="0"/>
              </a:rPr>
              <a:t>Financial Statements</a:t>
            </a:r>
          </a:p>
          <a:p>
            <a:pPr lvl="1"/>
            <a:r>
              <a:rPr lang="en-US" dirty="0">
                <a:latin typeface="Lato Bold" panose="020F0802020204030203" pitchFamily="34" charset="0"/>
              </a:rPr>
              <a:t>Required Supplementary Information (RSI)</a:t>
            </a:r>
          </a:p>
          <a:p>
            <a:pPr lvl="2"/>
            <a:r>
              <a:rPr lang="en-US" sz="1400" dirty="0">
                <a:latin typeface="Lato Bold" panose="020F0802020204030203" pitchFamily="34" charset="0"/>
              </a:rPr>
              <a:t>Budgetary comparison schedules for the general fund and for each major special revenue fund that has a legally adopted annual budget.</a:t>
            </a:r>
          </a:p>
          <a:p>
            <a:pPr lvl="2"/>
            <a:r>
              <a:rPr lang="en-US" sz="1400" dirty="0">
                <a:latin typeface="Lato Bold" panose="020F0802020204030203" pitchFamily="34" charset="0"/>
              </a:rPr>
              <a:t>RSI related to District OPEB and/or Supplemental Pension Plans</a:t>
            </a:r>
          </a:p>
          <a:p>
            <a:pPr lvl="2"/>
            <a:r>
              <a:rPr lang="en-US" sz="1400" dirty="0">
                <a:latin typeface="Lato Bold" panose="020F0802020204030203" pitchFamily="34" charset="0"/>
              </a:rPr>
              <a:t>RSI related to WRS Pension and Local Retiree Life Insurance Fund </a:t>
            </a:r>
          </a:p>
          <a:p>
            <a:pPr lvl="1"/>
            <a:r>
              <a:rPr lang="en-US" sz="1700" dirty="0">
                <a:latin typeface="Lato Bold" panose="020F0802020204030203" pitchFamily="34" charset="0"/>
              </a:rPr>
              <a:t>Supplementary Information</a:t>
            </a:r>
          </a:p>
          <a:p>
            <a:pPr lvl="2"/>
            <a:r>
              <a:rPr lang="en-US" sz="1400" dirty="0">
                <a:latin typeface="Lato Bold" panose="020F0802020204030203" pitchFamily="34" charset="0"/>
              </a:rPr>
              <a:t>Combining Statements of Non-Major Funds</a:t>
            </a:r>
          </a:p>
          <a:p>
            <a:pPr lvl="2"/>
            <a:r>
              <a:rPr lang="en-US" sz="1400" dirty="0">
                <a:latin typeface="Lato Bold" panose="020F0802020204030203" pitchFamily="34" charset="0"/>
              </a:rPr>
              <a:t>Schedule of Changes in Assets and Liabilities – Agency Funds</a:t>
            </a:r>
            <a:endParaRPr lang="en-US" sz="1400" dirty="0"/>
          </a:p>
          <a:p>
            <a:pPr lvl="2"/>
            <a:endParaRPr lang="en-US" sz="1400" dirty="0">
              <a:latin typeface="Lato Bold" panose="020F0802020204030203" pitchFamily="34" charset="0"/>
            </a:endParaRPr>
          </a:p>
          <a:p>
            <a:endParaRPr lang="en-US" sz="1600" dirty="0">
              <a:latin typeface="Lato Bold" panose="020F0802020204030203" pitchFamily="34" charset="0"/>
            </a:endParaRPr>
          </a:p>
        </p:txBody>
      </p:sp>
    </p:spTree>
    <p:extLst>
      <p:ext uri="{BB962C8B-B14F-4D97-AF65-F5344CB8AC3E}">
        <p14:creationId xmlns:p14="http://schemas.microsoft.com/office/powerpoint/2010/main" val="20805831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latin typeface="Lato Bold" panose="020F0802020204030203" pitchFamily="34" charset="0"/>
              </a:rPr>
              <a:t>After Audit Fieldwork</a:t>
            </a:r>
          </a:p>
        </p:txBody>
      </p:sp>
      <p:sp>
        <p:nvSpPr>
          <p:cNvPr id="4" name="Content Placeholder 1"/>
          <p:cNvSpPr txBox="1">
            <a:spLocks/>
          </p:cNvSpPr>
          <p:nvPr/>
        </p:nvSpPr>
        <p:spPr>
          <a:xfrm>
            <a:off x="1040218" y="1071480"/>
            <a:ext cx="7063563" cy="2990157"/>
          </a:xfrm>
          <a:prstGeom prst="rect">
            <a:avLst/>
          </a:prstGeom>
        </p:spPr>
        <p:txBody>
          <a:bodyP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300" dirty="0">
                <a:latin typeface="Lato Bold" panose="020F0802020204030203" pitchFamily="34" charset="0"/>
              </a:rPr>
              <a:t>Management Representation Letter</a:t>
            </a:r>
          </a:p>
          <a:p>
            <a:pPr lvl="1"/>
            <a:r>
              <a:rPr lang="en-US" sz="1900" dirty="0">
                <a:latin typeface="Lato Bold" panose="020F0802020204030203" pitchFamily="34" charset="0"/>
              </a:rPr>
              <a:t>Auditor obtain written representations from management.</a:t>
            </a:r>
          </a:p>
          <a:p>
            <a:pPr lvl="1"/>
            <a:r>
              <a:rPr lang="en-US" sz="1900" dirty="0">
                <a:latin typeface="Lato Bold" panose="020F0802020204030203" pitchFamily="34" charset="0"/>
              </a:rPr>
              <a:t>Specific representations should relate to the following matters in an audit of financial statements presented in accordance with generally accepted accounting principals.</a:t>
            </a:r>
          </a:p>
          <a:p>
            <a:pPr lvl="2"/>
            <a:r>
              <a:rPr lang="en-US" dirty="0">
                <a:latin typeface="Lato Bold" panose="020F0802020204030203" pitchFamily="34" charset="0"/>
              </a:rPr>
              <a:t>Financial statements</a:t>
            </a:r>
          </a:p>
          <a:p>
            <a:pPr lvl="2"/>
            <a:r>
              <a:rPr lang="en-US" dirty="0">
                <a:latin typeface="Lato Bold" panose="020F0802020204030203" pitchFamily="34" charset="0"/>
              </a:rPr>
              <a:t>Completeness of information</a:t>
            </a:r>
          </a:p>
          <a:p>
            <a:pPr lvl="2"/>
            <a:r>
              <a:rPr lang="en-US" dirty="0">
                <a:latin typeface="Lato Bold" panose="020F0802020204030203" pitchFamily="34" charset="0"/>
              </a:rPr>
              <a:t>Recognition, measurement, and disclosure</a:t>
            </a:r>
          </a:p>
          <a:p>
            <a:pPr lvl="2"/>
            <a:r>
              <a:rPr lang="en-US" dirty="0">
                <a:latin typeface="Lato Bold" panose="020F0802020204030203" pitchFamily="34" charset="0"/>
              </a:rPr>
              <a:t>Subsequent events</a:t>
            </a:r>
          </a:p>
          <a:p>
            <a:pPr lvl="1"/>
            <a:r>
              <a:rPr lang="en-US" dirty="0">
                <a:latin typeface="Lato Bold" panose="020F0802020204030203" pitchFamily="34" charset="0"/>
              </a:rPr>
              <a:t>Will include representation related to compliance requirements as applicable</a:t>
            </a:r>
          </a:p>
          <a:p>
            <a:pPr lvl="1"/>
            <a:endParaRPr lang="en-US" sz="1700" dirty="0">
              <a:latin typeface="Lato Bold" panose="020F0802020204030203" pitchFamily="34" charset="0"/>
            </a:endParaRPr>
          </a:p>
          <a:p>
            <a:pPr lvl="2"/>
            <a:endParaRPr lang="en-US" sz="1400" dirty="0">
              <a:latin typeface="Lato Bold" panose="020F0802020204030203" pitchFamily="34" charset="0"/>
            </a:endParaRPr>
          </a:p>
          <a:p>
            <a:endParaRPr lang="en-US" sz="1600" dirty="0">
              <a:latin typeface="Lato Bold" panose="020F0802020204030203" pitchFamily="34" charset="0"/>
            </a:endParaRPr>
          </a:p>
        </p:txBody>
      </p:sp>
    </p:spTree>
    <p:extLst>
      <p:ext uri="{BB962C8B-B14F-4D97-AF65-F5344CB8AC3E}">
        <p14:creationId xmlns:p14="http://schemas.microsoft.com/office/powerpoint/2010/main" val="3397815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latin typeface="Lato Bold" panose="020F0802020204030203" pitchFamily="34" charset="0"/>
              </a:rPr>
              <a:t>After Audit Fieldwork</a:t>
            </a:r>
          </a:p>
        </p:txBody>
      </p:sp>
      <p:sp>
        <p:nvSpPr>
          <p:cNvPr id="4" name="Content Placeholder 1"/>
          <p:cNvSpPr txBox="1">
            <a:spLocks/>
          </p:cNvSpPr>
          <p:nvPr/>
        </p:nvSpPr>
        <p:spPr>
          <a:xfrm>
            <a:off x="1040218" y="1071480"/>
            <a:ext cx="7063563" cy="2990157"/>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000" dirty="0">
                <a:latin typeface="Lato Bold" panose="020F0802020204030203" pitchFamily="34" charset="0"/>
              </a:rPr>
              <a:t>Communication with Governance at Conclusion</a:t>
            </a:r>
          </a:p>
          <a:p>
            <a:pPr lvl="1"/>
            <a:r>
              <a:rPr lang="en-US" dirty="0">
                <a:latin typeface="Lato Bold" panose="020F0802020204030203" pitchFamily="34" charset="0"/>
              </a:rPr>
              <a:t>Significant findings from the audit</a:t>
            </a:r>
          </a:p>
          <a:p>
            <a:pPr lvl="2"/>
            <a:r>
              <a:rPr lang="en-US" sz="1600" dirty="0">
                <a:latin typeface="Lato Bold" panose="020F0802020204030203" pitchFamily="34" charset="0"/>
              </a:rPr>
              <a:t>Qualitative aspects of the entity’s significant accounting practices</a:t>
            </a:r>
          </a:p>
          <a:p>
            <a:pPr lvl="3"/>
            <a:r>
              <a:rPr lang="en-US" sz="1400" dirty="0">
                <a:latin typeface="Lato Bold" panose="020F0802020204030203" pitchFamily="34" charset="0"/>
              </a:rPr>
              <a:t>Accounting policies, estimates</a:t>
            </a:r>
          </a:p>
          <a:p>
            <a:pPr lvl="2"/>
            <a:r>
              <a:rPr lang="en-US" sz="1600" dirty="0">
                <a:latin typeface="Lato Bold" panose="020F0802020204030203" pitchFamily="34" charset="0"/>
              </a:rPr>
              <a:t>Difficulties encountered in performing the audit</a:t>
            </a:r>
          </a:p>
          <a:p>
            <a:pPr lvl="2"/>
            <a:r>
              <a:rPr lang="en-US" sz="1600" dirty="0">
                <a:latin typeface="Lato Bold" panose="020F0802020204030203" pitchFamily="34" charset="0"/>
              </a:rPr>
              <a:t>Corrected and uncorrected misstatements</a:t>
            </a:r>
          </a:p>
          <a:p>
            <a:pPr lvl="2"/>
            <a:r>
              <a:rPr lang="en-US" sz="1600" dirty="0">
                <a:latin typeface="Lato Bold" panose="020F0802020204030203" pitchFamily="34" charset="0"/>
              </a:rPr>
              <a:t>Disagreements with management</a:t>
            </a:r>
          </a:p>
          <a:p>
            <a:pPr lvl="1"/>
            <a:r>
              <a:rPr lang="en-US" sz="1600" dirty="0">
                <a:latin typeface="Lato Bold" panose="020F0802020204030203" pitchFamily="34" charset="0"/>
              </a:rPr>
              <a:t>Representations the auditor is requesting from management</a:t>
            </a:r>
            <a:endParaRPr lang="en-US" sz="1700" dirty="0">
              <a:latin typeface="Lato Bold" panose="020F0802020204030203" pitchFamily="34" charset="0"/>
            </a:endParaRPr>
          </a:p>
          <a:p>
            <a:pPr lvl="1"/>
            <a:endParaRPr lang="en-US" sz="1700" dirty="0">
              <a:latin typeface="Lato Bold" panose="020F0802020204030203" pitchFamily="34" charset="0"/>
            </a:endParaRPr>
          </a:p>
          <a:p>
            <a:pPr lvl="2"/>
            <a:endParaRPr lang="en-US" sz="1400" dirty="0">
              <a:latin typeface="Lato Bold" panose="020F0802020204030203" pitchFamily="34" charset="0"/>
            </a:endParaRPr>
          </a:p>
          <a:p>
            <a:endParaRPr lang="en-US" sz="1600" dirty="0">
              <a:latin typeface="Lato Bold" panose="020F0802020204030203" pitchFamily="34" charset="0"/>
            </a:endParaRPr>
          </a:p>
        </p:txBody>
      </p:sp>
    </p:spTree>
    <p:extLst>
      <p:ext uri="{BB962C8B-B14F-4D97-AF65-F5344CB8AC3E}">
        <p14:creationId xmlns:p14="http://schemas.microsoft.com/office/powerpoint/2010/main" val="40672568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latin typeface="Lato Bold" panose="020F0802020204030203" pitchFamily="34" charset="0"/>
              </a:rPr>
              <a:t>After Audit Fieldwork</a:t>
            </a:r>
          </a:p>
        </p:txBody>
      </p:sp>
      <p:sp>
        <p:nvSpPr>
          <p:cNvPr id="4" name="Content Placeholder 1"/>
          <p:cNvSpPr txBox="1">
            <a:spLocks/>
          </p:cNvSpPr>
          <p:nvPr/>
        </p:nvSpPr>
        <p:spPr>
          <a:xfrm>
            <a:off x="892294" y="1197204"/>
            <a:ext cx="7359411" cy="2450969"/>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400" dirty="0">
                <a:latin typeface="Lato Bold" panose="020F0802020204030203" pitchFamily="34" charset="0"/>
              </a:rPr>
              <a:t>Communication of Internal Control Deficiencies</a:t>
            </a:r>
          </a:p>
          <a:p>
            <a:pPr lvl="1"/>
            <a:r>
              <a:rPr lang="en-US" sz="2000" dirty="0">
                <a:latin typeface="Lato Bold" panose="020F0802020204030203" pitchFamily="34" charset="0"/>
              </a:rPr>
              <a:t>Requires the auditor to communicate, in writing, to management and those charged with governance: </a:t>
            </a:r>
          </a:p>
          <a:p>
            <a:pPr lvl="2"/>
            <a:r>
              <a:rPr lang="en-US" sz="1600" dirty="0">
                <a:latin typeface="Lato Bold" panose="020F0802020204030203" pitchFamily="34" charset="0"/>
              </a:rPr>
              <a:t>Significant deficiencies </a:t>
            </a:r>
          </a:p>
          <a:p>
            <a:pPr lvl="2"/>
            <a:r>
              <a:rPr lang="en-US" sz="1600" dirty="0">
                <a:latin typeface="Lato Bold" panose="020F0802020204030203" pitchFamily="34" charset="0"/>
              </a:rPr>
              <a:t>Material weaknesses </a:t>
            </a:r>
          </a:p>
          <a:p>
            <a:pPr marL="342900" lvl="1" indent="0">
              <a:buNone/>
            </a:pPr>
            <a:endParaRPr lang="en-US" sz="2400" dirty="0"/>
          </a:p>
          <a:p>
            <a:pPr lvl="1"/>
            <a:endParaRPr lang="en-US" sz="1700" dirty="0">
              <a:latin typeface="Lato Bold" panose="020F0802020204030203" pitchFamily="34" charset="0"/>
            </a:endParaRPr>
          </a:p>
          <a:p>
            <a:pPr lvl="2"/>
            <a:endParaRPr lang="en-US" sz="1400" dirty="0">
              <a:latin typeface="Lato Bold" panose="020F0802020204030203" pitchFamily="34" charset="0"/>
            </a:endParaRPr>
          </a:p>
          <a:p>
            <a:endParaRPr lang="en-US" sz="1600" dirty="0">
              <a:latin typeface="Lato Bold" panose="020F0802020204030203" pitchFamily="34" charset="0"/>
            </a:endParaRPr>
          </a:p>
        </p:txBody>
      </p:sp>
    </p:spTree>
    <p:extLst>
      <p:ext uri="{BB962C8B-B14F-4D97-AF65-F5344CB8AC3E}">
        <p14:creationId xmlns:p14="http://schemas.microsoft.com/office/powerpoint/2010/main" val="19358347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latin typeface="Lato Bold" panose="020F0802020204030203" pitchFamily="34" charset="0"/>
              </a:rPr>
              <a:t>After Audit Fieldwork</a:t>
            </a:r>
          </a:p>
        </p:txBody>
      </p:sp>
      <p:sp>
        <p:nvSpPr>
          <p:cNvPr id="4" name="Content Placeholder 1"/>
          <p:cNvSpPr txBox="1">
            <a:spLocks/>
          </p:cNvSpPr>
          <p:nvPr/>
        </p:nvSpPr>
        <p:spPr>
          <a:xfrm>
            <a:off x="219740" y="1041992"/>
            <a:ext cx="8739962" cy="311179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000" dirty="0">
                <a:latin typeface="Lato Bold" panose="020F0802020204030203" pitchFamily="34" charset="0"/>
              </a:rPr>
              <a:t>Common School District Financial Statement Findings:</a:t>
            </a:r>
          </a:p>
          <a:p>
            <a:pPr lvl="1"/>
            <a:r>
              <a:rPr lang="en-US" dirty="0">
                <a:latin typeface="Lato Bold" panose="020F0802020204030203" pitchFamily="34" charset="0"/>
              </a:rPr>
              <a:t>Lacks the skills and knowledge to prepare financial statements in accordance with GAAP Absent or inadequate segregation of duties</a:t>
            </a:r>
          </a:p>
          <a:p>
            <a:pPr lvl="1"/>
            <a:r>
              <a:rPr lang="en-US" dirty="0">
                <a:latin typeface="Lato Bold" panose="020F0802020204030203" pitchFamily="34" charset="0"/>
              </a:rPr>
              <a:t>Lacks the skills and knowledge to prepare the SEFA</a:t>
            </a:r>
          </a:p>
          <a:p>
            <a:pPr lvl="1"/>
            <a:r>
              <a:rPr lang="en-US" dirty="0">
                <a:latin typeface="Lato Bold" panose="020F0802020204030203" pitchFamily="34" charset="0"/>
              </a:rPr>
              <a:t>Absent or inadequate segregation of duties</a:t>
            </a:r>
          </a:p>
          <a:p>
            <a:pPr lvl="1"/>
            <a:r>
              <a:rPr lang="en-US" dirty="0">
                <a:latin typeface="Lato Bold" panose="020F0802020204030203" pitchFamily="34" charset="0"/>
              </a:rPr>
              <a:t>Material audit adjustments to correct misstatements</a:t>
            </a:r>
          </a:p>
          <a:p>
            <a:pPr lvl="1"/>
            <a:r>
              <a:rPr lang="en-US" dirty="0">
                <a:latin typeface="Lato Bold" panose="020F0802020204030203" pitchFamily="34" charset="0"/>
              </a:rPr>
              <a:t>Failure to perform reconciliations of significant accounts</a:t>
            </a:r>
          </a:p>
          <a:p>
            <a:pPr lvl="1"/>
            <a:endParaRPr lang="en-US" sz="2400" dirty="0"/>
          </a:p>
          <a:p>
            <a:pPr lvl="1"/>
            <a:endParaRPr lang="en-US" sz="1700" dirty="0">
              <a:latin typeface="Lato Bold" panose="020F0802020204030203" pitchFamily="34" charset="0"/>
            </a:endParaRPr>
          </a:p>
          <a:p>
            <a:pPr lvl="2"/>
            <a:endParaRPr lang="en-US" sz="1400" dirty="0">
              <a:latin typeface="Lato Bold" panose="020F0802020204030203" pitchFamily="34" charset="0"/>
            </a:endParaRPr>
          </a:p>
          <a:p>
            <a:endParaRPr lang="en-US" sz="1600" dirty="0">
              <a:latin typeface="Lato Bold" panose="020F0802020204030203" pitchFamily="34" charset="0"/>
            </a:endParaRPr>
          </a:p>
        </p:txBody>
      </p:sp>
    </p:spTree>
    <p:extLst>
      <p:ext uri="{BB962C8B-B14F-4D97-AF65-F5344CB8AC3E}">
        <p14:creationId xmlns:p14="http://schemas.microsoft.com/office/powerpoint/2010/main" val="21655289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latin typeface="Lato Bold" panose="020F0802020204030203" pitchFamily="34" charset="0"/>
              </a:rPr>
              <a:t>After Audit Fieldwork</a:t>
            </a:r>
          </a:p>
        </p:txBody>
      </p:sp>
      <p:sp>
        <p:nvSpPr>
          <p:cNvPr id="4" name="Content Placeholder 1"/>
          <p:cNvSpPr txBox="1">
            <a:spLocks/>
          </p:cNvSpPr>
          <p:nvPr/>
        </p:nvSpPr>
        <p:spPr>
          <a:xfrm>
            <a:off x="219740" y="1041992"/>
            <a:ext cx="8739962" cy="311179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400" dirty="0">
                <a:latin typeface="Lato Bold" panose="020F0802020204030203" pitchFamily="34" charset="0"/>
              </a:rPr>
              <a:t>Common School District Federal Findings:</a:t>
            </a:r>
          </a:p>
          <a:p>
            <a:pPr lvl="1"/>
            <a:r>
              <a:rPr lang="en-US" sz="2000" dirty="0" err="1">
                <a:latin typeface="Lato Bold" panose="020F0802020204030203" pitchFamily="34" charset="0"/>
              </a:rPr>
              <a:t>Allowability</a:t>
            </a:r>
            <a:r>
              <a:rPr lang="en-US" sz="2000" dirty="0">
                <a:latin typeface="Lato Bold" panose="020F0802020204030203" pitchFamily="34" charset="0"/>
              </a:rPr>
              <a:t> of expenditures</a:t>
            </a:r>
          </a:p>
          <a:p>
            <a:pPr lvl="1"/>
            <a:r>
              <a:rPr lang="en-US" sz="2000" dirty="0">
                <a:latin typeface="Lato Bold" panose="020F0802020204030203" pitchFamily="34" charset="0"/>
              </a:rPr>
              <a:t>Lack of documentation of personnel expenditures</a:t>
            </a:r>
          </a:p>
          <a:p>
            <a:pPr lvl="1"/>
            <a:r>
              <a:rPr lang="en-US" sz="2000" dirty="0">
                <a:latin typeface="Lato Bold" panose="020F0802020204030203" pitchFamily="34" charset="0"/>
              </a:rPr>
              <a:t>Child Nutrition:</a:t>
            </a:r>
          </a:p>
          <a:p>
            <a:pPr lvl="2"/>
            <a:r>
              <a:rPr lang="en-US" sz="1600" dirty="0">
                <a:latin typeface="Lato Bold" panose="020F0802020204030203" pitchFamily="34" charset="0"/>
              </a:rPr>
              <a:t>Eligibility</a:t>
            </a:r>
          </a:p>
          <a:p>
            <a:pPr lvl="2"/>
            <a:r>
              <a:rPr lang="en-US" sz="1600" dirty="0">
                <a:latin typeface="Lato Bold" panose="020F0802020204030203" pitchFamily="34" charset="0"/>
              </a:rPr>
              <a:t>Verification</a:t>
            </a:r>
          </a:p>
          <a:p>
            <a:pPr lvl="2"/>
            <a:r>
              <a:rPr lang="en-US" sz="1600" dirty="0">
                <a:latin typeface="Lato Bold" panose="020F0802020204030203" pitchFamily="34" charset="0"/>
              </a:rPr>
              <a:t>Reporting</a:t>
            </a:r>
          </a:p>
          <a:p>
            <a:pPr lvl="1"/>
            <a:r>
              <a:rPr lang="en-US" sz="2000" dirty="0">
                <a:latin typeface="Lato Bold" panose="020F0802020204030203" pitchFamily="34" charset="0"/>
              </a:rPr>
              <a:t>ESSER/GEER</a:t>
            </a:r>
          </a:p>
          <a:p>
            <a:pPr lvl="1"/>
            <a:r>
              <a:rPr lang="en-US" sz="2000" dirty="0">
                <a:latin typeface="Lato Bold" panose="020F0802020204030203" pitchFamily="34" charset="0"/>
              </a:rPr>
              <a:t>Procurement, Suspension and Debarment</a:t>
            </a:r>
            <a:endParaRPr lang="en-US" sz="2400" dirty="0"/>
          </a:p>
          <a:p>
            <a:pPr lvl="1"/>
            <a:endParaRPr lang="en-US" sz="1700" dirty="0">
              <a:latin typeface="Lato Bold" panose="020F0802020204030203" pitchFamily="34" charset="0"/>
            </a:endParaRPr>
          </a:p>
          <a:p>
            <a:pPr lvl="2"/>
            <a:endParaRPr lang="en-US" sz="1400" dirty="0">
              <a:latin typeface="Lato Bold" panose="020F0802020204030203" pitchFamily="34" charset="0"/>
            </a:endParaRPr>
          </a:p>
          <a:p>
            <a:endParaRPr lang="en-US" sz="1600" dirty="0">
              <a:latin typeface="Lato Bold" panose="020F0802020204030203" pitchFamily="34" charset="0"/>
            </a:endParaRPr>
          </a:p>
        </p:txBody>
      </p:sp>
    </p:spTree>
    <p:extLst>
      <p:ext uri="{BB962C8B-B14F-4D97-AF65-F5344CB8AC3E}">
        <p14:creationId xmlns:p14="http://schemas.microsoft.com/office/powerpoint/2010/main" val="13518332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latin typeface="Lato Bold" panose="020F0802020204030203" pitchFamily="34" charset="0"/>
              </a:rPr>
              <a:t>After Audit Fieldwork</a:t>
            </a:r>
          </a:p>
        </p:txBody>
      </p:sp>
      <p:sp>
        <p:nvSpPr>
          <p:cNvPr id="4" name="Content Placeholder 1"/>
          <p:cNvSpPr txBox="1">
            <a:spLocks/>
          </p:cNvSpPr>
          <p:nvPr/>
        </p:nvSpPr>
        <p:spPr>
          <a:xfrm>
            <a:off x="219740" y="1041992"/>
            <a:ext cx="8739962" cy="311179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400" dirty="0">
                <a:latin typeface="Lato Bold" panose="020F0802020204030203" pitchFamily="34" charset="0"/>
              </a:rPr>
              <a:t>Common School District State Findings:</a:t>
            </a:r>
          </a:p>
          <a:p>
            <a:pPr lvl="1"/>
            <a:r>
              <a:rPr lang="en-US" sz="2000" dirty="0">
                <a:latin typeface="Lato Bold" panose="020F0802020204030203" pitchFamily="34" charset="0"/>
              </a:rPr>
              <a:t>State Special Education</a:t>
            </a:r>
          </a:p>
          <a:p>
            <a:pPr lvl="2"/>
            <a:r>
              <a:rPr lang="en-US" sz="1700" dirty="0">
                <a:latin typeface="Lato Bold" panose="020F0802020204030203" pitchFamily="34" charset="0"/>
              </a:rPr>
              <a:t>Teachers without valid licenses</a:t>
            </a:r>
          </a:p>
          <a:p>
            <a:pPr lvl="1"/>
            <a:r>
              <a:rPr lang="en-US" sz="2000" dirty="0">
                <a:latin typeface="Lato Bold" panose="020F0802020204030203" pitchFamily="34" charset="0"/>
              </a:rPr>
              <a:t>Transportation</a:t>
            </a:r>
          </a:p>
          <a:p>
            <a:pPr lvl="2"/>
            <a:r>
              <a:rPr lang="en-US" sz="1700" dirty="0">
                <a:latin typeface="Lato Bold" panose="020F0802020204030203" pitchFamily="34" charset="0"/>
              </a:rPr>
              <a:t>Wrong mileage categories</a:t>
            </a:r>
          </a:p>
          <a:p>
            <a:pPr lvl="2"/>
            <a:r>
              <a:rPr lang="en-US" sz="1700" dirty="0">
                <a:latin typeface="Lato Bold" panose="020F0802020204030203" pitchFamily="34" charset="0"/>
              </a:rPr>
              <a:t>Claimed for both specialized and regular transportation</a:t>
            </a:r>
          </a:p>
          <a:p>
            <a:pPr lvl="2"/>
            <a:r>
              <a:rPr lang="en-US" sz="1700" dirty="0">
                <a:latin typeface="Lato Bold" panose="020F0802020204030203" pitchFamily="34" charset="0"/>
              </a:rPr>
              <a:t>Outdated unusually hazardous transportation plan</a:t>
            </a:r>
          </a:p>
          <a:p>
            <a:pPr lvl="1"/>
            <a:endParaRPr lang="en-US" sz="2000" dirty="0">
              <a:latin typeface="Lato Bold" panose="020F0802020204030203" pitchFamily="34" charset="0"/>
            </a:endParaRPr>
          </a:p>
          <a:p>
            <a:pPr lvl="1"/>
            <a:endParaRPr lang="en-US" sz="2400" dirty="0"/>
          </a:p>
          <a:p>
            <a:pPr lvl="1"/>
            <a:endParaRPr lang="en-US" sz="1700" dirty="0">
              <a:latin typeface="Lato Bold" panose="020F0802020204030203" pitchFamily="34" charset="0"/>
            </a:endParaRPr>
          </a:p>
          <a:p>
            <a:pPr lvl="2"/>
            <a:endParaRPr lang="en-US" sz="1400" dirty="0">
              <a:latin typeface="Lato Bold" panose="020F0802020204030203" pitchFamily="34" charset="0"/>
            </a:endParaRPr>
          </a:p>
          <a:p>
            <a:endParaRPr lang="en-US" sz="1600" dirty="0">
              <a:latin typeface="Lato Bold" panose="020F0802020204030203" pitchFamily="34" charset="0"/>
            </a:endParaRPr>
          </a:p>
        </p:txBody>
      </p:sp>
    </p:spTree>
    <p:extLst>
      <p:ext uri="{BB962C8B-B14F-4D97-AF65-F5344CB8AC3E}">
        <p14:creationId xmlns:p14="http://schemas.microsoft.com/office/powerpoint/2010/main" val="1145176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t>What is an audit?</a:t>
            </a:r>
          </a:p>
        </p:txBody>
      </p:sp>
      <p:sp>
        <p:nvSpPr>
          <p:cNvPr id="4" name="Content Placeholder 1"/>
          <p:cNvSpPr txBox="1">
            <a:spLocks/>
          </p:cNvSpPr>
          <p:nvPr/>
        </p:nvSpPr>
        <p:spPr>
          <a:xfrm>
            <a:off x="628650" y="921657"/>
            <a:ext cx="7886700" cy="326350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a:p>
            <a:endParaRPr lang="en-US" dirty="0"/>
          </a:p>
          <a:p>
            <a:endParaRPr lang="en-US" dirty="0"/>
          </a:p>
        </p:txBody>
      </p:sp>
      <p:sp>
        <p:nvSpPr>
          <p:cNvPr id="5" name="Content Placeholder 1"/>
          <p:cNvSpPr txBox="1">
            <a:spLocks/>
          </p:cNvSpPr>
          <p:nvPr/>
        </p:nvSpPr>
        <p:spPr>
          <a:xfrm>
            <a:off x="240145" y="1014800"/>
            <a:ext cx="8534400" cy="3603382"/>
          </a:xfrm>
          <a:prstGeom prst="rect">
            <a:avLst/>
          </a:prstGeom>
        </p:spPr>
        <p:txBody>
          <a:bodyP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2400" dirty="0">
                <a:latin typeface="Lato Bold" panose="020F0802020204030203" pitchFamily="34" charset="0"/>
              </a:rPr>
              <a:t>Types of Audit Opinions</a:t>
            </a:r>
          </a:p>
          <a:p>
            <a:r>
              <a:rPr lang="en-US" dirty="0">
                <a:latin typeface="Lato Bold" panose="020F0802020204030203" pitchFamily="34" charset="0"/>
              </a:rPr>
              <a:t>Unqualified</a:t>
            </a:r>
          </a:p>
          <a:p>
            <a:pPr lvl="1"/>
            <a:r>
              <a:rPr lang="en-US" dirty="0">
                <a:latin typeface="Lato Bold" panose="020F0802020204030203" pitchFamily="34" charset="0"/>
              </a:rPr>
              <a:t>Financial statements present fairly, in all material respects, the financial information in accordance with generally accepted accounting principles. </a:t>
            </a:r>
          </a:p>
          <a:p>
            <a:r>
              <a:rPr lang="en-US" dirty="0">
                <a:latin typeface="Lato Bold" panose="020F0802020204030203" pitchFamily="34" charset="0"/>
              </a:rPr>
              <a:t>Qualified</a:t>
            </a:r>
          </a:p>
          <a:p>
            <a:pPr lvl="1"/>
            <a:r>
              <a:rPr lang="en-US" dirty="0">
                <a:latin typeface="Lato Bold" panose="020F0802020204030203" pitchFamily="34" charset="0"/>
              </a:rPr>
              <a:t>Except for the effects of the matter or matters to which the qualification relates, the financial statements present fairly, in all material respects, financial information in accordance with generally accepted accounting principles.</a:t>
            </a:r>
          </a:p>
          <a:p>
            <a:r>
              <a:rPr lang="en-US" dirty="0">
                <a:latin typeface="Lato Bold" panose="020F0802020204030203" pitchFamily="34" charset="0"/>
              </a:rPr>
              <a:t>Adverse</a:t>
            </a:r>
          </a:p>
          <a:p>
            <a:pPr lvl="1"/>
            <a:r>
              <a:rPr lang="en-US" dirty="0">
                <a:latin typeface="Lato Bold" panose="020F0802020204030203" pitchFamily="34" charset="0"/>
              </a:rPr>
              <a:t>Financial statements do not present fairly the financial information in accordance with generally accepted accounting principles.</a:t>
            </a:r>
          </a:p>
          <a:p>
            <a:r>
              <a:rPr lang="en-US" dirty="0">
                <a:latin typeface="Lato Bold" panose="020F0802020204030203" pitchFamily="34" charset="0"/>
              </a:rPr>
              <a:t>Disclaimer</a:t>
            </a:r>
          </a:p>
          <a:p>
            <a:pPr lvl="1"/>
            <a:r>
              <a:rPr lang="en-US" dirty="0">
                <a:latin typeface="Lato Bold" panose="020F0802020204030203" pitchFamily="34" charset="0"/>
              </a:rPr>
              <a:t>Auditor does not express an opinion on the financial statements.</a:t>
            </a:r>
          </a:p>
        </p:txBody>
      </p:sp>
    </p:spTree>
    <p:extLst>
      <p:ext uri="{BB962C8B-B14F-4D97-AF65-F5344CB8AC3E}">
        <p14:creationId xmlns:p14="http://schemas.microsoft.com/office/powerpoint/2010/main" val="35421654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latin typeface="Lato Bold" panose="020F0802020204030203" pitchFamily="34" charset="0"/>
              </a:rPr>
              <a:t>After Audit Fieldwork</a:t>
            </a:r>
          </a:p>
        </p:txBody>
      </p:sp>
      <p:sp>
        <p:nvSpPr>
          <p:cNvPr id="4" name="Content Placeholder 1"/>
          <p:cNvSpPr txBox="1">
            <a:spLocks/>
          </p:cNvSpPr>
          <p:nvPr/>
        </p:nvSpPr>
        <p:spPr>
          <a:xfrm>
            <a:off x="590107" y="1056169"/>
            <a:ext cx="7963786" cy="3267739"/>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latin typeface="Lato Bold" panose="020F0802020204030203" pitchFamily="34" charset="0"/>
              </a:rPr>
              <a:t>Schedule of Findings and Questioned Costs (SFQC)</a:t>
            </a:r>
          </a:p>
          <a:p>
            <a:pPr lvl="1"/>
            <a:r>
              <a:rPr lang="en-US" dirty="0">
                <a:latin typeface="Lato Bold" panose="020F0802020204030203" pitchFamily="34" charset="0"/>
              </a:rPr>
              <a:t>Includes the following:</a:t>
            </a:r>
          </a:p>
          <a:p>
            <a:pPr lvl="2"/>
            <a:r>
              <a:rPr lang="en-US" dirty="0">
                <a:latin typeface="Lato Bold" panose="020F0802020204030203" pitchFamily="34" charset="0"/>
              </a:rPr>
              <a:t>Summary of Auditors Results</a:t>
            </a:r>
          </a:p>
          <a:p>
            <a:pPr lvl="2"/>
            <a:r>
              <a:rPr lang="en-US" dirty="0">
                <a:latin typeface="Lato Bold" panose="020F0802020204030203" pitchFamily="34" charset="0"/>
              </a:rPr>
              <a:t>Financial Statement Findings</a:t>
            </a:r>
          </a:p>
          <a:p>
            <a:pPr lvl="2"/>
            <a:r>
              <a:rPr lang="en-US" dirty="0">
                <a:latin typeface="Lato Bold" panose="020F0802020204030203" pitchFamily="34" charset="0"/>
              </a:rPr>
              <a:t>Federal and State Award Findings and Questioned Costs</a:t>
            </a:r>
          </a:p>
          <a:p>
            <a:pPr lvl="2"/>
            <a:r>
              <a:rPr lang="en-US" dirty="0">
                <a:latin typeface="Lato Bold" panose="020F0802020204030203" pitchFamily="34" charset="0"/>
              </a:rPr>
              <a:t>Other Issues</a:t>
            </a:r>
          </a:p>
          <a:p>
            <a:pPr lvl="1"/>
            <a:r>
              <a:rPr lang="en-US" dirty="0">
                <a:latin typeface="Lato Bold" panose="020F0802020204030203" pitchFamily="34" charset="0"/>
              </a:rPr>
              <a:t>District must prepare Corrective Action Plan (CAP) for each finding</a:t>
            </a:r>
          </a:p>
          <a:p>
            <a:pPr lvl="1"/>
            <a:r>
              <a:rPr lang="en-US" dirty="0">
                <a:latin typeface="Lato Bold" panose="020F0802020204030203" pitchFamily="34" charset="0"/>
              </a:rPr>
              <a:t>Summarization of CAP included in SFQC as Views of Responsible Officials</a:t>
            </a:r>
            <a:endParaRPr lang="en-US" sz="1400" dirty="0">
              <a:latin typeface="Lato Bold" panose="020F0802020204030203" pitchFamily="34" charset="0"/>
            </a:endParaRPr>
          </a:p>
          <a:p>
            <a:endParaRPr lang="en-US" sz="1600" dirty="0">
              <a:latin typeface="Lato Bold" panose="020F0802020204030203" pitchFamily="34" charset="0"/>
            </a:endParaRPr>
          </a:p>
        </p:txBody>
      </p:sp>
    </p:spTree>
    <p:extLst>
      <p:ext uri="{BB962C8B-B14F-4D97-AF65-F5344CB8AC3E}">
        <p14:creationId xmlns:p14="http://schemas.microsoft.com/office/powerpoint/2010/main" val="39458688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5988" y="0"/>
            <a:ext cx="9144000" cy="921657"/>
          </a:xfrm>
        </p:spPr>
        <p:txBody>
          <a:bodyPr>
            <a:normAutofit/>
          </a:bodyPr>
          <a:lstStyle/>
          <a:p>
            <a:r>
              <a:rPr lang="en-US" dirty="0"/>
              <a:t>Timely Reporting to DPI Impacts Us All</a:t>
            </a:r>
          </a:p>
        </p:txBody>
      </p:sp>
      <p:sp>
        <p:nvSpPr>
          <p:cNvPr id="3" name="Text Placeholder 2"/>
          <p:cNvSpPr>
            <a:spLocks noGrp="1"/>
          </p:cNvSpPr>
          <p:nvPr>
            <p:ph type="body" sz="quarter" idx="14"/>
          </p:nvPr>
        </p:nvSpPr>
        <p:spPr>
          <a:xfrm>
            <a:off x="642849" y="1444682"/>
            <a:ext cx="3964593" cy="2404303"/>
          </a:xfrm>
        </p:spPr>
        <p:txBody>
          <a:bodyPr>
            <a:normAutofit fontScale="92500"/>
          </a:bodyPr>
          <a:lstStyle/>
          <a:p>
            <a:pPr>
              <a:spcAft>
                <a:spcPts val="0"/>
              </a:spcAft>
            </a:pPr>
            <a:r>
              <a:rPr lang="en-US" b="0" dirty="0"/>
              <a:t>Late submission of audited financial statements</a:t>
            </a:r>
          </a:p>
          <a:p>
            <a:r>
              <a:rPr lang="en-US" b="0" dirty="0"/>
              <a:t>Late submission of Actuarial studies</a:t>
            </a:r>
            <a:endParaRPr lang="en-US" sz="3200" dirty="0">
              <a:latin typeface="Lato Black" panose="020F0A02020204030203" pitchFamily="34" charset="0"/>
            </a:endParaRPr>
          </a:p>
        </p:txBody>
      </p:sp>
      <p:pic>
        <p:nvPicPr>
          <p:cNvPr id="5" name="Picture 4"/>
          <p:cNvPicPr>
            <a:picLocks noChangeAspect="1"/>
          </p:cNvPicPr>
          <p:nvPr/>
        </p:nvPicPr>
        <p:blipFill>
          <a:blip r:embed="rId3"/>
          <a:stretch>
            <a:fillRect/>
          </a:stretch>
        </p:blipFill>
        <p:spPr>
          <a:xfrm>
            <a:off x="4826589" y="1444682"/>
            <a:ext cx="3941394" cy="1672966"/>
          </a:xfrm>
          <a:prstGeom prst="rect">
            <a:avLst/>
          </a:prstGeom>
          <a:ln w="28575">
            <a:solidFill>
              <a:srgbClr val="0066CC"/>
            </a:solidFill>
          </a:ln>
        </p:spPr>
      </p:pic>
    </p:spTree>
    <p:extLst>
      <p:ext uri="{BB962C8B-B14F-4D97-AF65-F5344CB8AC3E}">
        <p14:creationId xmlns:p14="http://schemas.microsoft.com/office/powerpoint/2010/main" val="921997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t> </a:t>
            </a:r>
          </a:p>
        </p:txBody>
      </p:sp>
      <p:sp>
        <p:nvSpPr>
          <p:cNvPr id="5" name="Content Placeholder 1"/>
          <p:cNvSpPr txBox="1">
            <a:spLocks/>
          </p:cNvSpPr>
          <p:nvPr/>
        </p:nvSpPr>
        <p:spPr>
          <a:xfrm>
            <a:off x="628650" y="1142392"/>
            <a:ext cx="7886700" cy="326350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
        <p:nvSpPr>
          <p:cNvPr id="3" name="Rectangle 2"/>
          <p:cNvSpPr/>
          <p:nvPr/>
        </p:nvSpPr>
        <p:spPr>
          <a:xfrm>
            <a:off x="2555358" y="-47004"/>
            <a:ext cx="4033284" cy="1015663"/>
          </a:xfrm>
          <a:prstGeom prst="rect">
            <a:avLst/>
          </a:prstGeom>
        </p:spPr>
        <p:txBody>
          <a:bodyPr wrap="square">
            <a:spAutoFit/>
          </a:bodyPr>
          <a:lstStyle/>
          <a:p>
            <a:r>
              <a:rPr lang="en-US" sz="6000" dirty="0">
                <a:solidFill>
                  <a:schemeClr val="bg1"/>
                </a:solidFill>
                <a:latin typeface="Lato Bold" panose="020F0802020204030203" pitchFamily="34" charset="0"/>
              </a:rPr>
              <a:t>Questions?</a:t>
            </a:r>
          </a:p>
        </p:txBody>
      </p:sp>
      <p:sp>
        <p:nvSpPr>
          <p:cNvPr id="6" name="Rectangle 5">
            <a:extLst>
              <a:ext uri="{FF2B5EF4-FFF2-40B4-BE49-F238E27FC236}">
                <a16:creationId xmlns:a16="http://schemas.microsoft.com/office/drawing/2014/main" id="{896A482E-9499-4B7A-9CCC-95369681B377}"/>
              </a:ext>
            </a:extLst>
          </p:cNvPr>
          <p:cNvSpPr/>
          <p:nvPr/>
        </p:nvSpPr>
        <p:spPr>
          <a:xfrm>
            <a:off x="3120272" y="1342983"/>
            <a:ext cx="2903455" cy="2862322"/>
          </a:xfrm>
          <a:prstGeom prst="rect">
            <a:avLst/>
          </a:prstGeom>
        </p:spPr>
        <p:txBody>
          <a:bodyPr wrap="square">
            <a:spAutoFit/>
          </a:bodyPr>
          <a:lstStyle/>
          <a:p>
            <a:pPr algn="ctr"/>
            <a:r>
              <a:rPr lang="en-US" dirty="0">
                <a:latin typeface="Lato Black" panose="020F0A02020204030203" pitchFamily="34" charset="0"/>
              </a:rPr>
              <a:t>Olivia </a:t>
            </a:r>
            <a:r>
              <a:rPr lang="en-US" dirty="0" err="1">
                <a:latin typeface="Lato Black" panose="020F0A02020204030203" pitchFamily="34" charset="0"/>
              </a:rPr>
              <a:t>Bernitt</a:t>
            </a:r>
            <a:br>
              <a:rPr lang="en-US" dirty="0"/>
            </a:br>
            <a:r>
              <a:rPr lang="en-US" dirty="0"/>
              <a:t>SFS Auditor</a:t>
            </a:r>
          </a:p>
          <a:p>
            <a:pPr algn="ctr"/>
            <a:r>
              <a:rPr lang="en-US" dirty="0">
                <a:hlinkClick r:id="rId3"/>
              </a:rPr>
              <a:t>olivia.bernitt@dpi.wi.gov</a:t>
            </a:r>
            <a:endParaRPr lang="en-US" dirty="0"/>
          </a:p>
          <a:p>
            <a:pPr algn="ctr"/>
            <a:r>
              <a:rPr lang="en-US" dirty="0"/>
              <a:t>608-261-2137</a:t>
            </a:r>
          </a:p>
          <a:p>
            <a:pPr algn="ctr"/>
            <a:endParaRPr lang="en-US" dirty="0"/>
          </a:p>
          <a:p>
            <a:pPr algn="ctr"/>
            <a:r>
              <a:rPr lang="en-US" dirty="0">
                <a:latin typeface="Lato Black" panose="020F0A02020204030203" pitchFamily="34" charset="0"/>
              </a:rPr>
              <a:t>General Contact Information</a:t>
            </a:r>
          </a:p>
          <a:p>
            <a:pPr algn="ctr"/>
            <a:r>
              <a:rPr lang="en-US" dirty="0">
                <a:hlinkClick r:id="rId4"/>
              </a:rPr>
              <a:t>https://dpi.wi.gov/sfs</a:t>
            </a:r>
            <a:endParaRPr lang="en-US" dirty="0">
              <a:latin typeface="Lato Black" panose="020F0A02020204030203" pitchFamily="34" charset="0"/>
            </a:endParaRPr>
          </a:p>
          <a:p>
            <a:pPr algn="ctr"/>
            <a:r>
              <a:rPr lang="en-US" dirty="0">
                <a:hlinkClick r:id="rId5"/>
              </a:rPr>
              <a:t>DPIfin@dpi.wi.gov</a:t>
            </a:r>
            <a:endParaRPr lang="en-US" dirty="0"/>
          </a:p>
          <a:p>
            <a:pPr algn="ctr"/>
            <a:r>
              <a:rPr lang="en-US" dirty="0"/>
              <a:t>608-267-9114</a:t>
            </a:r>
          </a:p>
        </p:txBody>
      </p:sp>
    </p:spTree>
    <p:extLst>
      <p:ext uri="{BB962C8B-B14F-4D97-AF65-F5344CB8AC3E}">
        <p14:creationId xmlns:p14="http://schemas.microsoft.com/office/powerpoint/2010/main" val="1911885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t>What is required?</a:t>
            </a:r>
          </a:p>
        </p:txBody>
      </p:sp>
      <p:sp>
        <p:nvSpPr>
          <p:cNvPr id="5" name="Content Placeholder 1"/>
          <p:cNvSpPr txBox="1">
            <a:spLocks/>
          </p:cNvSpPr>
          <p:nvPr/>
        </p:nvSpPr>
        <p:spPr>
          <a:xfrm>
            <a:off x="323273" y="1014800"/>
            <a:ext cx="8368145" cy="3908182"/>
          </a:xfrm>
          <a:prstGeom prst="rect">
            <a:avLst/>
          </a:prstGeom>
        </p:spPr>
        <p:txBody>
          <a:bodyPr>
            <a:normAutofit fontScale="77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dirty="0">
                <a:latin typeface="Lato Bold" panose="020F0802020204030203" pitchFamily="34" charset="0"/>
              </a:rPr>
              <a:t>Wisconsin Statute 120.14 (1)</a:t>
            </a:r>
          </a:p>
          <a:p>
            <a:r>
              <a:rPr lang="en-US" dirty="0">
                <a:latin typeface="Lato Bold" panose="020F0802020204030203" pitchFamily="34" charset="0"/>
              </a:rPr>
              <a:t>At the close of each fiscal year, the school board of each school district shall employ a licensed accountant to audit the school district accounts and certify the audit</a:t>
            </a:r>
          </a:p>
          <a:p>
            <a:r>
              <a:rPr lang="en-US" dirty="0">
                <a:latin typeface="Lato Bold" panose="020F0802020204030203" pitchFamily="34" charset="0"/>
              </a:rPr>
              <a:t>The audit shall include information about expenditures for community programs and services </a:t>
            </a:r>
          </a:p>
          <a:p>
            <a:r>
              <a:rPr lang="en-US" dirty="0">
                <a:latin typeface="Lato Bold" panose="020F0802020204030203" pitchFamily="34" charset="0"/>
              </a:rPr>
              <a:t>If required by the state superintendent under statute 115.28(18), the audit shall include the number of pupils reported for membership purposes under statute 121.004(5)</a:t>
            </a:r>
          </a:p>
          <a:p>
            <a:r>
              <a:rPr lang="en-US" dirty="0">
                <a:latin typeface="Lato Bold" panose="020F0802020204030203" pitchFamily="34" charset="0"/>
              </a:rPr>
              <a:t>Annually by September 15, the school district clerk shall file a financial audit statement with the state superintendent.</a:t>
            </a:r>
          </a:p>
          <a:p>
            <a:pPr marL="0" indent="0">
              <a:buNone/>
            </a:pPr>
            <a:r>
              <a:rPr lang="en-US" dirty="0">
                <a:latin typeface="Lato Bold" panose="020F0802020204030203" pitchFamily="34" charset="0"/>
              </a:rPr>
              <a:t>Wisconsin Statute 115.28 (18)</a:t>
            </a:r>
          </a:p>
          <a:p>
            <a:r>
              <a:rPr lang="en-US" dirty="0">
                <a:latin typeface="Lato Bold" panose="020F0802020204030203" pitchFamily="34" charset="0"/>
              </a:rPr>
              <a:t>Pupil Membership Audits.  Annually require at least 25% of school boards to audit the number of pupils reported for membership purposes under statute 120.14 (1)</a:t>
            </a:r>
          </a:p>
          <a:p>
            <a:pPr marL="0" indent="0">
              <a:buNone/>
            </a:pPr>
            <a:r>
              <a:rPr lang="en-US" dirty="0">
                <a:latin typeface="Lato Bold" panose="020F0802020204030203" pitchFamily="34" charset="0"/>
              </a:rPr>
              <a:t>Wisconsin Statute 120.18(1) </a:t>
            </a:r>
          </a:p>
          <a:p>
            <a:r>
              <a:rPr lang="en-US" dirty="0">
                <a:latin typeface="Lato Bold" panose="020F0802020204030203" pitchFamily="34" charset="0"/>
              </a:rPr>
              <a:t>Annually at such time as the department prescribes but after the end of the school year and no later than September 1, the school district clerk of a common or union high school district shall file a verified annual school district report with the department, on forms supplied by the department.</a:t>
            </a:r>
          </a:p>
        </p:txBody>
      </p:sp>
    </p:spTree>
    <p:extLst>
      <p:ext uri="{BB962C8B-B14F-4D97-AF65-F5344CB8AC3E}">
        <p14:creationId xmlns:p14="http://schemas.microsoft.com/office/powerpoint/2010/main" val="1385410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t>What is required?</a:t>
            </a:r>
          </a:p>
        </p:txBody>
      </p:sp>
      <p:sp>
        <p:nvSpPr>
          <p:cNvPr id="5" name="Content Placeholder 1"/>
          <p:cNvSpPr txBox="1">
            <a:spLocks/>
          </p:cNvSpPr>
          <p:nvPr/>
        </p:nvSpPr>
        <p:spPr>
          <a:xfrm>
            <a:off x="628650" y="1142392"/>
            <a:ext cx="7886700" cy="326350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
        <p:nvSpPr>
          <p:cNvPr id="4" name="Rectangle 3"/>
          <p:cNvSpPr/>
          <p:nvPr/>
        </p:nvSpPr>
        <p:spPr>
          <a:xfrm>
            <a:off x="628650" y="1024282"/>
            <a:ext cx="7886700" cy="2750240"/>
          </a:xfrm>
          <a:prstGeom prst="rect">
            <a:avLst/>
          </a:prstGeom>
        </p:spPr>
        <p:txBody>
          <a:bodyPr wrap="square">
            <a:spAutoFit/>
          </a:bodyPr>
          <a:lstStyle/>
          <a:p>
            <a:pPr marL="0" marR="0" lvl="1" defTabSz="685800">
              <a:lnSpc>
                <a:spcPct val="70000"/>
              </a:lnSpc>
              <a:spcBef>
                <a:spcPts val="750"/>
              </a:spcBef>
              <a:spcAft>
                <a:spcPts val="0"/>
              </a:spcAft>
              <a:tabLst>
                <a:tab pos="914400" algn="l"/>
              </a:tabLst>
            </a:pPr>
            <a:r>
              <a:rPr lang="en-US" sz="2000" dirty="0">
                <a:latin typeface="Lato Bold" panose="020F0802020204030203" pitchFamily="34" charset="0"/>
              </a:rPr>
              <a:t>Wisconsin Administrative Code, PI 14</a:t>
            </a:r>
          </a:p>
          <a:p>
            <a:pPr marL="171450" lvl="2" indent="-171450" defTabSz="685800">
              <a:lnSpc>
                <a:spcPct val="70000"/>
              </a:lnSpc>
              <a:spcBef>
                <a:spcPts val="750"/>
              </a:spcBef>
              <a:buFont typeface="Arial" panose="020B0604020202020204" pitchFamily="34" charset="0"/>
              <a:buChar char="•"/>
              <a:tabLst>
                <a:tab pos="1371600" algn="l"/>
              </a:tabLst>
            </a:pPr>
            <a:r>
              <a:rPr lang="en-US" sz="2000" dirty="0">
                <a:latin typeface="Lato Bold" panose="020F0802020204030203" pitchFamily="34" charset="0"/>
              </a:rPr>
              <a:t>Establishes Minimum Standards for School District Audits</a:t>
            </a:r>
          </a:p>
          <a:p>
            <a:pPr marL="628650" lvl="4" indent="-171450" defTabSz="685800">
              <a:lnSpc>
                <a:spcPct val="70000"/>
              </a:lnSpc>
              <a:spcBef>
                <a:spcPts val="1200"/>
              </a:spcBef>
              <a:buFont typeface="Arial" panose="020B0604020202020204" pitchFamily="34" charset="0"/>
              <a:buChar char="•"/>
              <a:tabLst>
                <a:tab pos="1828800" algn="l"/>
              </a:tabLst>
            </a:pPr>
            <a:r>
              <a:rPr lang="en-US" sz="2000" dirty="0">
                <a:latin typeface="Lato Bold" panose="020F0802020204030203" pitchFamily="34" charset="0"/>
              </a:rPr>
              <a:t>States the applicable standards and requirements required to be met by District auditors</a:t>
            </a:r>
          </a:p>
          <a:p>
            <a:pPr marL="628650" lvl="4" indent="-171450" defTabSz="685800">
              <a:lnSpc>
                <a:spcPct val="70000"/>
              </a:lnSpc>
              <a:spcBef>
                <a:spcPts val="1200"/>
              </a:spcBef>
              <a:buFont typeface="Arial" panose="020B0604020202020204" pitchFamily="34" charset="0"/>
              <a:buChar char="•"/>
              <a:tabLst>
                <a:tab pos="1828800" algn="l"/>
              </a:tabLst>
            </a:pPr>
            <a:r>
              <a:rPr lang="en-US" sz="2000" dirty="0">
                <a:latin typeface="Lato Bold" panose="020F0802020204030203" pitchFamily="34" charset="0"/>
              </a:rPr>
              <a:t>Independence</a:t>
            </a:r>
          </a:p>
          <a:p>
            <a:pPr marL="628650" lvl="4" indent="-171450" defTabSz="685800">
              <a:lnSpc>
                <a:spcPct val="70000"/>
              </a:lnSpc>
              <a:spcBef>
                <a:spcPts val="1200"/>
              </a:spcBef>
              <a:buFont typeface="Arial" panose="020B0604020202020204" pitchFamily="34" charset="0"/>
              <a:buChar char="•"/>
              <a:tabLst>
                <a:tab pos="1828800" algn="l"/>
              </a:tabLst>
            </a:pPr>
            <a:r>
              <a:rPr lang="en-US" sz="2000" dirty="0">
                <a:latin typeface="Lato Bold" panose="020F0802020204030203" pitchFamily="34" charset="0"/>
              </a:rPr>
              <a:t>Timing, Location, and Conduct of Audit Work</a:t>
            </a:r>
          </a:p>
          <a:p>
            <a:pPr marL="628650" lvl="4" indent="-171450" defTabSz="685800">
              <a:lnSpc>
                <a:spcPct val="70000"/>
              </a:lnSpc>
              <a:spcBef>
                <a:spcPts val="1200"/>
              </a:spcBef>
              <a:buFont typeface="Arial" panose="020B0604020202020204" pitchFamily="34" charset="0"/>
              <a:buChar char="•"/>
              <a:tabLst>
                <a:tab pos="1828800" algn="l"/>
              </a:tabLst>
            </a:pPr>
            <a:r>
              <a:rPr lang="en-US" sz="2000" dirty="0">
                <a:latin typeface="Lato Bold" panose="020F0802020204030203" pitchFamily="34" charset="0"/>
              </a:rPr>
              <a:t>Reports – outlines reports required to be submitted to the school district, department and other agencies as required by applicable statutes or rules.</a:t>
            </a:r>
          </a:p>
        </p:txBody>
      </p:sp>
    </p:spTree>
    <p:extLst>
      <p:ext uri="{BB962C8B-B14F-4D97-AF65-F5344CB8AC3E}">
        <p14:creationId xmlns:p14="http://schemas.microsoft.com/office/powerpoint/2010/main" val="3006832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t>What is required?</a:t>
            </a:r>
          </a:p>
        </p:txBody>
      </p:sp>
      <p:sp>
        <p:nvSpPr>
          <p:cNvPr id="5" name="Content Placeholder 1"/>
          <p:cNvSpPr txBox="1">
            <a:spLocks/>
          </p:cNvSpPr>
          <p:nvPr/>
        </p:nvSpPr>
        <p:spPr>
          <a:xfrm>
            <a:off x="628650" y="1142392"/>
            <a:ext cx="7886700" cy="326350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
        <p:nvSpPr>
          <p:cNvPr id="4" name="Rectangle 3"/>
          <p:cNvSpPr/>
          <p:nvPr/>
        </p:nvSpPr>
        <p:spPr>
          <a:xfrm>
            <a:off x="212651" y="978196"/>
            <a:ext cx="8635785" cy="3692934"/>
          </a:xfrm>
          <a:prstGeom prst="rect">
            <a:avLst/>
          </a:prstGeom>
        </p:spPr>
        <p:txBody>
          <a:bodyPr wrap="square">
            <a:spAutoFit/>
          </a:bodyPr>
          <a:lstStyle/>
          <a:p>
            <a:pPr marL="0" marR="0" lvl="1" defTabSz="685800">
              <a:lnSpc>
                <a:spcPct val="70000"/>
              </a:lnSpc>
              <a:spcBef>
                <a:spcPts val="750"/>
              </a:spcBef>
              <a:spcAft>
                <a:spcPts val="0"/>
              </a:spcAft>
              <a:tabLst>
                <a:tab pos="914400" algn="l"/>
              </a:tabLst>
            </a:pPr>
            <a:r>
              <a:rPr lang="en-US" sz="1800" dirty="0">
                <a:latin typeface="Lato Bold" panose="020F0802020204030203" pitchFamily="34" charset="0"/>
              </a:rPr>
              <a:t>Wisconsin Administrative Code, PI 14</a:t>
            </a:r>
          </a:p>
          <a:p>
            <a:pPr marL="171450" lvl="2" indent="-171450" defTabSz="685800">
              <a:lnSpc>
                <a:spcPct val="70000"/>
              </a:lnSpc>
              <a:spcBef>
                <a:spcPts val="750"/>
              </a:spcBef>
              <a:buFont typeface="Arial" panose="020B0604020202020204" pitchFamily="34" charset="0"/>
              <a:buChar char="•"/>
              <a:tabLst>
                <a:tab pos="1371600" algn="l"/>
              </a:tabLst>
            </a:pPr>
            <a:r>
              <a:rPr lang="en-US" sz="1600" dirty="0">
                <a:latin typeface="Lato Bold" panose="020F0802020204030203" pitchFamily="34" charset="0"/>
              </a:rPr>
              <a:t>Establishes Minimum Standards for School District Audit Contract</a:t>
            </a:r>
          </a:p>
          <a:p>
            <a:pPr marL="628650" lvl="4" indent="-171450" defTabSz="685800">
              <a:lnSpc>
                <a:spcPct val="70000"/>
              </a:lnSpc>
              <a:spcBef>
                <a:spcPts val="750"/>
              </a:spcBef>
              <a:buFont typeface="Arial" panose="020B0604020202020204" pitchFamily="34" charset="0"/>
              <a:buChar char="•"/>
              <a:tabLst>
                <a:tab pos="1828800" algn="l"/>
              </a:tabLst>
            </a:pPr>
            <a:r>
              <a:rPr lang="en-US" sz="1600" dirty="0">
                <a:latin typeface="Lato Bold" panose="020F0802020204030203" pitchFamily="34" charset="0"/>
              </a:rPr>
              <a:t>The school board may utilize the standard school district audit contract format prescribed by the department </a:t>
            </a:r>
          </a:p>
          <a:p>
            <a:pPr marL="628650" lvl="5" indent="-171450" defTabSz="685800">
              <a:lnSpc>
                <a:spcPct val="70000"/>
              </a:lnSpc>
              <a:spcBef>
                <a:spcPts val="750"/>
              </a:spcBef>
              <a:buFont typeface="Arial" panose="020B0604020202020204" pitchFamily="34" charset="0"/>
              <a:buChar char="•"/>
              <a:tabLst>
                <a:tab pos="1828800" algn="l"/>
                <a:tab pos="2286000" algn="l"/>
              </a:tabLst>
            </a:pPr>
            <a:r>
              <a:rPr lang="en-US" sz="1600" dirty="0">
                <a:latin typeface="Lato Bold" panose="020F0802020204030203" pitchFamily="34" charset="0"/>
              </a:rPr>
              <a:t>If not utilizing format prescribed by the department, school board shall ensure that the contract contains all the provisions PI 14.03(2) and the following: </a:t>
            </a:r>
          </a:p>
          <a:p>
            <a:pPr marL="1085850" lvl="6" indent="-171450" defTabSz="685800">
              <a:lnSpc>
                <a:spcPct val="70000"/>
              </a:lnSpc>
              <a:spcBef>
                <a:spcPts val="750"/>
              </a:spcBef>
              <a:buFont typeface="Arial" panose="020B0604020202020204" pitchFamily="34" charset="0"/>
              <a:buChar char="•"/>
              <a:tabLst>
                <a:tab pos="1828800" algn="l"/>
                <a:tab pos="2286000" algn="l"/>
              </a:tabLst>
            </a:pPr>
            <a:r>
              <a:rPr lang="en-US" sz="1600" dirty="0">
                <a:latin typeface="Lato Bold" panose="020F0802020204030203" pitchFamily="34" charset="0"/>
              </a:rPr>
              <a:t>It shall specify the compensation agreed upon between the school board and the auditor including an estimate as to the total cost of the audit provided by the auditor</a:t>
            </a:r>
          </a:p>
          <a:p>
            <a:pPr marL="1085850" lvl="6" indent="-171450" defTabSz="685800">
              <a:lnSpc>
                <a:spcPct val="70000"/>
              </a:lnSpc>
              <a:spcBef>
                <a:spcPts val="750"/>
              </a:spcBef>
              <a:buFont typeface="Arial" panose="020B0604020202020204" pitchFamily="34" charset="0"/>
              <a:buChar char="•"/>
              <a:tabLst>
                <a:tab pos="1828800" algn="l"/>
                <a:tab pos="2286000" algn="l"/>
              </a:tabLst>
            </a:pPr>
            <a:r>
              <a:rPr lang="en-US" sz="1600" dirty="0">
                <a:latin typeface="Lato Bold" panose="020F0802020204030203" pitchFamily="34" charset="0"/>
              </a:rPr>
              <a:t>It shall specify terms of payment </a:t>
            </a:r>
          </a:p>
          <a:p>
            <a:pPr marL="1085850" lvl="6" indent="-171450" defTabSz="685800">
              <a:lnSpc>
                <a:spcPct val="70000"/>
              </a:lnSpc>
              <a:spcBef>
                <a:spcPts val="750"/>
              </a:spcBef>
              <a:buFont typeface="Arial" panose="020B0604020202020204" pitchFamily="34" charset="0"/>
              <a:buChar char="•"/>
              <a:tabLst>
                <a:tab pos="1828800" algn="l"/>
                <a:tab pos="2286000" algn="l"/>
              </a:tabLst>
            </a:pPr>
            <a:r>
              <a:rPr lang="en-US" sz="1600" dirty="0">
                <a:latin typeface="Lato Bold" panose="020F0802020204030203" pitchFamily="34" charset="0"/>
              </a:rPr>
              <a:t>It shall be signed by both a school district officer who is authorized by the school board to enter into a contractual agreement and the owner or partner of the audit firm</a:t>
            </a:r>
          </a:p>
          <a:p>
            <a:pPr marL="628650" lvl="5" indent="-171450" defTabSz="685800">
              <a:lnSpc>
                <a:spcPct val="70000"/>
              </a:lnSpc>
              <a:spcBef>
                <a:spcPts val="750"/>
              </a:spcBef>
              <a:buFont typeface="Arial" panose="020B0604020202020204" pitchFamily="34" charset="0"/>
              <a:buChar char="•"/>
              <a:tabLst>
                <a:tab pos="1828800" algn="l"/>
                <a:tab pos="2286000" algn="l"/>
              </a:tabLst>
            </a:pPr>
            <a:r>
              <a:rPr lang="en-US" sz="1600" dirty="0">
                <a:latin typeface="Lato Bold" panose="020F0802020204030203" pitchFamily="34" charset="0"/>
              </a:rPr>
              <a:t>Many audit firms use Engagement Letter</a:t>
            </a:r>
          </a:p>
          <a:p>
            <a:pPr marL="171450" lvl="2" indent="-171450" defTabSz="685800">
              <a:lnSpc>
                <a:spcPct val="70000"/>
              </a:lnSpc>
              <a:spcBef>
                <a:spcPts val="750"/>
              </a:spcBef>
              <a:buFont typeface="Arial" panose="020B0604020202020204" pitchFamily="34" charset="0"/>
              <a:buChar char="•"/>
              <a:tabLst>
                <a:tab pos="1828800" algn="l"/>
                <a:tab pos="1371600" algn="l"/>
              </a:tabLst>
            </a:pPr>
            <a:r>
              <a:rPr lang="en-US" sz="1600" dirty="0">
                <a:latin typeface="Lato Bold" panose="020F0802020204030203" pitchFamily="34" charset="0"/>
              </a:rPr>
              <a:t>Any audit which the department determines is not in compliance with this section shall be referred to the school district for corrective action.</a:t>
            </a:r>
          </a:p>
        </p:txBody>
      </p:sp>
    </p:spTree>
    <p:extLst>
      <p:ext uri="{BB962C8B-B14F-4D97-AF65-F5344CB8AC3E}">
        <p14:creationId xmlns:p14="http://schemas.microsoft.com/office/powerpoint/2010/main" val="26623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t>What is required?</a:t>
            </a:r>
          </a:p>
        </p:txBody>
      </p:sp>
      <p:sp>
        <p:nvSpPr>
          <p:cNvPr id="5" name="Content Placeholder 1"/>
          <p:cNvSpPr txBox="1">
            <a:spLocks/>
          </p:cNvSpPr>
          <p:nvPr/>
        </p:nvSpPr>
        <p:spPr>
          <a:xfrm>
            <a:off x="628650" y="1142392"/>
            <a:ext cx="7886700" cy="326350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
        <p:nvSpPr>
          <p:cNvPr id="3" name="Rectangle 2"/>
          <p:cNvSpPr/>
          <p:nvPr/>
        </p:nvSpPr>
        <p:spPr>
          <a:xfrm>
            <a:off x="129309" y="1086728"/>
            <a:ext cx="8820727" cy="3323987"/>
          </a:xfrm>
          <a:prstGeom prst="rect">
            <a:avLst/>
          </a:prstGeom>
        </p:spPr>
        <p:txBody>
          <a:bodyPr wrap="square">
            <a:spAutoFit/>
          </a:bodyPr>
          <a:lstStyle/>
          <a:p>
            <a:r>
              <a:rPr lang="en-US" sz="1800" dirty="0">
                <a:latin typeface="Lato Bold" panose="020F0802020204030203" pitchFamily="34" charset="0"/>
                <a:ea typeface="Calibri" panose="020F0502020204030204" pitchFamily="34" charset="0"/>
                <a:cs typeface="Times New Roman" panose="02020603050405020304" pitchFamily="18" charset="0"/>
              </a:rPr>
              <a:t>Uniform Grant Guidance / Federal Single Audit</a:t>
            </a:r>
          </a:p>
          <a:p>
            <a:pPr marL="342900" marR="0" lvl="0" indent="-342900">
              <a:spcBef>
                <a:spcPts val="0"/>
              </a:spcBef>
              <a:spcAft>
                <a:spcPts val="0"/>
              </a:spcAft>
              <a:buFont typeface="Arial" panose="020B0604020202020204" pitchFamily="34" charset="0"/>
              <a:buChar char="•"/>
            </a:pPr>
            <a:r>
              <a:rPr lang="en-US" sz="1600" dirty="0">
                <a:latin typeface="Lato Bold" panose="020F0802020204030203" pitchFamily="34" charset="0"/>
                <a:ea typeface="Calibri" panose="020F0502020204030204" pitchFamily="34" charset="0"/>
                <a:cs typeface="Times New Roman" panose="02020603050405020304" pitchFamily="18" charset="0"/>
              </a:rPr>
              <a:t>Non-Federal entities that expend $750,000 or more in a year in Federal awards shall have a single or program-specific audit conducted in accordance with the provisions of the Uniform Grant Guidance.</a:t>
            </a:r>
          </a:p>
          <a:p>
            <a:pPr marL="342900" marR="0" lvl="0" indent="-342900">
              <a:spcBef>
                <a:spcPts val="0"/>
              </a:spcBef>
              <a:spcAft>
                <a:spcPts val="0"/>
              </a:spcAft>
              <a:buFont typeface="Arial" panose="020B0604020202020204" pitchFamily="34" charset="0"/>
              <a:buChar char="•"/>
            </a:pPr>
            <a:r>
              <a:rPr lang="en-US" sz="1600" dirty="0">
                <a:latin typeface="Lato Bold" panose="020F0802020204030203" pitchFamily="34" charset="0"/>
                <a:ea typeface="Calibri" panose="020F0502020204030204" pitchFamily="34" charset="0"/>
                <a:cs typeface="Times New Roman" panose="02020603050405020304" pitchFamily="18" charset="0"/>
              </a:rPr>
              <a:t>Districts must ensure that the audits required by the Uniform Grant Guidance are properly performed and submitted when due. </a:t>
            </a:r>
          </a:p>
          <a:p>
            <a:pPr marL="742950" lvl="1" indent="-285750">
              <a:buFont typeface="Arial" panose="020B0604020202020204" pitchFamily="34" charset="0"/>
              <a:buChar char="•"/>
            </a:pPr>
            <a:r>
              <a:rPr lang="en-US" sz="1600" dirty="0">
                <a:latin typeface="Lato Bold" panose="020F0802020204030203" pitchFamily="34" charset="0"/>
                <a:ea typeface="Calibri" panose="020F0502020204030204" pitchFamily="34" charset="0"/>
                <a:cs typeface="Times New Roman" panose="02020603050405020304" pitchFamily="18" charset="0"/>
              </a:rPr>
              <a:t>District and Auditor complete steps to submit to the Federal Audit Clearinghouse.</a:t>
            </a:r>
          </a:p>
          <a:p>
            <a:pPr marL="742950" marR="0" lvl="1" indent="-285750">
              <a:spcBef>
                <a:spcPts val="0"/>
              </a:spcBef>
              <a:spcAft>
                <a:spcPts val="0"/>
              </a:spcAft>
              <a:buFont typeface="Arial" panose="020B0604020202020204" pitchFamily="34" charset="0"/>
              <a:buChar char="•"/>
            </a:pPr>
            <a:r>
              <a:rPr lang="en-US" sz="1600" dirty="0">
                <a:latin typeface="Lato Bold" panose="020F0802020204030203" pitchFamily="34" charset="0"/>
                <a:ea typeface="Calibri" panose="020F0502020204030204" pitchFamily="34" charset="0"/>
                <a:cs typeface="Times New Roman" panose="02020603050405020304" pitchFamily="18" charset="0"/>
              </a:rPr>
              <a:t>Due within 9 months of year end. </a:t>
            </a:r>
          </a:p>
          <a:p>
            <a:pPr marL="742950" marR="0" lvl="1" indent="-285750">
              <a:spcBef>
                <a:spcPts val="0"/>
              </a:spcBef>
              <a:spcAft>
                <a:spcPts val="0"/>
              </a:spcAft>
              <a:buFont typeface="Arial" panose="020B0604020202020204" pitchFamily="34" charset="0"/>
              <a:buChar char="•"/>
            </a:pPr>
            <a:r>
              <a:rPr lang="en-US" sz="1600" dirty="0">
                <a:latin typeface="Lato Bold" panose="020F0802020204030203" pitchFamily="34" charset="0"/>
                <a:ea typeface="Calibri" panose="020F0502020204030204" pitchFamily="34" charset="0"/>
                <a:cs typeface="Times New Roman" panose="02020603050405020304" pitchFamily="18" charset="0"/>
              </a:rPr>
              <a:t>The auditee prepares the Schedule of Expenditures of Federal Awards (SEFA) for the year ended.  </a:t>
            </a:r>
          </a:p>
          <a:p>
            <a:pPr marL="342900" marR="0" lvl="0" indent="-342900">
              <a:spcBef>
                <a:spcPts val="0"/>
              </a:spcBef>
              <a:spcAft>
                <a:spcPts val="0"/>
              </a:spcAft>
              <a:buFont typeface="Arial" panose="020B0604020202020204" pitchFamily="34" charset="0"/>
              <a:buChar char="•"/>
            </a:pPr>
            <a:r>
              <a:rPr lang="en-US" sz="1600" dirty="0">
                <a:latin typeface="Lato Bold" panose="020F0802020204030203" pitchFamily="34" charset="0"/>
                <a:ea typeface="Calibri" panose="020F0502020204030204" pitchFamily="34" charset="0"/>
                <a:cs typeface="Times New Roman" panose="02020603050405020304" pitchFamily="18" charset="0"/>
              </a:rPr>
              <a:t>The auditor is required to prepare a Schedule of Findings and Questioned costs.</a:t>
            </a:r>
          </a:p>
          <a:p>
            <a:pPr marL="342900" marR="0" lvl="0" indent="-342900">
              <a:spcBef>
                <a:spcPts val="0"/>
              </a:spcBef>
              <a:spcAft>
                <a:spcPts val="0"/>
              </a:spcAft>
              <a:buFont typeface="Arial" panose="020B0604020202020204" pitchFamily="34" charset="0"/>
              <a:buChar char="•"/>
            </a:pPr>
            <a:r>
              <a:rPr lang="en-US" sz="1600" dirty="0">
                <a:latin typeface="Lato Bold" panose="020F0802020204030203" pitchFamily="34" charset="0"/>
                <a:ea typeface="Calibri" panose="020F0502020204030204" pitchFamily="34" charset="0"/>
                <a:cs typeface="Times New Roman" panose="02020603050405020304" pitchFamily="18" charset="0"/>
              </a:rPr>
              <a:t>The auditee is responsible for follow-up and corrective action on all audit findings. </a:t>
            </a:r>
          </a:p>
          <a:p>
            <a:pPr marL="342900" marR="0" lvl="0" indent="-342900">
              <a:spcBef>
                <a:spcPts val="0"/>
              </a:spcBef>
              <a:spcAft>
                <a:spcPts val="0"/>
              </a:spcAft>
              <a:buFont typeface="Arial" panose="020B0604020202020204" pitchFamily="34" charset="0"/>
              <a:buChar char="•"/>
            </a:pPr>
            <a:r>
              <a:rPr lang="en-US" sz="1600" dirty="0">
                <a:latin typeface="Lato Bold" panose="020F0802020204030203" pitchFamily="34" charset="0"/>
                <a:ea typeface="Calibri" panose="020F0502020204030204" pitchFamily="34" charset="0"/>
                <a:cs typeface="Times New Roman" panose="02020603050405020304" pitchFamily="18" charset="0"/>
              </a:rPr>
              <a:t>The auditee shall also prepare a corrective action plan for current year audit findings. </a:t>
            </a:r>
            <a:endParaRPr lang="en-US" sz="1600" dirty="0">
              <a:effectLst/>
              <a:latin typeface="Lato Bold" panose="020F080202020403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6070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a:t>What is required?</a:t>
            </a:r>
          </a:p>
        </p:txBody>
      </p:sp>
      <p:sp>
        <p:nvSpPr>
          <p:cNvPr id="5" name="Content Placeholder 1"/>
          <p:cNvSpPr txBox="1">
            <a:spLocks/>
          </p:cNvSpPr>
          <p:nvPr/>
        </p:nvSpPr>
        <p:spPr>
          <a:xfrm>
            <a:off x="628650" y="1142392"/>
            <a:ext cx="7886700" cy="326350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
        <p:nvSpPr>
          <p:cNvPr id="4" name="Content Placeholder 1"/>
          <p:cNvSpPr txBox="1">
            <a:spLocks/>
          </p:cNvSpPr>
          <p:nvPr/>
        </p:nvSpPr>
        <p:spPr>
          <a:xfrm>
            <a:off x="628650" y="1142392"/>
            <a:ext cx="7886700" cy="2760305"/>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
        <p:nvSpPr>
          <p:cNvPr id="3" name="Rectangle 2"/>
          <p:cNvSpPr/>
          <p:nvPr/>
        </p:nvSpPr>
        <p:spPr>
          <a:xfrm>
            <a:off x="212651" y="927484"/>
            <a:ext cx="8605284" cy="3231654"/>
          </a:xfrm>
          <a:prstGeom prst="rect">
            <a:avLst/>
          </a:prstGeom>
        </p:spPr>
        <p:txBody>
          <a:bodyPr wrap="square">
            <a:spAutoFit/>
          </a:bodyPr>
          <a:lstStyle/>
          <a:p>
            <a:r>
              <a:rPr lang="en-US" sz="1800" dirty="0">
                <a:latin typeface="Lato Bold" panose="020F0802020204030203" pitchFamily="34" charset="0"/>
                <a:ea typeface="Calibri" panose="020F0502020204030204" pitchFamily="34" charset="0"/>
                <a:cs typeface="Times New Roman" panose="02020603050405020304" pitchFamily="18" charset="0"/>
              </a:rPr>
              <a:t>Uniform Grant Guidance</a:t>
            </a:r>
          </a:p>
          <a:p>
            <a:pPr marL="285750" indent="-285750">
              <a:buFont typeface="Arial" panose="020B0604020202020204" pitchFamily="34" charset="0"/>
              <a:buChar char="•"/>
            </a:pPr>
            <a:r>
              <a:rPr lang="en-US" sz="1800" dirty="0">
                <a:latin typeface="Lato Bold" panose="020F0802020204030203" pitchFamily="34" charset="0"/>
              </a:rPr>
              <a:t>The corrective action plan prepared by the District shall provide:</a:t>
            </a:r>
          </a:p>
          <a:p>
            <a:pPr marL="742950" lvl="1" indent="-285750">
              <a:buFont typeface="Arial" panose="020B0604020202020204" pitchFamily="34" charset="0"/>
              <a:buChar char="•"/>
            </a:pPr>
            <a:r>
              <a:rPr lang="en-US" sz="1600" dirty="0">
                <a:latin typeface="Lato Bold" panose="020F0802020204030203" pitchFamily="34" charset="0"/>
              </a:rPr>
              <a:t>The names of the contact person(s) responsible for the corrective action</a:t>
            </a:r>
          </a:p>
          <a:p>
            <a:pPr marL="742950" lvl="1" indent="-285750">
              <a:buFont typeface="Arial" panose="020B0604020202020204" pitchFamily="34" charset="0"/>
              <a:buChar char="•"/>
            </a:pPr>
            <a:r>
              <a:rPr lang="en-US" sz="1600" dirty="0">
                <a:latin typeface="Lato Bold" panose="020F0802020204030203" pitchFamily="34" charset="0"/>
              </a:rPr>
              <a:t>The corrective action planned</a:t>
            </a:r>
          </a:p>
          <a:p>
            <a:pPr marL="742950" lvl="1" indent="-285750">
              <a:buFont typeface="Arial" panose="020B0604020202020204" pitchFamily="34" charset="0"/>
              <a:buChar char="•"/>
            </a:pPr>
            <a:r>
              <a:rPr lang="en-US" sz="1600" dirty="0">
                <a:latin typeface="Lato Bold" panose="020F0802020204030203" pitchFamily="34" charset="0"/>
              </a:rPr>
              <a:t>The anticipated completion date</a:t>
            </a:r>
          </a:p>
          <a:p>
            <a:pPr marL="742950" lvl="1" indent="-285750">
              <a:buFont typeface="Arial" panose="020B0604020202020204" pitchFamily="34" charset="0"/>
              <a:buChar char="•"/>
            </a:pPr>
            <a:r>
              <a:rPr lang="en-US" sz="1600" dirty="0">
                <a:latin typeface="Lato Bold" panose="020F0802020204030203" pitchFamily="34" charset="0"/>
              </a:rPr>
              <a:t>If the auditee does not agree with the audit findings or believes corrective action is not required, then the corrective action plan shall include an explanation and specific reasons</a:t>
            </a:r>
          </a:p>
          <a:p>
            <a:pPr marL="285750" indent="-285750">
              <a:buFont typeface="Arial" panose="020B0604020202020204" pitchFamily="34" charset="0"/>
              <a:buChar char="•"/>
            </a:pPr>
            <a:r>
              <a:rPr lang="en-US" sz="1800" dirty="0">
                <a:latin typeface="Lato Bold" panose="020F0802020204030203" pitchFamily="34" charset="0"/>
              </a:rPr>
              <a:t>The Department reviews all findings included in Schedule of Findings and Questioned Costs and follows up as required by Uniform Guidance. Detailed corrective action plans are important as they aid the Department in following up on District findings.</a:t>
            </a:r>
          </a:p>
        </p:txBody>
      </p:sp>
    </p:spTree>
    <p:extLst>
      <p:ext uri="{BB962C8B-B14F-4D97-AF65-F5344CB8AC3E}">
        <p14:creationId xmlns:p14="http://schemas.microsoft.com/office/powerpoint/2010/main" val="6977154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4158</TotalTime>
  <Words>3016</Words>
  <Application>Microsoft Office PowerPoint</Application>
  <PresentationFormat>On-screen Show (16:9)</PresentationFormat>
  <Paragraphs>383</Paragraphs>
  <Slides>42</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Lato</vt:lpstr>
      <vt:lpstr>Lato Black</vt:lpstr>
      <vt:lpstr>Lato 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Department of Public Instruction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WASBO Spring 2023 - School District Fiscal Audit</dc:title>
  <dc:creator>dpifin@dpi.wi.gov</dc:creator>
  <cp:keywords>wasbo, spring, 2023, wisconsin, public, instruction, school, financial, service, fiscal, audit</cp:keywords>
  <cp:lastModifiedBy>Huelsman, Scott M.   DPI</cp:lastModifiedBy>
  <cp:revision>122</cp:revision>
  <cp:lastPrinted>2022-05-17T15:53:25Z</cp:lastPrinted>
  <dcterms:created xsi:type="dcterms:W3CDTF">2016-02-23T19:34:17Z</dcterms:created>
  <dcterms:modified xsi:type="dcterms:W3CDTF">2023-05-18T17:16:49Z</dcterms:modified>
</cp:coreProperties>
</file>