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2"/>
  </p:notesMasterIdLst>
  <p:sldIdLst>
    <p:sldId id="311" r:id="rId2"/>
    <p:sldId id="269" r:id="rId3"/>
    <p:sldId id="270" r:id="rId4"/>
    <p:sldId id="277" r:id="rId5"/>
    <p:sldId id="271" r:id="rId6"/>
    <p:sldId id="278" r:id="rId7"/>
    <p:sldId id="272" r:id="rId8"/>
    <p:sldId id="273" r:id="rId9"/>
    <p:sldId id="274" r:id="rId10"/>
    <p:sldId id="275" r:id="rId11"/>
    <p:sldId id="276" r:id="rId12"/>
    <p:sldId id="279" r:id="rId13"/>
    <p:sldId id="280" r:id="rId14"/>
    <p:sldId id="281" r:id="rId15"/>
    <p:sldId id="282" r:id="rId16"/>
    <p:sldId id="283" r:id="rId17"/>
    <p:sldId id="284" r:id="rId18"/>
    <p:sldId id="285" r:id="rId19"/>
    <p:sldId id="286" r:id="rId20"/>
    <p:sldId id="290" r:id="rId21"/>
    <p:sldId id="291" r:id="rId22"/>
    <p:sldId id="314" r:id="rId23"/>
    <p:sldId id="315" r:id="rId24"/>
    <p:sldId id="325" r:id="rId25"/>
    <p:sldId id="326" r:id="rId26"/>
    <p:sldId id="316" r:id="rId27"/>
    <p:sldId id="327" r:id="rId28"/>
    <p:sldId id="328" r:id="rId29"/>
    <p:sldId id="318" r:id="rId30"/>
    <p:sldId id="319" r:id="rId31"/>
    <p:sldId id="320" r:id="rId32"/>
    <p:sldId id="321" r:id="rId33"/>
    <p:sldId id="322" r:id="rId34"/>
    <p:sldId id="323" r:id="rId35"/>
    <p:sldId id="324" r:id="rId36"/>
    <p:sldId id="300" r:id="rId37"/>
    <p:sldId id="301" r:id="rId38"/>
    <p:sldId id="302" r:id="rId39"/>
    <p:sldId id="305" r:id="rId40"/>
    <p:sldId id="313" r:id="rId41"/>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2F8EC"/>
    <a:srgbClr val="DBECCC"/>
    <a:srgbClr val="262087"/>
    <a:srgbClr val="0066CC"/>
    <a:srgbClr val="0099CC"/>
    <a:srgbClr val="0099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93" autoAdjust="0"/>
    <p:restoredTop sz="93557" autoAdjust="0"/>
  </p:normalViewPr>
  <p:slideViewPr>
    <p:cSldViewPr snapToGrid="0">
      <p:cViewPr varScale="1">
        <p:scale>
          <a:sx n="129" d="100"/>
          <a:sy n="129" d="100"/>
        </p:scale>
        <p:origin x="120" y="180"/>
      </p:cViewPr>
      <p:guideLst>
        <p:guide pos="2880"/>
        <p:guide orient="horz" pos="2358"/>
        <p:guide orient="horz" pos="2868"/>
        <p:guide pos="2863"/>
        <p:guide pos="2856"/>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38D1D-A55A-8146-B0CD-71EC475803D7}" type="datetimeFigureOut">
              <a:rPr lang="en-US" smtClean="0"/>
              <a:t>5/18/2023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8BE71-7C99-F442-BF14-4D98A0E36D27}" type="slidenum">
              <a:rPr lang="en-US" smtClean="0"/>
              <a:t>‹#›</a:t>
            </a:fld>
            <a:endParaRPr lang="en-US"/>
          </a:p>
        </p:txBody>
      </p:sp>
    </p:spTree>
    <p:extLst>
      <p:ext uri="{BB962C8B-B14F-4D97-AF65-F5344CB8AC3E}">
        <p14:creationId xmlns:p14="http://schemas.microsoft.com/office/powerpoint/2010/main" val="115867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92A5A1-56EA-41D0-9C52-5BB87E1830FF}" type="slidenum">
              <a:rPr lang="en-US" smtClean="0"/>
              <a:t>2</a:t>
            </a:fld>
            <a:endParaRPr lang="en-US"/>
          </a:p>
        </p:txBody>
      </p:sp>
    </p:spTree>
    <p:extLst>
      <p:ext uri="{BB962C8B-B14F-4D97-AF65-F5344CB8AC3E}">
        <p14:creationId xmlns:p14="http://schemas.microsoft.com/office/powerpoint/2010/main" val="302805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92A5A1-56EA-41D0-9C52-5BB87E1830FF}" type="slidenum">
              <a:rPr lang="en-US" smtClean="0"/>
              <a:t>11</a:t>
            </a:fld>
            <a:endParaRPr lang="en-US"/>
          </a:p>
        </p:txBody>
      </p:sp>
    </p:spTree>
    <p:extLst>
      <p:ext uri="{BB962C8B-B14F-4D97-AF65-F5344CB8AC3E}">
        <p14:creationId xmlns:p14="http://schemas.microsoft.com/office/powerpoint/2010/main" val="2499493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92A5A1-56EA-41D0-9C52-5BB87E1830FF}" type="slidenum">
              <a:rPr lang="en-US" smtClean="0"/>
              <a:t>12</a:t>
            </a:fld>
            <a:endParaRPr lang="en-US"/>
          </a:p>
        </p:txBody>
      </p:sp>
    </p:spTree>
    <p:extLst>
      <p:ext uri="{BB962C8B-B14F-4D97-AF65-F5344CB8AC3E}">
        <p14:creationId xmlns:p14="http://schemas.microsoft.com/office/powerpoint/2010/main" val="1176048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a:t>
            </a:r>
            <a:r>
              <a:rPr lang="en-US" baseline="0" dirty="0"/>
              <a:t> times the appointed trustee is a district employee, but they have a responsibility to act on the best interest of the trust members when making trust related decisions.  </a:t>
            </a:r>
          </a:p>
          <a:p>
            <a:endParaRPr lang="en-US" baseline="0" dirty="0"/>
          </a:p>
          <a:p>
            <a:r>
              <a:rPr lang="en-US" baseline="0" dirty="0"/>
              <a:t>Assets can only be used for the purpose they were contributed for.  OPEB for OPEB and pension for pension, can’t comingle funds.</a:t>
            </a:r>
            <a:endParaRPr lang="en-US" dirty="0"/>
          </a:p>
        </p:txBody>
      </p:sp>
      <p:sp>
        <p:nvSpPr>
          <p:cNvPr id="4" name="Slide Number Placeholder 3"/>
          <p:cNvSpPr>
            <a:spLocks noGrp="1"/>
          </p:cNvSpPr>
          <p:nvPr>
            <p:ph type="sldNum" sz="quarter" idx="10"/>
          </p:nvPr>
        </p:nvSpPr>
        <p:spPr/>
        <p:txBody>
          <a:bodyPr/>
          <a:lstStyle/>
          <a:p>
            <a:fld id="{6592A5A1-56EA-41D0-9C52-5BB87E1830FF}" type="slidenum">
              <a:rPr lang="en-US" smtClean="0"/>
              <a:t>13</a:t>
            </a:fld>
            <a:endParaRPr lang="en-US"/>
          </a:p>
        </p:txBody>
      </p:sp>
    </p:spTree>
    <p:extLst>
      <p:ext uri="{BB962C8B-B14F-4D97-AF65-F5344CB8AC3E}">
        <p14:creationId xmlns:p14="http://schemas.microsoft.com/office/powerpoint/2010/main" val="3478000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92A5A1-56EA-41D0-9C52-5BB87E1830FF}" type="slidenum">
              <a:rPr lang="en-US" smtClean="0"/>
              <a:t>14</a:t>
            </a:fld>
            <a:endParaRPr lang="en-US"/>
          </a:p>
        </p:txBody>
      </p:sp>
    </p:spTree>
    <p:extLst>
      <p:ext uri="{BB962C8B-B14F-4D97-AF65-F5344CB8AC3E}">
        <p14:creationId xmlns:p14="http://schemas.microsoft.com/office/powerpoint/2010/main" val="2620722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5600" y="708025"/>
            <a:ext cx="6299200" cy="35448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9587626-6DE8-4961-A594-525BFB2380B6}" type="slidenum">
              <a:rPr lang="en-US" smtClean="0"/>
              <a:pPr>
                <a:defRPr/>
              </a:pPr>
              <a:t>15</a:t>
            </a:fld>
            <a:endParaRPr lang="en-US" dirty="0"/>
          </a:p>
        </p:txBody>
      </p:sp>
    </p:spTree>
    <p:extLst>
      <p:ext uri="{BB962C8B-B14F-4D97-AF65-F5344CB8AC3E}">
        <p14:creationId xmlns:p14="http://schemas.microsoft.com/office/powerpoint/2010/main" val="1094190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92A5A1-56EA-41D0-9C52-5BB87E1830FF}" type="slidenum">
              <a:rPr lang="en-US" smtClean="0"/>
              <a:t>16</a:t>
            </a:fld>
            <a:endParaRPr lang="en-US"/>
          </a:p>
        </p:txBody>
      </p:sp>
    </p:spTree>
    <p:extLst>
      <p:ext uri="{BB962C8B-B14F-4D97-AF65-F5344CB8AC3E}">
        <p14:creationId xmlns:p14="http://schemas.microsoft.com/office/powerpoint/2010/main" val="2324406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 document on our website that breaks down additional details that differ between the 2 options.</a:t>
            </a:r>
          </a:p>
        </p:txBody>
      </p:sp>
      <p:sp>
        <p:nvSpPr>
          <p:cNvPr id="4" name="Slide Number Placeholder 3"/>
          <p:cNvSpPr>
            <a:spLocks noGrp="1"/>
          </p:cNvSpPr>
          <p:nvPr>
            <p:ph type="sldNum" sz="quarter" idx="10"/>
          </p:nvPr>
        </p:nvSpPr>
        <p:spPr/>
        <p:txBody>
          <a:bodyPr/>
          <a:lstStyle/>
          <a:p>
            <a:fld id="{6592A5A1-56EA-41D0-9C52-5BB87E1830FF}" type="slidenum">
              <a:rPr lang="en-US" smtClean="0"/>
              <a:t>17</a:t>
            </a:fld>
            <a:endParaRPr lang="en-US"/>
          </a:p>
        </p:txBody>
      </p:sp>
    </p:spTree>
    <p:extLst>
      <p:ext uri="{BB962C8B-B14F-4D97-AF65-F5344CB8AC3E}">
        <p14:creationId xmlns:p14="http://schemas.microsoft.com/office/powerpoint/2010/main" val="297582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we have these documents, we will grant access to Fund 73 in SAFR. I will also let Matt Baier know for WDF. If you provided these and do not have access to 73 in either SAFR or WDF, reach out.</a:t>
            </a:r>
          </a:p>
        </p:txBody>
      </p:sp>
      <p:sp>
        <p:nvSpPr>
          <p:cNvPr id="4" name="Slide Number Placeholder 3"/>
          <p:cNvSpPr>
            <a:spLocks noGrp="1"/>
          </p:cNvSpPr>
          <p:nvPr>
            <p:ph type="sldNum" sz="quarter" idx="10"/>
          </p:nvPr>
        </p:nvSpPr>
        <p:spPr/>
        <p:txBody>
          <a:bodyPr/>
          <a:lstStyle/>
          <a:p>
            <a:fld id="{6592A5A1-56EA-41D0-9C52-5BB87E1830FF}" type="slidenum">
              <a:rPr lang="en-US" smtClean="0"/>
              <a:t>18</a:t>
            </a:fld>
            <a:endParaRPr lang="en-US"/>
          </a:p>
        </p:txBody>
      </p:sp>
    </p:spTree>
    <p:extLst>
      <p:ext uri="{BB962C8B-B14F-4D97-AF65-F5344CB8AC3E}">
        <p14:creationId xmlns:p14="http://schemas.microsoft.com/office/powerpoint/2010/main" val="1369564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92A5A1-56EA-41D0-9C52-5BB87E1830FF}" type="slidenum">
              <a:rPr lang="en-US" smtClean="0"/>
              <a:t>19</a:t>
            </a:fld>
            <a:endParaRPr lang="en-US"/>
          </a:p>
        </p:txBody>
      </p:sp>
    </p:spTree>
    <p:extLst>
      <p:ext uri="{BB962C8B-B14F-4D97-AF65-F5344CB8AC3E}">
        <p14:creationId xmlns:p14="http://schemas.microsoft.com/office/powerpoint/2010/main" val="2104578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 on our website for this as well that we worked on with CESA 6.</a:t>
            </a:r>
          </a:p>
        </p:txBody>
      </p:sp>
      <p:sp>
        <p:nvSpPr>
          <p:cNvPr id="4" name="Slide Number Placeholder 3"/>
          <p:cNvSpPr>
            <a:spLocks noGrp="1"/>
          </p:cNvSpPr>
          <p:nvPr>
            <p:ph type="sldNum" sz="quarter" idx="10"/>
          </p:nvPr>
        </p:nvSpPr>
        <p:spPr/>
        <p:txBody>
          <a:bodyPr/>
          <a:lstStyle/>
          <a:p>
            <a:fld id="{6592A5A1-56EA-41D0-9C52-5BB87E1830FF}" type="slidenum">
              <a:rPr lang="en-US" smtClean="0"/>
              <a:t>20</a:t>
            </a:fld>
            <a:endParaRPr lang="en-US"/>
          </a:p>
        </p:txBody>
      </p:sp>
    </p:spTree>
    <p:extLst>
      <p:ext uri="{BB962C8B-B14F-4D97-AF65-F5344CB8AC3E}">
        <p14:creationId xmlns:p14="http://schemas.microsoft.com/office/powerpoint/2010/main" val="218553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92A5A1-56EA-41D0-9C52-5BB87E1830FF}" type="slidenum">
              <a:rPr lang="en-US" smtClean="0"/>
              <a:t>3</a:t>
            </a:fld>
            <a:endParaRPr lang="en-US"/>
          </a:p>
        </p:txBody>
      </p:sp>
    </p:spTree>
    <p:extLst>
      <p:ext uri="{BB962C8B-B14F-4D97-AF65-F5344CB8AC3E}">
        <p14:creationId xmlns:p14="http://schemas.microsoft.com/office/powerpoint/2010/main" val="1699176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92A5A1-56EA-41D0-9C52-5BB87E1830FF}" type="slidenum">
              <a:rPr lang="en-US" smtClean="0"/>
              <a:t>21</a:t>
            </a:fld>
            <a:endParaRPr lang="en-US"/>
          </a:p>
        </p:txBody>
      </p:sp>
    </p:spTree>
    <p:extLst>
      <p:ext uri="{BB962C8B-B14F-4D97-AF65-F5344CB8AC3E}">
        <p14:creationId xmlns:p14="http://schemas.microsoft.com/office/powerpoint/2010/main" val="3668341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991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8341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32113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75952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54474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12676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76785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63573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7548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92A5A1-56EA-41D0-9C52-5BB87E1830FF}" type="slidenum">
              <a:rPr lang="en-US" smtClean="0"/>
              <a:t>4</a:t>
            </a:fld>
            <a:endParaRPr lang="en-US"/>
          </a:p>
        </p:txBody>
      </p:sp>
    </p:spTree>
    <p:extLst>
      <p:ext uri="{BB962C8B-B14F-4D97-AF65-F5344CB8AC3E}">
        <p14:creationId xmlns:p14="http://schemas.microsoft.com/office/powerpoint/2010/main" val="136945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28418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workpaper with the sample entries does walk through how to calculate the implicit rate subsidy</a:t>
            </a:r>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96313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of 241 and how it impacts WDF. </a:t>
            </a:r>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9454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of 241 and how it impacts WDF. </a:t>
            </a:r>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08981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do</a:t>
            </a:r>
            <a:r>
              <a:rPr lang="en-US" baseline="0" dirty="0"/>
              <a:t> one big entry for everything segment the pieces.</a:t>
            </a:r>
          </a:p>
          <a:p>
            <a:endParaRPr lang="en-US" baseline="0" dirty="0"/>
          </a:p>
          <a:p>
            <a:r>
              <a:rPr lang="en-US" baseline="0" dirty="0"/>
              <a:t>Start with calculating the IRS, but don’t record the entry </a:t>
            </a:r>
          </a:p>
          <a:p>
            <a:r>
              <a:rPr lang="en-US" baseline="0" dirty="0"/>
              <a:t>Then do the Contribution (balance in trust plus contribution less IRS should cover CY expenditures)</a:t>
            </a:r>
          </a:p>
          <a:p>
            <a:r>
              <a:rPr lang="en-US" baseline="0" dirty="0"/>
              <a:t>Record retiree expenditures</a:t>
            </a:r>
          </a:p>
          <a:p>
            <a:r>
              <a:rPr lang="en-US" baseline="0" dirty="0"/>
              <a:t>Record IRS payback from trust</a:t>
            </a:r>
          </a:p>
          <a:p>
            <a:endParaRPr lang="en-US" dirty="0"/>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6592A5A1-56EA-41D0-9C52-5BB87E183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68222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5600" y="708025"/>
            <a:ext cx="6299200" cy="3544888"/>
          </a:xfrm>
        </p:spPr>
      </p:sp>
      <p:sp>
        <p:nvSpPr>
          <p:cNvPr id="3" name="Notes Placeholder 2"/>
          <p:cNvSpPr>
            <a:spLocks noGrp="1"/>
          </p:cNvSpPr>
          <p:nvPr>
            <p:ph type="body" idx="1"/>
          </p:nvPr>
        </p:nvSpPr>
        <p:spPr/>
        <p:txBody>
          <a:bodyPr>
            <a:normAutofit/>
          </a:bodyPr>
          <a:lstStyle/>
          <a:p>
            <a:r>
              <a:rPr lang="en-US" dirty="0"/>
              <a:t>This is an addendum in the current annual report. </a:t>
            </a:r>
          </a:p>
        </p:txBody>
      </p:sp>
      <p:sp>
        <p:nvSpPr>
          <p:cNvPr id="4" name="Slide Number Placeholder 3"/>
          <p:cNvSpPr>
            <a:spLocks noGrp="1"/>
          </p:cNvSpPr>
          <p:nvPr>
            <p:ph type="sldNum" sz="quarter" idx="10"/>
          </p:nvPr>
        </p:nvSpPr>
        <p:spPr/>
        <p:txBody>
          <a:bodyPr/>
          <a:lstStyle/>
          <a:p>
            <a:pPr>
              <a:defRPr/>
            </a:pPr>
            <a:fld id="{19587626-6DE8-4961-A594-525BFB2380B6}" type="slidenum">
              <a:rPr lang="en-US" smtClean="0"/>
              <a:pPr>
                <a:defRPr/>
              </a:pPr>
              <a:t>36</a:t>
            </a:fld>
            <a:endParaRPr lang="en-US" dirty="0"/>
          </a:p>
        </p:txBody>
      </p:sp>
    </p:spTree>
    <p:extLst>
      <p:ext uri="{BB962C8B-B14F-4D97-AF65-F5344CB8AC3E}">
        <p14:creationId xmlns:p14="http://schemas.microsoft.com/office/powerpoint/2010/main" val="36014204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5600" y="708025"/>
            <a:ext cx="6299200" cy="35448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9587626-6DE8-4961-A594-525BFB2380B6}" type="slidenum">
              <a:rPr lang="en-US" smtClean="0"/>
              <a:pPr>
                <a:defRPr/>
              </a:pPr>
              <a:t>37</a:t>
            </a:fld>
            <a:endParaRPr lang="en-US" dirty="0"/>
          </a:p>
        </p:txBody>
      </p:sp>
    </p:spTree>
    <p:extLst>
      <p:ext uri="{BB962C8B-B14F-4D97-AF65-F5344CB8AC3E}">
        <p14:creationId xmlns:p14="http://schemas.microsoft.com/office/powerpoint/2010/main" val="25020097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5600" y="708025"/>
            <a:ext cx="6299200" cy="35448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9587626-6DE8-4961-A594-525BFB2380B6}" type="slidenum">
              <a:rPr lang="en-US" smtClean="0"/>
              <a:pPr>
                <a:defRPr/>
              </a:pPr>
              <a:t>38</a:t>
            </a:fld>
            <a:endParaRPr lang="en-US" dirty="0"/>
          </a:p>
        </p:txBody>
      </p:sp>
    </p:spTree>
    <p:extLst>
      <p:ext uri="{BB962C8B-B14F-4D97-AF65-F5344CB8AC3E}">
        <p14:creationId xmlns:p14="http://schemas.microsoft.com/office/powerpoint/2010/main" val="4111035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initial contributions</a:t>
            </a:r>
            <a:r>
              <a:rPr lang="en-US" baseline="0" dirty="0"/>
              <a:t> to the trust were already aided, if they revert back to the General Fund they become deductible receipts.</a:t>
            </a:r>
          </a:p>
          <a:p>
            <a:r>
              <a:rPr lang="en-US" baseline="0" dirty="0"/>
              <a:t>We can’t aid on the same dollar twice as the State agency!!!!</a:t>
            </a:r>
            <a:endParaRPr lang="en-US" dirty="0"/>
          </a:p>
        </p:txBody>
      </p:sp>
      <p:sp>
        <p:nvSpPr>
          <p:cNvPr id="4" name="Slide Number Placeholder 3"/>
          <p:cNvSpPr>
            <a:spLocks noGrp="1"/>
          </p:cNvSpPr>
          <p:nvPr>
            <p:ph type="sldNum" sz="quarter" idx="10"/>
          </p:nvPr>
        </p:nvSpPr>
        <p:spPr/>
        <p:txBody>
          <a:bodyPr/>
          <a:lstStyle/>
          <a:p>
            <a:fld id="{6592A5A1-56EA-41D0-9C52-5BB87E1830FF}" type="slidenum">
              <a:rPr lang="en-US" smtClean="0"/>
              <a:t>39</a:t>
            </a:fld>
            <a:endParaRPr lang="en-US"/>
          </a:p>
        </p:txBody>
      </p:sp>
    </p:spTree>
    <p:extLst>
      <p:ext uri="{BB962C8B-B14F-4D97-AF65-F5344CB8AC3E}">
        <p14:creationId xmlns:p14="http://schemas.microsoft.com/office/powerpoint/2010/main" val="31156289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contact info</a:t>
            </a:r>
          </a:p>
        </p:txBody>
      </p:sp>
      <p:sp>
        <p:nvSpPr>
          <p:cNvPr id="4" name="Slide Number Placeholder 3"/>
          <p:cNvSpPr>
            <a:spLocks noGrp="1"/>
          </p:cNvSpPr>
          <p:nvPr>
            <p:ph type="sldNum" sz="quarter" idx="5"/>
          </p:nvPr>
        </p:nvSpPr>
        <p:spPr/>
        <p:txBody>
          <a:bodyPr/>
          <a:lstStyle/>
          <a:p>
            <a:fld id="{6A48BE71-7C99-F442-BF14-4D98A0E36D27}" type="slidenum">
              <a:rPr lang="en-US" smtClean="0"/>
              <a:t>40</a:t>
            </a:fld>
            <a:endParaRPr lang="en-US"/>
          </a:p>
        </p:txBody>
      </p:sp>
    </p:spTree>
    <p:extLst>
      <p:ext uri="{BB962C8B-B14F-4D97-AF65-F5344CB8AC3E}">
        <p14:creationId xmlns:p14="http://schemas.microsoft.com/office/powerpoint/2010/main" val="2545910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92A5A1-56EA-41D0-9C52-5BB87E1830FF}" type="slidenum">
              <a:rPr lang="en-US" smtClean="0"/>
              <a:t>5</a:t>
            </a:fld>
            <a:endParaRPr lang="en-US"/>
          </a:p>
        </p:txBody>
      </p:sp>
    </p:spTree>
    <p:extLst>
      <p:ext uri="{BB962C8B-B14F-4D97-AF65-F5344CB8AC3E}">
        <p14:creationId xmlns:p14="http://schemas.microsoft.com/office/powerpoint/2010/main" val="14199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355600" y="708025"/>
            <a:ext cx="6299200" cy="3544888"/>
          </a:xfrm>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0095E5-A03C-482E-8F52-93753A9F5F60}" type="slidenum">
              <a:rPr lang="en-US" smtClean="0"/>
              <a:pPr fontAlgn="base">
                <a:spcBef>
                  <a:spcPct val="0"/>
                </a:spcBef>
                <a:spcAft>
                  <a:spcPct val="0"/>
                </a:spcAft>
                <a:defRPr/>
              </a:pPr>
              <a:t>6</a:t>
            </a:fld>
            <a:endParaRPr lang="en-US" dirty="0"/>
          </a:p>
        </p:txBody>
      </p:sp>
    </p:spTree>
    <p:extLst>
      <p:ext uri="{BB962C8B-B14F-4D97-AF65-F5344CB8AC3E}">
        <p14:creationId xmlns:p14="http://schemas.microsoft.com/office/powerpoint/2010/main" val="3421080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92A5A1-56EA-41D0-9C52-5BB87E1830FF}" type="slidenum">
              <a:rPr lang="en-US" smtClean="0"/>
              <a:t>7</a:t>
            </a:fld>
            <a:endParaRPr lang="en-US"/>
          </a:p>
        </p:txBody>
      </p:sp>
    </p:spTree>
    <p:extLst>
      <p:ext uri="{BB962C8B-B14F-4D97-AF65-F5344CB8AC3E}">
        <p14:creationId xmlns:p14="http://schemas.microsoft.com/office/powerpoint/2010/main" val="125520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92A5A1-56EA-41D0-9C52-5BB87E1830FF}" type="slidenum">
              <a:rPr lang="en-US" smtClean="0"/>
              <a:t>8</a:t>
            </a:fld>
            <a:endParaRPr lang="en-US"/>
          </a:p>
        </p:txBody>
      </p:sp>
    </p:spTree>
    <p:extLst>
      <p:ext uri="{BB962C8B-B14F-4D97-AF65-F5344CB8AC3E}">
        <p14:creationId xmlns:p14="http://schemas.microsoft.com/office/powerpoint/2010/main" val="3122348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92A5A1-56EA-41D0-9C52-5BB87E1830FF}" type="slidenum">
              <a:rPr lang="en-US" smtClean="0"/>
              <a:t>9</a:t>
            </a:fld>
            <a:endParaRPr lang="en-US"/>
          </a:p>
        </p:txBody>
      </p:sp>
    </p:spTree>
    <p:extLst>
      <p:ext uri="{BB962C8B-B14F-4D97-AF65-F5344CB8AC3E}">
        <p14:creationId xmlns:p14="http://schemas.microsoft.com/office/powerpoint/2010/main" val="3437391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a:t>
            </a:r>
          </a:p>
        </p:txBody>
      </p:sp>
      <p:sp>
        <p:nvSpPr>
          <p:cNvPr id="4" name="Slide Number Placeholder 3"/>
          <p:cNvSpPr>
            <a:spLocks noGrp="1"/>
          </p:cNvSpPr>
          <p:nvPr>
            <p:ph type="sldNum" sz="quarter" idx="10"/>
          </p:nvPr>
        </p:nvSpPr>
        <p:spPr/>
        <p:txBody>
          <a:bodyPr/>
          <a:lstStyle/>
          <a:p>
            <a:fld id="{6592A5A1-56EA-41D0-9C52-5BB87E1830FF}" type="slidenum">
              <a:rPr lang="en-US" smtClean="0"/>
              <a:t>10</a:t>
            </a:fld>
            <a:endParaRPr lang="en-US"/>
          </a:p>
        </p:txBody>
      </p:sp>
    </p:spTree>
    <p:extLst>
      <p:ext uri="{BB962C8B-B14F-4D97-AF65-F5344CB8AC3E}">
        <p14:creationId xmlns:p14="http://schemas.microsoft.com/office/powerpoint/2010/main" val="2894680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416575"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pic>
        <p:nvPicPr>
          <p:cNvPr id="3" name="Picture 2">
            <a:extLst>
              <a:ext uri="{FF2B5EF4-FFF2-40B4-BE49-F238E27FC236}">
                <a16:creationId xmlns:a16="http://schemas.microsoft.com/office/drawing/2014/main" id="{BD6019A1-1E44-B943-8EFE-C3056F529F6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3725" b="3725"/>
          <a:stretch/>
        </p:blipFill>
        <p:spPr>
          <a:xfrm>
            <a:off x="0" y="3277144"/>
            <a:ext cx="9141824" cy="1866356"/>
          </a:xfrm>
          <a:prstGeom prst="rect">
            <a:avLst/>
          </a:prstGeom>
        </p:spPr>
      </p:pic>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p:ext uri="{DCECCB84-F9BA-43D5-87BE-67443E8EF086}">
      <p15:sldGuideLst xmlns:p15="http://schemas.microsoft.com/office/powerpoint/2012/main">
        <p15:guide id="1" orient="horz" pos="1620">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spTree>
    <p:extLst>
      <p:ext uri="{BB962C8B-B14F-4D97-AF65-F5344CB8AC3E}">
        <p14:creationId xmlns:p14="http://schemas.microsoft.com/office/powerpoint/2010/main" val="118503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40858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only no text">
    <p:spTree>
      <p:nvGrpSpPr>
        <p:cNvPr id="1" name=""/>
        <p:cNvGrpSpPr/>
        <p:nvPr/>
      </p:nvGrpSpPr>
      <p:grpSpPr>
        <a:xfrm>
          <a:off x="0" y="0"/>
          <a:ext cx="0" cy="0"/>
          <a:chOff x="0" y="0"/>
          <a:chExt cx="0" cy="0"/>
        </a:xfrm>
      </p:grpSpPr>
      <p:sp>
        <p:nvSpPr>
          <p:cNvPr id="10" name="Text Placeholder 4"/>
          <p:cNvSpPr>
            <a:spLocks noGrp="1"/>
          </p:cNvSpPr>
          <p:nvPr>
            <p:ph type="body" sz="quarter" idx="13"/>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endParaRPr lang="en-US" dirty="0"/>
          </a:p>
        </p:txBody>
      </p:sp>
    </p:spTree>
    <p:extLst>
      <p:ext uri="{BB962C8B-B14F-4D97-AF65-F5344CB8AC3E}">
        <p14:creationId xmlns:p14="http://schemas.microsoft.com/office/powerpoint/2010/main" val="1249932184"/>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a:prstGeom prst="rect">
            <a:avLst/>
          </a:prstGeom>
        </p:spPr>
        <p:txBody>
          <a:bodyPr/>
          <a:lstStyle/>
          <a:p>
            <a:r>
              <a:rPr kumimoji="0" lang="en-US"/>
              <a:t>Click to edit Master title style</a:t>
            </a:r>
          </a:p>
        </p:txBody>
      </p:sp>
      <p:sp>
        <p:nvSpPr>
          <p:cNvPr id="8" name="Content Placeholder 7"/>
          <p:cNvSpPr>
            <a:spLocks noGrp="1"/>
          </p:cNvSpPr>
          <p:nvPr>
            <p:ph sz="quarter" idx="1"/>
          </p:nvPr>
        </p:nvSpPr>
        <p:spPr>
          <a:xfrm>
            <a:off x="457200" y="1200150"/>
            <a:ext cx="7467600" cy="365531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a:xfrm rot="5400000">
            <a:off x="7840980" y="763383"/>
            <a:ext cx="1508760" cy="384048"/>
          </a:xfrm>
          <a:prstGeom prst="rect">
            <a:avLst/>
          </a:prstGeom>
        </p:spPr>
        <p:txBody>
          <a:bodyPr rtlCol="0"/>
          <a:lstStyle/>
          <a:p>
            <a:pPr>
              <a:defRPr/>
            </a:pPr>
            <a:fld id="{C98E46D5-55E8-4559-874F-96721889D398}" type="datetime1">
              <a:rPr lang="en-US" smtClean="0"/>
              <a:t>5/18/2023</a:t>
            </a:fld>
            <a:endParaRPr lang="en-US" dirty="0"/>
          </a:p>
        </p:txBody>
      </p:sp>
      <p:sp>
        <p:nvSpPr>
          <p:cNvPr id="10" name="Footer Placeholder 9"/>
          <p:cNvSpPr>
            <a:spLocks noGrp="1"/>
          </p:cNvSpPr>
          <p:nvPr>
            <p:ph type="ftr" sz="quarter" idx="16"/>
          </p:nvPr>
        </p:nvSpPr>
        <p:spPr>
          <a:xfrm rot="5400000">
            <a:off x="7390236" y="2757211"/>
            <a:ext cx="2400300" cy="365760"/>
          </a:xfrm>
          <a:prstGeom prst="rect">
            <a:avLst/>
          </a:prstGeom>
        </p:spPr>
        <p:txBody>
          <a:bodyPr rtlCol="0"/>
          <a:lstStyle/>
          <a:p>
            <a:pPr>
              <a:defRPr/>
            </a:pP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96" y="4300994"/>
            <a:ext cx="840651" cy="840342"/>
          </a:xfrm>
          <a:prstGeom prst="rect">
            <a:avLst/>
          </a:prstGeom>
        </p:spPr>
      </p:pic>
    </p:spTree>
    <p:extLst>
      <p:ext uri="{BB962C8B-B14F-4D97-AF65-F5344CB8AC3E}">
        <p14:creationId xmlns:p14="http://schemas.microsoft.com/office/powerpoint/2010/main" val="292830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1" y="342900"/>
            <a:ext cx="7010400" cy="97155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1676401" y="1485900"/>
            <a:ext cx="34290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57801" y="1485900"/>
            <a:ext cx="34290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rot="5400000">
            <a:off x="7390236" y="2757211"/>
            <a:ext cx="2400300" cy="365760"/>
          </a:xfrm>
          <a:prstGeom prst="rect">
            <a:avLst/>
          </a:prstGeom>
          <a:ln/>
        </p:spPr>
        <p:txBody>
          <a:bodyPr/>
          <a:lstStyle>
            <a:lvl1pPr>
              <a:defRPr/>
            </a:lvl1pPr>
          </a:lstStyle>
          <a:p>
            <a:pPr>
              <a:defRPr/>
            </a:pPr>
            <a:endParaRPr lang="en-US" dirty="0"/>
          </a:p>
        </p:txBody>
      </p:sp>
      <p:sp>
        <p:nvSpPr>
          <p:cNvPr id="6" name="Slide Number Placeholder 5"/>
          <p:cNvSpPr>
            <a:spLocks noGrp="1" noChangeArrowheads="1"/>
          </p:cNvSpPr>
          <p:nvPr>
            <p:ph type="sldNum" sz="quarter" idx="11"/>
          </p:nvPr>
        </p:nvSpPr>
        <p:spPr>
          <a:xfrm>
            <a:off x="8129016" y="4300538"/>
            <a:ext cx="609600" cy="390906"/>
          </a:xfrm>
          <a:prstGeom prst="rect">
            <a:avLst/>
          </a:prstGeom>
          <a:ln/>
        </p:spPr>
        <p:txBody>
          <a:bodyPr/>
          <a:lstStyle>
            <a:lvl1pPr>
              <a:defRPr/>
            </a:lvl1pPr>
          </a:lstStyle>
          <a:p>
            <a:pPr>
              <a:defRPr/>
            </a:pPr>
            <a:fld id="{4A5BCD5C-A741-40FC-9C7A-2BC34D0D4B85}" type="slidenum">
              <a:rPr lang="en-US"/>
              <a:pPr>
                <a:defRPr/>
              </a:pPr>
              <a:t>‹#›</a:t>
            </a:fld>
            <a:endParaRPr lang="en-US" dirty="0"/>
          </a:p>
        </p:txBody>
      </p:sp>
      <p:sp>
        <p:nvSpPr>
          <p:cNvPr id="7" name="Rectangle 22"/>
          <p:cNvSpPr>
            <a:spLocks noGrp="1" noChangeArrowheads="1"/>
          </p:cNvSpPr>
          <p:nvPr>
            <p:ph type="dt" sz="half" idx="12"/>
          </p:nvPr>
        </p:nvSpPr>
        <p:spPr>
          <a:xfrm rot="5400000">
            <a:off x="7840980" y="763383"/>
            <a:ext cx="1508760" cy="384048"/>
          </a:xfrm>
          <a:prstGeom prst="rect">
            <a:avLst/>
          </a:prstGeom>
          <a:ln/>
        </p:spPr>
        <p:txBody>
          <a:bodyPr/>
          <a:lstStyle>
            <a:lvl1pPr>
              <a:defRPr/>
            </a:lvl1pPr>
          </a:lstStyle>
          <a:p>
            <a:pPr>
              <a:defRPr/>
            </a:pPr>
            <a:fld id="{DB70B8BA-D442-4D28-A6C0-B7BE768267D9}" type="datetime1">
              <a:rPr lang="en-US" smtClean="0"/>
              <a:t>5/18/2023</a:t>
            </a:fld>
            <a:endParaRPr lang="en-US" dirty="0"/>
          </a:p>
        </p:txBody>
      </p:sp>
    </p:spTree>
    <p:extLst>
      <p:ext uri="{BB962C8B-B14F-4D97-AF65-F5344CB8AC3E}">
        <p14:creationId xmlns:p14="http://schemas.microsoft.com/office/powerpoint/2010/main" val="304315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alphaModFix amt="50871"/>
            <a:lum/>
          </a:blip>
          <a:srcRect/>
          <a:stretch>
            <a:fillRect t="-1000" b="-1000"/>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7" r:id="rId3"/>
    <p:sldLayoutId id="2147483698" r:id="rId4"/>
    <p:sldLayoutId id="2147483699" r:id="rId5"/>
    <p:sldLayoutId id="2147483700" r:id="rId6"/>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fs.dpi.wi.gov/sfs_emp_benefit_trust_fund"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hyperlink" Target="https://dpi.wi.gov/sfs/finances/fund-info/employee-benefit-trust-fun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hyperlink" Target="https://dpi.wi.gov/sfs/finances/fund-info/employee-benefit-trust-fund" TargetMode="External"/><Relationship Id="rId2" Type="http://schemas.openxmlformats.org/officeDocument/2006/relationships/notesSlide" Target="../notesSlides/notesSlide34.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mailto:olivia.bernitt@dpi.wi.gov"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 Id="rId5" Type="http://schemas.openxmlformats.org/officeDocument/2006/relationships/hyperlink" Target="mailto:DPIfin@dpi.wi.gov" TargetMode="External"/><Relationship Id="rId4" Type="http://schemas.openxmlformats.org/officeDocument/2006/relationships/hyperlink" Target="https://dpi.wi.gov/sf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dpi.wi.gov/sfs/finances/fund-info/employee-benefit-trust-fund"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52519" y="1322021"/>
            <a:ext cx="5589393" cy="1350900"/>
          </a:xfrm>
        </p:spPr>
        <p:txBody>
          <a:bodyPr>
            <a:normAutofit fontScale="85000" lnSpcReduction="20000"/>
          </a:bodyPr>
          <a:lstStyle/>
          <a:p>
            <a:pPr>
              <a:lnSpc>
                <a:spcPct val="100000"/>
              </a:lnSpc>
              <a:spcBef>
                <a:spcPts val="600"/>
              </a:spcBef>
              <a:spcAft>
                <a:spcPts val="2399"/>
              </a:spcAft>
            </a:pPr>
            <a:r>
              <a:rPr lang="en-US" sz="3999" dirty="0"/>
              <a:t>Intro to OPEB Requirements and Fund 73 Accounting</a:t>
            </a:r>
            <a:endParaRPr lang="en-US" sz="3199" dirty="0"/>
          </a:p>
        </p:txBody>
      </p:sp>
      <p:sp>
        <p:nvSpPr>
          <p:cNvPr id="3" name="Text Placeholder 2"/>
          <p:cNvSpPr>
            <a:spLocks noGrp="1"/>
          </p:cNvSpPr>
          <p:nvPr>
            <p:ph type="body" sz="quarter" idx="11"/>
          </p:nvPr>
        </p:nvSpPr>
        <p:spPr>
          <a:xfrm>
            <a:off x="5649038" y="3295668"/>
            <a:ext cx="3408254" cy="1068025"/>
          </a:xfrm>
        </p:spPr>
        <p:txBody>
          <a:bodyPr>
            <a:noAutofit/>
          </a:bodyPr>
          <a:lstStyle/>
          <a:p>
            <a:pPr>
              <a:spcAft>
                <a:spcPts val="0"/>
              </a:spcAft>
            </a:pPr>
            <a:r>
              <a:rPr lang="en-US" sz="1400" dirty="0"/>
              <a:t>Olivia Bernitt, School Finance Auditor</a:t>
            </a:r>
          </a:p>
          <a:p>
            <a:pPr>
              <a:spcAft>
                <a:spcPts val="0"/>
              </a:spcAft>
            </a:pPr>
            <a:r>
              <a:rPr lang="en-US" sz="1400" dirty="0"/>
              <a:t>DPI School Financial Services Team</a:t>
            </a:r>
          </a:p>
          <a:p>
            <a:pPr>
              <a:spcAft>
                <a:spcPts val="0"/>
              </a:spcAft>
            </a:pPr>
            <a:r>
              <a:rPr lang="en-US" sz="1400" dirty="0"/>
              <a:t>May 12, 2023</a:t>
            </a:r>
          </a:p>
        </p:txBody>
      </p:sp>
    </p:spTree>
    <p:extLst>
      <p:ext uri="{BB962C8B-B14F-4D97-AF65-F5344CB8AC3E}">
        <p14:creationId xmlns:p14="http://schemas.microsoft.com/office/powerpoint/2010/main" val="354651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205979"/>
            <a:ext cx="9140641" cy="536971"/>
          </a:xfrm>
        </p:spPr>
        <p:txBody>
          <a:bodyPr>
            <a:normAutofit/>
          </a:bodyPr>
          <a:lstStyle/>
          <a:p>
            <a:pPr algn="ctr"/>
            <a:r>
              <a:rPr lang="en-US" sz="2700" u="sng" dirty="0"/>
              <a:t>Key Terms in the Study</a:t>
            </a:r>
          </a:p>
        </p:txBody>
      </p:sp>
      <p:sp>
        <p:nvSpPr>
          <p:cNvPr id="2" name="Content Placeholder 1"/>
          <p:cNvSpPr>
            <a:spLocks noGrp="1"/>
          </p:cNvSpPr>
          <p:nvPr>
            <p:ph sz="quarter" idx="1"/>
          </p:nvPr>
        </p:nvSpPr>
        <p:spPr>
          <a:xfrm>
            <a:off x="961219" y="971550"/>
            <a:ext cx="7356463" cy="3856130"/>
          </a:xfrm>
        </p:spPr>
        <p:txBody>
          <a:bodyPr>
            <a:noAutofit/>
          </a:bodyPr>
          <a:lstStyle/>
          <a:p>
            <a:r>
              <a:rPr lang="en-US" sz="2051" dirty="0">
                <a:solidFill>
                  <a:srgbClr val="FF0000"/>
                </a:solidFill>
              </a:rPr>
              <a:t>Actuarially Determined Contribution</a:t>
            </a:r>
            <a:endParaRPr lang="en-US" sz="2051" dirty="0"/>
          </a:p>
          <a:p>
            <a:pPr lvl="1">
              <a:lnSpc>
                <a:spcPct val="100000"/>
              </a:lnSpc>
              <a:spcBef>
                <a:spcPts val="0"/>
              </a:spcBef>
            </a:pPr>
            <a:r>
              <a:rPr lang="en-US" sz="2051" b="1" dirty="0">
                <a:solidFill>
                  <a:srgbClr val="002060"/>
                </a:solidFill>
              </a:rPr>
              <a:t>The employer’s contribution to offset the liability</a:t>
            </a:r>
          </a:p>
          <a:p>
            <a:pPr lvl="1">
              <a:lnSpc>
                <a:spcPct val="100000"/>
              </a:lnSpc>
              <a:spcBef>
                <a:spcPts val="0"/>
              </a:spcBef>
            </a:pPr>
            <a:r>
              <a:rPr lang="en-US" sz="2051" b="1" dirty="0">
                <a:solidFill>
                  <a:srgbClr val="002060"/>
                </a:solidFill>
              </a:rPr>
              <a:t>Equals</a:t>
            </a:r>
            <a:r>
              <a:rPr lang="en-US" sz="2051" b="1" dirty="0"/>
              <a:t> </a:t>
            </a:r>
            <a:r>
              <a:rPr lang="en-US" sz="2051" b="1" dirty="0">
                <a:solidFill>
                  <a:srgbClr val="FF0000"/>
                </a:solidFill>
              </a:rPr>
              <a:t>SC</a:t>
            </a:r>
            <a:r>
              <a:rPr lang="en-US" sz="2051" b="1" dirty="0"/>
              <a:t> </a:t>
            </a:r>
            <a:r>
              <a:rPr lang="en-US" sz="2051" b="1" dirty="0">
                <a:solidFill>
                  <a:srgbClr val="002060"/>
                </a:solidFill>
              </a:rPr>
              <a:t>+ one year amortized value of the </a:t>
            </a:r>
            <a:r>
              <a:rPr lang="en-US" sz="2051" b="1" dirty="0">
                <a:solidFill>
                  <a:srgbClr val="FF0000"/>
                </a:solidFill>
              </a:rPr>
              <a:t>Net OPEB Liability</a:t>
            </a:r>
            <a:r>
              <a:rPr lang="en-US" sz="2051" b="1" dirty="0"/>
              <a:t>.</a:t>
            </a:r>
          </a:p>
          <a:p>
            <a:pPr lvl="1">
              <a:lnSpc>
                <a:spcPct val="100000"/>
              </a:lnSpc>
              <a:spcBef>
                <a:spcPts val="0"/>
              </a:spcBef>
            </a:pPr>
            <a:r>
              <a:rPr lang="en-US" sz="2051" b="1" dirty="0">
                <a:solidFill>
                  <a:srgbClr val="002060"/>
                </a:solidFill>
              </a:rPr>
              <a:t>The annual amount a district is required to record as their liability on the financials.</a:t>
            </a:r>
          </a:p>
          <a:p>
            <a:pPr lvl="1">
              <a:lnSpc>
                <a:spcPct val="100000"/>
              </a:lnSpc>
              <a:spcBef>
                <a:spcPts val="0"/>
              </a:spcBef>
            </a:pPr>
            <a:r>
              <a:rPr lang="en-US" sz="2051" b="1" dirty="0">
                <a:solidFill>
                  <a:srgbClr val="002060"/>
                </a:solidFill>
              </a:rPr>
              <a:t>Not actually the amount a district is required to contribute in a given year, but the amount needed in that year to fully fund the liability over the period of amortization.</a:t>
            </a:r>
          </a:p>
        </p:txBody>
      </p:sp>
      <p:pic>
        <p:nvPicPr>
          <p:cNvPr id="4" name="Picture 3" descr="Shape&#10;&#10;Description automatically generated">
            <a:extLst>
              <a:ext uri="{FF2B5EF4-FFF2-40B4-BE49-F238E27FC236}">
                <a16:creationId xmlns:a16="http://schemas.microsoft.com/office/drawing/2014/main" id="{9F4937EE-52D4-432C-A987-C341512445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111146" y="970261"/>
            <a:ext cx="6806730" cy="3600450"/>
          </a:xfrm>
        </p:spPr>
        <p:txBody>
          <a:bodyPr>
            <a:noAutofit/>
          </a:bodyPr>
          <a:lstStyle/>
          <a:p>
            <a:pPr>
              <a:spcAft>
                <a:spcPts val="0"/>
              </a:spcAft>
            </a:pPr>
            <a:r>
              <a:rPr lang="en-US" sz="2051" dirty="0">
                <a:solidFill>
                  <a:srgbClr val="FF0000"/>
                </a:solidFill>
              </a:rPr>
              <a:t>Implicit Rate Subsidy (IRS)</a:t>
            </a:r>
          </a:p>
          <a:p>
            <a:pPr>
              <a:spcAft>
                <a:spcPts val="0"/>
              </a:spcAft>
            </a:pPr>
            <a:endParaRPr lang="en-US" sz="2051" dirty="0">
              <a:solidFill>
                <a:srgbClr val="002060"/>
              </a:solidFill>
            </a:endParaRPr>
          </a:p>
          <a:p>
            <a:pPr>
              <a:spcAft>
                <a:spcPts val="0"/>
              </a:spcAft>
            </a:pPr>
            <a:r>
              <a:rPr lang="en-US" sz="2051" dirty="0">
                <a:solidFill>
                  <a:srgbClr val="002060"/>
                </a:solidFill>
              </a:rPr>
              <a:t>What is it?</a:t>
            </a:r>
          </a:p>
          <a:p>
            <a:pPr lvl="1">
              <a:lnSpc>
                <a:spcPct val="100000"/>
              </a:lnSpc>
              <a:spcBef>
                <a:spcPts val="0"/>
              </a:spcBef>
            </a:pPr>
            <a:r>
              <a:rPr lang="en-US" sz="2051" b="1" dirty="0">
                <a:solidFill>
                  <a:srgbClr val="002060"/>
                </a:solidFill>
              </a:rPr>
              <a:t>When retirees and active employees are on the same health insurance plan, generally the premiums are higher than if the active employees had their own plan.  The difference between what the active employees pay with the retirees on their plan and what they would pay on a plan with just active employees is the Implicit Rate Subsidy.</a:t>
            </a:r>
          </a:p>
          <a:p>
            <a:pPr>
              <a:spcBef>
                <a:spcPts val="439"/>
              </a:spcBef>
            </a:pPr>
            <a:endParaRPr lang="en-US" sz="2051" dirty="0"/>
          </a:p>
          <a:p>
            <a:pPr>
              <a:spcBef>
                <a:spcPts val="439"/>
              </a:spcBef>
            </a:pPr>
            <a:endParaRPr lang="en-US" sz="2051" dirty="0"/>
          </a:p>
        </p:txBody>
      </p:sp>
      <p:sp>
        <p:nvSpPr>
          <p:cNvPr id="5" name="Title 2"/>
          <p:cNvSpPr txBox="1">
            <a:spLocks/>
          </p:cNvSpPr>
          <p:nvPr/>
        </p:nvSpPr>
        <p:spPr>
          <a:xfrm>
            <a:off x="3359" y="76200"/>
            <a:ext cx="9140641" cy="765572"/>
          </a:xfrm>
          <a:prstGeom prst="rect">
            <a:avLst/>
          </a:prstGeom>
        </p:spPr>
        <p:txBody>
          <a:bodyPr vert="horz" rtlCol="0" anchor="ctr">
            <a:normAutofit/>
            <a:scene3d>
              <a:camera prst="orthographicFront"/>
              <a:lightRig rig="soft" dir="t"/>
            </a:scene3d>
            <a:sp3d prstMaterial="softEdge">
              <a:bevelT w="25400" h="25400"/>
            </a:sp3d>
          </a:bodyPr>
          <a:lstStyle/>
          <a:p>
            <a:pPr algn="ctr" defTabSz="685846" eaLnBrk="0" fontAlgn="base" hangingPunct="0">
              <a:spcBef>
                <a:spcPct val="0"/>
              </a:spcBef>
              <a:spcAft>
                <a:spcPct val="0"/>
              </a:spcAft>
              <a:defRPr/>
            </a:pPr>
            <a:r>
              <a:rPr lang="en-US" sz="2800" u="sng" dirty="0">
                <a:solidFill>
                  <a:schemeClr val="bg1"/>
                </a:solidFill>
                <a:latin typeface="Lato Black" panose="020F0A02020204030203" pitchFamily="34" charset="0"/>
              </a:rPr>
              <a:t>Key Terms in the Study</a:t>
            </a:r>
            <a:endParaRPr lang="en-US" sz="2800" u="sng" cap="small" dirty="0">
              <a:solidFill>
                <a:schemeClr val="bg1"/>
              </a:solidFill>
              <a:latin typeface="Lato Black" panose="020F0A02020204030203" pitchFamily="34" charset="0"/>
              <a:ea typeface="+mj-ea"/>
              <a:cs typeface="+mj-cs"/>
            </a:endParaRPr>
          </a:p>
        </p:txBody>
      </p:sp>
      <p:pic>
        <p:nvPicPr>
          <p:cNvPr id="6" name="Picture 5" descr="Shape&#10;&#10;Description automatically generated">
            <a:extLst>
              <a:ext uri="{FF2B5EF4-FFF2-40B4-BE49-F238E27FC236}">
                <a16:creationId xmlns:a16="http://schemas.microsoft.com/office/drawing/2014/main" id="{95B9460B-F08B-48D1-B88C-D47BB2956F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205978"/>
            <a:ext cx="9140641" cy="594122"/>
          </a:xfrm>
        </p:spPr>
        <p:txBody>
          <a:bodyPr>
            <a:normAutofit/>
          </a:bodyPr>
          <a:lstStyle/>
          <a:p>
            <a:pPr algn="ctr"/>
            <a:r>
              <a:rPr lang="en-US" sz="2700" u="sng" dirty="0"/>
              <a:t>Paying For Those Future Obligations</a:t>
            </a:r>
          </a:p>
        </p:txBody>
      </p:sp>
      <p:sp>
        <p:nvSpPr>
          <p:cNvPr id="2" name="Content Placeholder 1"/>
          <p:cNvSpPr>
            <a:spLocks noGrp="1"/>
          </p:cNvSpPr>
          <p:nvPr>
            <p:ph sz="quarter" idx="1"/>
          </p:nvPr>
        </p:nvSpPr>
        <p:spPr>
          <a:xfrm>
            <a:off x="1485900" y="1085851"/>
            <a:ext cx="6172200" cy="3394471"/>
          </a:xfrm>
        </p:spPr>
        <p:txBody>
          <a:bodyPr>
            <a:noAutofit/>
          </a:bodyPr>
          <a:lstStyle/>
          <a:p>
            <a:r>
              <a:rPr lang="en-US" sz="2051" dirty="0">
                <a:solidFill>
                  <a:srgbClr val="002060"/>
                </a:solidFill>
              </a:rPr>
              <a:t>Option 1</a:t>
            </a:r>
          </a:p>
          <a:p>
            <a:r>
              <a:rPr lang="en-US" sz="2051" dirty="0">
                <a:solidFill>
                  <a:srgbClr val="002060"/>
                </a:solidFill>
              </a:rPr>
              <a:t>Districts that do NOT set aside funds, fund their obligation on a “Pay As You Go” basis.</a:t>
            </a:r>
          </a:p>
          <a:p>
            <a:pPr lvl="1"/>
            <a:r>
              <a:rPr lang="en-US" sz="2051" b="1" dirty="0">
                <a:solidFill>
                  <a:srgbClr val="002060"/>
                </a:solidFill>
              </a:rPr>
              <a:t>Example, the retiree insurance premium is paid out of fund 10, function 292000, object 290 during the period in which they are retired and receive that benefit</a:t>
            </a:r>
          </a:p>
        </p:txBody>
      </p:sp>
      <p:pic>
        <p:nvPicPr>
          <p:cNvPr id="4" name="Picture 3" descr="Shape&#10;&#10;Description automatically generated">
            <a:extLst>
              <a:ext uri="{FF2B5EF4-FFF2-40B4-BE49-F238E27FC236}">
                <a16:creationId xmlns:a16="http://schemas.microsoft.com/office/drawing/2014/main" id="{807E8456-72E8-4F5E-B881-D45CDB9331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309" y="114300"/>
            <a:ext cx="9160631" cy="628650"/>
          </a:xfrm>
        </p:spPr>
        <p:txBody>
          <a:bodyPr>
            <a:normAutofit/>
          </a:bodyPr>
          <a:lstStyle/>
          <a:p>
            <a:pPr algn="ctr"/>
            <a:r>
              <a:rPr lang="en-US" sz="3223" u="sng" dirty="0"/>
              <a:t>Paying For Those Future Obligations</a:t>
            </a:r>
          </a:p>
        </p:txBody>
      </p:sp>
      <p:sp>
        <p:nvSpPr>
          <p:cNvPr id="2" name="Content Placeholder 1"/>
          <p:cNvSpPr>
            <a:spLocks noGrp="1"/>
          </p:cNvSpPr>
          <p:nvPr>
            <p:ph sz="quarter" idx="1"/>
          </p:nvPr>
        </p:nvSpPr>
        <p:spPr>
          <a:xfrm>
            <a:off x="761315" y="1184273"/>
            <a:ext cx="7806248" cy="3959227"/>
          </a:xfrm>
        </p:spPr>
        <p:txBody>
          <a:bodyPr>
            <a:normAutofit/>
          </a:bodyPr>
          <a:lstStyle/>
          <a:p>
            <a:pPr>
              <a:lnSpc>
                <a:spcPct val="110000"/>
              </a:lnSpc>
              <a:spcBef>
                <a:spcPts val="220"/>
              </a:spcBef>
            </a:pPr>
            <a:r>
              <a:rPr lang="en-US" sz="2051" dirty="0">
                <a:solidFill>
                  <a:srgbClr val="002060"/>
                </a:solidFill>
              </a:rPr>
              <a:t>Option 2</a:t>
            </a:r>
          </a:p>
          <a:p>
            <a:pPr>
              <a:lnSpc>
                <a:spcPct val="110000"/>
              </a:lnSpc>
              <a:spcBef>
                <a:spcPts val="220"/>
              </a:spcBef>
            </a:pPr>
            <a:r>
              <a:rPr lang="en-US" sz="2051" dirty="0">
                <a:solidFill>
                  <a:srgbClr val="002060"/>
                </a:solidFill>
              </a:rPr>
              <a:t>Districts may choose to set aside funds for the future payments towards the OPEB liability while employees are active.</a:t>
            </a:r>
          </a:p>
          <a:p>
            <a:pPr lvl="1">
              <a:lnSpc>
                <a:spcPct val="110000"/>
              </a:lnSpc>
              <a:spcBef>
                <a:spcPts val="220"/>
              </a:spcBef>
            </a:pPr>
            <a:r>
              <a:rPr lang="en-US" sz="2051" b="1" dirty="0">
                <a:solidFill>
                  <a:srgbClr val="002060"/>
                </a:solidFill>
              </a:rPr>
              <a:t>This is governed by GASB 74</a:t>
            </a:r>
          </a:p>
          <a:p>
            <a:pPr lvl="1">
              <a:lnSpc>
                <a:spcPct val="110000"/>
              </a:lnSpc>
              <a:spcBef>
                <a:spcPts val="220"/>
              </a:spcBef>
            </a:pPr>
            <a:r>
              <a:rPr lang="en-US" sz="2051" b="1" dirty="0">
                <a:solidFill>
                  <a:srgbClr val="002060"/>
                </a:solidFill>
              </a:rPr>
              <a:t>REQUIRES establishing a segregated trust fund</a:t>
            </a:r>
          </a:p>
          <a:p>
            <a:pPr lvl="2">
              <a:lnSpc>
                <a:spcPct val="110000"/>
              </a:lnSpc>
              <a:spcBef>
                <a:spcPts val="220"/>
              </a:spcBef>
            </a:pPr>
            <a:r>
              <a:rPr lang="en-US" sz="2051" b="1" dirty="0">
                <a:solidFill>
                  <a:srgbClr val="002060"/>
                </a:solidFill>
              </a:rPr>
              <a:t>WUFAR Fund 73</a:t>
            </a:r>
          </a:p>
          <a:p>
            <a:pPr lvl="2">
              <a:lnSpc>
                <a:spcPct val="110000"/>
              </a:lnSpc>
              <a:spcBef>
                <a:spcPts val="220"/>
              </a:spcBef>
            </a:pPr>
            <a:r>
              <a:rPr lang="en-US" sz="2051" b="1" dirty="0">
                <a:solidFill>
                  <a:srgbClr val="002060"/>
                </a:solidFill>
              </a:rPr>
              <a:t>Trust appoints a trustee</a:t>
            </a:r>
          </a:p>
          <a:p>
            <a:pPr lvl="2">
              <a:lnSpc>
                <a:spcPct val="110000"/>
              </a:lnSpc>
              <a:spcBef>
                <a:spcPts val="220"/>
              </a:spcBef>
            </a:pPr>
            <a:r>
              <a:rPr lang="en-US" sz="2051" b="1" dirty="0">
                <a:solidFill>
                  <a:srgbClr val="002060"/>
                </a:solidFill>
              </a:rPr>
              <a:t>These assets no longer belong to the district</a:t>
            </a:r>
          </a:p>
        </p:txBody>
      </p:sp>
      <p:pic>
        <p:nvPicPr>
          <p:cNvPr id="4" name="Picture 3" descr="Shape&#10;&#10;Description automatically generated">
            <a:extLst>
              <a:ext uri="{FF2B5EF4-FFF2-40B4-BE49-F238E27FC236}">
                <a16:creationId xmlns:a16="http://schemas.microsoft.com/office/drawing/2014/main" id="{3AC2FF76-5C15-4978-A8C9-C2B0D169C4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205979"/>
            <a:ext cx="9140641" cy="536971"/>
          </a:xfrm>
        </p:spPr>
        <p:txBody>
          <a:bodyPr>
            <a:normAutofit/>
          </a:bodyPr>
          <a:lstStyle/>
          <a:p>
            <a:pPr algn="ctr"/>
            <a:r>
              <a:rPr lang="en-US" sz="3223" u="sng" dirty="0"/>
              <a:t>What is Fund 73</a:t>
            </a:r>
          </a:p>
        </p:txBody>
      </p:sp>
      <p:sp>
        <p:nvSpPr>
          <p:cNvPr id="2" name="Content Placeholder 1"/>
          <p:cNvSpPr>
            <a:spLocks noGrp="1"/>
          </p:cNvSpPr>
          <p:nvPr>
            <p:ph sz="quarter" idx="1"/>
          </p:nvPr>
        </p:nvSpPr>
        <p:spPr>
          <a:xfrm>
            <a:off x="1151128" y="971550"/>
            <a:ext cx="7216531" cy="3546279"/>
          </a:xfrm>
        </p:spPr>
        <p:txBody>
          <a:bodyPr>
            <a:noAutofit/>
          </a:bodyPr>
          <a:lstStyle/>
          <a:p>
            <a:pPr marL="90494" indent="-8335">
              <a:spcBef>
                <a:spcPts val="439"/>
              </a:spcBef>
            </a:pPr>
            <a:r>
              <a:rPr lang="en-US" sz="2051" dirty="0">
                <a:solidFill>
                  <a:srgbClr val="002060"/>
                </a:solidFill>
              </a:rPr>
              <a:t>A trust fund established specifically to account for post employment benefits</a:t>
            </a:r>
          </a:p>
          <a:p>
            <a:pPr lvl="1">
              <a:lnSpc>
                <a:spcPct val="100000"/>
              </a:lnSpc>
              <a:spcBef>
                <a:spcPts val="439"/>
              </a:spcBef>
            </a:pPr>
            <a:r>
              <a:rPr lang="en-US" sz="2051" b="1" dirty="0">
                <a:solidFill>
                  <a:srgbClr val="002060"/>
                </a:solidFill>
              </a:rPr>
              <a:t>Segregated fund to account for resources held in trust for post employment benefits</a:t>
            </a:r>
          </a:p>
          <a:p>
            <a:pPr lvl="1">
              <a:lnSpc>
                <a:spcPct val="100000"/>
              </a:lnSpc>
              <a:spcBef>
                <a:spcPts val="439"/>
              </a:spcBef>
            </a:pPr>
            <a:r>
              <a:rPr lang="en-US" sz="2051" b="1" dirty="0">
                <a:solidFill>
                  <a:srgbClr val="002060"/>
                </a:solidFill>
              </a:rPr>
              <a:t>Established if the district creates a formal and legal trust, in accordance with</a:t>
            </a:r>
          </a:p>
          <a:p>
            <a:pPr lvl="2">
              <a:lnSpc>
                <a:spcPct val="100000"/>
              </a:lnSpc>
              <a:spcBef>
                <a:spcPts val="439"/>
              </a:spcBef>
            </a:pPr>
            <a:r>
              <a:rPr lang="en-US" sz="2051" b="1" dirty="0">
                <a:solidFill>
                  <a:srgbClr val="002060"/>
                </a:solidFill>
              </a:rPr>
              <a:t>State statutes</a:t>
            </a:r>
          </a:p>
          <a:p>
            <a:pPr lvl="2">
              <a:lnSpc>
                <a:spcPct val="100000"/>
              </a:lnSpc>
              <a:spcBef>
                <a:spcPts val="439"/>
              </a:spcBef>
            </a:pPr>
            <a:r>
              <a:rPr lang="en-US" sz="2051" b="1" dirty="0">
                <a:solidFill>
                  <a:srgbClr val="002060"/>
                </a:solidFill>
              </a:rPr>
              <a:t>Federal laws</a:t>
            </a:r>
          </a:p>
          <a:p>
            <a:pPr lvl="2">
              <a:lnSpc>
                <a:spcPct val="100000"/>
              </a:lnSpc>
              <a:spcBef>
                <a:spcPts val="439"/>
              </a:spcBef>
            </a:pPr>
            <a:r>
              <a:rPr lang="en-US" sz="2051" b="1" dirty="0">
                <a:solidFill>
                  <a:srgbClr val="002060"/>
                </a:solidFill>
              </a:rPr>
              <a:t>IRS guidelines</a:t>
            </a:r>
          </a:p>
        </p:txBody>
      </p:sp>
      <p:pic>
        <p:nvPicPr>
          <p:cNvPr id="4" name="Picture 3" descr="Shape&#10;&#10;Description automatically generated">
            <a:extLst>
              <a:ext uri="{FF2B5EF4-FFF2-40B4-BE49-F238E27FC236}">
                <a16:creationId xmlns:a16="http://schemas.microsoft.com/office/drawing/2014/main" id="{55AA92E7-9D3A-4325-8BE1-360637767B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1680" y="171450"/>
            <a:ext cx="9140641" cy="857250"/>
          </a:xfrm>
        </p:spPr>
        <p:txBody>
          <a:bodyPr>
            <a:noAutofit/>
          </a:bodyPr>
          <a:lstStyle/>
          <a:p>
            <a:pPr algn="ctr" eaLnBrk="1" hangingPunct="1"/>
            <a:r>
              <a:rPr lang="en-US" sz="3223" dirty="0"/>
              <a:t>Considerations of whether to </a:t>
            </a:r>
            <a:r>
              <a:rPr lang="en-US" sz="3223" u="sng" dirty="0"/>
              <a:t>establish a trust?</a:t>
            </a:r>
          </a:p>
        </p:txBody>
      </p:sp>
      <p:sp>
        <p:nvSpPr>
          <p:cNvPr id="8195" name="Rectangle 5"/>
          <p:cNvSpPr>
            <a:spLocks noGrp="1" noChangeArrowheads="1"/>
          </p:cNvSpPr>
          <p:nvPr>
            <p:ph sz="quarter" idx="1"/>
          </p:nvPr>
        </p:nvSpPr>
        <p:spPr>
          <a:xfrm>
            <a:off x="857000" y="940397"/>
            <a:ext cx="3290662" cy="3778989"/>
          </a:xfrm>
        </p:spPr>
        <p:txBody>
          <a:bodyPr>
            <a:noAutofit/>
          </a:bodyPr>
          <a:lstStyle/>
          <a:p>
            <a:pPr>
              <a:lnSpc>
                <a:spcPct val="120000"/>
              </a:lnSpc>
              <a:spcAft>
                <a:spcPts val="0"/>
              </a:spcAft>
              <a:buNone/>
            </a:pPr>
            <a:r>
              <a:rPr lang="en-US" sz="2197" dirty="0">
                <a:solidFill>
                  <a:srgbClr val="00B0F0"/>
                </a:solidFill>
              </a:rPr>
              <a:t>Trust</a:t>
            </a:r>
          </a:p>
          <a:p>
            <a:pPr>
              <a:lnSpc>
                <a:spcPct val="120000"/>
              </a:lnSpc>
              <a:spcAft>
                <a:spcPts val="0"/>
              </a:spcAft>
            </a:pPr>
            <a:r>
              <a:rPr lang="en-US" sz="2051" dirty="0">
                <a:solidFill>
                  <a:srgbClr val="002060"/>
                </a:solidFill>
              </a:rPr>
              <a:t>Assurance funds will be available for benefits</a:t>
            </a:r>
          </a:p>
          <a:p>
            <a:pPr>
              <a:lnSpc>
                <a:spcPct val="120000"/>
              </a:lnSpc>
              <a:spcAft>
                <a:spcPts val="0"/>
              </a:spcAft>
            </a:pPr>
            <a:r>
              <a:rPr lang="en-US" sz="2051" dirty="0">
                <a:solidFill>
                  <a:srgbClr val="002060"/>
                </a:solidFill>
              </a:rPr>
              <a:t>Contribution reduces financial statement liability</a:t>
            </a:r>
          </a:p>
          <a:p>
            <a:pPr>
              <a:lnSpc>
                <a:spcPct val="120000"/>
              </a:lnSpc>
              <a:spcAft>
                <a:spcPts val="0"/>
              </a:spcAft>
            </a:pPr>
            <a:r>
              <a:rPr lang="en-US" sz="2051" dirty="0">
                <a:solidFill>
                  <a:srgbClr val="002060"/>
                </a:solidFill>
              </a:rPr>
              <a:t>Effect on bond rating</a:t>
            </a:r>
          </a:p>
          <a:p>
            <a:pPr>
              <a:lnSpc>
                <a:spcPct val="120000"/>
              </a:lnSpc>
              <a:spcAft>
                <a:spcPts val="0"/>
              </a:spcAft>
            </a:pPr>
            <a:r>
              <a:rPr lang="en-US" sz="2051" dirty="0">
                <a:solidFill>
                  <a:srgbClr val="002060"/>
                </a:solidFill>
              </a:rPr>
              <a:t>Retiree benefits paid from trust</a:t>
            </a:r>
          </a:p>
        </p:txBody>
      </p:sp>
      <p:sp>
        <p:nvSpPr>
          <p:cNvPr id="8196" name="Rectangle 6"/>
          <p:cNvSpPr>
            <a:spLocks noGrp="1" noChangeArrowheads="1"/>
          </p:cNvSpPr>
          <p:nvPr>
            <p:ph type="body" sz="half" idx="4294967295"/>
          </p:nvPr>
        </p:nvSpPr>
        <p:spPr>
          <a:xfrm>
            <a:off x="4572000" y="917948"/>
            <a:ext cx="3875620" cy="3713134"/>
          </a:xfrm>
        </p:spPr>
        <p:txBody>
          <a:bodyPr>
            <a:noAutofit/>
          </a:bodyPr>
          <a:lstStyle/>
          <a:p>
            <a:pPr>
              <a:lnSpc>
                <a:spcPct val="120000"/>
              </a:lnSpc>
              <a:spcAft>
                <a:spcPts val="0"/>
              </a:spcAft>
              <a:buNone/>
            </a:pPr>
            <a:r>
              <a:rPr lang="en-US" sz="2197" dirty="0">
                <a:solidFill>
                  <a:srgbClr val="00B0F0"/>
                </a:solidFill>
              </a:rPr>
              <a:t>Pay as you go</a:t>
            </a:r>
          </a:p>
          <a:p>
            <a:pPr>
              <a:lnSpc>
                <a:spcPct val="120000"/>
              </a:lnSpc>
              <a:spcAft>
                <a:spcPts val="0"/>
              </a:spcAft>
            </a:pPr>
            <a:r>
              <a:rPr lang="en-US" sz="2051" dirty="0">
                <a:solidFill>
                  <a:srgbClr val="002060"/>
                </a:solidFill>
              </a:rPr>
              <a:t>No assurance funds will be available for benefits</a:t>
            </a:r>
          </a:p>
          <a:p>
            <a:pPr>
              <a:lnSpc>
                <a:spcPct val="120000"/>
              </a:lnSpc>
              <a:spcAft>
                <a:spcPts val="0"/>
              </a:spcAft>
            </a:pPr>
            <a:r>
              <a:rPr lang="en-US" sz="2051" dirty="0">
                <a:solidFill>
                  <a:srgbClr val="002060"/>
                </a:solidFill>
              </a:rPr>
              <a:t>Fund balance set aside for benefits does not reduce financial statement liability </a:t>
            </a:r>
          </a:p>
          <a:p>
            <a:pPr>
              <a:lnSpc>
                <a:spcPct val="120000"/>
              </a:lnSpc>
              <a:spcAft>
                <a:spcPts val="0"/>
              </a:spcAft>
            </a:pPr>
            <a:r>
              <a:rPr lang="en-US" sz="2051" dirty="0">
                <a:solidFill>
                  <a:srgbClr val="002060"/>
                </a:solidFill>
              </a:rPr>
              <a:t>Effect on bond rating</a:t>
            </a:r>
          </a:p>
          <a:p>
            <a:pPr>
              <a:lnSpc>
                <a:spcPct val="120000"/>
              </a:lnSpc>
              <a:spcAft>
                <a:spcPts val="0"/>
              </a:spcAft>
            </a:pPr>
            <a:r>
              <a:rPr lang="en-US" sz="2051" dirty="0">
                <a:solidFill>
                  <a:srgbClr val="002060"/>
                </a:solidFill>
              </a:rPr>
              <a:t>Retiree benefits paid from operating funds</a:t>
            </a:r>
          </a:p>
        </p:txBody>
      </p:sp>
      <p:pic>
        <p:nvPicPr>
          <p:cNvPr id="5" name="Picture 4" descr="Shape&#10;&#10;Description automatically generated">
            <a:extLst>
              <a:ext uri="{FF2B5EF4-FFF2-40B4-BE49-F238E27FC236}">
                <a16:creationId xmlns:a16="http://schemas.microsoft.com/office/drawing/2014/main" id="{F639989A-A0CD-4B2F-816B-56FD209DD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sz="quarter" idx="1"/>
          </p:nvPr>
        </p:nvSpPr>
        <p:spPr>
          <a:xfrm>
            <a:off x="906179" y="903358"/>
            <a:ext cx="3453406" cy="2905125"/>
          </a:xfrm>
        </p:spPr>
        <p:txBody>
          <a:bodyPr>
            <a:noAutofit/>
          </a:bodyPr>
          <a:lstStyle/>
          <a:p>
            <a:pPr eaLnBrk="1" hangingPunct="1">
              <a:lnSpc>
                <a:spcPct val="90000"/>
              </a:lnSpc>
              <a:spcAft>
                <a:spcPts val="0"/>
              </a:spcAft>
              <a:buNone/>
            </a:pPr>
            <a:r>
              <a:rPr lang="en-US" sz="2197" dirty="0">
                <a:solidFill>
                  <a:srgbClr val="00B0F0"/>
                </a:solidFill>
              </a:rPr>
              <a:t>Trust</a:t>
            </a:r>
          </a:p>
          <a:p>
            <a:pPr eaLnBrk="1" hangingPunct="1">
              <a:spcBef>
                <a:spcPts val="600"/>
              </a:spcBef>
              <a:spcAft>
                <a:spcPts val="0"/>
              </a:spcAft>
            </a:pPr>
            <a:r>
              <a:rPr lang="en-US" sz="2051" dirty="0">
                <a:solidFill>
                  <a:srgbClr val="002060"/>
                </a:solidFill>
              </a:rPr>
              <a:t>GASB 74 and 75  reporting in financial statements</a:t>
            </a:r>
          </a:p>
          <a:p>
            <a:pPr eaLnBrk="1" hangingPunct="1">
              <a:spcBef>
                <a:spcPts val="600"/>
              </a:spcBef>
              <a:spcAft>
                <a:spcPts val="0"/>
              </a:spcAft>
            </a:pPr>
            <a:r>
              <a:rPr lang="en-US" sz="2051" dirty="0">
                <a:solidFill>
                  <a:srgbClr val="002060"/>
                </a:solidFill>
              </a:rPr>
              <a:t>Segregation of assets</a:t>
            </a:r>
          </a:p>
          <a:p>
            <a:pPr eaLnBrk="1" hangingPunct="1">
              <a:spcBef>
                <a:spcPts val="600"/>
              </a:spcBef>
              <a:spcAft>
                <a:spcPts val="0"/>
              </a:spcAft>
            </a:pPr>
            <a:r>
              <a:rPr lang="en-US" sz="2051" dirty="0">
                <a:solidFill>
                  <a:srgbClr val="002060"/>
                </a:solidFill>
              </a:rPr>
              <a:t>Assets invested under WI Stat. §881.01</a:t>
            </a:r>
          </a:p>
          <a:p>
            <a:pPr eaLnBrk="1" hangingPunct="1">
              <a:spcBef>
                <a:spcPts val="600"/>
              </a:spcBef>
              <a:spcAft>
                <a:spcPts val="0"/>
              </a:spcAft>
            </a:pPr>
            <a:r>
              <a:rPr lang="en-US" sz="2051" dirty="0">
                <a:solidFill>
                  <a:srgbClr val="002060"/>
                </a:solidFill>
              </a:rPr>
              <a:t>Reporting at annual meeting</a:t>
            </a:r>
          </a:p>
        </p:txBody>
      </p:sp>
      <p:sp>
        <p:nvSpPr>
          <p:cNvPr id="9220" name="Rectangle 4"/>
          <p:cNvSpPr>
            <a:spLocks noGrp="1" noChangeArrowheads="1"/>
          </p:cNvSpPr>
          <p:nvPr>
            <p:ph type="body" sz="half" idx="4294967295"/>
          </p:nvPr>
        </p:nvSpPr>
        <p:spPr>
          <a:xfrm>
            <a:off x="4858207" y="903358"/>
            <a:ext cx="3685540" cy="3434557"/>
          </a:xfrm>
        </p:spPr>
        <p:txBody>
          <a:bodyPr>
            <a:normAutofit/>
          </a:bodyPr>
          <a:lstStyle/>
          <a:p>
            <a:pPr eaLnBrk="1" hangingPunct="1">
              <a:lnSpc>
                <a:spcPct val="90000"/>
              </a:lnSpc>
              <a:spcAft>
                <a:spcPts val="0"/>
              </a:spcAft>
              <a:buNone/>
            </a:pPr>
            <a:r>
              <a:rPr lang="en-US" sz="2197" dirty="0">
                <a:solidFill>
                  <a:srgbClr val="00B0F0"/>
                </a:solidFill>
              </a:rPr>
              <a:t>Pay as you go</a:t>
            </a:r>
          </a:p>
          <a:p>
            <a:pPr eaLnBrk="1" hangingPunct="1">
              <a:lnSpc>
                <a:spcPct val="90000"/>
              </a:lnSpc>
              <a:spcBef>
                <a:spcPts val="600"/>
              </a:spcBef>
              <a:spcAft>
                <a:spcPts val="0"/>
              </a:spcAft>
            </a:pPr>
            <a:r>
              <a:rPr lang="en-US" sz="2051" dirty="0">
                <a:solidFill>
                  <a:srgbClr val="002060"/>
                </a:solidFill>
              </a:rPr>
              <a:t>GASB 75 reporting in financial statements</a:t>
            </a:r>
          </a:p>
          <a:p>
            <a:pPr eaLnBrk="1" hangingPunct="1">
              <a:lnSpc>
                <a:spcPct val="90000"/>
              </a:lnSpc>
              <a:spcBef>
                <a:spcPts val="600"/>
              </a:spcBef>
              <a:spcAft>
                <a:spcPts val="0"/>
              </a:spcAft>
            </a:pPr>
            <a:endParaRPr lang="en-US" sz="2051" dirty="0">
              <a:solidFill>
                <a:srgbClr val="002060"/>
              </a:solidFill>
            </a:endParaRPr>
          </a:p>
          <a:p>
            <a:pPr eaLnBrk="1" hangingPunct="1">
              <a:lnSpc>
                <a:spcPct val="90000"/>
              </a:lnSpc>
              <a:spcBef>
                <a:spcPts val="600"/>
              </a:spcBef>
              <a:spcAft>
                <a:spcPts val="0"/>
              </a:spcAft>
            </a:pPr>
            <a:r>
              <a:rPr lang="en-US" sz="2051" dirty="0">
                <a:solidFill>
                  <a:srgbClr val="002060"/>
                </a:solidFill>
              </a:rPr>
              <a:t>No segregation of assets</a:t>
            </a:r>
          </a:p>
          <a:p>
            <a:pPr eaLnBrk="1" hangingPunct="1">
              <a:lnSpc>
                <a:spcPct val="90000"/>
              </a:lnSpc>
              <a:spcBef>
                <a:spcPts val="600"/>
              </a:spcBef>
              <a:spcAft>
                <a:spcPts val="0"/>
              </a:spcAft>
            </a:pPr>
            <a:r>
              <a:rPr lang="en-US" sz="2051" dirty="0">
                <a:solidFill>
                  <a:srgbClr val="002060"/>
                </a:solidFill>
              </a:rPr>
              <a:t>Assets invested under WI Stat. §66.0603</a:t>
            </a:r>
          </a:p>
        </p:txBody>
      </p:sp>
      <p:sp>
        <p:nvSpPr>
          <p:cNvPr id="6" name="Rectangle 4"/>
          <p:cNvSpPr>
            <a:spLocks noGrp="1" noChangeArrowheads="1"/>
          </p:cNvSpPr>
          <p:nvPr>
            <p:ph type="title"/>
          </p:nvPr>
        </p:nvSpPr>
        <p:spPr>
          <a:xfrm>
            <a:off x="1680" y="171450"/>
            <a:ext cx="9140641" cy="857250"/>
          </a:xfrm>
        </p:spPr>
        <p:txBody>
          <a:bodyPr>
            <a:noAutofit/>
          </a:bodyPr>
          <a:lstStyle/>
          <a:p>
            <a:pPr algn="ctr" eaLnBrk="1" hangingPunct="1"/>
            <a:r>
              <a:rPr lang="en-US" sz="3223" dirty="0"/>
              <a:t>Considerations of whether to </a:t>
            </a:r>
            <a:r>
              <a:rPr lang="en-US" sz="3223" u="sng" dirty="0"/>
              <a:t>establish a trust?</a:t>
            </a:r>
          </a:p>
        </p:txBody>
      </p:sp>
      <p:pic>
        <p:nvPicPr>
          <p:cNvPr id="5" name="Picture 4" descr="Shape&#10;&#10;Description automatically generated">
            <a:extLst>
              <a:ext uri="{FF2B5EF4-FFF2-40B4-BE49-F238E27FC236}">
                <a16:creationId xmlns:a16="http://schemas.microsoft.com/office/drawing/2014/main" id="{CB7BCEB8-4056-4C43-9FF9-AEBBA94956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sz="quarter" idx="1"/>
          </p:nvPr>
        </p:nvSpPr>
        <p:spPr>
          <a:xfrm>
            <a:off x="489527" y="896529"/>
            <a:ext cx="4331856" cy="3898931"/>
          </a:xfrm>
        </p:spPr>
        <p:txBody>
          <a:bodyPr>
            <a:noAutofit/>
          </a:bodyPr>
          <a:lstStyle/>
          <a:p>
            <a:pPr>
              <a:spcAft>
                <a:spcPts val="0"/>
              </a:spcAft>
              <a:buNone/>
            </a:pPr>
            <a:r>
              <a:rPr lang="en-US" sz="2344" dirty="0">
                <a:solidFill>
                  <a:srgbClr val="00B0F0"/>
                </a:solidFill>
              </a:rPr>
              <a:t>Trust</a:t>
            </a:r>
          </a:p>
          <a:p>
            <a:pPr>
              <a:spcAft>
                <a:spcPts val="0"/>
              </a:spcAft>
            </a:pPr>
            <a:r>
              <a:rPr lang="en-US" sz="2051" dirty="0">
                <a:solidFill>
                  <a:srgbClr val="002060"/>
                </a:solidFill>
              </a:rPr>
              <a:t>Aid eligibility</a:t>
            </a:r>
          </a:p>
          <a:p>
            <a:pPr lvl="1">
              <a:lnSpc>
                <a:spcPct val="100000"/>
              </a:lnSpc>
              <a:spcBef>
                <a:spcPts val="0"/>
              </a:spcBef>
            </a:pPr>
            <a:r>
              <a:rPr lang="en-US" sz="2051" b="1" u="sng" dirty="0">
                <a:solidFill>
                  <a:schemeClr val="hlink"/>
                </a:solidFill>
              </a:rPr>
              <a:t>General aid</a:t>
            </a:r>
          </a:p>
          <a:p>
            <a:pPr lvl="2">
              <a:lnSpc>
                <a:spcPct val="100000"/>
              </a:lnSpc>
              <a:spcBef>
                <a:spcPts val="0"/>
              </a:spcBef>
            </a:pPr>
            <a:r>
              <a:rPr lang="en-US" sz="2051" b="1" dirty="0">
                <a:solidFill>
                  <a:srgbClr val="002060"/>
                </a:solidFill>
              </a:rPr>
              <a:t>Contribution amount not exceeding unfunded liability plus normal cost</a:t>
            </a:r>
          </a:p>
          <a:p>
            <a:pPr lvl="1">
              <a:lnSpc>
                <a:spcPct val="100000"/>
              </a:lnSpc>
              <a:spcBef>
                <a:spcPts val="0"/>
              </a:spcBef>
            </a:pPr>
            <a:r>
              <a:rPr lang="en-US" sz="2051" b="1" u="sng" dirty="0">
                <a:solidFill>
                  <a:schemeClr val="hlink"/>
                </a:solidFill>
              </a:rPr>
              <a:t>Categorical aid</a:t>
            </a:r>
          </a:p>
          <a:p>
            <a:pPr lvl="2">
              <a:lnSpc>
                <a:spcPct val="100000"/>
              </a:lnSpc>
              <a:spcBef>
                <a:spcPts val="0"/>
              </a:spcBef>
            </a:pPr>
            <a:r>
              <a:rPr lang="en-US" sz="2051" b="1" dirty="0">
                <a:solidFill>
                  <a:srgbClr val="002060"/>
                </a:solidFill>
              </a:rPr>
              <a:t>Contribution amount not exceeding ADC</a:t>
            </a:r>
          </a:p>
          <a:p>
            <a:pPr lvl="1">
              <a:lnSpc>
                <a:spcPct val="100000"/>
              </a:lnSpc>
              <a:spcBef>
                <a:spcPts val="0"/>
              </a:spcBef>
            </a:pPr>
            <a:r>
              <a:rPr lang="en-US" sz="2051" b="1" u="sng" dirty="0">
                <a:solidFill>
                  <a:schemeClr val="hlink"/>
                </a:solidFill>
              </a:rPr>
              <a:t>Federal and State grants</a:t>
            </a:r>
          </a:p>
          <a:p>
            <a:pPr lvl="2">
              <a:lnSpc>
                <a:spcPct val="100000"/>
              </a:lnSpc>
              <a:spcBef>
                <a:spcPts val="0"/>
              </a:spcBef>
            </a:pPr>
            <a:r>
              <a:rPr lang="en-US" sz="2051" b="1" dirty="0">
                <a:solidFill>
                  <a:srgbClr val="002060"/>
                </a:solidFill>
              </a:rPr>
              <a:t>Contribution amount not exceeding ADC</a:t>
            </a:r>
          </a:p>
        </p:txBody>
      </p:sp>
      <p:sp>
        <p:nvSpPr>
          <p:cNvPr id="10244" name="Rectangle 4"/>
          <p:cNvSpPr>
            <a:spLocks noGrp="1" noChangeArrowheads="1"/>
          </p:cNvSpPr>
          <p:nvPr>
            <p:ph type="body" sz="half" idx="4294967295"/>
          </p:nvPr>
        </p:nvSpPr>
        <p:spPr>
          <a:xfrm>
            <a:off x="5318776" y="896529"/>
            <a:ext cx="3858702" cy="3626803"/>
          </a:xfrm>
        </p:spPr>
        <p:txBody>
          <a:bodyPr>
            <a:noAutofit/>
          </a:bodyPr>
          <a:lstStyle/>
          <a:p>
            <a:pPr>
              <a:spcAft>
                <a:spcPts val="0"/>
              </a:spcAft>
              <a:buNone/>
            </a:pPr>
            <a:r>
              <a:rPr lang="en-US" sz="2197" dirty="0">
                <a:solidFill>
                  <a:srgbClr val="00B0F0"/>
                </a:solidFill>
              </a:rPr>
              <a:t>Pay as you go</a:t>
            </a:r>
          </a:p>
          <a:p>
            <a:pPr>
              <a:spcAft>
                <a:spcPts val="0"/>
              </a:spcAft>
            </a:pPr>
            <a:r>
              <a:rPr lang="en-US" sz="2051" dirty="0">
                <a:solidFill>
                  <a:srgbClr val="002060"/>
                </a:solidFill>
              </a:rPr>
              <a:t>Aid eligibility</a:t>
            </a:r>
          </a:p>
          <a:p>
            <a:pPr lvl="1">
              <a:lnSpc>
                <a:spcPct val="100000"/>
              </a:lnSpc>
              <a:spcBef>
                <a:spcPts val="0"/>
              </a:spcBef>
            </a:pPr>
            <a:r>
              <a:rPr lang="en-US" sz="2051" b="1" u="sng" dirty="0">
                <a:solidFill>
                  <a:schemeClr val="hlink"/>
                </a:solidFill>
              </a:rPr>
              <a:t>General aid</a:t>
            </a:r>
          </a:p>
          <a:p>
            <a:pPr lvl="2">
              <a:lnSpc>
                <a:spcPct val="100000"/>
              </a:lnSpc>
              <a:spcBef>
                <a:spcPts val="0"/>
              </a:spcBef>
            </a:pPr>
            <a:r>
              <a:rPr lang="en-US" sz="2051" b="1" dirty="0">
                <a:solidFill>
                  <a:srgbClr val="002060"/>
                </a:solidFill>
              </a:rPr>
              <a:t>Benefits paid during current year</a:t>
            </a:r>
          </a:p>
          <a:p>
            <a:pPr lvl="1">
              <a:lnSpc>
                <a:spcPct val="100000"/>
              </a:lnSpc>
              <a:spcBef>
                <a:spcPts val="0"/>
              </a:spcBef>
            </a:pPr>
            <a:r>
              <a:rPr lang="en-US" sz="2051" b="1" u="sng" dirty="0">
                <a:solidFill>
                  <a:schemeClr val="hlink"/>
                </a:solidFill>
              </a:rPr>
              <a:t>Categorical aid</a:t>
            </a:r>
          </a:p>
          <a:p>
            <a:pPr lvl="2">
              <a:lnSpc>
                <a:spcPct val="100000"/>
              </a:lnSpc>
              <a:spcBef>
                <a:spcPts val="0"/>
              </a:spcBef>
            </a:pPr>
            <a:r>
              <a:rPr lang="en-US" sz="2051" b="1" dirty="0">
                <a:solidFill>
                  <a:srgbClr val="002060"/>
                </a:solidFill>
              </a:rPr>
              <a:t>not eligible</a:t>
            </a:r>
          </a:p>
          <a:p>
            <a:pPr lvl="1">
              <a:lnSpc>
                <a:spcPct val="100000"/>
              </a:lnSpc>
              <a:spcBef>
                <a:spcPts val="0"/>
              </a:spcBef>
            </a:pPr>
            <a:r>
              <a:rPr lang="en-US" sz="2051" b="1" u="sng" dirty="0">
                <a:solidFill>
                  <a:schemeClr val="hlink"/>
                </a:solidFill>
              </a:rPr>
              <a:t>Federal and State grants</a:t>
            </a:r>
          </a:p>
          <a:p>
            <a:pPr lvl="2">
              <a:lnSpc>
                <a:spcPct val="100000"/>
              </a:lnSpc>
              <a:spcBef>
                <a:spcPts val="0"/>
              </a:spcBef>
            </a:pPr>
            <a:r>
              <a:rPr lang="en-US" sz="2051" b="1" dirty="0">
                <a:solidFill>
                  <a:srgbClr val="002060"/>
                </a:solidFill>
              </a:rPr>
              <a:t>not eligible</a:t>
            </a:r>
          </a:p>
        </p:txBody>
      </p:sp>
      <p:sp>
        <p:nvSpPr>
          <p:cNvPr id="6" name="Rectangle 4"/>
          <p:cNvSpPr>
            <a:spLocks noGrp="1" noChangeArrowheads="1"/>
          </p:cNvSpPr>
          <p:nvPr>
            <p:ph type="title"/>
          </p:nvPr>
        </p:nvSpPr>
        <p:spPr>
          <a:xfrm>
            <a:off x="86572" y="131469"/>
            <a:ext cx="9055749" cy="857250"/>
          </a:xfrm>
        </p:spPr>
        <p:txBody>
          <a:bodyPr>
            <a:noAutofit/>
          </a:bodyPr>
          <a:lstStyle/>
          <a:p>
            <a:pPr algn="ctr" eaLnBrk="1" hangingPunct="1"/>
            <a:r>
              <a:rPr lang="en-US" sz="3223" dirty="0"/>
              <a:t>Considerations of whether to </a:t>
            </a:r>
            <a:r>
              <a:rPr lang="en-US" sz="3223" u="sng" dirty="0"/>
              <a:t>establish a trust?</a:t>
            </a:r>
          </a:p>
        </p:txBody>
      </p:sp>
      <p:pic>
        <p:nvPicPr>
          <p:cNvPr id="5" name="Picture 4" descr="Shape&#10;&#10;Description automatically generated">
            <a:extLst>
              <a:ext uri="{FF2B5EF4-FFF2-40B4-BE49-F238E27FC236}">
                <a16:creationId xmlns:a16="http://schemas.microsoft.com/office/drawing/2014/main" id="{2F15F39C-7450-4F96-B7BB-B8223E670F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680" y="171450"/>
            <a:ext cx="9140641" cy="708127"/>
          </a:xfrm>
        </p:spPr>
        <p:txBody>
          <a:bodyPr>
            <a:normAutofit/>
          </a:bodyPr>
          <a:lstStyle/>
          <a:p>
            <a:pPr algn="ctr" eaLnBrk="1" hangingPunct="1"/>
            <a:r>
              <a:rPr lang="en-US" sz="2700" dirty="0"/>
              <a:t>What are DPI requirements when </a:t>
            </a:r>
            <a:r>
              <a:rPr lang="en-US" sz="2700" u="sng" dirty="0"/>
              <a:t>setting up a trust?</a:t>
            </a:r>
          </a:p>
        </p:txBody>
      </p:sp>
      <p:sp>
        <p:nvSpPr>
          <p:cNvPr id="11267" name="Rectangle 3"/>
          <p:cNvSpPr>
            <a:spLocks noGrp="1" noChangeArrowheads="1"/>
          </p:cNvSpPr>
          <p:nvPr>
            <p:ph type="body" sz="half" idx="1"/>
          </p:nvPr>
        </p:nvSpPr>
        <p:spPr>
          <a:xfrm>
            <a:off x="1341037" y="1042988"/>
            <a:ext cx="6496877" cy="3257550"/>
          </a:xfrm>
        </p:spPr>
        <p:txBody>
          <a:bodyPr>
            <a:noAutofit/>
          </a:bodyPr>
          <a:lstStyle/>
          <a:p>
            <a:pPr>
              <a:spcAft>
                <a:spcPts val="0"/>
              </a:spcAft>
              <a:buNone/>
            </a:pPr>
            <a:r>
              <a:rPr lang="en-US" sz="2051" u="sng" dirty="0">
                <a:solidFill>
                  <a:srgbClr val="002060"/>
                </a:solidFill>
              </a:rPr>
              <a:t>E-Mail to DPI</a:t>
            </a:r>
          </a:p>
          <a:p>
            <a:pPr>
              <a:spcAft>
                <a:spcPts val="0"/>
              </a:spcAft>
            </a:pPr>
            <a:r>
              <a:rPr lang="en-US" sz="2051" dirty="0">
                <a:solidFill>
                  <a:srgbClr val="002060"/>
                </a:solidFill>
              </a:rPr>
              <a:t>Actuarial Study</a:t>
            </a:r>
          </a:p>
          <a:p>
            <a:pPr>
              <a:spcAft>
                <a:spcPts val="0"/>
              </a:spcAft>
            </a:pPr>
            <a:r>
              <a:rPr lang="en-US" sz="2051" dirty="0">
                <a:solidFill>
                  <a:srgbClr val="002060"/>
                </a:solidFill>
              </a:rPr>
              <a:t>Employee benefit trust agreement</a:t>
            </a:r>
          </a:p>
          <a:p>
            <a:pPr>
              <a:spcAft>
                <a:spcPts val="0"/>
              </a:spcAft>
            </a:pPr>
            <a:r>
              <a:rPr lang="en-US" sz="2051" dirty="0">
                <a:solidFill>
                  <a:srgbClr val="002060"/>
                </a:solidFill>
              </a:rPr>
              <a:t>Legal opinion</a:t>
            </a:r>
          </a:p>
          <a:p>
            <a:pPr>
              <a:spcAft>
                <a:spcPts val="0"/>
              </a:spcAft>
            </a:pPr>
            <a:r>
              <a:rPr lang="en-US" sz="2051" dirty="0">
                <a:solidFill>
                  <a:srgbClr val="002060"/>
                </a:solidFill>
              </a:rPr>
              <a:t>Board approval</a:t>
            </a:r>
            <a:endParaRPr lang="en-US" sz="2051" dirty="0">
              <a:solidFill>
                <a:srgbClr val="002060"/>
              </a:solidFill>
              <a:hlinkClick r:id="rId3"/>
            </a:endParaRPr>
          </a:p>
          <a:p>
            <a:pPr marL="42865" indent="-42865" algn="ctr">
              <a:spcAft>
                <a:spcPts val="0"/>
              </a:spcAft>
              <a:buNone/>
            </a:pPr>
            <a:r>
              <a:rPr lang="en-US" sz="2051" dirty="0">
                <a:solidFill>
                  <a:schemeClr val="folHlink"/>
                </a:solidFill>
                <a:hlinkClick r:id="rId4"/>
              </a:rPr>
              <a:t>https://dpi.wi.gov/sfs/finances/fund-info/employee-benefit-trust-fund</a:t>
            </a:r>
            <a:r>
              <a:rPr lang="en-US" sz="2051" dirty="0">
                <a:solidFill>
                  <a:schemeClr val="folHlink"/>
                </a:solidFill>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680" y="0"/>
            <a:ext cx="9140641" cy="857250"/>
          </a:xfrm>
        </p:spPr>
        <p:txBody>
          <a:bodyPr>
            <a:noAutofit/>
          </a:bodyPr>
          <a:lstStyle/>
          <a:p>
            <a:pPr algn="ctr" eaLnBrk="1" hangingPunct="1"/>
            <a:r>
              <a:rPr lang="en-US" sz="3223" dirty="0"/>
              <a:t>What investment opportunities </a:t>
            </a:r>
            <a:br>
              <a:rPr lang="en-US" sz="3223" dirty="0"/>
            </a:br>
            <a:r>
              <a:rPr lang="en-US" sz="3223" dirty="0"/>
              <a:t>are </a:t>
            </a:r>
            <a:r>
              <a:rPr lang="en-US" sz="3223" u="sng" dirty="0"/>
              <a:t>available to the trust?</a:t>
            </a:r>
          </a:p>
        </p:txBody>
      </p:sp>
      <p:sp>
        <p:nvSpPr>
          <p:cNvPr id="14339" name="Rectangle 3"/>
          <p:cNvSpPr>
            <a:spLocks noGrp="1" noChangeArrowheads="1"/>
          </p:cNvSpPr>
          <p:nvPr>
            <p:ph sz="quarter" idx="1"/>
          </p:nvPr>
        </p:nvSpPr>
        <p:spPr>
          <a:xfrm>
            <a:off x="1467613" y="1091735"/>
            <a:ext cx="6000750" cy="3314700"/>
          </a:xfrm>
        </p:spPr>
        <p:txBody>
          <a:bodyPr>
            <a:normAutofit fontScale="92500" lnSpcReduction="10000"/>
          </a:bodyPr>
          <a:lstStyle/>
          <a:p>
            <a:pPr eaLnBrk="1" hangingPunct="1">
              <a:buNone/>
            </a:pPr>
            <a:r>
              <a:rPr lang="en-US" dirty="0">
                <a:solidFill>
                  <a:schemeClr val="folHlink"/>
                </a:solidFill>
              </a:rPr>
              <a:t>2005 Wisconsin ACT 99</a:t>
            </a:r>
          </a:p>
          <a:p>
            <a:pPr eaLnBrk="1" hangingPunct="1"/>
            <a:r>
              <a:rPr lang="en-US" sz="2250" i="1" dirty="0">
                <a:solidFill>
                  <a:srgbClr val="002060"/>
                </a:solidFill>
              </a:rPr>
              <a:t>Funds held in trust to provide for post-employment health care benefits may be invested in the same manner as is authorized for investments under §881.01, “Uniform prudent investor act”.</a:t>
            </a:r>
          </a:p>
          <a:p>
            <a:pPr eaLnBrk="1" hangingPunct="1"/>
            <a:endParaRPr lang="en-US" sz="375" i="1" dirty="0">
              <a:solidFill>
                <a:srgbClr val="002060"/>
              </a:solidFill>
            </a:endParaRPr>
          </a:p>
          <a:p>
            <a:pPr lvl="1" eaLnBrk="1" hangingPunct="1"/>
            <a:r>
              <a:rPr lang="en-US" sz="2197" b="1" dirty="0">
                <a:solidFill>
                  <a:srgbClr val="002060"/>
                </a:solidFill>
              </a:rPr>
              <a:t>Enacted into law January 4, 2006</a:t>
            </a:r>
          </a:p>
        </p:txBody>
      </p:sp>
      <p:pic>
        <p:nvPicPr>
          <p:cNvPr id="4" name="Picture 3" descr="Shape&#10;&#10;Description automatically generated">
            <a:extLst>
              <a:ext uri="{FF2B5EF4-FFF2-40B4-BE49-F238E27FC236}">
                <a16:creationId xmlns:a16="http://schemas.microsoft.com/office/drawing/2014/main" id="{1EC6B97B-9BB0-46F0-9016-D6D89382DF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646" y="114300"/>
            <a:ext cx="9070675" cy="755282"/>
          </a:xfrm>
        </p:spPr>
        <p:txBody>
          <a:bodyPr>
            <a:normAutofit/>
          </a:bodyPr>
          <a:lstStyle/>
          <a:p>
            <a:pPr algn="ctr"/>
            <a:r>
              <a:rPr lang="en-US" sz="3223" u="sng" dirty="0"/>
              <a:t>What is OPEB?</a:t>
            </a:r>
          </a:p>
        </p:txBody>
      </p:sp>
      <p:sp>
        <p:nvSpPr>
          <p:cNvPr id="2" name="Content Placeholder 1"/>
          <p:cNvSpPr>
            <a:spLocks noGrp="1"/>
          </p:cNvSpPr>
          <p:nvPr>
            <p:ph sz="quarter" idx="1"/>
          </p:nvPr>
        </p:nvSpPr>
        <p:spPr>
          <a:xfrm>
            <a:off x="991205" y="869582"/>
            <a:ext cx="7516387" cy="4286250"/>
          </a:xfrm>
        </p:spPr>
        <p:txBody>
          <a:bodyPr>
            <a:noAutofit/>
          </a:bodyPr>
          <a:lstStyle/>
          <a:p>
            <a:pPr marL="88112" indent="-5954">
              <a:spcAft>
                <a:spcPts val="146"/>
              </a:spcAft>
              <a:buNone/>
            </a:pPr>
            <a:r>
              <a:rPr lang="en-US" sz="1904" dirty="0">
                <a:solidFill>
                  <a:srgbClr val="002060"/>
                </a:solidFill>
              </a:rPr>
              <a:t>Other Postemployment Benefits (OPEB) are post employment benefits earned by employees during their career that they receive after they are no longer active employees.</a:t>
            </a:r>
          </a:p>
          <a:p>
            <a:pPr>
              <a:spcAft>
                <a:spcPts val="146"/>
              </a:spcAft>
            </a:pPr>
            <a:r>
              <a:rPr lang="en-US" sz="1904" dirty="0">
                <a:solidFill>
                  <a:srgbClr val="002060"/>
                </a:solidFill>
              </a:rPr>
              <a:t>Insurance benefits</a:t>
            </a:r>
          </a:p>
          <a:p>
            <a:pPr lvl="1">
              <a:lnSpc>
                <a:spcPct val="100000"/>
              </a:lnSpc>
              <a:spcBef>
                <a:spcPts val="0"/>
              </a:spcBef>
              <a:spcAft>
                <a:spcPts val="146"/>
              </a:spcAft>
            </a:pPr>
            <a:r>
              <a:rPr lang="en-US" sz="1904" b="1" dirty="0">
                <a:solidFill>
                  <a:srgbClr val="002060"/>
                </a:solidFill>
              </a:rPr>
              <a:t>Health</a:t>
            </a:r>
          </a:p>
          <a:p>
            <a:pPr lvl="1">
              <a:lnSpc>
                <a:spcPct val="100000"/>
              </a:lnSpc>
              <a:spcBef>
                <a:spcPts val="0"/>
              </a:spcBef>
              <a:spcAft>
                <a:spcPts val="146"/>
              </a:spcAft>
            </a:pPr>
            <a:r>
              <a:rPr lang="en-US" sz="1904" b="1" dirty="0">
                <a:solidFill>
                  <a:srgbClr val="002060"/>
                </a:solidFill>
              </a:rPr>
              <a:t>Health Reimbursement Accounts (HRA)</a:t>
            </a:r>
          </a:p>
          <a:p>
            <a:pPr lvl="1">
              <a:lnSpc>
                <a:spcPct val="100000"/>
              </a:lnSpc>
              <a:spcBef>
                <a:spcPts val="0"/>
              </a:spcBef>
              <a:spcAft>
                <a:spcPts val="146"/>
              </a:spcAft>
            </a:pPr>
            <a:r>
              <a:rPr lang="en-US" sz="1904" b="1" dirty="0">
                <a:solidFill>
                  <a:srgbClr val="002060"/>
                </a:solidFill>
              </a:rPr>
              <a:t>Dental</a:t>
            </a:r>
          </a:p>
          <a:p>
            <a:pPr lvl="1">
              <a:lnSpc>
                <a:spcPct val="100000"/>
              </a:lnSpc>
              <a:spcBef>
                <a:spcPts val="0"/>
              </a:spcBef>
              <a:spcAft>
                <a:spcPts val="146"/>
              </a:spcAft>
            </a:pPr>
            <a:r>
              <a:rPr lang="en-US" sz="1904" b="1" dirty="0">
                <a:solidFill>
                  <a:srgbClr val="002060"/>
                </a:solidFill>
              </a:rPr>
              <a:t>Vision</a:t>
            </a:r>
          </a:p>
          <a:p>
            <a:pPr lvl="1">
              <a:lnSpc>
                <a:spcPct val="100000"/>
              </a:lnSpc>
              <a:spcBef>
                <a:spcPts val="0"/>
              </a:spcBef>
              <a:spcAft>
                <a:spcPts val="146"/>
              </a:spcAft>
            </a:pPr>
            <a:r>
              <a:rPr lang="en-US" sz="1904" b="1" dirty="0">
                <a:solidFill>
                  <a:srgbClr val="002060"/>
                </a:solidFill>
              </a:rPr>
              <a:t>Life Insurance</a:t>
            </a:r>
          </a:p>
          <a:p>
            <a:pPr lvl="1">
              <a:lnSpc>
                <a:spcPct val="100000"/>
              </a:lnSpc>
              <a:spcBef>
                <a:spcPts val="0"/>
              </a:spcBef>
              <a:spcAft>
                <a:spcPts val="146"/>
              </a:spcAft>
            </a:pPr>
            <a:r>
              <a:rPr lang="en-US" sz="1904" b="1" dirty="0">
                <a:solidFill>
                  <a:srgbClr val="002060"/>
                </a:solidFill>
              </a:rPr>
              <a:t>Disability</a:t>
            </a:r>
          </a:p>
          <a:p>
            <a:pPr lvl="1">
              <a:lnSpc>
                <a:spcPct val="100000"/>
              </a:lnSpc>
              <a:spcBef>
                <a:spcPts val="0"/>
              </a:spcBef>
              <a:spcAft>
                <a:spcPts val="146"/>
              </a:spcAft>
            </a:pPr>
            <a:r>
              <a:rPr lang="en-US" sz="1904" b="1" dirty="0">
                <a:solidFill>
                  <a:srgbClr val="002060"/>
                </a:solidFill>
              </a:rPr>
              <a:t>Long term care</a:t>
            </a:r>
          </a:p>
          <a:p>
            <a:pPr lvl="1">
              <a:lnSpc>
                <a:spcPct val="100000"/>
              </a:lnSpc>
              <a:spcBef>
                <a:spcPts val="0"/>
              </a:spcBef>
              <a:spcAft>
                <a:spcPts val="146"/>
              </a:spcAft>
            </a:pPr>
            <a:r>
              <a:rPr lang="en-US" sz="1904" b="1" dirty="0">
                <a:solidFill>
                  <a:srgbClr val="002060"/>
                </a:solidFill>
              </a:rPr>
              <a:t>Does NOT include WRS retirement plans, pension plans, stipends or compensated absences</a:t>
            </a:r>
          </a:p>
        </p:txBody>
      </p:sp>
      <p:pic>
        <p:nvPicPr>
          <p:cNvPr id="10" name="Picture 9" descr="Shape&#10;&#10;Description automatically generated">
            <a:extLst>
              <a:ext uri="{FF2B5EF4-FFF2-40B4-BE49-F238E27FC236}">
                <a16:creationId xmlns:a16="http://schemas.microsoft.com/office/drawing/2014/main" id="{4ECA4688-FBAE-45E3-85F6-928F7774E3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80" y="114300"/>
            <a:ext cx="9140641" cy="685800"/>
          </a:xfrm>
        </p:spPr>
        <p:txBody>
          <a:bodyPr>
            <a:normAutofit/>
          </a:bodyPr>
          <a:lstStyle/>
          <a:p>
            <a:pPr algn="ctr"/>
            <a:r>
              <a:rPr lang="en-US" sz="3223" u="sng" dirty="0"/>
              <a:t>What ALL can be in Fund 73?</a:t>
            </a:r>
          </a:p>
        </p:txBody>
      </p:sp>
      <p:sp>
        <p:nvSpPr>
          <p:cNvPr id="5" name="Content Placeholder 4"/>
          <p:cNvSpPr>
            <a:spLocks noGrp="1"/>
          </p:cNvSpPr>
          <p:nvPr>
            <p:ph sz="quarter" idx="1"/>
          </p:nvPr>
        </p:nvSpPr>
        <p:spPr>
          <a:xfrm>
            <a:off x="468086" y="938744"/>
            <a:ext cx="7115695" cy="4000500"/>
          </a:xfrm>
        </p:spPr>
        <p:txBody>
          <a:bodyPr>
            <a:normAutofit fontScale="62500" lnSpcReduction="20000"/>
          </a:bodyPr>
          <a:lstStyle/>
          <a:p>
            <a:pPr>
              <a:lnSpc>
                <a:spcPct val="120000"/>
              </a:lnSpc>
              <a:spcAft>
                <a:spcPts val="0"/>
              </a:spcAft>
            </a:pPr>
            <a:r>
              <a:rPr lang="en-US" sz="3400" dirty="0">
                <a:solidFill>
                  <a:srgbClr val="002060"/>
                </a:solidFill>
              </a:rPr>
              <a:t>OPEB - Valued in actuarial study</a:t>
            </a:r>
          </a:p>
          <a:p>
            <a:pPr lvl="1">
              <a:lnSpc>
                <a:spcPct val="120000"/>
              </a:lnSpc>
              <a:spcBef>
                <a:spcPts val="0"/>
              </a:spcBef>
            </a:pPr>
            <a:r>
              <a:rPr lang="en-US" sz="3400" b="1" dirty="0">
                <a:solidFill>
                  <a:srgbClr val="002060"/>
                </a:solidFill>
              </a:rPr>
              <a:t>Wide variety of benefits included</a:t>
            </a:r>
          </a:p>
          <a:p>
            <a:pPr>
              <a:lnSpc>
                <a:spcPct val="120000"/>
              </a:lnSpc>
              <a:spcAft>
                <a:spcPts val="0"/>
              </a:spcAft>
            </a:pPr>
            <a:r>
              <a:rPr lang="en-US" sz="3400" dirty="0">
                <a:solidFill>
                  <a:srgbClr val="002060"/>
                </a:solidFill>
              </a:rPr>
              <a:t>Supplemental Stipend Type Pension - Valued in study</a:t>
            </a:r>
          </a:p>
          <a:p>
            <a:pPr>
              <a:lnSpc>
                <a:spcPct val="120000"/>
              </a:lnSpc>
              <a:spcAft>
                <a:spcPts val="0"/>
              </a:spcAft>
            </a:pPr>
            <a:r>
              <a:rPr lang="en-US" sz="3400" dirty="0">
                <a:solidFill>
                  <a:srgbClr val="002060"/>
                </a:solidFill>
              </a:rPr>
              <a:t>Traditional Pension - Separate valuation (only a few districts have this, similar to WRS)</a:t>
            </a:r>
          </a:p>
          <a:p>
            <a:pPr>
              <a:lnSpc>
                <a:spcPct val="120000"/>
              </a:lnSpc>
              <a:spcAft>
                <a:spcPts val="0"/>
              </a:spcAft>
            </a:pPr>
            <a:r>
              <a:rPr lang="en-US" sz="3400" dirty="0">
                <a:solidFill>
                  <a:srgbClr val="002060"/>
                </a:solidFill>
              </a:rPr>
              <a:t>Fully funded HRAs </a:t>
            </a:r>
          </a:p>
          <a:p>
            <a:pPr lvl="1">
              <a:lnSpc>
                <a:spcPct val="120000"/>
              </a:lnSpc>
              <a:spcBef>
                <a:spcPts val="0"/>
              </a:spcBef>
            </a:pPr>
            <a:r>
              <a:rPr lang="en-US" sz="3400" b="1" dirty="0">
                <a:solidFill>
                  <a:srgbClr val="002060"/>
                </a:solidFill>
              </a:rPr>
              <a:t>Active employee current use</a:t>
            </a:r>
          </a:p>
          <a:p>
            <a:pPr lvl="1">
              <a:lnSpc>
                <a:spcPct val="120000"/>
              </a:lnSpc>
              <a:spcBef>
                <a:spcPts val="0"/>
              </a:spcBef>
            </a:pPr>
            <a:r>
              <a:rPr lang="en-US" sz="3400" b="1" dirty="0">
                <a:solidFill>
                  <a:srgbClr val="002060"/>
                </a:solidFill>
              </a:rPr>
              <a:t>Active employee for use during retirement</a:t>
            </a:r>
          </a:p>
          <a:p>
            <a:pPr>
              <a:lnSpc>
                <a:spcPct val="120000"/>
              </a:lnSpc>
              <a:spcAft>
                <a:spcPts val="0"/>
              </a:spcAft>
            </a:pPr>
            <a:r>
              <a:rPr lang="en-US" sz="3400" dirty="0">
                <a:solidFill>
                  <a:srgbClr val="002060"/>
                </a:solidFill>
              </a:rPr>
              <a:t>TSAs</a:t>
            </a:r>
          </a:p>
          <a:p>
            <a:pPr>
              <a:lnSpc>
                <a:spcPct val="120000"/>
              </a:lnSpc>
              <a:spcAft>
                <a:spcPts val="0"/>
              </a:spcAft>
            </a:pPr>
            <a:r>
              <a:rPr lang="en-US" sz="3400" dirty="0">
                <a:solidFill>
                  <a:srgbClr val="002060"/>
                </a:solidFill>
              </a:rPr>
              <a:t>Prefunded Termination Benefits</a:t>
            </a:r>
            <a:endParaRPr lang="en-US" sz="4300" b="1" dirty="0">
              <a:solidFill>
                <a:srgbClr val="002060"/>
              </a:solidFill>
            </a:endParaRPr>
          </a:p>
          <a:p>
            <a:pPr lvl="1"/>
            <a:endParaRPr lang="en-US" b="1" dirty="0"/>
          </a:p>
          <a:p>
            <a:pPr lvl="1"/>
            <a:endParaRPr lang="en-US" b="1" dirty="0"/>
          </a:p>
          <a:p>
            <a:pPr lvl="2"/>
            <a:endParaRPr lang="en-US" b="1" dirty="0"/>
          </a:p>
          <a:p>
            <a:pPr lvl="2">
              <a:buNone/>
            </a:pPr>
            <a:endParaRPr lang="en-US" b="1" dirty="0"/>
          </a:p>
        </p:txBody>
      </p:sp>
      <p:pic>
        <p:nvPicPr>
          <p:cNvPr id="6" name="Picture 5" descr="Shape&#10;&#10;Description automatically generated">
            <a:extLst>
              <a:ext uri="{FF2B5EF4-FFF2-40B4-BE49-F238E27FC236}">
                <a16:creationId xmlns:a16="http://schemas.microsoft.com/office/drawing/2014/main" id="{FF24E0A5-2D7A-4B15-848A-EA35D6355E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114300"/>
            <a:ext cx="9140641" cy="628650"/>
          </a:xfrm>
        </p:spPr>
        <p:txBody>
          <a:bodyPr>
            <a:normAutofit/>
          </a:bodyPr>
          <a:lstStyle/>
          <a:p>
            <a:pPr algn="ctr"/>
            <a:r>
              <a:rPr lang="en-US" sz="2930" u="sng" dirty="0"/>
              <a:t>Accounting  For Fund 73 - OPEB</a:t>
            </a:r>
          </a:p>
        </p:txBody>
      </p:sp>
      <p:sp>
        <p:nvSpPr>
          <p:cNvPr id="2" name="Content Placeholder 1"/>
          <p:cNvSpPr>
            <a:spLocks noGrp="1"/>
          </p:cNvSpPr>
          <p:nvPr>
            <p:ph sz="quarter" idx="1"/>
          </p:nvPr>
        </p:nvSpPr>
        <p:spPr>
          <a:xfrm>
            <a:off x="1485900" y="971550"/>
            <a:ext cx="6515100" cy="3829050"/>
          </a:xfrm>
        </p:spPr>
        <p:txBody>
          <a:bodyPr>
            <a:normAutofit/>
          </a:bodyPr>
          <a:lstStyle/>
          <a:p>
            <a:pPr>
              <a:lnSpc>
                <a:spcPct val="120000"/>
              </a:lnSpc>
              <a:spcAft>
                <a:spcPts val="0"/>
              </a:spcAft>
            </a:pPr>
            <a:r>
              <a:rPr lang="en-US" sz="2100" dirty="0">
                <a:solidFill>
                  <a:srgbClr val="002060"/>
                </a:solidFill>
              </a:rPr>
              <a:t>District contributions to Trust</a:t>
            </a:r>
            <a:endParaRPr lang="en-US" sz="750" dirty="0">
              <a:solidFill>
                <a:srgbClr val="002060"/>
              </a:solidFill>
            </a:endParaRPr>
          </a:p>
          <a:p>
            <a:pPr>
              <a:lnSpc>
                <a:spcPct val="120000"/>
              </a:lnSpc>
              <a:spcAft>
                <a:spcPts val="0"/>
              </a:spcAft>
            </a:pPr>
            <a:r>
              <a:rPr lang="en-US" sz="2100" dirty="0">
                <a:solidFill>
                  <a:srgbClr val="002060"/>
                </a:solidFill>
              </a:rPr>
              <a:t>Retiree contribution to Trust (if applicable)</a:t>
            </a:r>
            <a:endParaRPr lang="en-US" sz="750" dirty="0">
              <a:solidFill>
                <a:srgbClr val="002060"/>
              </a:solidFill>
            </a:endParaRPr>
          </a:p>
          <a:p>
            <a:pPr>
              <a:lnSpc>
                <a:spcPct val="120000"/>
              </a:lnSpc>
              <a:spcAft>
                <a:spcPts val="0"/>
              </a:spcAft>
            </a:pPr>
            <a:r>
              <a:rPr lang="en-US" sz="2100" dirty="0">
                <a:solidFill>
                  <a:srgbClr val="002060"/>
                </a:solidFill>
              </a:rPr>
              <a:t>Payments to vendors for retirement benefits </a:t>
            </a:r>
            <a:endParaRPr lang="en-US" sz="750" dirty="0">
              <a:solidFill>
                <a:srgbClr val="002060"/>
              </a:solidFill>
            </a:endParaRPr>
          </a:p>
          <a:p>
            <a:pPr>
              <a:lnSpc>
                <a:spcPct val="120000"/>
              </a:lnSpc>
              <a:spcAft>
                <a:spcPts val="0"/>
              </a:spcAft>
            </a:pPr>
            <a:r>
              <a:rPr lang="en-US" sz="2100" dirty="0">
                <a:solidFill>
                  <a:srgbClr val="002060"/>
                </a:solidFill>
              </a:rPr>
              <a:t>Implicit Rate Subsidy Payback</a:t>
            </a:r>
          </a:p>
          <a:p>
            <a:pPr>
              <a:lnSpc>
                <a:spcPct val="120000"/>
              </a:lnSpc>
              <a:spcAft>
                <a:spcPts val="0"/>
              </a:spcAft>
            </a:pPr>
            <a:r>
              <a:rPr lang="en-US" sz="2100" dirty="0">
                <a:solidFill>
                  <a:srgbClr val="002060"/>
                </a:solidFill>
              </a:rPr>
              <a:t>ALL SEPARATE CASH TRANSACTIONS!!</a:t>
            </a:r>
          </a:p>
          <a:p>
            <a:pPr lvl="1">
              <a:lnSpc>
                <a:spcPct val="120000"/>
              </a:lnSpc>
              <a:spcBef>
                <a:spcPts val="0"/>
              </a:spcBef>
            </a:pPr>
            <a:r>
              <a:rPr lang="en-US" sz="2051" b="1" dirty="0">
                <a:solidFill>
                  <a:srgbClr val="002060"/>
                </a:solidFill>
              </a:rPr>
              <a:t>Cash MUST move in full</a:t>
            </a:r>
          </a:p>
          <a:p>
            <a:pPr lvl="1">
              <a:lnSpc>
                <a:spcPct val="120000"/>
              </a:lnSpc>
              <a:spcBef>
                <a:spcPts val="0"/>
              </a:spcBef>
            </a:pPr>
            <a:r>
              <a:rPr lang="en-US" sz="2051" b="1" dirty="0">
                <a:solidFill>
                  <a:srgbClr val="002060"/>
                </a:solidFill>
              </a:rPr>
              <a:t>No netting</a:t>
            </a:r>
          </a:p>
          <a:p>
            <a:pPr lvl="1">
              <a:lnSpc>
                <a:spcPct val="120000"/>
              </a:lnSpc>
              <a:spcBef>
                <a:spcPts val="0"/>
              </a:spcBef>
            </a:pPr>
            <a:r>
              <a:rPr lang="en-US" sz="2051" b="1" dirty="0">
                <a:solidFill>
                  <a:srgbClr val="002060"/>
                </a:solidFill>
              </a:rPr>
              <a:t>No book entries</a:t>
            </a:r>
          </a:p>
          <a:p>
            <a:pPr lvl="1">
              <a:lnSpc>
                <a:spcPct val="120000"/>
              </a:lnSpc>
              <a:spcBef>
                <a:spcPts val="0"/>
              </a:spcBef>
            </a:pPr>
            <a:r>
              <a:rPr lang="en-US" sz="2051" b="1" dirty="0">
                <a:solidFill>
                  <a:srgbClr val="002060"/>
                </a:solidFill>
              </a:rPr>
              <a:t>Must move within 30 days of year end (July 30</a:t>
            </a:r>
            <a:r>
              <a:rPr lang="en-US" sz="2051" b="1" baseline="30000" dirty="0">
                <a:solidFill>
                  <a:srgbClr val="002060"/>
                </a:solidFill>
              </a:rPr>
              <a:t>th</a:t>
            </a:r>
            <a:r>
              <a:rPr lang="en-US" sz="2051" b="1" dirty="0">
                <a:solidFill>
                  <a:srgbClr val="002060"/>
                </a:solidFill>
              </a:rPr>
              <a:t>)</a:t>
            </a:r>
            <a:endParaRPr lang="en-US" b="1" dirty="0">
              <a:solidFill>
                <a:srgbClr val="002060"/>
              </a:solidFill>
            </a:endParaRPr>
          </a:p>
          <a:p>
            <a:pPr lvl="1">
              <a:lnSpc>
                <a:spcPct val="120000"/>
              </a:lnSpc>
              <a:spcBef>
                <a:spcPts val="439"/>
              </a:spcBef>
            </a:pPr>
            <a:endParaRPr lang="en-US" sz="1875" b="1" dirty="0"/>
          </a:p>
          <a:p>
            <a:endParaRPr lang="en-US" b="1" dirty="0"/>
          </a:p>
          <a:p>
            <a:pPr lvl="1"/>
            <a:endParaRPr lang="en-US" b="1" dirty="0"/>
          </a:p>
        </p:txBody>
      </p:sp>
      <p:pic>
        <p:nvPicPr>
          <p:cNvPr id="4" name="Picture 3" descr="Shape&#10;&#10;Description automatically generated">
            <a:extLst>
              <a:ext uri="{FF2B5EF4-FFF2-40B4-BE49-F238E27FC236}">
                <a16:creationId xmlns:a16="http://schemas.microsoft.com/office/drawing/2014/main" id="{D47C99C0-0D5D-4BFA-9AEC-18891FB4B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300" u="sng" dirty="0"/>
              <a:t>Contribution to the Trust</a:t>
            </a:r>
          </a:p>
        </p:txBody>
      </p:sp>
      <p:sp>
        <p:nvSpPr>
          <p:cNvPr id="2" name="Content Placeholder 1"/>
          <p:cNvSpPr>
            <a:spLocks noGrp="1"/>
          </p:cNvSpPr>
          <p:nvPr>
            <p:ph sz="quarter" idx="1"/>
          </p:nvPr>
        </p:nvSpPr>
        <p:spPr>
          <a:xfrm>
            <a:off x="457200" y="971551"/>
            <a:ext cx="8221718" cy="4000500"/>
          </a:xfrm>
        </p:spPr>
        <p:txBody>
          <a:bodyPr>
            <a:noAutofit/>
          </a:bodyPr>
          <a:lstStyle/>
          <a:p>
            <a:pPr>
              <a:spcAft>
                <a:spcPts val="0"/>
              </a:spcAft>
            </a:pPr>
            <a:r>
              <a:rPr lang="en-US" sz="2700" dirty="0">
                <a:solidFill>
                  <a:srgbClr val="002060"/>
                </a:solidFill>
              </a:rPr>
              <a:t>Benefits Valued in Actuary Study</a:t>
            </a:r>
          </a:p>
          <a:p>
            <a:pPr marL="685792" lvl="1" indent="-342900">
              <a:lnSpc>
                <a:spcPct val="100000"/>
              </a:lnSpc>
              <a:spcBef>
                <a:spcPts val="900"/>
              </a:spcBef>
              <a:buFont typeface="Arial" panose="020B0604020202020204" pitchFamily="34" charset="0"/>
              <a:buChar char="•"/>
            </a:pPr>
            <a:r>
              <a:rPr lang="en-US" sz="1800" b="1" dirty="0">
                <a:solidFill>
                  <a:srgbClr val="002060"/>
                </a:solidFill>
              </a:rPr>
              <a:t>Expensed to district Funds (10, 27, 50, 80…)</a:t>
            </a:r>
          </a:p>
          <a:p>
            <a:pPr marL="685792" lvl="1" indent="-342900">
              <a:lnSpc>
                <a:spcPct val="100000"/>
              </a:lnSpc>
              <a:spcBef>
                <a:spcPts val="900"/>
              </a:spcBef>
              <a:buFont typeface="Arial" panose="020B0604020202020204" pitchFamily="34" charset="0"/>
              <a:buChar char="•"/>
            </a:pPr>
            <a:r>
              <a:rPr lang="en-US" sz="1800" b="1" dirty="0">
                <a:solidFill>
                  <a:srgbClr val="002060"/>
                </a:solidFill>
              </a:rPr>
              <a:t>Object Code 218 (Contribution to Employee Benefit Trust)</a:t>
            </a:r>
          </a:p>
          <a:p>
            <a:pPr marL="685792" lvl="1" indent="-342900">
              <a:lnSpc>
                <a:spcPct val="100000"/>
              </a:lnSpc>
              <a:spcBef>
                <a:spcPts val="900"/>
              </a:spcBef>
              <a:buFont typeface="Arial" panose="020B0604020202020204" pitchFamily="34" charset="0"/>
              <a:buChar char="•"/>
            </a:pPr>
            <a:r>
              <a:rPr lang="en-US" sz="1800" b="1" dirty="0">
                <a:solidFill>
                  <a:srgbClr val="002060"/>
                </a:solidFill>
              </a:rPr>
              <a:t>Allocated across funds and functions of active employee plan members</a:t>
            </a:r>
          </a:p>
          <a:p>
            <a:pPr lvl="2">
              <a:lnSpc>
                <a:spcPct val="100000"/>
              </a:lnSpc>
              <a:spcBef>
                <a:spcPts val="450"/>
              </a:spcBef>
            </a:pPr>
            <a:r>
              <a:rPr lang="en-US" sz="1800" b="1" dirty="0">
                <a:solidFill>
                  <a:srgbClr val="002060"/>
                </a:solidFill>
              </a:rPr>
              <a:t>By FTE or salaries</a:t>
            </a:r>
          </a:p>
          <a:p>
            <a:pPr lvl="2">
              <a:lnSpc>
                <a:spcPct val="100000"/>
              </a:lnSpc>
              <a:spcBef>
                <a:spcPts val="450"/>
              </a:spcBef>
            </a:pPr>
            <a:r>
              <a:rPr lang="en-US" sz="1800" b="1" dirty="0">
                <a:solidFill>
                  <a:srgbClr val="002060"/>
                </a:solidFill>
              </a:rPr>
              <a:t>Amount paid in excess of ADC must be coded to function 292000</a:t>
            </a:r>
          </a:p>
          <a:p>
            <a:pPr marL="685792" lvl="1" indent="-342900">
              <a:lnSpc>
                <a:spcPct val="100000"/>
              </a:lnSpc>
              <a:spcBef>
                <a:spcPts val="900"/>
              </a:spcBef>
              <a:buFont typeface="Arial" panose="020B0604020202020204" pitchFamily="34" charset="0"/>
              <a:buChar char="•"/>
            </a:pPr>
            <a:r>
              <a:rPr lang="en-US" sz="1800" b="1" dirty="0">
                <a:solidFill>
                  <a:srgbClr val="002060"/>
                </a:solidFill>
              </a:rPr>
              <a:t>Fund 73 OPEB Revenue Code 951</a:t>
            </a:r>
          </a:p>
          <a:p>
            <a:pPr marL="690554" indent="-342900">
              <a:spcBef>
                <a:spcPts val="900"/>
              </a:spcBef>
            </a:pPr>
            <a:r>
              <a:rPr lang="en-US" sz="1800" dirty="0">
                <a:solidFill>
                  <a:srgbClr val="002060"/>
                </a:solidFill>
              </a:rPr>
              <a:t>District Funds Object 218 = Fund 73 Source 951</a:t>
            </a:r>
          </a:p>
          <a:p>
            <a:pPr lvl="1">
              <a:lnSpc>
                <a:spcPct val="100000"/>
              </a:lnSpc>
              <a:spcBef>
                <a:spcPts val="220"/>
              </a:spcBef>
            </a:pPr>
            <a:endParaRPr lang="en-US" sz="2051" b="1" dirty="0"/>
          </a:p>
          <a:p>
            <a:pPr lvl="1">
              <a:lnSpc>
                <a:spcPct val="100000"/>
              </a:lnSpc>
              <a:spcBef>
                <a:spcPts val="220"/>
              </a:spcBef>
            </a:pPr>
            <a:endParaRPr lang="en-US" sz="2051" b="1" dirty="0"/>
          </a:p>
        </p:txBody>
      </p:sp>
      <p:pic>
        <p:nvPicPr>
          <p:cNvPr id="4" name="Picture 3" descr="Shape&#10;&#10;Description automatically generated">
            <a:extLst>
              <a:ext uri="{FF2B5EF4-FFF2-40B4-BE49-F238E27FC236}">
                <a16:creationId xmlns:a16="http://schemas.microsoft.com/office/drawing/2014/main" id="{922AC01A-0F6C-4F9E-9A90-EFBB8ED123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300" u="sng" dirty="0"/>
              <a:t>Determining the ADC</a:t>
            </a:r>
          </a:p>
        </p:txBody>
      </p:sp>
      <p:sp>
        <p:nvSpPr>
          <p:cNvPr id="2" name="Content Placeholder 1"/>
          <p:cNvSpPr>
            <a:spLocks noGrp="1"/>
          </p:cNvSpPr>
          <p:nvPr>
            <p:ph sz="quarter" idx="1"/>
          </p:nvPr>
        </p:nvSpPr>
        <p:spPr>
          <a:xfrm>
            <a:off x="465082" y="971550"/>
            <a:ext cx="8237483" cy="3829050"/>
          </a:xfrm>
        </p:spPr>
        <p:txBody>
          <a:bodyPr>
            <a:normAutofit/>
          </a:bodyPr>
          <a:lstStyle/>
          <a:p>
            <a:pPr>
              <a:lnSpc>
                <a:spcPct val="120000"/>
              </a:lnSpc>
              <a:spcAft>
                <a:spcPts val="0"/>
              </a:spcAft>
            </a:pPr>
            <a:r>
              <a:rPr lang="en-US" sz="2700" dirty="0">
                <a:solidFill>
                  <a:srgbClr val="002060"/>
                </a:solidFill>
              </a:rPr>
              <a:t>Actuarially Determined Contribution (ADC)</a:t>
            </a:r>
          </a:p>
          <a:p>
            <a:pPr marL="685792" lvl="1" indent="-342900">
              <a:lnSpc>
                <a:spcPct val="100000"/>
              </a:lnSpc>
              <a:spcBef>
                <a:spcPts val="900"/>
              </a:spcBef>
              <a:buFont typeface="Arial" panose="020B0604020202020204" pitchFamily="34" charset="0"/>
              <a:buChar char="•"/>
            </a:pPr>
            <a:r>
              <a:rPr lang="en-US" sz="2051" b="1" dirty="0">
                <a:solidFill>
                  <a:srgbClr val="002060"/>
                </a:solidFill>
              </a:rPr>
              <a:t>Valued by the Actuary as part of the study</a:t>
            </a:r>
          </a:p>
          <a:p>
            <a:pPr marL="685792" lvl="1" indent="-342900">
              <a:lnSpc>
                <a:spcPct val="100000"/>
              </a:lnSpc>
              <a:spcBef>
                <a:spcPts val="900"/>
              </a:spcBef>
              <a:buFont typeface="Arial" panose="020B0604020202020204" pitchFamily="34" charset="0"/>
              <a:buChar char="•"/>
            </a:pPr>
            <a:r>
              <a:rPr lang="en-US" sz="2051" b="1" dirty="0">
                <a:solidFill>
                  <a:srgbClr val="002060"/>
                </a:solidFill>
              </a:rPr>
              <a:t>Used to help determine the amount to contribute to the trust</a:t>
            </a:r>
          </a:p>
          <a:p>
            <a:pPr marL="685792" lvl="1" indent="-342900">
              <a:lnSpc>
                <a:spcPct val="100000"/>
              </a:lnSpc>
              <a:spcBef>
                <a:spcPts val="900"/>
              </a:spcBef>
              <a:buFont typeface="Arial" panose="020B0604020202020204" pitchFamily="34" charset="0"/>
              <a:buChar char="•"/>
            </a:pPr>
            <a:r>
              <a:rPr lang="en-US" sz="2051" b="1" dirty="0">
                <a:solidFill>
                  <a:srgbClr val="002060"/>
                </a:solidFill>
              </a:rPr>
              <a:t>Impacts Aid eligibility</a:t>
            </a:r>
            <a:endParaRPr lang="en-US" sz="1151" b="1" dirty="0">
              <a:solidFill>
                <a:srgbClr val="002060"/>
              </a:solidFill>
            </a:endParaRPr>
          </a:p>
          <a:p>
            <a:pPr marL="859631" lvl="2" indent="-170260">
              <a:lnSpc>
                <a:spcPct val="100000"/>
              </a:lnSpc>
              <a:spcBef>
                <a:spcPts val="900"/>
              </a:spcBef>
            </a:pPr>
            <a:r>
              <a:rPr lang="en-US" sz="1800" b="1" dirty="0">
                <a:solidFill>
                  <a:srgbClr val="002060"/>
                </a:solidFill>
              </a:rPr>
              <a:t>Can only receive categorical aid up to the ADC</a:t>
            </a:r>
          </a:p>
          <a:p>
            <a:pPr marL="685792" lvl="1" indent="-342900">
              <a:lnSpc>
                <a:spcPct val="100000"/>
              </a:lnSpc>
              <a:spcBef>
                <a:spcPts val="900"/>
              </a:spcBef>
              <a:buFont typeface="Arial" panose="020B0604020202020204" pitchFamily="34" charset="0"/>
              <a:buChar char="•"/>
            </a:pPr>
            <a:r>
              <a:rPr lang="en-US" sz="2051" b="1" dirty="0">
                <a:solidFill>
                  <a:srgbClr val="002060"/>
                </a:solidFill>
              </a:rPr>
              <a:t>ADC options table</a:t>
            </a:r>
          </a:p>
        </p:txBody>
      </p:sp>
      <p:pic>
        <p:nvPicPr>
          <p:cNvPr id="4" name="Picture 3" descr="Shape&#10;&#10;Description automatically generated">
            <a:extLst>
              <a:ext uri="{FF2B5EF4-FFF2-40B4-BE49-F238E27FC236}">
                <a16:creationId xmlns:a16="http://schemas.microsoft.com/office/drawing/2014/main" id="{D47C99C0-0D5D-4BFA-9AEC-18891FB4B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300" u="sng" dirty="0"/>
              <a:t>Contribution Entry</a:t>
            </a:r>
          </a:p>
        </p:txBody>
      </p:sp>
      <p:pic>
        <p:nvPicPr>
          <p:cNvPr id="4" name="Picture 3" descr="Shape&#10;&#10;Description automatically generated">
            <a:extLst>
              <a:ext uri="{FF2B5EF4-FFF2-40B4-BE49-F238E27FC236}">
                <a16:creationId xmlns:a16="http://schemas.microsoft.com/office/drawing/2014/main" id="{D47C99C0-0D5D-4BFA-9AEC-18891FB4B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
        <p:nvSpPr>
          <p:cNvPr id="5" name="Content Placeholder 4">
            <a:extLst>
              <a:ext uri="{FF2B5EF4-FFF2-40B4-BE49-F238E27FC236}">
                <a16:creationId xmlns:a16="http://schemas.microsoft.com/office/drawing/2014/main" id="{5FA595B6-133F-D35F-9C3E-C47B4FC3B6B6}"/>
              </a:ext>
            </a:extLst>
          </p:cNvPr>
          <p:cNvSpPr>
            <a:spLocks noGrp="1"/>
          </p:cNvSpPr>
          <p:nvPr>
            <p:ph sz="quarter" idx="1"/>
          </p:nvPr>
        </p:nvSpPr>
        <p:spPr>
          <a:xfrm>
            <a:off x="457200" y="1067445"/>
            <a:ext cx="8237483" cy="3701624"/>
          </a:xfrm>
        </p:spPr>
        <p:txBody>
          <a:bodyPr>
            <a:normAutofit fontScale="62500" lnSpcReduction="20000"/>
          </a:bodyPr>
          <a:lstStyle/>
          <a:p>
            <a:pPr>
              <a:spcAft>
                <a:spcPts val="450"/>
              </a:spcAft>
            </a:pPr>
            <a:r>
              <a:rPr lang="en-US" sz="2550" dirty="0">
                <a:solidFill>
                  <a:srgbClr val="002060"/>
                </a:solidFill>
              </a:rPr>
              <a:t>Entries when the contribution is coded to Funds/Functions:</a:t>
            </a:r>
          </a:p>
          <a:p>
            <a:pPr lvl="1"/>
            <a:r>
              <a:rPr lang="en-US" dirty="0">
                <a:solidFill>
                  <a:srgbClr val="002060"/>
                </a:solidFill>
              </a:rPr>
              <a:t>D: XXE 218 XXXXXX 			$XXX</a:t>
            </a:r>
          </a:p>
          <a:p>
            <a:pPr lvl="1"/>
            <a:r>
              <a:rPr lang="en-US" dirty="0">
                <a:solidFill>
                  <a:srgbClr val="002060"/>
                </a:solidFill>
              </a:rPr>
              <a:t>	C: XXB 812000 Due to Other Funds			$XXX</a:t>
            </a:r>
          </a:p>
          <a:p>
            <a:pPr lvl="1"/>
            <a:r>
              <a:rPr lang="en-US" dirty="0">
                <a:solidFill>
                  <a:srgbClr val="002060"/>
                </a:solidFill>
              </a:rPr>
              <a:t>D: 73B 714000 Due from Other Funds	$XXX</a:t>
            </a:r>
          </a:p>
          <a:p>
            <a:pPr lvl="1"/>
            <a:r>
              <a:rPr lang="en-US" dirty="0">
                <a:solidFill>
                  <a:srgbClr val="002060"/>
                </a:solidFill>
              </a:rPr>
              <a:t>	C: 73R 951						$XXX</a:t>
            </a:r>
          </a:p>
          <a:p>
            <a:pPr>
              <a:spcBef>
                <a:spcPts val="450"/>
              </a:spcBef>
              <a:spcAft>
                <a:spcPts val="450"/>
              </a:spcAft>
            </a:pPr>
            <a:r>
              <a:rPr lang="en-US" sz="2550" dirty="0">
                <a:solidFill>
                  <a:srgbClr val="002060"/>
                </a:solidFill>
              </a:rPr>
              <a:t>Entries when cash physically moves to the trust:</a:t>
            </a:r>
          </a:p>
          <a:p>
            <a:pPr lvl="1"/>
            <a:r>
              <a:rPr lang="en-US" dirty="0">
                <a:solidFill>
                  <a:srgbClr val="002060"/>
                </a:solidFill>
              </a:rPr>
              <a:t>D: XXB 812000 Due from Other Funds	$XXX</a:t>
            </a:r>
          </a:p>
          <a:p>
            <a:pPr lvl="1"/>
            <a:r>
              <a:rPr lang="en-US" dirty="0">
                <a:solidFill>
                  <a:srgbClr val="002060"/>
                </a:solidFill>
              </a:rPr>
              <a:t>	C: XXB 711000 Cash					$XXX</a:t>
            </a:r>
          </a:p>
          <a:p>
            <a:pPr lvl="1"/>
            <a:r>
              <a:rPr lang="en-US" dirty="0">
                <a:solidFill>
                  <a:srgbClr val="002060"/>
                </a:solidFill>
              </a:rPr>
              <a:t>D: 73B 711000 Cash			$XXX</a:t>
            </a:r>
          </a:p>
          <a:p>
            <a:pPr lvl="1"/>
            <a:r>
              <a:rPr lang="en-US" dirty="0">
                <a:solidFill>
                  <a:srgbClr val="002060"/>
                </a:solidFill>
              </a:rPr>
              <a:t>	C: 73B 714000 Due from Other Funds			$XXX</a:t>
            </a:r>
          </a:p>
          <a:p>
            <a:endParaRPr lang="en-US" dirty="0"/>
          </a:p>
        </p:txBody>
      </p:sp>
    </p:spTree>
    <p:extLst>
      <p:ext uri="{BB962C8B-B14F-4D97-AF65-F5344CB8AC3E}">
        <p14:creationId xmlns:p14="http://schemas.microsoft.com/office/powerpoint/2010/main" val="1482136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300" u="sng" dirty="0"/>
              <a:t>Contribution Entry</a:t>
            </a:r>
          </a:p>
        </p:txBody>
      </p:sp>
      <p:pic>
        <p:nvPicPr>
          <p:cNvPr id="4" name="Picture 3" descr="Shape&#10;&#10;Description automatically generated">
            <a:extLst>
              <a:ext uri="{FF2B5EF4-FFF2-40B4-BE49-F238E27FC236}">
                <a16:creationId xmlns:a16="http://schemas.microsoft.com/office/drawing/2014/main" id="{D47C99C0-0D5D-4BFA-9AEC-18891FB4B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
        <p:nvSpPr>
          <p:cNvPr id="5" name="Content Placeholder 4">
            <a:extLst>
              <a:ext uri="{FF2B5EF4-FFF2-40B4-BE49-F238E27FC236}">
                <a16:creationId xmlns:a16="http://schemas.microsoft.com/office/drawing/2014/main" id="{5FA595B6-133F-D35F-9C3E-C47B4FC3B6B6}"/>
              </a:ext>
            </a:extLst>
          </p:cNvPr>
          <p:cNvSpPr>
            <a:spLocks noGrp="1"/>
          </p:cNvSpPr>
          <p:nvPr>
            <p:ph sz="quarter" idx="1"/>
          </p:nvPr>
        </p:nvSpPr>
        <p:spPr>
          <a:xfrm>
            <a:off x="457200" y="1067445"/>
            <a:ext cx="8237483" cy="3701624"/>
          </a:xfrm>
        </p:spPr>
        <p:txBody>
          <a:bodyPr>
            <a:normAutofit fontScale="62500" lnSpcReduction="20000"/>
          </a:bodyPr>
          <a:lstStyle/>
          <a:p>
            <a:pPr>
              <a:spcAft>
                <a:spcPts val="450"/>
              </a:spcAft>
            </a:pPr>
            <a:r>
              <a:rPr lang="en-US" sz="2550" dirty="0">
                <a:solidFill>
                  <a:srgbClr val="002060"/>
                </a:solidFill>
              </a:rPr>
              <a:t>Entries when the contribution is coded to Funds/Functions:</a:t>
            </a:r>
          </a:p>
          <a:p>
            <a:pPr lvl="1"/>
            <a:r>
              <a:rPr lang="en-US" b="1" dirty="0">
                <a:solidFill>
                  <a:srgbClr val="FF0000"/>
                </a:solidFill>
              </a:rPr>
              <a:t>D: XXE 218 XXXXXX 			$XXX</a:t>
            </a:r>
          </a:p>
          <a:p>
            <a:pPr lvl="1"/>
            <a:r>
              <a:rPr lang="en-US" dirty="0">
                <a:solidFill>
                  <a:srgbClr val="002060"/>
                </a:solidFill>
              </a:rPr>
              <a:t>	</a:t>
            </a:r>
            <a:r>
              <a:rPr lang="en-US" strike="sngStrike" dirty="0">
                <a:solidFill>
                  <a:srgbClr val="0070C0"/>
                </a:solidFill>
              </a:rPr>
              <a:t>C: XXB 812000 Due to Other Funds			$XXX</a:t>
            </a:r>
          </a:p>
          <a:p>
            <a:pPr lvl="1"/>
            <a:r>
              <a:rPr lang="en-US" strike="sngStrike" dirty="0">
                <a:solidFill>
                  <a:srgbClr val="00B050"/>
                </a:solidFill>
              </a:rPr>
              <a:t>D: 73B 714000 Due from Other Funds	$XXX</a:t>
            </a:r>
          </a:p>
          <a:p>
            <a:pPr lvl="1"/>
            <a:r>
              <a:rPr lang="en-US" b="1" dirty="0">
                <a:solidFill>
                  <a:srgbClr val="FF0000"/>
                </a:solidFill>
              </a:rPr>
              <a:t>	C: 73R 951						$XXX</a:t>
            </a:r>
          </a:p>
          <a:p>
            <a:pPr>
              <a:spcBef>
                <a:spcPts val="450"/>
              </a:spcBef>
              <a:spcAft>
                <a:spcPts val="450"/>
              </a:spcAft>
            </a:pPr>
            <a:r>
              <a:rPr lang="en-US" sz="2550" dirty="0">
                <a:solidFill>
                  <a:srgbClr val="002060"/>
                </a:solidFill>
              </a:rPr>
              <a:t>Entries when cash physically moves to the trust:</a:t>
            </a:r>
          </a:p>
          <a:p>
            <a:pPr lvl="1"/>
            <a:r>
              <a:rPr lang="en-US" strike="sngStrike" dirty="0">
                <a:solidFill>
                  <a:srgbClr val="0070C0"/>
                </a:solidFill>
              </a:rPr>
              <a:t>D: XXB 812000 Due from Other Funds	$XXX</a:t>
            </a:r>
          </a:p>
          <a:p>
            <a:pPr lvl="1"/>
            <a:r>
              <a:rPr lang="en-US" b="1" dirty="0">
                <a:solidFill>
                  <a:srgbClr val="FF0000"/>
                </a:solidFill>
              </a:rPr>
              <a:t>	C: XXB 711000 Cash					$XXX</a:t>
            </a:r>
          </a:p>
          <a:p>
            <a:pPr lvl="1"/>
            <a:r>
              <a:rPr lang="en-US" b="1" dirty="0">
                <a:solidFill>
                  <a:srgbClr val="FF0000"/>
                </a:solidFill>
              </a:rPr>
              <a:t>D: 73B 711000 Cash			$XXX</a:t>
            </a:r>
          </a:p>
          <a:p>
            <a:pPr lvl="1"/>
            <a:r>
              <a:rPr lang="en-US" dirty="0">
                <a:solidFill>
                  <a:srgbClr val="002060"/>
                </a:solidFill>
              </a:rPr>
              <a:t>	</a:t>
            </a:r>
            <a:r>
              <a:rPr lang="en-US" strike="sngStrike" dirty="0">
                <a:solidFill>
                  <a:srgbClr val="00B050"/>
                </a:solidFill>
              </a:rPr>
              <a:t>C: 73B 714000 Due from Other Funds			$XXX</a:t>
            </a:r>
          </a:p>
          <a:p>
            <a:endParaRPr lang="en-US" dirty="0"/>
          </a:p>
        </p:txBody>
      </p:sp>
    </p:spTree>
    <p:extLst>
      <p:ext uri="{BB962C8B-B14F-4D97-AF65-F5344CB8AC3E}">
        <p14:creationId xmlns:p14="http://schemas.microsoft.com/office/powerpoint/2010/main" val="288735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300" u="sng" dirty="0"/>
              <a:t>Accounting For Fund 73 - OPEB</a:t>
            </a:r>
          </a:p>
        </p:txBody>
      </p:sp>
      <p:sp>
        <p:nvSpPr>
          <p:cNvPr id="2" name="Content Placeholder 1"/>
          <p:cNvSpPr>
            <a:spLocks noGrp="1"/>
          </p:cNvSpPr>
          <p:nvPr>
            <p:ph sz="quarter" idx="1"/>
          </p:nvPr>
        </p:nvSpPr>
        <p:spPr>
          <a:xfrm>
            <a:off x="465083" y="971551"/>
            <a:ext cx="8229600" cy="4000500"/>
          </a:xfrm>
        </p:spPr>
        <p:txBody>
          <a:bodyPr>
            <a:normAutofit/>
          </a:bodyPr>
          <a:lstStyle/>
          <a:p>
            <a:pPr>
              <a:spcAft>
                <a:spcPts val="0"/>
              </a:spcAft>
            </a:pPr>
            <a:r>
              <a:rPr lang="en-US" sz="2700" dirty="0">
                <a:solidFill>
                  <a:srgbClr val="002060"/>
                </a:solidFill>
              </a:rPr>
              <a:t>Retiree contributions to Trust</a:t>
            </a:r>
          </a:p>
          <a:p>
            <a:pPr marL="685792" lvl="1" indent="-342900">
              <a:lnSpc>
                <a:spcPct val="100000"/>
              </a:lnSpc>
              <a:spcBef>
                <a:spcPts val="900"/>
              </a:spcBef>
              <a:buFont typeface="Arial" panose="020B0604020202020204" pitchFamily="34" charset="0"/>
              <a:buChar char="•"/>
            </a:pPr>
            <a:r>
              <a:rPr lang="en-US" sz="2051" b="1" dirty="0">
                <a:solidFill>
                  <a:srgbClr val="002060"/>
                </a:solidFill>
              </a:rPr>
              <a:t>Deposited to Fund 73 trust</a:t>
            </a:r>
          </a:p>
          <a:p>
            <a:pPr marL="685792" lvl="1" indent="-342900">
              <a:lnSpc>
                <a:spcPct val="100000"/>
              </a:lnSpc>
              <a:spcBef>
                <a:spcPts val="900"/>
              </a:spcBef>
              <a:buFont typeface="Arial" panose="020B0604020202020204" pitchFamily="34" charset="0"/>
              <a:buChar char="•"/>
            </a:pPr>
            <a:r>
              <a:rPr lang="en-US" sz="2051" b="1" dirty="0">
                <a:solidFill>
                  <a:srgbClr val="002060"/>
                </a:solidFill>
              </a:rPr>
              <a:t>Revenue Source 952</a:t>
            </a:r>
          </a:p>
          <a:p>
            <a:pPr marL="685792" lvl="1" indent="-342900">
              <a:lnSpc>
                <a:spcPct val="100000"/>
              </a:lnSpc>
              <a:spcBef>
                <a:spcPts val="900"/>
              </a:spcBef>
              <a:buFont typeface="Arial" panose="020B0604020202020204" pitchFamily="34" charset="0"/>
              <a:buChar char="•"/>
            </a:pPr>
            <a:r>
              <a:rPr lang="en-US" sz="2051" b="1" dirty="0">
                <a:solidFill>
                  <a:srgbClr val="002060"/>
                </a:solidFill>
              </a:rPr>
              <a:t>If the district can’t directly deposit into the trust, when received, instead of a Fund 10 revenue, district should set up a Due to Fund 73 account (Function 812000).</a:t>
            </a:r>
          </a:p>
          <a:p>
            <a:pPr lvl="2">
              <a:lnSpc>
                <a:spcPct val="100000"/>
              </a:lnSpc>
              <a:spcBef>
                <a:spcPts val="900"/>
              </a:spcBef>
            </a:pPr>
            <a:r>
              <a:rPr lang="en-US" sz="2051" b="1" dirty="0">
                <a:solidFill>
                  <a:srgbClr val="002060"/>
                </a:solidFill>
              </a:rPr>
              <a:t>This is not district revenue and should </a:t>
            </a:r>
            <a:r>
              <a:rPr lang="en-US" sz="2051" b="1" u="sng" dirty="0">
                <a:solidFill>
                  <a:srgbClr val="002060"/>
                </a:solidFill>
              </a:rPr>
              <a:t>never</a:t>
            </a:r>
            <a:r>
              <a:rPr lang="en-US" sz="2051" b="1" dirty="0">
                <a:solidFill>
                  <a:srgbClr val="002060"/>
                </a:solidFill>
              </a:rPr>
              <a:t> be coded to a revenue account.</a:t>
            </a:r>
          </a:p>
          <a:p>
            <a:pPr lvl="1">
              <a:lnSpc>
                <a:spcPct val="100000"/>
              </a:lnSpc>
              <a:spcBef>
                <a:spcPts val="439"/>
              </a:spcBef>
            </a:pPr>
            <a:endParaRPr lang="en-US" sz="2051" b="1" dirty="0"/>
          </a:p>
        </p:txBody>
      </p:sp>
      <p:pic>
        <p:nvPicPr>
          <p:cNvPr id="4" name="Picture 3" descr="Shape&#10;&#10;Description automatically generated">
            <a:extLst>
              <a:ext uri="{FF2B5EF4-FFF2-40B4-BE49-F238E27FC236}">
                <a16:creationId xmlns:a16="http://schemas.microsoft.com/office/drawing/2014/main" id="{2465CD92-C61C-45C5-96F2-69C02BF6CE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300" u="sng" dirty="0"/>
              <a:t>Retiree Contribution Entry</a:t>
            </a:r>
          </a:p>
        </p:txBody>
      </p:sp>
      <p:pic>
        <p:nvPicPr>
          <p:cNvPr id="4" name="Picture 3" descr="Shape&#10;&#10;Description automatically generated">
            <a:extLst>
              <a:ext uri="{FF2B5EF4-FFF2-40B4-BE49-F238E27FC236}">
                <a16:creationId xmlns:a16="http://schemas.microsoft.com/office/drawing/2014/main" id="{D47C99C0-0D5D-4BFA-9AEC-18891FB4B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
        <p:nvSpPr>
          <p:cNvPr id="5" name="Content Placeholder 4">
            <a:extLst>
              <a:ext uri="{FF2B5EF4-FFF2-40B4-BE49-F238E27FC236}">
                <a16:creationId xmlns:a16="http://schemas.microsoft.com/office/drawing/2014/main" id="{5FA595B6-133F-D35F-9C3E-C47B4FC3B6B6}"/>
              </a:ext>
            </a:extLst>
          </p:cNvPr>
          <p:cNvSpPr>
            <a:spLocks noGrp="1"/>
          </p:cNvSpPr>
          <p:nvPr>
            <p:ph sz="quarter" idx="1"/>
          </p:nvPr>
        </p:nvSpPr>
        <p:spPr>
          <a:xfrm>
            <a:off x="457200" y="1067445"/>
            <a:ext cx="8237483" cy="3701624"/>
          </a:xfrm>
        </p:spPr>
        <p:txBody>
          <a:bodyPr>
            <a:normAutofit fontScale="62500" lnSpcReduction="20000"/>
          </a:bodyPr>
          <a:lstStyle/>
          <a:p>
            <a:pPr>
              <a:spcAft>
                <a:spcPts val="450"/>
              </a:spcAft>
            </a:pPr>
            <a:r>
              <a:rPr lang="en-US" sz="2550" dirty="0">
                <a:solidFill>
                  <a:srgbClr val="002060"/>
                </a:solidFill>
              </a:rPr>
              <a:t>Entries when the contribution is coded in Fund 73:</a:t>
            </a:r>
          </a:p>
          <a:p>
            <a:pPr lvl="1"/>
            <a:r>
              <a:rPr lang="en-US" dirty="0">
                <a:solidFill>
                  <a:srgbClr val="002060"/>
                </a:solidFill>
              </a:rPr>
              <a:t>D: 10B 711000 Cash			$XXX</a:t>
            </a:r>
          </a:p>
          <a:p>
            <a:pPr lvl="1"/>
            <a:r>
              <a:rPr lang="en-US" dirty="0">
                <a:solidFill>
                  <a:srgbClr val="002060"/>
                </a:solidFill>
              </a:rPr>
              <a:t>	C: 10B 812000 Due to Other Funds			$XXX</a:t>
            </a:r>
          </a:p>
          <a:p>
            <a:pPr lvl="1"/>
            <a:r>
              <a:rPr lang="en-US" dirty="0">
                <a:solidFill>
                  <a:srgbClr val="002060"/>
                </a:solidFill>
              </a:rPr>
              <a:t>D: 73B 714000 Due from Other Funds	$XXX</a:t>
            </a:r>
          </a:p>
          <a:p>
            <a:pPr lvl="1"/>
            <a:r>
              <a:rPr lang="en-US" dirty="0">
                <a:solidFill>
                  <a:srgbClr val="002060"/>
                </a:solidFill>
              </a:rPr>
              <a:t>	C: 73R 952						$XXX</a:t>
            </a:r>
          </a:p>
          <a:p>
            <a:pPr>
              <a:spcBef>
                <a:spcPts val="450"/>
              </a:spcBef>
              <a:spcAft>
                <a:spcPts val="450"/>
              </a:spcAft>
            </a:pPr>
            <a:r>
              <a:rPr lang="en-US" sz="2550" dirty="0">
                <a:solidFill>
                  <a:srgbClr val="002060"/>
                </a:solidFill>
              </a:rPr>
              <a:t>Entries when cash physically moves to the trust:</a:t>
            </a:r>
          </a:p>
          <a:p>
            <a:pPr lvl="1"/>
            <a:r>
              <a:rPr lang="en-US" dirty="0">
                <a:solidFill>
                  <a:srgbClr val="002060"/>
                </a:solidFill>
              </a:rPr>
              <a:t>D: 10B 812000 Due from Other Funds	$XXX</a:t>
            </a:r>
          </a:p>
          <a:p>
            <a:pPr lvl="1"/>
            <a:r>
              <a:rPr lang="en-US" dirty="0">
                <a:solidFill>
                  <a:srgbClr val="002060"/>
                </a:solidFill>
              </a:rPr>
              <a:t>	C: 10B 711000 Cash					$XXX</a:t>
            </a:r>
          </a:p>
          <a:p>
            <a:pPr lvl="1"/>
            <a:r>
              <a:rPr lang="en-US" dirty="0">
                <a:solidFill>
                  <a:srgbClr val="002060"/>
                </a:solidFill>
              </a:rPr>
              <a:t>D: 73B 711000 Cash			$XXX</a:t>
            </a:r>
          </a:p>
          <a:p>
            <a:pPr lvl="1"/>
            <a:r>
              <a:rPr lang="en-US" dirty="0">
                <a:solidFill>
                  <a:srgbClr val="002060"/>
                </a:solidFill>
              </a:rPr>
              <a:t>	C: 73B 714000 Due from Other Funds			$XXX</a:t>
            </a:r>
          </a:p>
          <a:p>
            <a:endParaRPr lang="en-US" dirty="0"/>
          </a:p>
        </p:txBody>
      </p:sp>
    </p:spTree>
    <p:extLst>
      <p:ext uri="{BB962C8B-B14F-4D97-AF65-F5344CB8AC3E}">
        <p14:creationId xmlns:p14="http://schemas.microsoft.com/office/powerpoint/2010/main" val="976737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300" u="sng" dirty="0"/>
              <a:t>Retiree Contribution Entry</a:t>
            </a:r>
          </a:p>
        </p:txBody>
      </p:sp>
      <p:pic>
        <p:nvPicPr>
          <p:cNvPr id="4" name="Picture 3" descr="Shape&#10;&#10;Description automatically generated">
            <a:extLst>
              <a:ext uri="{FF2B5EF4-FFF2-40B4-BE49-F238E27FC236}">
                <a16:creationId xmlns:a16="http://schemas.microsoft.com/office/drawing/2014/main" id="{D47C99C0-0D5D-4BFA-9AEC-18891FB4B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
        <p:nvSpPr>
          <p:cNvPr id="5" name="Content Placeholder 4">
            <a:extLst>
              <a:ext uri="{FF2B5EF4-FFF2-40B4-BE49-F238E27FC236}">
                <a16:creationId xmlns:a16="http://schemas.microsoft.com/office/drawing/2014/main" id="{5FA595B6-133F-D35F-9C3E-C47B4FC3B6B6}"/>
              </a:ext>
            </a:extLst>
          </p:cNvPr>
          <p:cNvSpPr>
            <a:spLocks noGrp="1"/>
          </p:cNvSpPr>
          <p:nvPr>
            <p:ph sz="quarter" idx="1"/>
          </p:nvPr>
        </p:nvSpPr>
        <p:spPr>
          <a:xfrm>
            <a:off x="457200" y="1067445"/>
            <a:ext cx="8237483" cy="3701624"/>
          </a:xfrm>
        </p:spPr>
        <p:txBody>
          <a:bodyPr>
            <a:normAutofit fontScale="62500" lnSpcReduction="20000"/>
          </a:bodyPr>
          <a:lstStyle/>
          <a:p>
            <a:pPr>
              <a:spcAft>
                <a:spcPts val="450"/>
              </a:spcAft>
            </a:pPr>
            <a:r>
              <a:rPr lang="en-US" sz="2550" dirty="0">
                <a:solidFill>
                  <a:srgbClr val="002060"/>
                </a:solidFill>
              </a:rPr>
              <a:t>Entries when the contribution is coded in Fund 73:</a:t>
            </a:r>
          </a:p>
          <a:p>
            <a:pPr lvl="1"/>
            <a:r>
              <a:rPr lang="en-US" strike="sngStrike" dirty="0">
                <a:solidFill>
                  <a:srgbClr val="0070C0"/>
                </a:solidFill>
              </a:rPr>
              <a:t>D: 10B 711000 Cash			$XXX</a:t>
            </a:r>
          </a:p>
          <a:p>
            <a:pPr lvl="1"/>
            <a:r>
              <a:rPr lang="en-US" dirty="0">
                <a:solidFill>
                  <a:srgbClr val="002060"/>
                </a:solidFill>
              </a:rPr>
              <a:t>	</a:t>
            </a:r>
            <a:r>
              <a:rPr lang="en-US" strike="sngStrike" dirty="0">
                <a:solidFill>
                  <a:srgbClr val="00B050"/>
                </a:solidFill>
              </a:rPr>
              <a:t>C: 10B 812000 Due to Other Funds			$XXX</a:t>
            </a:r>
          </a:p>
          <a:p>
            <a:pPr lvl="1"/>
            <a:r>
              <a:rPr lang="en-US" strike="sngStrike" dirty="0">
                <a:solidFill>
                  <a:srgbClr val="FFC000"/>
                </a:solidFill>
              </a:rPr>
              <a:t>D: 73B 714000 Due from Other Funds	$XXX</a:t>
            </a:r>
          </a:p>
          <a:p>
            <a:pPr lvl="1"/>
            <a:r>
              <a:rPr lang="en-US" dirty="0">
                <a:solidFill>
                  <a:srgbClr val="002060"/>
                </a:solidFill>
              </a:rPr>
              <a:t>	</a:t>
            </a:r>
            <a:r>
              <a:rPr lang="en-US" b="1" dirty="0">
                <a:solidFill>
                  <a:srgbClr val="FF0000"/>
                </a:solidFill>
              </a:rPr>
              <a:t>C: 73R 952						$XXX</a:t>
            </a:r>
          </a:p>
          <a:p>
            <a:pPr>
              <a:spcBef>
                <a:spcPts val="450"/>
              </a:spcBef>
              <a:spcAft>
                <a:spcPts val="450"/>
              </a:spcAft>
            </a:pPr>
            <a:r>
              <a:rPr lang="en-US" sz="2550" dirty="0">
                <a:solidFill>
                  <a:srgbClr val="002060"/>
                </a:solidFill>
              </a:rPr>
              <a:t>Entries when cash physically moves to the trust:</a:t>
            </a:r>
          </a:p>
          <a:p>
            <a:pPr lvl="1"/>
            <a:r>
              <a:rPr lang="en-US" strike="sngStrike" dirty="0">
                <a:solidFill>
                  <a:srgbClr val="00B050"/>
                </a:solidFill>
              </a:rPr>
              <a:t>D: 10B 812000 Due from Other Funds	$XXX</a:t>
            </a:r>
          </a:p>
          <a:p>
            <a:pPr lvl="1"/>
            <a:r>
              <a:rPr lang="en-US" dirty="0">
                <a:solidFill>
                  <a:srgbClr val="002060"/>
                </a:solidFill>
              </a:rPr>
              <a:t>	</a:t>
            </a:r>
            <a:r>
              <a:rPr lang="en-US" strike="sngStrike" dirty="0">
                <a:solidFill>
                  <a:srgbClr val="0070C0"/>
                </a:solidFill>
              </a:rPr>
              <a:t>C: 10B 711000 Cash					$XXX</a:t>
            </a:r>
          </a:p>
          <a:p>
            <a:pPr lvl="1"/>
            <a:r>
              <a:rPr lang="en-US" b="1" dirty="0">
                <a:solidFill>
                  <a:srgbClr val="FF0000"/>
                </a:solidFill>
              </a:rPr>
              <a:t>D: 73B 711000 Cash			$XXX</a:t>
            </a:r>
          </a:p>
          <a:p>
            <a:pPr lvl="1"/>
            <a:r>
              <a:rPr lang="en-US" dirty="0">
                <a:solidFill>
                  <a:srgbClr val="002060"/>
                </a:solidFill>
              </a:rPr>
              <a:t>	</a:t>
            </a:r>
            <a:r>
              <a:rPr lang="en-US" strike="sngStrike" dirty="0">
                <a:solidFill>
                  <a:srgbClr val="FFC000"/>
                </a:solidFill>
              </a:rPr>
              <a:t>C: 73B 714000 Due from Other Funds			$XXX</a:t>
            </a:r>
          </a:p>
          <a:p>
            <a:endParaRPr lang="en-US" dirty="0"/>
          </a:p>
        </p:txBody>
      </p:sp>
    </p:spTree>
    <p:extLst>
      <p:ext uri="{BB962C8B-B14F-4D97-AF65-F5344CB8AC3E}">
        <p14:creationId xmlns:p14="http://schemas.microsoft.com/office/powerpoint/2010/main" val="1508159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223" u="sng" dirty="0"/>
              <a:t>Payment of Retiree Benefits</a:t>
            </a:r>
          </a:p>
        </p:txBody>
      </p:sp>
      <p:sp>
        <p:nvSpPr>
          <p:cNvPr id="2" name="Content Placeholder 1"/>
          <p:cNvSpPr>
            <a:spLocks noGrp="1"/>
          </p:cNvSpPr>
          <p:nvPr>
            <p:ph sz="quarter" idx="1"/>
          </p:nvPr>
        </p:nvSpPr>
        <p:spPr>
          <a:xfrm>
            <a:off x="449318" y="971552"/>
            <a:ext cx="8261131" cy="3969969"/>
          </a:xfrm>
        </p:spPr>
        <p:txBody>
          <a:bodyPr>
            <a:noAutofit/>
          </a:bodyPr>
          <a:lstStyle/>
          <a:p>
            <a:pPr>
              <a:spcBef>
                <a:spcPts val="220"/>
              </a:spcBef>
              <a:spcAft>
                <a:spcPts val="220"/>
              </a:spcAft>
            </a:pPr>
            <a:r>
              <a:rPr lang="en-US" sz="2051" dirty="0">
                <a:solidFill>
                  <a:srgbClr val="002060"/>
                </a:solidFill>
              </a:rPr>
              <a:t>Payment of Retiree Benefits from the Trust</a:t>
            </a:r>
          </a:p>
          <a:p>
            <a:pPr lvl="1">
              <a:lnSpc>
                <a:spcPct val="100000"/>
              </a:lnSpc>
              <a:spcBef>
                <a:spcPts val="220"/>
              </a:spcBef>
              <a:spcAft>
                <a:spcPts val="220"/>
              </a:spcAft>
            </a:pPr>
            <a:r>
              <a:rPr lang="en-US" sz="2051" b="1" dirty="0">
                <a:solidFill>
                  <a:srgbClr val="002060"/>
                </a:solidFill>
              </a:rPr>
              <a:t>Paid directly to Vendor</a:t>
            </a:r>
          </a:p>
          <a:p>
            <a:pPr lvl="2">
              <a:lnSpc>
                <a:spcPct val="100000"/>
              </a:lnSpc>
              <a:spcBef>
                <a:spcPts val="220"/>
              </a:spcBef>
              <a:spcAft>
                <a:spcPts val="220"/>
              </a:spcAft>
            </a:pPr>
            <a:r>
              <a:rPr lang="en-US" sz="2051" b="1" dirty="0">
                <a:solidFill>
                  <a:srgbClr val="002060"/>
                </a:solidFill>
              </a:rPr>
              <a:t>73E-420000-991</a:t>
            </a:r>
          </a:p>
          <a:p>
            <a:pPr lvl="1">
              <a:lnSpc>
                <a:spcPct val="100000"/>
              </a:lnSpc>
              <a:spcBef>
                <a:spcPts val="220"/>
              </a:spcBef>
              <a:spcAft>
                <a:spcPts val="220"/>
              </a:spcAft>
            </a:pPr>
            <a:r>
              <a:rPr lang="en-US" sz="2051" b="1" dirty="0">
                <a:solidFill>
                  <a:srgbClr val="002060"/>
                </a:solidFill>
              </a:rPr>
              <a:t>District pays with Trust Reimbursing</a:t>
            </a:r>
          </a:p>
          <a:p>
            <a:pPr lvl="2">
              <a:lnSpc>
                <a:spcPct val="100000"/>
              </a:lnSpc>
              <a:spcBef>
                <a:spcPts val="220"/>
              </a:spcBef>
              <a:spcAft>
                <a:spcPts val="220"/>
              </a:spcAft>
            </a:pPr>
            <a:r>
              <a:rPr lang="en-US" sz="2051" b="1" dirty="0">
                <a:solidFill>
                  <a:srgbClr val="002060"/>
                </a:solidFill>
              </a:rPr>
              <a:t>District (Fund 10) pays vendor and charges to 714000 - Due From Fund 73</a:t>
            </a:r>
          </a:p>
          <a:p>
            <a:pPr lvl="3">
              <a:lnSpc>
                <a:spcPct val="100000"/>
              </a:lnSpc>
              <a:spcBef>
                <a:spcPts val="220"/>
              </a:spcBef>
              <a:spcAft>
                <a:spcPts val="220"/>
              </a:spcAft>
            </a:pPr>
            <a:r>
              <a:rPr lang="en-US" sz="2051" b="1" dirty="0">
                <a:solidFill>
                  <a:srgbClr val="002060"/>
                </a:solidFill>
              </a:rPr>
              <a:t>NEVER AN EXPENDITURE TO DISTRICT</a:t>
            </a:r>
          </a:p>
          <a:p>
            <a:pPr lvl="2">
              <a:lnSpc>
                <a:spcPct val="100000"/>
              </a:lnSpc>
              <a:spcBef>
                <a:spcPts val="220"/>
              </a:spcBef>
              <a:spcAft>
                <a:spcPts val="220"/>
              </a:spcAft>
            </a:pPr>
            <a:r>
              <a:rPr lang="en-US" sz="2051" b="1" dirty="0">
                <a:solidFill>
                  <a:srgbClr val="002060"/>
                </a:solidFill>
              </a:rPr>
              <a:t>Trust Records a Due to Fund 10 </a:t>
            </a:r>
          </a:p>
          <a:p>
            <a:pPr lvl="3">
              <a:lnSpc>
                <a:spcPct val="100000"/>
              </a:lnSpc>
              <a:spcBef>
                <a:spcPts val="220"/>
              </a:spcBef>
              <a:spcAft>
                <a:spcPts val="220"/>
              </a:spcAft>
            </a:pPr>
            <a:r>
              <a:rPr lang="en-US" sz="2051" b="1" dirty="0">
                <a:solidFill>
                  <a:srgbClr val="002060"/>
                </a:solidFill>
              </a:rPr>
              <a:t>Debit 73E-420000-991</a:t>
            </a:r>
          </a:p>
          <a:p>
            <a:pPr lvl="3">
              <a:lnSpc>
                <a:spcPct val="100000"/>
              </a:lnSpc>
              <a:spcBef>
                <a:spcPts val="220"/>
              </a:spcBef>
              <a:spcAft>
                <a:spcPts val="220"/>
              </a:spcAft>
            </a:pPr>
            <a:r>
              <a:rPr lang="en-US" sz="2051" b="1" dirty="0">
                <a:solidFill>
                  <a:srgbClr val="002060"/>
                </a:solidFill>
              </a:rPr>
              <a:t>Credit 73B-812000</a:t>
            </a:r>
          </a:p>
          <a:p>
            <a:pPr lvl="2">
              <a:lnSpc>
                <a:spcPct val="100000"/>
              </a:lnSpc>
              <a:spcBef>
                <a:spcPts val="220"/>
              </a:spcBef>
              <a:spcAft>
                <a:spcPts val="220"/>
              </a:spcAft>
            </a:pPr>
            <a:r>
              <a:rPr lang="en-US" sz="2051" b="1" dirty="0">
                <a:solidFill>
                  <a:srgbClr val="002060"/>
                </a:solidFill>
              </a:rPr>
              <a:t>Actual Cash, IN FULL, must be transited to district.</a:t>
            </a:r>
          </a:p>
          <a:p>
            <a:pPr lvl="1">
              <a:lnSpc>
                <a:spcPct val="100000"/>
              </a:lnSpc>
              <a:spcBef>
                <a:spcPts val="220"/>
              </a:spcBef>
              <a:spcAft>
                <a:spcPts val="220"/>
              </a:spcAft>
            </a:pPr>
            <a:endParaRPr lang="en-US" sz="2051" b="1" dirty="0"/>
          </a:p>
          <a:p>
            <a:pPr lvl="1">
              <a:lnSpc>
                <a:spcPct val="100000"/>
              </a:lnSpc>
              <a:spcBef>
                <a:spcPts val="220"/>
              </a:spcBef>
              <a:spcAft>
                <a:spcPts val="220"/>
              </a:spcAft>
            </a:pPr>
            <a:endParaRPr lang="en-US" sz="2051" b="1" dirty="0"/>
          </a:p>
        </p:txBody>
      </p:sp>
      <p:pic>
        <p:nvPicPr>
          <p:cNvPr id="4" name="Picture 3" descr="Shape&#10;&#10;Description automatically generated">
            <a:extLst>
              <a:ext uri="{FF2B5EF4-FFF2-40B4-BE49-F238E27FC236}">
                <a16:creationId xmlns:a16="http://schemas.microsoft.com/office/drawing/2014/main" id="{549E2090-2253-4EE9-BE6A-52546BE751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114300"/>
            <a:ext cx="9140641" cy="685800"/>
          </a:xfrm>
        </p:spPr>
        <p:txBody>
          <a:bodyPr>
            <a:normAutofit/>
          </a:bodyPr>
          <a:lstStyle/>
          <a:p>
            <a:pPr algn="ctr"/>
            <a:r>
              <a:rPr lang="en-US" sz="3223" u="sng" dirty="0"/>
              <a:t>Why is OPEB Important?</a:t>
            </a:r>
          </a:p>
        </p:txBody>
      </p:sp>
      <p:sp>
        <p:nvSpPr>
          <p:cNvPr id="2" name="Content Placeholder 1"/>
          <p:cNvSpPr>
            <a:spLocks noGrp="1"/>
          </p:cNvSpPr>
          <p:nvPr>
            <p:ph sz="quarter" idx="1"/>
          </p:nvPr>
        </p:nvSpPr>
        <p:spPr>
          <a:xfrm>
            <a:off x="1067562" y="1028700"/>
            <a:ext cx="7250120" cy="3771900"/>
          </a:xfrm>
        </p:spPr>
        <p:txBody>
          <a:bodyPr>
            <a:noAutofit/>
          </a:bodyPr>
          <a:lstStyle/>
          <a:p>
            <a:pPr>
              <a:spcBef>
                <a:spcPts val="439"/>
              </a:spcBef>
              <a:spcAft>
                <a:spcPts val="1318"/>
              </a:spcAft>
            </a:pPr>
            <a:r>
              <a:rPr lang="en-US" sz="2051" dirty="0">
                <a:solidFill>
                  <a:srgbClr val="002060"/>
                </a:solidFill>
              </a:rPr>
              <a:t>In 2004 the Governmental Accounting Standards Board issued Statement 45 (GASB 45) to provide more complete and reliable financial reporting of OPEB.</a:t>
            </a:r>
          </a:p>
          <a:p>
            <a:pPr lvl="1">
              <a:lnSpc>
                <a:spcPct val="100000"/>
              </a:lnSpc>
              <a:spcBef>
                <a:spcPts val="439"/>
              </a:spcBef>
              <a:spcAft>
                <a:spcPts val="1318"/>
              </a:spcAft>
            </a:pPr>
            <a:r>
              <a:rPr lang="en-US" sz="2051" b="1" dirty="0">
                <a:solidFill>
                  <a:srgbClr val="002060"/>
                </a:solidFill>
              </a:rPr>
              <a:t>Applies to all districts</a:t>
            </a:r>
          </a:p>
          <a:p>
            <a:pPr>
              <a:spcBef>
                <a:spcPts val="439"/>
              </a:spcBef>
              <a:spcAft>
                <a:spcPts val="1318"/>
              </a:spcAft>
            </a:pPr>
            <a:r>
              <a:rPr lang="en-US" sz="2051" dirty="0">
                <a:solidFill>
                  <a:srgbClr val="002060"/>
                </a:solidFill>
              </a:rPr>
              <a:t>GASB 75 supersedes Statement 45 effective FYE 6/30/18</a:t>
            </a:r>
          </a:p>
          <a:p>
            <a:pPr>
              <a:spcBef>
                <a:spcPts val="439"/>
              </a:spcBef>
              <a:spcAft>
                <a:spcPts val="1318"/>
              </a:spcAft>
            </a:pPr>
            <a:r>
              <a:rPr lang="en-US" sz="2051" dirty="0">
                <a:solidFill>
                  <a:srgbClr val="002060"/>
                </a:solidFill>
              </a:rPr>
              <a:t>School districts (and other government bodies) are required to determine their OPEB liability and report this in their financial statements.</a:t>
            </a:r>
          </a:p>
          <a:p>
            <a:pPr>
              <a:spcBef>
                <a:spcPts val="439"/>
              </a:spcBef>
            </a:pPr>
            <a:r>
              <a:rPr lang="en-US" sz="2051" dirty="0">
                <a:solidFill>
                  <a:srgbClr val="002060"/>
                </a:solidFill>
              </a:rPr>
              <a:t>Does NOT require the funding of future payments.</a:t>
            </a:r>
          </a:p>
        </p:txBody>
      </p:sp>
      <p:pic>
        <p:nvPicPr>
          <p:cNvPr id="6" name="Picture 5" descr="Shape&#10;&#10;Description automatically generated">
            <a:extLst>
              <a:ext uri="{FF2B5EF4-FFF2-40B4-BE49-F238E27FC236}">
                <a16:creationId xmlns:a16="http://schemas.microsoft.com/office/drawing/2014/main" id="{E8B5F648-9F98-4729-8A0F-A869B7AB74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300" u="sng" dirty="0"/>
              <a:t>Retiree Benefits Paid Entry</a:t>
            </a:r>
          </a:p>
        </p:txBody>
      </p:sp>
      <p:pic>
        <p:nvPicPr>
          <p:cNvPr id="4" name="Picture 3" descr="Shape&#10;&#10;Description automatically generated">
            <a:extLst>
              <a:ext uri="{FF2B5EF4-FFF2-40B4-BE49-F238E27FC236}">
                <a16:creationId xmlns:a16="http://schemas.microsoft.com/office/drawing/2014/main" id="{D47C99C0-0D5D-4BFA-9AEC-18891FB4B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
        <p:nvSpPr>
          <p:cNvPr id="5" name="Content Placeholder 4">
            <a:extLst>
              <a:ext uri="{FF2B5EF4-FFF2-40B4-BE49-F238E27FC236}">
                <a16:creationId xmlns:a16="http://schemas.microsoft.com/office/drawing/2014/main" id="{5FA595B6-133F-D35F-9C3E-C47B4FC3B6B6}"/>
              </a:ext>
            </a:extLst>
          </p:cNvPr>
          <p:cNvSpPr>
            <a:spLocks noGrp="1"/>
          </p:cNvSpPr>
          <p:nvPr>
            <p:ph sz="quarter" idx="1"/>
          </p:nvPr>
        </p:nvSpPr>
        <p:spPr>
          <a:xfrm>
            <a:off x="457200" y="1067445"/>
            <a:ext cx="8237483" cy="3701624"/>
          </a:xfrm>
        </p:spPr>
        <p:txBody>
          <a:bodyPr>
            <a:normAutofit fontScale="62500" lnSpcReduction="20000"/>
          </a:bodyPr>
          <a:lstStyle/>
          <a:p>
            <a:pPr>
              <a:spcAft>
                <a:spcPts val="450"/>
              </a:spcAft>
            </a:pPr>
            <a:r>
              <a:rPr lang="en-US" sz="2550" dirty="0">
                <a:solidFill>
                  <a:srgbClr val="002060"/>
                </a:solidFill>
              </a:rPr>
              <a:t>Entries when the benefits are paid from the general fund:</a:t>
            </a:r>
          </a:p>
          <a:p>
            <a:pPr lvl="1"/>
            <a:r>
              <a:rPr lang="en-US" dirty="0">
                <a:solidFill>
                  <a:srgbClr val="002060"/>
                </a:solidFill>
              </a:rPr>
              <a:t>D: 10B 714000 Due from Other Funds	$XXX</a:t>
            </a:r>
          </a:p>
          <a:p>
            <a:pPr lvl="1"/>
            <a:r>
              <a:rPr lang="en-US" dirty="0">
                <a:solidFill>
                  <a:srgbClr val="002060"/>
                </a:solidFill>
              </a:rPr>
              <a:t>	C: 10B 711000 Cash					$XXX</a:t>
            </a:r>
          </a:p>
          <a:p>
            <a:pPr lvl="1"/>
            <a:r>
              <a:rPr lang="en-US" dirty="0">
                <a:solidFill>
                  <a:srgbClr val="002060"/>
                </a:solidFill>
              </a:rPr>
              <a:t>D: 73E 991 420000			$XXX</a:t>
            </a:r>
          </a:p>
          <a:p>
            <a:pPr lvl="1"/>
            <a:r>
              <a:rPr lang="en-US" dirty="0">
                <a:solidFill>
                  <a:srgbClr val="002060"/>
                </a:solidFill>
              </a:rPr>
              <a:t>	C: 73B 812000 Due to Other Funds			$XXX</a:t>
            </a:r>
          </a:p>
          <a:p>
            <a:pPr>
              <a:spcBef>
                <a:spcPts val="450"/>
              </a:spcBef>
              <a:spcAft>
                <a:spcPts val="450"/>
              </a:spcAft>
            </a:pPr>
            <a:r>
              <a:rPr lang="en-US" sz="2550" dirty="0">
                <a:solidFill>
                  <a:srgbClr val="002060"/>
                </a:solidFill>
              </a:rPr>
              <a:t>Entries when trust reimburses the general fund:</a:t>
            </a:r>
          </a:p>
          <a:p>
            <a:pPr lvl="1"/>
            <a:r>
              <a:rPr lang="en-US" dirty="0">
                <a:solidFill>
                  <a:srgbClr val="002060"/>
                </a:solidFill>
              </a:rPr>
              <a:t>D: 10B 711000 Cash			$XXX</a:t>
            </a:r>
          </a:p>
          <a:p>
            <a:pPr lvl="1"/>
            <a:r>
              <a:rPr lang="en-US" dirty="0">
                <a:solidFill>
                  <a:srgbClr val="002060"/>
                </a:solidFill>
              </a:rPr>
              <a:t>	C: 10B 714000 Due from Other Funds 		$XXX</a:t>
            </a:r>
          </a:p>
          <a:p>
            <a:pPr lvl="1"/>
            <a:r>
              <a:rPr lang="en-US" dirty="0">
                <a:solidFill>
                  <a:srgbClr val="002060"/>
                </a:solidFill>
              </a:rPr>
              <a:t>D: 73B 812000 Due to Other Funds	$XXX</a:t>
            </a:r>
          </a:p>
          <a:p>
            <a:pPr lvl="1"/>
            <a:r>
              <a:rPr lang="en-US" dirty="0">
                <a:solidFill>
                  <a:srgbClr val="002060"/>
                </a:solidFill>
              </a:rPr>
              <a:t>	C: 73B 711000 Cash					$XXX</a:t>
            </a:r>
          </a:p>
          <a:p>
            <a:endParaRPr lang="en-US" dirty="0"/>
          </a:p>
        </p:txBody>
      </p:sp>
    </p:spTree>
    <p:extLst>
      <p:ext uri="{BB962C8B-B14F-4D97-AF65-F5344CB8AC3E}">
        <p14:creationId xmlns:p14="http://schemas.microsoft.com/office/powerpoint/2010/main" val="587789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1" y="114300"/>
            <a:ext cx="9140641" cy="628650"/>
          </a:xfrm>
        </p:spPr>
        <p:txBody>
          <a:bodyPr>
            <a:normAutofit/>
          </a:bodyPr>
          <a:lstStyle/>
          <a:p>
            <a:pPr algn="ctr"/>
            <a:r>
              <a:rPr lang="en-US" sz="3300" u="sng" dirty="0"/>
              <a:t>Retiree Benefits Paid Entry</a:t>
            </a:r>
          </a:p>
        </p:txBody>
      </p:sp>
      <p:pic>
        <p:nvPicPr>
          <p:cNvPr id="4" name="Picture 3" descr="Shape&#10;&#10;Description automatically generated">
            <a:extLst>
              <a:ext uri="{FF2B5EF4-FFF2-40B4-BE49-F238E27FC236}">
                <a16:creationId xmlns:a16="http://schemas.microsoft.com/office/drawing/2014/main" id="{D47C99C0-0D5D-4BFA-9AEC-18891FB4B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
        <p:nvSpPr>
          <p:cNvPr id="5" name="Content Placeholder 4">
            <a:extLst>
              <a:ext uri="{FF2B5EF4-FFF2-40B4-BE49-F238E27FC236}">
                <a16:creationId xmlns:a16="http://schemas.microsoft.com/office/drawing/2014/main" id="{5FA595B6-133F-D35F-9C3E-C47B4FC3B6B6}"/>
              </a:ext>
            </a:extLst>
          </p:cNvPr>
          <p:cNvSpPr>
            <a:spLocks noGrp="1"/>
          </p:cNvSpPr>
          <p:nvPr>
            <p:ph sz="quarter" idx="1"/>
          </p:nvPr>
        </p:nvSpPr>
        <p:spPr>
          <a:xfrm>
            <a:off x="457200" y="1067445"/>
            <a:ext cx="8237483" cy="3701624"/>
          </a:xfrm>
        </p:spPr>
        <p:txBody>
          <a:bodyPr>
            <a:normAutofit fontScale="62500" lnSpcReduction="20000"/>
          </a:bodyPr>
          <a:lstStyle/>
          <a:p>
            <a:pPr>
              <a:spcAft>
                <a:spcPts val="450"/>
              </a:spcAft>
            </a:pPr>
            <a:r>
              <a:rPr lang="en-US" sz="2550" dirty="0">
                <a:solidFill>
                  <a:srgbClr val="002060"/>
                </a:solidFill>
              </a:rPr>
              <a:t>Entries when the benefits are paid from the general fund:</a:t>
            </a:r>
          </a:p>
          <a:p>
            <a:pPr lvl="1"/>
            <a:r>
              <a:rPr lang="en-US" strike="sngStrike" dirty="0">
                <a:solidFill>
                  <a:srgbClr val="0070C0"/>
                </a:solidFill>
              </a:rPr>
              <a:t>D: 10B 714000 Due from Other Funds	$XXX</a:t>
            </a:r>
          </a:p>
          <a:p>
            <a:pPr lvl="1"/>
            <a:r>
              <a:rPr lang="en-US" dirty="0"/>
              <a:t>	</a:t>
            </a:r>
            <a:r>
              <a:rPr lang="en-US" strike="sngStrike" dirty="0">
                <a:solidFill>
                  <a:srgbClr val="00B050"/>
                </a:solidFill>
              </a:rPr>
              <a:t>C: 10B 711000 Cash					$XXX</a:t>
            </a:r>
          </a:p>
          <a:p>
            <a:pPr lvl="1"/>
            <a:r>
              <a:rPr lang="en-US" b="1" dirty="0">
                <a:solidFill>
                  <a:srgbClr val="FF0000"/>
                </a:solidFill>
              </a:rPr>
              <a:t>D: 73E 991 420000			$XXX</a:t>
            </a:r>
          </a:p>
          <a:p>
            <a:pPr lvl="1"/>
            <a:r>
              <a:rPr lang="en-US" dirty="0"/>
              <a:t>	</a:t>
            </a:r>
            <a:r>
              <a:rPr lang="en-US" strike="sngStrike" dirty="0">
                <a:solidFill>
                  <a:srgbClr val="FFC000"/>
                </a:solidFill>
              </a:rPr>
              <a:t>C: 73B 812000 Due to Other Funds			$XXX</a:t>
            </a:r>
          </a:p>
          <a:p>
            <a:pPr>
              <a:spcBef>
                <a:spcPts val="450"/>
              </a:spcBef>
              <a:spcAft>
                <a:spcPts val="450"/>
              </a:spcAft>
            </a:pPr>
            <a:r>
              <a:rPr lang="en-US" sz="2550" dirty="0">
                <a:solidFill>
                  <a:srgbClr val="002060"/>
                </a:solidFill>
              </a:rPr>
              <a:t>Entries when trust reimburses the general fund:</a:t>
            </a:r>
          </a:p>
          <a:p>
            <a:pPr lvl="1"/>
            <a:r>
              <a:rPr lang="en-US" strike="sngStrike" dirty="0">
                <a:solidFill>
                  <a:srgbClr val="00B050"/>
                </a:solidFill>
              </a:rPr>
              <a:t>D: 10B 711000 Cash			$XXX</a:t>
            </a:r>
          </a:p>
          <a:p>
            <a:pPr lvl="1"/>
            <a:r>
              <a:rPr lang="en-US" dirty="0">
                <a:solidFill>
                  <a:srgbClr val="0070C0"/>
                </a:solidFill>
              </a:rPr>
              <a:t>	</a:t>
            </a:r>
            <a:r>
              <a:rPr lang="en-US" strike="sngStrike" dirty="0">
                <a:solidFill>
                  <a:srgbClr val="0070C0"/>
                </a:solidFill>
              </a:rPr>
              <a:t>C: 10B 714000 Due from Other Funds 		$XXX</a:t>
            </a:r>
          </a:p>
          <a:p>
            <a:pPr lvl="1"/>
            <a:r>
              <a:rPr lang="en-US" strike="sngStrike" dirty="0">
                <a:solidFill>
                  <a:srgbClr val="FFC000"/>
                </a:solidFill>
              </a:rPr>
              <a:t>D: 73B 812000 Due to Other Funds	$XXX</a:t>
            </a:r>
          </a:p>
          <a:p>
            <a:pPr lvl="1"/>
            <a:r>
              <a:rPr lang="en-US" b="1" dirty="0">
                <a:solidFill>
                  <a:srgbClr val="FF0000"/>
                </a:solidFill>
              </a:rPr>
              <a:t>	C: 73B 711000 Cash					$XXX</a:t>
            </a:r>
          </a:p>
          <a:p>
            <a:endParaRPr lang="en-US" dirty="0"/>
          </a:p>
        </p:txBody>
      </p:sp>
    </p:spTree>
    <p:extLst>
      <p:ext uri="{BB962C8B-B14F-4D97-AF65-F5344CB8AC3E}">
        <p14:creationId xmlns:p14="http://schemas.microsoft.com/office/powerpoint/2010/main" val="1584556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919560" y="957943"/>
            <a:ext cx="7759357" cy="4071257"/>
          </a:xfrm>
        </p:spPr>
        <p:txBody>
          <a:bodyPr>
            <a:normAutofit/>
          </a:bodyPr>
          <a:lstStyle/>
          <a:p>
            <a:pPr>
              <a:spcAft>
                <a:spcPts val="450"/>
              </a:spcAft>
            </a:pPr>
            <a:r>
              <a:rPr lang="en-US" sz="2100" dirty="0">
                <a:solidFill>
                  <a:srgbClr val="002060"/>
                </a:solidFill>
              </a:rPr>
              <a:t>The difference between individuals’ actual incurred costs for medical coverage (i.e., incurred medical claims paid by the insurer, in the case of a fully-insured health plan) and the individuals’ total premiums charged for such coverage.</a:t>
            </a:r>
          </a:p>
          <a:p>
            <a:pPr>
              <a:lnSpc>
                <a:spcPct val="110000"/>
              </a:lnSpc>
              <a:spcAft>
                <a:spcPts val="0"/>
              </a:spcAft>
            </a:pPr>
            <a:r>
              <a:rPr lang="en-US" sz="2100" dirty="0">
                <a:solidFill>
                  <a:srgbClr val="002060"/>
                </a:solidFill>
              </a:rPr>
              <a:t>Implicit rate subsidy payback is paid to the district from the trust and reduces the healthcare costs of active employee plan members with health insurance.</a:t>
            </a:r>
          </a:p>
          <a:p>
            <a:pPr marL="685792" lvl="1" indent="-342900">
              <a:lnSpc>
                <a:spcPct val="110000"/>
              </a:lnSpc>
              <a:spcBef>
                <a:spcPts val="0"/>
              </a:spcBef>
              <a:buFont typeface="Arial" panose="020B0604020202020204" pitchFamily="34" charset="0"/>
              <a:buChar char="•"/>
            </a:pPr>
            <a:r>
              <a:rPr lang="en-US" sz="2100" b="1" dirty="0">
                <a:solidFill>
                  <a:srgbClr val="002060"/>
                </a:solidFill>
              </a:rPr>
              <a:t>MUST BE ALLOCATED to employee fund, function and project</a:t>
            </a:r>
          </a:p>
          <a:p>
            <a:pPr>
              <a:lnSpc>
                <a:spcPct val="110000"/>
              </a:lnSpc>
              <a:spcAft>
                <a:spcPts val="0"/>
              </a:spcAft>
            </a:pPr>
            <a:r>
              <a:rPr lang="en-US" sz="2100" dirty="0">
                <a:solidFill>
                  <a:srgbClr val="002060"/>
                </a:solidFill>
              </a:rPr>
              <a:t>Even if no contribution that year, implicit rate subsidy payback applies.</a:t>
            </a:r>
          </a:p>
        </p:txBody>
      </p:sp>
      <p:sp>
        <p:nvSpPr>
          <p:cNvPr id="8" name="Title 2"/>
          <p:cNvSpPr>
            <a:spLocks noGrp="1"/>
          </p:cNvSpPr>
          <p:nvPr>
            <p:ph type="title"/>
          </p:nvPr>
        </p:nvSpPr>
        <p:spPr>
          <a:xfrm>
            <a:off x="1681" y="114300"/>
            <a:ext cx="9140641" cy="628650"/>
          </a:xfrm>
        </p:spPr>
        <p:txBody>
          <a:bodyPr>
            <a:normAutofit/>
          </a:bodyPr>
          <a:lstStyle/>
          <a:p>
            <a:pPr algn="ctr"/>
            <a:r>
              <a:rPr lang="en-US" sz="3223" u="sng" dirty="0"/>
              <a:t>Implicit Rate Subsidy</a:t>
            </a:r>
          </a:p>
        </p:txBody>
      </p:sp>
      <p:pic>
        <p:nvPicPr>
          <p:cNvPr id="4" name="Picture 3" descr="Shape&#10;&#10;Description automatically generated">
            <a:extLst>
              <a:ext uri="{FF2B5EF4-FFF2-40B4-BE49-F238E27FC236}">
                <a16:creationId xmlns:a16="http://schemas.microsoft.com/office/drawing/2014/main" id="{3D717302-1C58-4E97-8AE1-35A6C278D4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114300"/>
            <a:ext cx="9055648" cy="628650"/>
          </a:xfrm>
        </p:spPr>
        <p:txBody>
          <a:bodyPr>
            <a:normAutofit/>
          </a:bodyPr>
          <a:lstStyle/>
          <a:p>
            <a:pPr algn="ctr"/>
            <a:r>
              <a:rPr lang="en-US" sz="3223" u="sng" dirty="0"/>
              <a:t>Implicit Rate Subsidy Entry</a:t>
            </a:r>
          </a:p>
        </p:txBody>
      </p:sp>
      <p:sp>
        <p:nvSpPr>
          <p:cNvPr id="2" name="Content Placeholder 1"/>
          <p:cNvSpPr>
            <a:spLocks noGrp="1"/>
          </p:cNvSpPr>
          <p:nvPr>
            <p:ph sz="quarter" idx="1"/>
          </p:nvPr>
        </p:nvSpPr>
        <p:spPr>
          <a:xfrm>
            <a:off x="433552" y="971551"/>
            <a:ext cx="8245366" cy="4000500"/>
          </a:xfrm>
        </p:spPr>
        <p:txBody>
          <a:bodyPr>
            <a:noAutofit/>
          </a:bodyPr>
          <a:lstStyle/>
          <a:p>
            <a:pPr>
              <a:spcBef>
                <a:spcPts val="220"/>
              </a:spcBef>
              <a:spcAft>
                <a:spcPts val="900"/>
              </a:spcAft>
            </a:pPr>
            <a:r>
              <a:rPr lang="en-US" sz="2051" dirty="0">
                <a:solidFill>
                  <a:srgbClr val="002060"/>
                </a:solidFill>
              </a:rPr>
              <a:t>Implicit Rate Subsidy Payback</a:t>
            </a:r>
          </a:p>
          <a:p>
            <a:pPr lvl="1">
              <a:lnSpc>
                <a:spcPct val="100000"/>
              </a:lnSpc>
              <a:spcBef>
                <a:spcPts val="220"/>
              </a:spcBef>
            </a:pPr>
            <a:r>
              <a:rPr lang="en-US" sz="2051" b="1" dirty="0">
                <a:solidFill>
                  <a:srgbClr val="002060"/>
                </a:solidFill>
              </a:rPr>
              <a:t>Expenditure from the Trust to the District</a:t>
            </a:r>
          </a:p>
          <a:p>
            <a:pPr lvl="2">
              <a:lnSpc>
                <a:spcPct val="100000"/>
              </a:lnSpc>
              <a:spcBef>
                <a:spcPts val="220"/>
              </a:spcBef>
            </a:pPr>
            <a:r>
              <a:rPr lang="en-US" sz="2051" b="1" dirty="0">
                <a:solidFill>
                  <a:srgbClr val="002060"/>
                </a:solidFill>
              </a:rPr>
              <a:t>Debit 73E-420000-994</a:t>
            </a:r>
          </a:p>
          <a:p>
            <a:pPr lvl="2">
              <a:lnSpc>
                <a:spcPct val="100000"/>
              </a:lnSpc>
              <a:spcBef>
                <a:spcPts val="220"/>
              </a:spcBef>
            </a:pPr>
            <a:r>
              <a:rPr lang="en-US" sz="2051" b="1" dirty="0">
                <a:solidFill>
                  <a:srgbClr val="002060"/>
                </a:solidFill>
              </a:rPr>
              <a:t>Credit 73B-711000</a:t>
            </a:r>
          </a:p>
          <a:p>
            <a:pPr lvl="1">
              <a:lnSpc>
                <a:spcPct val="100000"/>
              </a:lnSpc>
              <a:spcBef>
                <a:spcPts val="220"/>
              </a:spcBef>
            </a:pPr>
            <a:r>
              <a:rPr lang="en-US" sz="2051" b="1" dirty="0">
                <a:solidFill>
                  <a:srgbClr val="002060"/>
                </a:solidFill>
              </a:rPr>
              <a:t>Receipt of Implicit Rate Subsidy Payback from the Trust</a:t>
            </a:r>
          </a:p>
          <a:p>
            <a:pPr lvl="2">
              <a:lnSpc>
                <a:spcPct val="100000"/>
              </a:lnSpc>
              <a:spcBef>
                <a:spcPts val="220"/>
              </a:spcBef>
            </a:pPr>
            <a:r>
              <a:rPr lang="en-US" sz="2051" b="1" dirty="0">
                <a:solidFill>
                  <a:srgbClr val="002060"/>
                </a:solidFill>
              </a:rPr>
              <a:t>Debit xxB-711000</a:t>
            </a:r>
          </a:p>
          <a:p>
            <a:pPr lvl="2">
              <a:lnSpc>
                <a:spcPct val="100000"/>
              </a:lnSpc>
              <a:spcBef>
                <a:spcPts val="220"/>
              </a:spcBef>
            </a:pPr>
            <a:r>
              <a:rPr lang="en-US" sz="2051" b="1" dirty="0">
                <a:solidFill>
                  <a:srgbClr val="002060"/>
                </a:solidFill>
              </a:rPr>
              <a:t>Credit xxE-xxxxxx-241</a:t>
            </a:r>
          </a:p>
          <a:p>
            <a:pPr>
              <a:spcBef>
                <a:spcPts val="220"/>
              </a:spcBef>
            </a:pPr>
            <a:r>
              <a:rPr lang="en-US" sz="2051" dirty="0">
                <a:solidFill>
                  <a:srgbClr val="002060"/>
                </a:solidFill>
              </a:rPr>
              <a:t>Fund 73 trust must pay the district IN CASH and IN FULL for the Implicit Rate Subsidy Payback.</a:t>
            </a:r>
          </a:p>
        </p:txBody>
      </p:sp>
      <p:pic>
        <p:nvPicPr>
          <p:cNvPr id="4" name="Picture 3" descr="Shape&#10;&#10;Description automatically generated">
            <a:extLst>
              <a:ext uri="{FF2B5EF4-FFF2-40B4-BE49-F238E27FC236}">
                <a16:creationId xmlns:a16="http://schemas.microsoft.com/office/drawing/2014/main" id="{34A81EDE-B676-46C8-9F29-378D68DF8E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114300"/>
            <a:ext cx="9055648" cy="628650"/>
          </a:xfrm>
        </p:spPr>
        <p:txBody>
          <a:bodyPr>
            <a:normAutofit/>
          </a:bodyPr>
          <a:lstStyle/>
          <a:p>
            <a:pPr algn="ctr"/>
            <a:r>
              <a:rPr lang="en-US" sz="3223" u="sng" dirty="0"/>
              <a:t>Defined Contribution Benefits</a:t>
            </a:r>
          </a:p>
        </p:txBody>
      </p:sp>
      <p:sp>
        <p:nvSpPr>
          <p:cNvPr id="2" name="Content Placeholder 1"/>
          <p:cNvSpPr>
            <a:spLocks noGrp="1"/>
          </p:cNvSpPr>
          <p:nvPr>
            <p:ph sz="quarter" idx="1"/>
          </p:nvPr>
        </p:nvSpPr>
        <p:spPr>
          <a:xfrm>
            <a:off x="433552" y="971551"/>
            <a:ext cx="8245366" cy="4000500"/>
          </a:xfrm>
        </p:spPr>
        <p:txBody>
          <a:bodyPr>
            <a:noAutofit/>
          </a:bodyPr>
          <a:lstStyle/>
          <a:p>
            <a:pPr>
              <a:spcBef>
                <a:spcPts val="220"/>
              </a:spcBef>
              <a:spcAft>
                <a:spcPts val="900"/>
              </a:spcAft>
            </a:pPr>
            <a:r>
              <a:rPr lang="en-US" sz="2051" dirty="0">
                <a:solidFill>
                  <a:srgbClr val="002060"/>
                </a:solidFill>
              </a:rPr>
              <a:t>Defined Contribution not valued in an Actuary Study</a:t>
            </a:r>
          </a:p>
          <a:p>
            <a:pPr>
              <a:spcBef>
                <a:spcPts val="220"/>
              </a:spcBef>
              <a:spcAft>
                <a:spcPts val="450"/>
              </a:spcAft>
            </a:pPr>
            <a:r>
              <a:rPr lang="en-US" sz="2051" dirty="0">
                <a:solidFill>
                  <a:srgbClr val="002060"/>
                </a:solidFill>
              </a:rPr>
              <a:t>Contribution to trust:</a:t>
            </a:r>
          </a:p>
          <a:p>
            <a:pPr marL="685792" lvl="1" indent="-342900">
              <a:spcBef>
                <a:spcPts val="0"/>
              </a:spcBef>
              <a:buFont typeface="Arial" panose="020B0604020202020204" pitchFamily="34" charset="0"/>
              <a:buChar char="•"/>
            </a:pPr>
            <a:r>
              <a:rPr lang="en-US" sz="1800" b="1" dirty="0">
                <a:solidFill>
                  <a:srgbClr val="002060"/>
                </a:solidFill>
              </a:rPr>
              <a:t>Defined Contribution HRA: Expended using object 219</a:t>
            </a:r>
          </a:p>
          <a:p>
            <a:pPr marL="685792" lvl="1" indent="-342900">
              <a:spcBef>
                <a:spcPts val="0"/>
              </a:spcBef>
              <a:buFont typeface="Arial" panose="020B0604020202020204" pitchFamily="34" charset="0"/>
              <a:buChar char="•"/>
            </a:pPr>
            <a:r>
              <a:rPr lang="en-US" sz="1800" b="1" dirty="0">
                <a:solidFill>
                  <a:srgbClr val="002060"/>
                </a:solidFill>
              </a:rPr>
              <a:t>Active Employee Benefits: Expended using object 249</a:t>
            </a:r>
          </a:p>
          <a:p>
            <a:pPr marL="685792" lvl="1" indent="-342900">
              <a:spcBef>
                <a:spcPts val="0"/>
              </a:spcBef>
              <a:buFont typeface="Arial" panose="020B0604020202020204" pitchFamily="34" charset="0"/>
              <a:buChar char="•"/>
            </a:pPr>
            <a:r>
              <a:rPr lang="en-US" sz="1800" b="1" dirty="0">
                <a:solidFill>
                  <a:srgbClr val="002060"/>
                </a:solidFill>
              </a:rPr>
              <a:t>Pay As You Go Retiree Benefits: Expended using object 290</a:t>
            </a:r>
          </a:p>
          <a:p>
            <a:pPr marL="685792" lvl="1" indent="-342900">
              <a:spcBef>
                <a:spcPts val="0"/>
              </a:spcBef>
              <a:buFont typeface="Arial" panose="020B0604020202020204" pitchFamily="34" charset="0"/>
              <a:buChar char="•"/>
            </a:pPr>
            <a:r>
              <a:rPr lang="en-US" sz="1800" b="1" dirty="0">
                <a:solidFill>
                  <a:srgbClr val="002060"/>
                </a:solidFill>
              </a:rPr>
              <a:t>Revenue source 955 in Fund 73</a:t>
            </a:r>
          </a:p>
          <a:p>
            <a:pPr>
              <a:spcBef>
                <a:spcPts val="220"/>
              </a:spcBef>
              <a:spcAft>
                <a:spcPts val="450"/>
              </a:spcAft>
            </a:pPr>
            <a:r>
              <a:rPr lang="en-US" sz="2051" dirty="0">
                <a:solidFill>
                  <a:srgbClr val="002060"/>
                </a:solidFill>
              </a:rPr>
              <a:t>When the benefits are paid out of Fund 73:</a:t>
            </a:r>
          </a:p>
          <a:p>
            <a:pPr marL="685800" lvl="1" indent="-344091">
              <a:spcBef>
                <a:spcPts val="0"/>
              </a:spcBef>
              <a:spcAft>
                <a:spcPts val="450"/>
              </a:spcAft>
              <a:buFont typeface="Arial" panose="020B0604020202020204" pitchFamily="34" charset="0"/>
              <a:buChar char="•"/>
            </a:pPr>
            <a:r>
              <a:rPr lang="en-US" sz="1800" b="1" dirty="0">
                <a:solidFill>
                  <a:srgbClr val="002060"/>
                </a:solidFill>
              </a:rPr>
              <a:t>Expended in Fund 73 using object 993, function 420000</a:t>
            </a:r>
          </a:p>
          <a:p>
            <a:pPr>
              <a:spcBef>
                <a:spcPts val="220"/>
              </a:spcBef>
              <a:spcAft>
                <a:spcPts val="450"/>
              </a:spcAft>
            </a:pPr>
            <a:endParaRPr lang="en-US" sz="2051" dirty="0">
              <a:solidFill>
                <a:srgbClr val="002060"/>
              </a:solidFill>
            </a:endParaRPr>
          </a:p>
        </p:txBody>
      </p:sp>
      <p:pic>
        <p:nvPicPr>
          <p:cNvPr id="4" name="Picture 3" descr="Shape&#10;&#10;Description automatically generated">
            <a:extLst>
              <a:ext uri="{FF2B5EF4-FFF2-40B4-BE49-F238E27FC236}">
                <a16:creationId xmlns:a16="http://schemas.microsoft.com/office/drawing/2014/main" id="{34A81EDE-B676-46C8-9F29-378D68DF8E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Tree>
    <p:extLst>
      <p:ext uri="{BB962C8B-B14F-4D97-AF65-F5344CB8AC3E}">
        <p14:creationId xmlns:p14="http://schemas.microsoft.com/office/powerpoint/2010/main" val="2638774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13" y="285750"/>
            <a:ext cx="9150635" cy="628650"/>
          </a:xfrm>
        </p:spPr>
        <p:txBody>
          <a:bodyPr>
            <a:normAutofit/>
          </a:bodyPr>
          <a:lstStyle/>
          <a:p>
            <a:pPr algn="ctr"/>
            <a:r>
              <a:rPr lang="en-US" sz="3223" u="sng" dirty="0"/>
              <a:t>Accounting For Fund 73 - OPEB</a:t>
            </a:r>
          </a:p>
        </p:txBody>
      </p:sp>
      <p:sp>
        <p:nvSpPr>
          <p:cNvPr id="2" name="Content Placeholder 1"/>
          <p:cNvSpPr>
            <a:spLocks noGrp="1"/>
          </p:cNvSpPr>
          <p:nvPr>
            <p:ph sz="quarter" idx="1"/>
          </p:nvPr>
        </p:nvSpPr>
        <p:spPr>
          <a:xfrm>
            <a:off x="1025406" y="914400"/>
            <a:ext cx="7083194" cy="3600450"/>
          </a:xfrm>
        </p:spPr>
        <p:txBody>
          <a:bodyPr>
            <a:noAutofit/>
          </a:bodyPr>
          <a:lstStyle/>
          <a:p>
            <a:pPr>
              <a:spcAft>
                <a:spcPts val="0"/>
              </a:spcAft>
            </a:pPr>
            <a:r>
              <a:rPr lang="en-US" sz="2051" dirty="0">
                <a:solidFill>
                  <a:srgbClr val="002060"/>
                </a:solidFill>
              </a:rPr>
              <a:t>Sample of Activity</a:t>
            </a:r>
          </a:p>
          <a:p>
            <a:pPr lvl="1">
              <a:lnSpc>
                <a:spcPct val="100000"/>
              </a:lnSpc>
              <a:spcBef>
                <a:spcPts val="0"/>
              </a:spcBef>
            </a:pPr>
            <a:r>
              <a:rPr lang="en-US" sz="2051" b="1" dirty="0">
                <a:solidFill>
                  <a:srgbClr val="002060"/>
                </a:solidFill>
              </a:rPr>
              <a:t>Spreadsheet on the Benefit Trust Fund page</a:t>
            </a:r>
          </a:p>
          <a:p>
            <a:pPr lvl="1">
              <a:lnSpc>
                <a:spcPct val="100000"/>
              </a:lnSpc>
              <a:spcBef>
                <a:spcPts val="0"/>
              </a:spcBef>
            </a:pPr>
            <a:r>
              <a:rPr lang="en-US" sz="2051" b="1" dirty="0">
                <a:solidFill>
                  <a:srgbClr val="002060"/>
                </a:solidFill>
              </a:rPr>
              <a:t>Multiple tabs to guide you through the transactions</a:t>
            </a:r>
          </a:p>
          <a:p>
            <a:pPr>
              <a:spcAft>
                <a:spcPts val="0"/>
              </a:spcAft>
            </a:pPr>
            <a:r>
              <a:rPr lang="en-US" sz="2051" dirty="0">
                <a:solidFill>
                  <a:srgbClr val="002060"/>
                </a:solidFill>
              </a:rPr>
              <a:t>Fund 73 - Account Descriptions</a:t>
            </a:r>
          </a:p>
          <a:p>
            <a:pPr>
              <a:spcAft>
                <a:spcPts val="0"/>
              </a:spcAft>
            </a:pPr>
            <a:r>
              <a:rPr lang="en-US" sz="2051" dirty="0">
                <a:solidFill>
                  <a:srgbClr val="002060"/>
                </a:solidFill>
              </a:rPr>
              <a:t>Employee Benefit Fund Requirements</a:t>
            </a:r>
          </a:p>
          <a:p>
            <a:pPr marL="0" indent="0">
              <a:spcAft>
                <a:spcPts val="0"/>
              </a:spcAft>
              <a:buNone/>
            </a:pPr>
            <a:endParaRPr lang="en-US" sz="2051" dirty="0">
              <a:solidFill>
                <a:srgbClr val="002060"/>
              </a:solidFill>
            </a:endParaRPr>
          </a:p>
          <a:p>
            <a:pPr lvl="1">
              <a:lnSpc>
                <a:spcPct val="100000"/>
              </a:lnSpc>
              <a:spcBef>
                <a:spcPts val="0"/>
              </a:spcBef>
            </a:pPr>
            <a:r>
              <a:rPr lang="en-US" sz="2051" b="1" dirty="0">
                <a:solidFill>
                  <a:srgbClr val="002060"/>
                </a:solidFill>
              </a:rPr>
              <a:t>Compliance guidance – Start here if you are new</a:t>
            </a:r>
          </a:p>
          <a:p>
            <a:pPr marL="0" indent="0">
              <a:spcAft>
                <a:spcPts val="0"/>
              </a:spcAft>
              <a:buNone/>
            </a:pPr>
            <a:r>
              <a:rPr lang="en-US" sz="2051" dirty="0">
                <a:hlinkClick r:id="rId3"/>
              </a:rPr>
              <a:t>https://dpi.wi.gov/sfs/finances/fund-info/employee-benefit-trust-fund</a:t>
            </a:r>
            <a:r>
              <a:rPr lang="en-US" sz="2051" dirty="0"/>
              <a:t> </a:t>
            </a:r>
          </a:p>
        </p:txBody>
      </p:sp>
      <p:pic>
        <p:nvPicPr>
          <p:cNvPr id="4" name="Picture 3" descr="Shape&#10;&#10;Description automatically generated">
            <a:extLst>
              <a:ext uri="{FF2B5EF4-FFF2-40B4-BE49-F238E27FC236}">
                <a16:creationId xmlns:a16="http://schemas.microsoft.com/office/drawing/2014/main" id="{8A608CD2-DB49-46E3-A138-AD361E015A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302018"/>
            <a:ext cx="919559" cy="841483"/>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114300"/>
            <a:ext cx="9225566" cy="685800"/>
          </a:xfrm>
        </p:spPr>
        <p:txBody>
          <a:bodyPr>
            <a:normAutofit/>
          </a:bodyPr>
          <a:lstStyle/>
          <a:p>
            <a:pPr algn="ctr">
              <a:defRPr/>
            </a:pPr>
            <a:r>
              <a:rPr lang="en-US" sz="3223" u="sng" dirty="0"/>
              <a:t>How DPI requirements are audited</a:t>
            </a:r>
          </a:p>
        </p:txBody>
      </p:sp>
      <p:sp>
        <p:nvSpPr>
          <p:cNvPr id="2" name="Content Placeholder 1"/>
          <p:cNvSpPr>
            <a:spLocks noGrp="1"/>
          </p:cNvSpPr>
          <p:nvPr>
            <p:ph sz="quarter" idx="1"/>
          </p:nvPr>
        </p:nvSpPr>
        <p:spPr>
          <a:xfrm>
            <a:off x="272144" y="901584"/>
            <a:ext cx="8501742" cy="4171950"/>
          </a:xfrm>
        </p:spPr>
        <p:txBody>
          <a:bodyPr>
            <a:noAutofit/>
          </a:bodyPr>
          <a:lstStyle/>
          <a:p>
            <a:pPr marL="274339" indent="-192037">
              <a:spcBef>
                <a:spcPts val="220"/>
              </a:spcBef>
              <a:spcAft>
                <a:spcPts val="220"/>
              </a:spcAft>
              <a:buFont typeface="Wingdings 3"/>
              <a:buChar char=""/>
              <a:defRPr/>
            </a:pPr>
            <a:r>
              <a:rPr lang="en-US" sz="2000" b="1" dirty="0">
                <a:solidFill>
                  <a:srgbClr val="002060"/>
                </a:solidFill>
              </a:rPr>
              <a:t>Annual Report edits</a:t>
            </a:r>
          </a:p>
          <a:p>
            <a:pPr marL="466375" lvl="1">
              <a:lnSpc>
                <a:spcPct val="100000"/>
              </a:lnSpc>
              <a:spcBef>
                <a:spcPts val="220"/>
              </a:spcBef>
              <a:spcAft>
                <a:spcPts val="220"/>
              </a:spcAft>
              <a:buFont typeface="Wingdings" pitchFamily="2" charset="2"/>
              <a:buChar char="§"/>
              <a:defRPr/>
            </a:pPr>
            <a:r>
              <a:rPr lang="en-US" sz="2000" b="1" dirty="0">
                <a:solidFill>
                  <a:srgbClr val="002060"/>
                </a:solidFill>
              </a:rPr>
              <a:t>Amount of contribution from the district equals the revenue into the trust.</a:t>
            </a:r>
          </a:p>
          <a:p>
            <a:pPr marL="644981" lvl="2">
              <a:lnSpc>
                <a:spcPct val="100000"/>
              </a:lnSpc>
              <a:spcBef>
                <a:spcPts val="220"/>
              </a:spcBef>
              <a:spcAft>
                <a:spcPts val="220"/>
              </a:spcAft>
              <a:defRPr/>
            </a:pPr>
            <a:r>
              <a:rPr lang="en-US" sz="1600" b="1" dirty="0">
                <a:solidFill>
                  <a:srgbClr val="002060"/>
                </a:solidFill>
              </a:rPr>
              <a:t>Check: Total of object 218’s (all funds) equal to Contribution in fund 73, source 951+ 953</a:t>
            </a:r>
          </a:p>
          <a:p>
            <a:pPr marL="466375" lvl="1">
              <a:lnSpc>
                <a:spcPct val="100000"/>
              </a:lnSpc>
              <a:spcBef>
                <a:spcPts val="220"/>
              </a:spcBef>
              <a:spcAft>
                <a:spcPts val="220"/>
              </a:spcAft>
              <a:buFont typeface="Wingdings" pitchFamily="2" charset="2"/>
              <a:buChar char="§"/>
              <a:defRPr/>
            </a:pPr>
            <a:r>
              <a:rPr lang="en-US" sz="2000" b="1" dirty="0">
                <a:solidFill>
                  <a:srgbClr val="002060"/>
                </a:solidFill>
              </a:rPr>
              <a:t>Did they meet one of the 3 criteria for state categorical aid (unless 1</a:t>
            </a:r>
            <a:r>
              <a:rPr lang="en-US" sz="2000" b="1" baseline="30000" dirty="0">
                <a:solidFill>
                  <a:srgbClr val="002060"/>
                </a:solidFill>
              </a:rPr>
              <a:t>st</a:t>
            </a:r>
            <a:r>
              <a:rPr lang="en-US" sz="2000" b="1" dirty="0">
                <a:solidFill>
                  <a:srgbClr val="002060"/>
                </a:solidFill>
              </a:rPr>
              <a:t> year of the trust)?</a:t>
            </a:r>
          </a:p>
          <a:p>
            <a:pPr marL="644696" lvl="2">
              <a:lnSpc>
                <a:spcPct val="100000"/>
              </a:lnSpc>
              <a:spcBef>
                <a:spcPts val="220"/>
              </a:spcBef>
              <a:spcAft>
                <a:spcPts val="220"/>
              </a:spcAft>
              <a:buFont typeface="Wingdings 2"/>
              <a:buChar char=""/>
              <a:defRPr/>
            </a:pPr>
            <a:r>
              <a:rPr lang="en-US" sz="1600" b="1" dirty="0">
                <a:solidFill>
                  <a:srgbClr val="002060"/>
                </a:solidFill>
              </a:rPr>
              <a:t>1) Contribution = ADC</a:t>
            </a:r>
          </a:p>
          <a:p>
            <a:pPr marL="644696" lvl="2">
              <a:lnSpc>
                <a:spcPct val="100000"/>
              </a:lnSpc>
              <a:spcBef>
                <a:spcPts val="220"/>
              </a:spcBef>
              <a:spcAft>
                <a:spcPts val="220"/>
              </a:spcAft>
              <a:buFont typeface="Wingdings 2"/>
              <a:buChar char=""/>
              <a:defRPr/>
            </a:pPr>
            <a:r>
              <a:rPr lang="en-US" sz="1600" b="1" dirty="0">
                <a:solidFill>
                  <a:srgbClr val="002060"/>
                </a:solidFill>
              </a:rPr>
              <a:t>2) Contribution (73R 951) is 5% greater than the expenditures out of the trust for OPEB (73E, Objects 991 and 994)</a:t>
            </a:r>
          </a:p>
          <a:p>
            <a:pPr marL="644696" lvl="2">
              <a:lnSpc>
                <a:spcPct val="100000"/>
              </a:lnSpc>
              <a:spcBef>
                <a:spcPts val="220"/>
              </a:spcBef>
              <a:spcAft>
                <a:spcPts val="220"/>
              </a:spcAft>
              <a:buFont typeface="Wingdings 2"/>
              <a:buChar char=""/>
              <a:defRPr/>
            </a:pPr>
            <a:r>
              <a:rPr lang="en-US" sz="1600" b="1" dirty="0">
                <a:solidFill>
                  <a:srgbClr val="002060"/>
                </a:solidFill>
              </a:rPr>
              <a:t>3) Same as number 2 but looking at 3 years</a:t>
            </a:r>
          </a:p>
          <a:p>
            <a:pPr marL="466375" lvl="1">
              <a:lnSpc>
                <a:spcPct val="100000"/>
              </a:lnSpc>
              <a:spcBef>
                <a:spcPts val="220"/>
              </a:spcBef>
              <a:spcAft>
                <a:spcPts val="220"/>
              </a:spcAft>
              <a:buFont typeface="Wingdings" pitchFamily="2" charset="2"/>
              <a:buChar char="§"/>
              <a:defRPr/>
            </a:pPr>
            <a:r>
              <a:rPr lang="en-US" sz="2000" b="1" dirty="0">
                <a:solidFill>
                  <a:srgbClr val="002060"/>
                </a:solidFill>
              </a:rPr>
              <a:t>If it did not meet one of the criteria, not eligible for special education categorical aid and it will need to be moved to project 019.</a:t>
            </a:r>
          </a:p>
        </p:txBody>
      </p:sp>
      <p:pic>
        <p:nvPicPr>
          <p:cNvPr id="4" name="Picture 3" descr="Shape&#10;&#10;Description automatically generated">
            <a:extLst>
              <a:ext uri="{FF2B5EF4-FFF2-40B4-BE49-F238E27FC236}">
                <a16:creationId xmlns:a16="http://schemas.microsoft.com/office/drawing/2014/main" id="{F4D1EEB7-8EF3-44DD-BC5D-4B9E551B48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652" y="119444"/>
            <a:ext cx="9140641" cy="742950"/>
          </a:xfrm>
        </p:spPr>
        <p:txBody>
          <a:bodyPr>
            <a:noAutofit/>
          </a:bodyPr>
          <a:lstStyle/>
          <a:p>
            <a:pPr algn="ctr">
              <a:defRPr/>
            </a:pPr>
            <a:r>
              <a:rPr lang="en-US" sz="3223" u="sng" dirty="0"/>
              <a:t>How DPI requirements are audited</a:t>
            </a:r>
          </a:p>
        </p:txBody>
      </p:sp>
      <p:sp>
        <p:nvSpPr>
          <p:cNvPr id="2" name="Content Placeholder 1"/>
          <p:cNvSpPr>
            <a:spLocks noGrp="1"/>
          </p:cNvSpPr>
          <p:nvPr>
            <p:ph sz="quarter" idx="1"/>
          </p:nvPr>
        </p:nvSpPr>
        <p:spPr>
          <a:xfrm>
            <a:off x="1314450" y="1028700"/>
            <a:ext cx="6673391" cy="3829050"/>
          </a:xfrm>
        </p:spPr>
        <p:txBody>
          <a:bodyPr>
            <a:noAutofit/>
          </a:bodyPr>
          <a:lstStyle/>
          <a:p>
            <a:pPr marL="274339" indent="-192037">
              <a:spcBef>
                <a:spcPts val="439"/>
              </a:spcBef>
              <a:buFont typeface="Wingdings 3"/>
              <a:buChar char=""/>
              <a:defRPr/>
            </a:pPr>
            <a:r>
              <a:rPr lang="en-US" sz="2051" dirty="0">
                <a:solidFill>
                  <a:srgbClr val="002060"/>
                </a:solidFill>
              </a:rPr>
              <a:t>Manual Report edits</a:t>
            </a:r>
          </a:p>
          <a:p>
            <a:pPr marL="466375" lvl="1">
              <a:lnSpc>
                <a:spcPct val="100000"/>
              </a:lnSpc>
              <a:spcBef>
                <a:spcPts val="439"/>
              </a:spcBef>
              <a:buFont typeface="Verdana"/>
              <a:buChar char="◦"/>
              <a:defRPr/>
            </a:pPr>
            <a:r>
              <a:rPr lang="en-US" sz="2051" b="1" dirty="0">
                <a:solidFill>
                  <a:srgbClr val="002060"/>
                </a:solidFill>
              </a:rPr>
              <a:t>If a district has a trust, are they using it?</a:t>
            </a:r>
          </a:p>
          <a:p>
            <a:pPr marL="644981" lvl="2">
              <a:lnSpc>
                <a:spcPct val="100000"/>
              </a:lnSpc>
              <a:spcBef>
                <a:spcPts val="439"/>
              </a:spcBef>
              <a:buFont typeface="Verdana"/>
              <a:buChar char="◦"/>
              <a:defRPr/>
            </a:pPr>
            <a:r>
              <a:rPr lang="en-US" sz="2051" b="1" dirty="0">
                <a:solidFill>
                  <a:srgbClr val="002060"/>
                </a:solidFill>
              </a:rPr>
              <a:t>Check: If beginning Fund Balance, are there expenditures?</a:t>
            </a:r>
          </a:p>
          <a:p>
            <a:pPr marL="466375" lvl="1">
              <a:lnSpc>
                <a:spcPct val="100000"/>
              </a:lnSpc>
              <a:spcBef>
                <a:spcPts val="439"/>
              </a:spcBef>
              <a:buFont typeface="Verdana"/>
              <a:buChar char="◦"/>
              <a:defRPr/>
            </a:pPr>
            <a:r>
              <a:rPr lang="en-US" sz="2051" b="1" dirty="0">
                <a:solidFill>
                  <a:srgbClr val="002060"/>
                </a:solidFill>
              </a:rPr>
              <a:t>Is the implicit rate subsidy payback being done?	</a:t>
            </a:r>
          </a:p>
          <a:p>
            <a:pPr marL="644981" lvl="2">
              <a:lnSpc>
                <a:spcPct val="100000"/>
              </a:lnSpc>
              <a:spcBef>
                <a:spcPts val="439"/>
              </a:spcBef>
              <a:buFont typeface="Verdana"/>
              <a:buChar char="◦"/>
              <a:defRPr/>
            </a:pPr>
            <a:r>
              <a:rPr lang="en-US" sz="2051" b="1" dirty="0">
                <a:solidFill>
                  <a:srgbClr val="002060"/>
                </a:solidFill>
              </a:rPr>
              <a:t>Check #1 - Auditor should check</a:t>
            </a:r>
          </a:p>
          <a:p>
            <a:pPr marL="644981" lvl="2">
              <a:lnSpc>
                <a:spcPct val="100000"/>
              </a:lnSpc>
              <a:spcBef>
                <a:spcPts val="439"/>
              </a:spcBef>
              <a:buFont typeface="Verdana"/>
              <a:buChar char="◦"/>
              <a:defRPr/>
            </a:pPr>
            <a:r>
              <a:rPr lang="en-US" sz="2051" b="1" dirty="0">
                <a:solidFill>
                  <a:srgbClr val="002060"/>
                </a:solidFill>
              </a:rPr>
              <a:t>Check #2 - DPI will see if a district is using Object 994 for the Implicit Rate Subsidy Payback and if not will ask a question during the manual review.</a:t>
            </a:r>
          </a:p>
        </p:txBody>
      </p:sp>
      <p:pic>
        <p:nvPicPr>
          <p:cNvPr id="4" name="Picture 3" descr="Shape&#10;&#10;Description automatically generated">
            <a:extLst>
              <a:ext uri="{FF2B5EF4-FFF2-40B4-BE49-F238E27FC236}">
                <a16:creationId xmlns:a16="http://schemas.microsoft.com/office/drawing/2014/main" id="{460321DE-17E7-4667-A6DD-1AD50F2ADE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205979"/>
            <a:ext cx="9140641" cy="651271"/>
          </a:xfrm>
        </p:spPr>
        <p:txBody>
          <a:bodyPr>
            <a:normAutofit/>
          </a:bodyPr>
          <a:lstStyle/>
          <a:p>
            <a:pPr algn="ctr">
              <a:defRPr/>
            </a:pPr>
            <a:r>
              <a:rPr lang="en-US" sz="3223" u="sng" dirty="0"/>
              <a:t>How DPI requirements are audited</a:t>
            </a:r>
          </a:p>
        </p:txBody>
      </p:sp>
      <p:sp>
        <p:nvSpPr>
          <p:cNvPr id="16386" name="Content Placeholder 1"/>
          <p:cNvSpPr>
            <a:spLocks noGrp="1"/>
          </p:cNvSpPr>
          <p:nvPr>
            <p:ph sz="quarter" idx="1"/>
          </p:nvPr>
        </p:nvSpPr>
        <p:spPr>
          <a:xfrm>
            <a:off x="658616" y="936178"/>
            <a:ext cx="7464857" cy="4021439"/>
          </a:xfrm>
        </p:spPr>
        <p:txBody>
          <a:bodyPr>
            <a:noAutofit/>
          </a:bodyPr>
          <a:lstStyle/>
          <a:p>
            <a:pPr>
              <a:spcAft>
                <a:spcPts val="0"/>
              </a:spcAft>
            </a:pPr>
            <a:r>
              <a:rPr lang="en-US" sz="2051" dirty="0">
                <a:solidFill>
                  <a:srgbClr val="002060"/>
                </a:solidFill>
              </a:rPr>
              <a:t>Manual edits continued:</a:t>
            </a:r>
          </a:p>
          <a:p>
            <a:pPr lvl="1">
              <a:lnSpc>
                <a:spcPct val="100000"/>
              </a:lnSpc>
              <a:spcBef>
                <a:spcPts val="0"/>
              </a:spcBef>
            </a:pPr>
            <a:r>
              <a:rPr lang="en-US" sz="2051" b="1" dirty="0">
                <a:solidFill>
                  <a:srgbClr val="002060"/>
                </a:solidFill>
              </a:rPr>
              <a:t>Did the contribution exceed the ADC?</a:t>
            </a:r>
          </a:p>
          <a:p>
            <a:pPr marL="644696" lvl="2">
              <a:lnSpc>
                <a:spcPct val="100000"/>
              </a:lnSpc>
              <a:spcBef>
                <a:spcPts val="0"/>
              </a:spcBef>
              <a:buFont typeface="Wingdings 2"/>
              <a:buChar char=""/>
              <a:defRPr/>
            </a:pPr>
            <a:r>
              <a:rPr lang="en-US" sz="2051" b="1" dirty="0">
                <a:solidFill>
                  <a:srgbClr val="002060"/>
                </a:solidFill>
              </a:rPr>
              <a:t>Check: Is there at least the amount in excess of the ADC in Function 292000, Object 218?</a:t>
            </a:r>
          </a:p>
          <a:p>
            <a:pPr marL="644696" lvl="2">
              <a:lnSpc>
                <a:spcPct val="100000"/>
              </a:lnSpc>
              <a:spcBef>
                <a:spcPts val="0"/>
              </a:spcBef>
              <a:buFont typeface="Wingdings 2"/>
              <a:buChar char=""/>
              <a:defRPr/>
            </a:pPr>
            <a:r>
              <a:rPr lang="en-US" sz="2051" b="1" dirty="0">
                <a:solidFill>
                  <a:srgbClr val="002060"/>
                </a:solidFill>
              </a:rPr>
              <a:t>Excess not eligible for categorical aid</a:t>
            </a:r>
          </a:p>
          <a:p>
            <a:pPr lvl="1">
              <a:lnSpc>
                <a:spcPct val="100000"/>
              </a:lnSpc>
              <a:spcBef>
                <a:spcPts val="0"/>
              </a:spcBef>
            </a:pPr>
            <a:r>
              <a:rPr lang="en-US" sz="2051" b="1" dirty="0">
                <a:solidFill>
                  <a:srgbClr val="002060"/>
                </a:solidFill>
              </a:rPr>
              <a:t>If a new study is due, does DPI have a copy?</a:t>
            </a:r>
          </a:p>
          <a:p>
            <a:pPr>
              <a:spcAft>
                <a:spcPts val="0"/>
              </a:spcAft>
            </a:pPr>
            <a:r>
              <a:rPr lang="en-US" sz="2051" dirty="0">
                <a:solidFill>
                  <a:srgbClr val="002060"/>
                </a:solidFill>
              </a:rPr>
              <a:t>Audit program – should be done as part of the audit</a:t>
            </a:r>
          </a:p>
          <a:p>
            <a:pPr lvl="1">
              <a:lnSpc>
                <a:spcPct val="100000"/>
              </a:lnSpc>
              <a:spcBef>
                <a:spcPts val="0"/>
              </a:spcBef>
            </a:pPr>
            <a:r>
              <a:rPr lang="en-US" sz="2051" b="1" dirty="0">
                <a:solidFill>
                  <a:srgbClr val="002060"/>
                </a:solidFill>
              </a:rPr>
              <a:t>Contribution required to be physically made within thirty days of June 30</a:t>
            </a:r>
            <a:r>
              <a:rPr lang="en-US" sz="2051" b="1" baseline="30000" dirty="0">
                <a:solidFill>
                  <a:srgbClr val="002060"/>
                </a:solidFill>
              </a:rPr>
              <a:t>th</a:t>
            </a:r>
            <a:r>
              <a:rPr lang="en-US" sz="2051" b="1" dirty="0">
                <a:solidFill>
                  <a:srgbClr val="002060"/>
                </a:solidFill>
              </a:rPr>
              <a:t> (July 30</a:t>
            </a:r>
            <a:r>
              <a:rPr lang="en-US" sz="2051" b="1" baseline="30000" dirty="0">
                <a:solidFill>
                  <a:srgbClr val="002060"/>
                </a:solidFill>
              </a:rPr>
              <a:t>th</a:t>
            </a:r>
            <a:r>
              <a:rPr lang="en-US" sz="2051" b="1" dirty="0">
                <a:solidFill>
                  <a:srgbClr val="002060"/>
                </a:solidFill>
              </a:rPr>
              <a:t>)</a:t>
            </a:r>
            <a:endParaRPr lang="en-US" sz="2051" b="1" baseline="30000" dirty="0">
              <a:solidFill>
                <a:srgbClr val="002060"/>
              </a:solidFill>
            </a:endParaRPr>
          </a:p>
          <a:p>
            <a:pPr lvl="1">
              <a:lnSpc>
                <a:spcPct val="100000"/>
              </a:lnSpc>
              <a:spcBef>
                <a:spcPts val="0"/>
              </a:spcBef>
            </a:pPr>
            <a:r>
              <a:rPr lang="en-US" sz="2051" b="1" dirty="0">
                <a:solidFill>
                  <a:srgbClr val="002060"/>
                </a:solidFill>
              </a:rPr>
              <a:t>Was activity budgeted for?</a:t>
            </a:r>
          </a:p>
          <a:p>
            <a:pPr lvl="1">
              <a:lnSpc>
                <a:spcPct val="100000"/>
              </a:lnSpc>
              <a:spcBef>
                <a:spcPts val="439"/>
              </a:spcBef>
            </a:pPr>
            <a:endParaRPr lang="en-US" sz="2051" b="1" dirty="0"/>
          </a:p>
        </p:txBody>
      </p:sp>
      <p:pic>
        <p:nvPicPr>
          <p:cNvPr id="4" name="Picture 3" descr="Shape&#10;&#10;Description automatically generated">
            <a:extLst>
              <a:ext uri="{FF2B5EF4-FFF2-40B4-BE49-F238E27FC236}">
                <a16:creationId xmlns:a16="http://schemas.microsoft.com/office/drawing/2014/main" id="{09F8989B-0DB4-4190-8F35-52A6484E7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205979"/>
            <a:ext cx="9140641" cy="536971"/>
          </a:xfrm>
        </p:spPr>
        <p:txBody>
          <a:bodyPr>
            <a:normAutofit/>
          </a:bodyPr>
          <a:lstStyle/>
          <a:p>
            <a:pPr algn="ctr"/>
            <a:r>
              <a:rPr lang="en-US" sz="3223" u="sng" dirty="0"/>
              <a:t>Changing Benefits - Considerations</a:t>
            </a:r>
          </a:p>
        </p:txBody>
      </p:sp>
      <p:sp>
        <p:nvSpPr>
          <p:cNvPr id="2" name="Content Placeholder 1"/>
          <p:cNvSpPr>
            <a:spLocks noGrp="1"/>
          </p:cNvSpPr>
          <p:nvPr>
            <p:ph sz="quarter" idx="1"/>
          </p:nvPr>
        </p:nvSpPr>
        <p:spPr>
          <a:xfrm>
            <a:off x="1365958" y="948739"/>
            <a:ext cx="6731831" cy="3655314"/>
          </a:xfrm>
        </p:spPr>
        <p:txBody>
          <a:bodyPr>
            <a:normAutofit fontScale="77500" lnSpcReduction="20000"/>
          </a:bodyPr>
          <a:lstStyle/>
          <a:p>
            <a:pPr>
              <a:lnSpc>
                <a:spcPct val="120000"/>
              </a:lnSpc>
              <a:spcAft>
                <a:spcPts val="0"/>
              </a:spcAft>
            </a:pPr>
            <a:r>
              <a:rPr lang="en-US" sz="2637" dirty="0">
                <a:solidFill>
                  <a:srgbClr val="002060"/>
                </a:solidFill>
              </a:rPr>
              <a:t>Elimination of other post employment benefits for some or all current employees</a:t>
            </a:r>
          </a:p>
          <a:p>
            <a:pPr marL="800100" lvl="1" indent="-457200">
              <a:lnSpc>
                <a:spcPct val="120000"/>
              </a:lnSpc>
              <a:spcBef>
                <a:spcPts val="0"/>
              </a:spcBef>
              <a:buFont typeface="Arial" panose="020B0604020202020204" pitchFamily="34" charset="0"/>
              <a:buChar char="•"/>
            </a:pPr>
            <a:r>
              <a:rPr lang="en-US" sz="2637" b="1" dirty="0">
                <a:solidFill>
                  <a:srgbClr val="002060"/>
                </a:solidFill>
              </a:rPr>
              <a:t>Districts</a:t>
            </a:r>
            <a:r>
              <a:rPr lang="en-US" sz="2637" b="1" dirty="0"/>
              <a:t> </a:t>
            </a:r>
            <a:r>
              <a:rPr lang="en-US" sz="2637" b="1" dirty="0">
                <a:solidFill>
                  <a:srgbClr val="FF0000"/>
                </a:solidFill>
              </a:rPr>
              <a:t>CANNOT</a:t>
            </a:r>
            <a:r>
              <a:rPr lang="en-US" sz="2637" b="1" dirty="0"/>
              <a:t> </a:t>
            </a:r>
            <a:r>
              <a:rPr lang="en-US" sz="2637" b="1" dirty="0">
                <a:solidFill>
                  <a:srgbClr val="002060"/>
                </a:solidFill>
              </a:rPr>
              <a:t>eliminate post employments benefits to retirees.  That obligation remains.</a:t>
            </a:r>
          </a:p>
          <a:p>
            <a:pPr marL="89303">
              <a:lnSpc>
                <a:spcPct val="120000"/>
              </a:lnSpc>
              <a:spcAft>
                <a:spcPts val="0"/>
              </a:spcAft>
            </a:pPr>
            <a:r>
              <a:rPr lang="en-US" sz="2637" dirty="0"/>
              <a:t> </a:t>
            </a:r>
            <a:r>
              <a:rPr lang="en-US" sz="2637" dirty="0">
                <a:solidFill>
                  <a:srgbClr val="002060"/>
                </a:solidFill>
              </a:rPr>
              <a:t>What are the steps to be followed if OPEB trust assets exist and no  future liability exists?</a:t>
            </a:r>
          </a:p>
          <a:p>
            <a:pPr marL="800100" lvl="1" indent="-457200">
              <a:lnSpc>
                <a:spcPct val="120000"/>
              </a:lnSpc>
              <a:spcBef>
                <a:spcPts val="0"/>
              </a:spcBef>
              <a:buFont typeface="Arial" panose="020B0604020202020204" pitchFamily="34" charset="0"/>
              <a:buChar char="•"/>
            </a:pPr>
            <a:r>
              <a:rPr lang="en-US" sz="2637" b="1" dirty="0">
                <a:solidFill>
                  <a:srgbClr val="002060"/>
                </a:solidFill>
              </a:rPr>
              <a:t>Consult the trust document for any language addressing dissolution of the trust</a:t>
            </a:r>
          </a:p>
          <a:p>
            <a:pPr marL="800100" lvl="1" indent="-457200">
              <a:lnSpc>
                <a:spcPct val="120000"/>
              </a:lnSpc>
              <a:spcBef>
                <a:spcPts val="0"/>
              </a:spcBef>
              <a:buFont typeface="Arial" panose="020B0604020202020204" pitchFamily="34" charset="0"/>
              <a:buChar char="•"/>
            </a:pPr>
            <a:r>
              <a:rPr lang="en-US" sz="2637" b="1" dirty="0">
                <a:solidFill>
                  <a:srgbClr val="002060"/>
                </a:solidFill>
              </a:rPr>
              <a:t>Consult with legal counsel and/or your actuary</a:t>
            </a:r>
          </a:p>
          <a:p>
            <a:pPr marL="800100" lvl="1" indent="-457200">
              <a:lnSpc>
                <a:spcPct val="120000"/>
              </a:lnSpc>
              <a:spcBef>
                <a:spcPts val="0"/>
              </a:spcBef>
              <a:buFont typeface="Arial" panose="020B0604020202020204" pitchFamily="34" charset="0"/>
              <a:buChar char="•"/>
            </a:pPr>
            <a:r>
              <a:rPr lang="en-US" sz="2637" b="1" dirty="0">
                <a:solidFill>
                  <a:srgbClr val="002060"/>
                </a:solidFill>
              </a:rPr>
              <a:t>Notify the School Financial Services Team</a:t>
            </a:r>
          </a:p>
        </p:txBody>
      </p:sp>
      <p:pic>
        <p:nvPicPr>
          <p:cNvPr id="4" name="Picture 3" descr="Shape&#10;&#10;Description automatically generated">
            <a:extLst>
              <a:ext uri="{FF2B5EF4-FFF2-40B4-BE49-F238E27FC236}">
                <a16:creationId xmlns:a16="http://schemas.microsoft.com/office/drawing/2014/main" id="{AED80D5B-4178-49FD-A234-B093477681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205979"/>
            <a:ext cx="9140641" cy="708421"/>
          </a:xfrm>
        </p:spPr>
        <p:txBody>
          <a:bodyPr>
            <a:normAutofit/>
          </a:bodyPr>
          <a:lstStyle/>
          <a:p>
            <a:pPr algn="ctr"/>
            <a:r>
              <a:rPr lang="en-US" sz="3223" u="sng" dirty="0"/>
              <a:t>GASB Statements 74 and 75</a:t>
            </a:r>
          </a:p>
        </p:txBody>
      </p:sp>
      <p:sp>
        <p:nvSpPr>
          <p:cNvPr id="2" name="Content Placeholder 1"/>
          <p:cNvSpPr>
            <a:spLocks noGrp="1"/>
          </p:cNvSpPr>
          <p:nvPr>
            <p:ph sz="quarter" idx="1"/>
          </p:nvPr>
        </p:nvSpPr>
        <p:spPr>
          <a:xfrm>
            <a:off x="618635" y="1036130"/>
            <a:ext cx="7739029" cy="3655314"/>
          </a:xfrm>
        </p:spPr>
        <p:txBody>
          <a:bodyPr>
            <a:normAutofit lnSpcReduction="10000"/>
          </a:bodyPr>
          <a:lstStyle/>
          <a:p>
            <a:pPr>
              <a:lnSpc>
                <a:spcPct val="110000"/>
              </a:lnSpc>
            </a:pPr>
            <a:r>
              <a:rPr lang="en-US" sz="2051" dirty="0">
                <a:solidFill>
                  <a:srgbClr val="002060"/>
                </a:solidFill>
              </a:rPr>
              <a:t>GASB 74: Rules for accounting of the trust fund.  Compliance is</a:t>
            </a:r>
          </a:p>
          <a:p>
            <a:pPr lvl="1">
              <a:lnSpc>
                <a:spcPct val="110000"/>
              </a:lnSpc>
              <a:spcBef>
                <a:spcPts val="0"/>
              </a:spcBef>
            </a:pPr>
            <a:r>
              <a:rPr lang="en-US" sz="2051" b="1" dirty="0">
                <a:solidFill>
                  <a:srgbClr val="002060"/>
                </a:solidFill>
              </a:rPr>
              <a:t>Only required </a:t>
            </a:r>
            <a:r>
              <a:rPr lang="en-US" sz="2051" b="1" i="1" dirty="0">
                <a:solidFill>
                  <a:srgbClr val="002060"/>
                </a:solidFill>
              </a:rPr>
              <a:t>if </a:t>
            </a:r>
            <a:r>
              <a:rPr lang="en-US" sz="2051" b="1" dirty="0">
                <a:solidFill>
                  <a:srgbClr val="002060"/>
                </a:solidFill>
              </a:rPr>
              <a:t>the district  has established a trust fund</a:t>
            </a:r>
          </a:p>
          <a:p>
            <a:pPr lvl="1">
              <a:lnSpc>
                <a:spcPct val="110000"/>
              </a:lnSpc>
              <a:spcBef>
                <a:spcPts val="0"/>
              </a:spcBef>
            </a:pPr>
            <a:r>
              <a:rPr lang="en-US" sz="2051" b="1" dirty="0">
                <a:solidFill>
                  <a:srgbClr val="002060"/>
                </a:solidFill>
              </a:rPr>
              <a:t>Therefore, </a:t>
            </a:r>
            <a:r>
              <a:rPr lang="en-US" sz="2051" b="1" dirty="0">
                <a:solidFill>
                  <a:srgbClr val="FF0000"/>
                </a:solidFill>
              </a:rPr>
              <a:t>NOT</a:t>
            </a:r>
            <a:r>
              <a:rPr lang="en-US" sz="2051" b="1" dirty="0"/>
              <a:t> </a:t>
            </a:r>
            <a:r>
              <a:rPr lang="en-US" sz="2051" b="1" dirty="0">
                <a:solidFill>
                  <a:srgbClr val="002060"/>
                </a:solidFill>
              </a:rPr>
              <a:t>required of all districts</a:t>
            </a:r>
          </a:p>
          <a:p>
            <a:pPr lvl="1">
              <a:lnSpc>
                <a:spcPct val="110000"/>
              </a:lnSpc>
              <a:spcBef>
                <a:spcPts val="0"/>
              </a:spcBef>
            </a:pPr>
            <a:r>
              <a:rPr lang="en-US" sz="2051" b="1" u="sng" dirty="0">
                <a:solidFill>
                  <a:srgbClr val="002060"/>
                </a:solidFill>
              </a:rPr>
              <a:t>GASB 74 has replaced GASB 43 FYE 6/30/17</a:t>
            </a:r>
          </a:p>
          <a:p>
            <a:pPr marL="253621" indent="-171461">
              <a:lnSpc>
                <a:spcPct val="110000"/>
              </a:lnSpc>
            </a:pPr>
            <a:endParaRPr lang="en-US" sz="1172" dirty="0"/>
          </a:p>
          <a:p>
            <a:pPr marL="253621" indent="-171461">
              <a:lnSpc>
                <a:spcPct val="110000"/>
              </a:lnSpc>
            </a:pPr>
            <a:r>
              <a:rPr lang="en-US" sz="2051" dirty="0">
                <a:solidFill>
                  <a:srgbClr val="002060"/>
                </a:solidFill>
              </a:rPr>
              <a:t>GASB 75: Rules governing the determination of OPEB liability, establishing a Plan, identifying the ADC, etc.</a:t>
            </a:r>
          </a:p>
          <a:p>
            <a:pPr marL="445325" lvl="1">
              <a:lnSpc>
                <a:spcPct val="110000"/>
              </a:lnSpc>
              <a:spcBef>
                <a:spcPts val="0"/>
              </a:spcBef>
            </a:pPr>
            <a:r>
              <a:rPr lang="en-US" sz="2051" b="1" u="sng" dirty="0">
                <a:solidFill>
                  <a:srgbClr val="002060"/>
                </a:solidFill>
              </a:rPr>
              <a:t>Compliance is required of all districts</a:t>
            </a:r>
          </a:p>
        </p:txBody>
      </p:sp>
      <p:pic>
        <p:nvPicPr>
          <p:cNvPr id="4" name="Picture 3" descr="Shape&#10;&#10;Description automatically generated">
            <a:extLst>
              <a:ext uri="{FF2B5EF4-FFF2-40B4-BE49-F238E27FC236}">
                <a16:creationId xmlns:a16="http://schemas.microsoft.com/office/drawing/2014/main" id="{248859E9-0546-4DB6-9AD1-06C4932B1C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a:bodyPr>
          <a:lstStyle/>
          <a:p>
            <a:pPr>
              <a:spcAft>
                <a:spcPts val="0"/>
              </a:spcAft>
            </a:pPr>
            <a:r>
              <a:rPr lang="en-US" dirty="0"/>
              <a:t>Questions?</a:t>
            </a:r>
          </a:p>
        </p:txBody>
      </p:sp>
      <p:sp>
        <p:nvSpPr>
          <p:cNvPr id="4" name="Rectangle 3">
            <a:extLst>
              <a:ext uri="{FF2B5EF4-FFF2-40B4-BE49-F238E27FC236}">
                <a16:creationId xmlns:a16="http://schemas.microsoft.com/office/drawing/2014/main" id="{878D13A2-8D14-4E01-BD27-01FAFC68D06B}"/>
              </a:ext>
            </a:extLst>
          </p:cNvPr>
          <p:cNvSpPr/>
          <p:nvPr/>
        </p:nvSpPr>
        <p:spPr>
          <a:xfrm>
            <a:off x="3120272" y="1412682"/>
            <a:ext cx="2903455" cy="2318135"/>
          </a:xfrm>
          <a:prstGeom prst="rect">
            <a:avLst/>
          </a:prstGeom>
        </p:spPr>
        <p:txBody>
          <a:bodyPr wrap="square">
            <a:spAutoFit/>
          </a:bodyPr>
          <a:lstStyle/>
          <a:p>
            <a:pPr algn="ctr"/>
            <a:r>
              <a:rPr lang="en-US" dirty="0">
                <a:latin typeface="Lato Black" panose="020F0A02020204030203" pitchFamily="34" charset="0"/>
              </a:rPr>
              <a:t>Olivia </a:t>
            </a:r>
            <a:r>
              <a:rPr lang="en-US" dirty="0" err="1">
                <a:latin typeface="Lato Black" panose="020F0A02020204030203" pitchFamily="34" charset="0"/>
              </a:rPr>
              <a:t>Bernitt</a:t>
            </a:r>
            <a:br>
              <a:rPr lang="en-US" dirty="0"/>
            </a:br>
            <a:r>
              <a:rPr lang="en-US" dirty="0"/>
              <a:t>SFS Auditor</a:t>
            </a:r>
          </a:p>
          <a:p>
            <a:pPr algn="ctr"/>
            <a:r>
              <a:rPr lang="en-US" dirty="0">
                <a:hlinkClick r:id="rId3"/>
              </a:rPr>
              <a:t>olivia.bernitt@dpi.wi.gov</a:t>
            </a:r>
            <a:endParaRPr lang="en-US" dirty="0"/>
          </a:p>
          <a:p>
            <a:pPr algn="ctr"/>
            <a:r>
              <a:rPr lang="en-US" dirty="0"/>
              <a:t>608-261-2137</a:t>
            </a:r>
          </a:p>
          <a:p>
            <a:pPr algn="ctr"/>
            <a:endParaRPr lang="en-US" dirty="0"/>
          </a:p>
          <a:p>
            <a:pPr algn="ctr"/>
            <a:r>
              <a:rPr lang="en-US" dirty="0">
                <a:latin typeface="Lato Black" panose="020F0A02020204030203" pitchFamily="34" charset="0"/>
              </a:rPr>
              <a:t>General Contact Information</a:t>
            </a:r>
          </a:p>
          <a:p>
            <a:pPr algn="ctr"/>
            <a:r>
              <a:rPr lang="en-US" dirty="0">
                <a:hlinkClick r:id="rId4"/>
              </a:rPr>
              <a:t>https://dpi.wi.gov/sfs</a:t>
            </a:r>
            <a:endParaRPr lang="en-US" dirty="0">
              <a:latin typeface="Lato Black" panose="020F0A02020204030203" pitchFamily="34" charset="0"/>
            </a:endParaRPr>
          </a:p>
          <a:p>
            <a:pPr algn="ctr"/>
            <a:r>
              <a:rPr lang="en-US" dirty="0">
                <a:hlinkClick r:id="rId5"/>
              </a:rPr>
              <a:t>DPIfin@dpi.wi.gov</a:t>
            </a:r>
            <a:endParaRPr lang="en-US" dirty="0"/>
          </a:p>
          <a:p>
            <a:pPr algn="ctr"/>
            <a:r>
              <a:rPr lang="en-US" dirty="0"/>
              <a:t>608-267-9114</a:t>
            </a:r>
          </a:p>
        </p:txBody>
      </p:sp>
    </p:spTree>
    <p:extLst>
      <p:ext uri="{BB962C8B-B14F-4D97-AF65-F5344CB8AC3E}">
        <p14:creationId xmlns:p14="http://schemas.microsoft.com/office/powerpoint/2010/main" val="355028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114300"/>
            <a:ext cx="9140641" cy="628650"/>
          </a:xfrm>
        </p:spPr>
        <p:txBody>
          <a:bodyPr>
            <a:normAutofit/>
          </a:bodyPr>
          <a:lstStyle/>
          <a:p>
            <a:pPr algn="ctr"/>
            <a:r>
              <a:rPr lang="en-US" sz="3223" u="sng" dirty="0"/>
              <a:t>GASB 75</a:t>
            </a:r>
          </a:p>
        </p:txBody>
      </p:sp>
      <p:sp>
        <p:nvSpPr>
          <p:cNvPr id="5" name="Content Placeholder 4"/>
          <p:cNvSpPr>
            <a:spLocks noGrp="1"/>
          </p:cNvSpPr>
          <p:nvPr>
            <p:ph sz="quarter" idx="1"/>
          </p:nvPr>
        </p:nvSpPr>
        <p:spPr>
          <a:xfrm>
            <a:off x="681353" y="905163"/>
            <a:ext cx="8026142" cy="4072443"/>
          </a:xfrm>
        </p:spPr>
        <p:txBody>
          <a:bodyPr>
            <a:normAutofit fontScale="92500"/>
          </a:bodyPr>
          <a:lstStyle/>
          <a:p>
            <a:pPr>
              <a:lnSpc>
                <a:spcPct val="120000"/>
              </a:lnSpc>
              <a:spcBef>
                <a:spcPts val="439"/>
              </a:spcBef>
              <a:spcAft>
                <a:spcPts val="0"/>
              </a:spcAft>
            </a:pPr>
            <a:r>
              <a:rPr lang="en-US" sz="2197" dirty="0">
                <a:solidFill>
                  <a:srgbClr val="002060"/>
                </a:solidFill>
              </a:rPr>
              <a:t>For OPEB, all districts must have new valuation studies completed every 2 years</a:t>
            </a:r>
          </a:p>
          <a:p>
            <a:pPr>
              <a:lnSpc>
                <a:spcPct val="120000"/>
              </a:lnSpc>
              <a:spcBef>
                <a:spcPts val="439"/>
              </a:spcBef>
              <a:spcAft>
                <a:spcPts val="0"/>
              </a:spcAft>
            </a:pPr>
            <a:r>
              <a:rPr lang="en-US" sz="2197" dirty="0">
                <a:solidFill>
                  <a:srgbClr val="002060"/>
                </a:solidFill>
              </a:rPr>
              <a:t>Significant changes to employee benefits should result in a new actuarial study even if before the next scheduled study.</a:t>
            </a:r>
          </a:p>
          <a:p>
            <a:pPr lvl="1">
              <a:lnSpc>
                <a:spcPct val="120000"/>
              </a:lnSpc>
              <a:spcBef>
                <a:spcPts val="439"/>
              </a:spcBef>
            </a:pPr>
            <a:r>
              <a:rPr lang="en-US" sz="2197" b="1" dirty="0">
                <a:solidFill>
                  <a:srgbClr val="002060"/>
                </a:solidFill>
              </a:rPr>
              <a:t>Plan members are those active employees eligible to receive those future benefits, terminated employees who have accumulated the benefits but are not yet receiving them, and retired employees (or their beneficiaries) currently receiving benefits.</a:t>
            </a:r>
          </a:p>
          <a:p>
            <a:pPr lvl="1">
              <a:lnSpc>
                <a:spcPct val="120000"/>
              </a:lnSpc>
              <a:spcBef>
                <a:spcPts val="439"/>
              </a:spcBef>
            </a:pPr>
            <a:r>
              <a:rPr lang="en-US" sz="2197" b="1" dirty="0">
                <a:solidFill>
                  <a:srgbClr val="002060"/>
                </a:solidFill>
              </a:rPr>
              <a:t>Reevaluation of the benefits of having Fund 73 Trust should be made.</a:t>
            </a:r>
          </a:p>
        </p:txBody>
      </p:sp>
      <p:pic>
        <p:nvPicPr>
          <p:cNvPr id="4" name="Picture 3" descr="Shape&#10;&#10;Description automatically generated">
            <a:extLst>
              <a:ext uri="{FF2B5EF4-FFF2-40B4-BE49-F238E27FC236}">
                <a16:creationId xmlns:a16="http://schemas.microsoft.com/office/drawing/2014/main" id="{F66587D3-08CE-476A-B3C0-E653E46DC7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171450"/>
            <a:ext cx="9140641" cy="628650"/>
          </a:xfrm>
        </p:spPr>
        <p:txBody>
          <a:bodyPr>
            <a:normAutofit/>
          </a:bodyPr>
          <a:lstStyle/>
          <a:p>
            <a:pPr algn="ctr">
              <a:defRPr/>
            </a:pPr>
            <a:r>
              <a:rPr lang="en-US" sz="3223" u="sng" dirty="0"/>
              <a:t>GASB 75</a:t>
            </a:r>
          </a:p>
        </p:txBody>
      </p:sp>
      <p:sp>
        <p:nvSpPr>
          <p:cNvPr id="2" name="Content Placeholder 1"/>
          <p:cNvSpPr>
            <a:spLocks noGrp="1"/>
          </p:cNvSpPr>
          <p:nvPr>
            <p:ph sz="quarter" idx="1"/>
          </p:nvPr>
        </p:nvSpPr>
        <p:spPr>
          <a:xfrm>
            <a:off x="971214" y="971550"/>
            <a:ext cx="7576358" cy="4171950"/>
          </a:xfrm>
        </p:spPr>
        <p:txBody>
          <a:bodyPr>
            <a:noAutofit/>
          </a:bodyPr>
          <a:lstStyle/>
          <a:p>
            <a:pPr marL="274339" indent="-192037">
              <a:spcBef>
                <a:spcPts val="220"/>
              </a:spcBef>
              <a:spcAft>
                <a:spcPts val="0"/>
              </a:spcAft>
              <a:buNone/>
              <a:defRPr/>
            </a:pPr>
            <a:r>
              <a:rPr lang="en-US" sz="1904" dirty="0">
                <a:solidFill>
                  <a:srgbClr val="002060"/>
                </a:solidFill>
              </a:rPr>
              <a:t>What does it mean for the district? - All Districts</a:t>
            </a:r>
          </a:p>
          <a:p>
            <a:pPr marL="274672">
              <a:spcBef>
                <a:spcPts val="220"/>
              </a:spcBef>
              <a:spcAft>
                <a:spcPts val="0"/>
              </a:spcAft>
              <a:buFont typeface="Verdana"/>
              <a:buChar char="◦"/>
              <a:defRPr/>
            </a:pPr>
            <a:r>
              <a:rPr lang="en-US" sz="1904" dirty="0">
                <a:solidFill>
                  <a:srgbClr val="002060"/>
                </a:solidFill>
              </a:rPr>
              <a:t>Need to be sure they have a current valuation that can be used in the filing of the audited financial statements</a:t>
            </a:r>
          </a:p>
          <a:p>
            <a:pPr marL="274672">
              <a:spcBef>
                <a:spcPts val="220"/>
              </a:spcBef>
              <a:spcAft>
                <a:spcPts val="0"/>
              </a:spcAft>
              <a:buFont typeface="Verdana"/>
              <a:buChar char="◦"/>
              <a:defRPr/>
            </a:pPr>
            <a:r>
              <a:rPr lang="en-US" sz="1904" dirty="0">
                <a:solidFill>
                  <a:srgbClr val="002060"/>
                </a:solidFill>
              </a:rPr>
              <a:t>May want to start checking NOW to see if your districts are up to date on their valuations</a:t>
            </a:r>
          </a:p>
          <a:p>
            <a:pPr marL="274672">
              <a:spcBef>
                <a:spcPts val="220"/>
              </a:spcBef>
              <a:spcAft>
                <a:spcPts val="0"/>
              </a:spcAft>
              <a:buFont typeface="Verdana"/>
              <a:buChar char="◦"/>
              <a:defRPr/>
            </a:pPr>
            <a:endParaRPr lang="en-US" sz="1904" dirty="0">
              <a:solidFill>
                <a:srgbClr val="002060"/>
              </a:solidFill>
            </a:endParaRPr>
          </a:p>
          <a:p>
            <a:pPr marL="274339" indent="-192037">
              <a:spcBef>
                <a:spcPts val="220"/>
              </a:spcBef>
              <a:spcAft>
                <a:spcPts val="0"/>
              </a:spcAft>
              <a:buNone/>
              <a:defRPr/>
            </a:pPr>
            <a:r>
              <a:rPr lang="en-US" sz="1904" dirty="0">
                <a:solidFill>
                  <a:srgbClr val="002060"/>
                </a:solidFill>
              </a:rPr>
              <a:t>What does it mean for the auditor?</a:t>
            </a:r>
          </a:p>
          <a:p>
            <a:pPr marL="274672">
              <a:spcBef>
                <a:spcPts val="220"/>
              </a:spcBef>
              <a:spcAft>
                <a:spcPts val="0"/>
              </a:spcAft>
              <a:buFont typeface="Verdana"/>
              <a:buChar char="◦"/>
              <a:defRPr/>
            </a:pPr>
            <a:r>
              <a:rPr lang="en-US" sz="1904" dirty="0">
                <a:solidFill>
                  <a:srgbClr val="002060"/>
                </a:solidFill>
              </a:rPr>
              <a:t>Without a current valuation, the auditor may have to issue a modified opinion or hold off on issuing the report until study completed</a:t>
            </a:r>
          </a:p>
          <a:p>
            <a:pPr marL="274672">
              <a:spcBef>
                <a:spcPts val="220"/>
              </a:spcBef>
              <a:spcAft>
                <a:spcPts val="0"/>
              </a:spcAft>
              <a:buFont typeface="Verdana"/>
              <a:buChar char="◦"/>
              <a:defRPr/>
            </a:pPr>
            <a:r>
              <a:rPr lang="en-US" sz="1904" dirty="0">
                <a:solidFill>
                  <a:srgbClr val="002060"/>
                </a:solidFill>
              </a:rPr>
              <a:t>Key items from the study are included in the district’s financial statements</a:t>
            </a:r>
          </a:p>
          <a:p>
            <a:pPr marL="274339" indent="-192037">
              <a:spcBef>
                <a:spcPts val="220"/>
              </a:spcBef>
              <a:spcAft>
                <a:spcPts val="0"/>
              </a:spcAft>
              <a:buFont typeface="Wingdings 3"/>
              <a:buChar char=""/>
              <a:defRPr/>
            </a:pPr>
            <a:endParaRPr lang="en-US" sz="1904" dirty="0"/>
          </a:p>
        </p:txBody>
      </p:sp>
      <p:pic>
        <p:nvPicPr>
          <p:cNvPr id="4" name="Picture 3" descr="Shape&#10;&#10;Description automatically generated">
            <a:extLst>
              <a:ext uri="{FF2B5EF4-FFF2-40B4-BE49-F238E27FC236}">
                <a16:creationId xmlns:a16="http://schemas.microsoft.com/office/drawing/2014/main" id="{417091D1-D313-482D-AF04-DD324E5E14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680" y="3548"/>
            <a:ext cx="9255551" cy="971550"/>
          </a:xfrm>
        </p:spPr>
        <p:txBody>
          <a:bodyPr>
            <a:noAutofit/>
          </a:bodyPr>
          <a:lstStyle/>
          <a:p>
            <a:pPr algn="ctr" eaLnBrk="1" hangingPunct="1"/>
            <a:r>
              <a:rPr lang="en-US" sz="2930" dirty="0"/>
              <a:t>What method should you use to</a:t>
            </a:r>
            <a:br>
              <a:rPr lang="en-US" sz="2930" dirty="0"/>
            </a:br>
            <a:r>
              <a:rPr lang="en-US" sz="2930" dirty="0"/>
              <a:t> </a:t>
            </a:r>
            <a:r>
              <a:rPr lang="en-US" sz="2930" u="sng" dirty="0"/>
              <a:t>determine the OPEB liability?</a:t>
            </a:r>
          </a:p>
        </p:txBody>
      </p:sp>
      <p:sp>
        <p:nvSpPr>
          <p:cNvPr id="7171" name="Rectangle 3"/>
          <p:cNvSpPr>
            <a:spLocks noGrp="1" noChangeArrowheads="1"/>
          </p:cNvSpPr>
          <p:nvPr>
            <p:ph sz="quarter" idx="1"/>
          </p:nvPr>
        </p:nvSpPr>
        <p:spPr>
          <a:xfrm>
            <a:off x="1041180" y="975098"/>
            <a:ext cx="7606344" cy="3842587"/>
          </a:xfrm>
        </p:spPr>
        <p:txBody>
          <a:bodyPr>
            <a:noAutofit/>
          </a:bodyPr>
          <a:lstStyle/>
          <a:p>
            <a:pPr>
              <a:lnSpc>
                <a:spcPct val="120000"/>
              </a:lnSpc>
            </a:pPr>
            <a:r>
              <a:rPr lang="en-US" sz="2051" dirty="0">
                <a:solidFill>
                  <a:srgbClr val="002060"/>
                </a:solidFill>
              </a:rPr>
              <a:t>Actuarial Study</a:t>
            </a:r>
          </a:p>
          <a:p>
            <a:pPr lvl="1">
              <a:lnSpc>
                <a:spcPct val="120000"/>
              </a:lnSpc>
              <a:spcBef>
                <a:spcPts val="0"/>
              </a:spcBef>
            </a:pPr>
            <a:r>
              <a:rPr lang="en-US" sz="2051" b="1" dirty="0">
                <a:solidFill>
                  <a:srgbClr val="002060"/>
                </a:solidFill>
              </a:rPr>
              <a:t>Required for OPEB plans</a:t>
            </a:r>
          </a:p>
          <a:p>
            <a:pPr lvl="1">
              <a:lnSpc>
                <a:spcPct val="120000"/>
              </a:lnSpc>
              <a:spcBef>
                <a:spcPts val="0"/>
              </a:spcBef>
            </a:pPr>
            <a:endParaRPr lang="en-US" sz="2051" b="1" dirty="0">
              <a:solidFill>
                <a:srgbClr val="002060"/>
              </a:solidFill>
            </a:endParaRPr>
          </a:p>
          <a:p>
            <a:pPr lvl="1">
              <a:lnSpc>
                <a:spcPct val="120000"/>
              </a:lnSpc>
              <a:spcBef>
                <a:spcPts val="0"/>
              </a:spcBef>
            </a:pPr>
            <a:r>
              <a:rPr lang="en-US" sz="2051" b="1" dirty="0">
                <a:solidFill>
                  <a:srgbClr val="002060"/>
                </a:solidFill>
              </a:rPr>
              <a:t>Required for pension plans (non-OPEB)</a:t>
            </a:r>
          </a:p>
          <a:p>
            <a:pPr lvl="1">
              <a:lnSpc>
                <a:spcPct val="120000"/>
              </a:lnSpc>
              <a:spcBef>
                <a:spcPts val="0"/>
              </a:spcBef>
            </a:pPr>
            <a:endParaRPr lang="en-US" sz="2051" b="1" dirty="0">
              <a:solidFill>
                <a:srgbClr val="002060"/>
              </a:solidFill>
            </a:endParaRPr>
          </a:p>
          <a:p>
            <a:pPr lvl="1">
              <a:lnSpc>
                <a:spcPct val="120000"/>
              </a:lnSpc>
              <a:spcBef>
                <a:spcPts val="0"/>
              </a:spcBef>
            </a:pPr>
            <a:endParaRPr lang="en-US" sz="2051" b="1" dirty="0">
              <a:solidFill>
                <a:srgbClr val="002060"/>
              </a:solidFill>
            </a:endParaRPr>
          </a:p>
          <a:p>
            <a:pPr lvl="1">
              <a:lnSpc>
                <a:spcPct val="120000"/>
              </a:lnSpc>
              <a:spcBef>
                <a:spcPts val="0"/>
              </a:spcBef>
            </a:pPr>
            <a:endParaRPr lang="en-US" sz="2051" b="1" dirty="0">
              <a:solidFill>
                <a:srgbClr val="002060"/>
              </a:solidFill>
            </a:endParaRPr>
          </a:p>
        </p:txBody>
      </p:sp>
      <p:pic>
        <p:nvPicPr>
          <p:cNvPr id="4" name="Picture 3" descr="Shape&#10;&#10;Description automatically generated">
            <a:extLst>
              <a:ext uri="{FF2B5EF4-FFF2-40B4-BE49-F238E27FC236}">
                <a16:creationId xmlns:a16="http://schemas.microsoft.com/office/drawing/2014/main" id="{E257FF41-67DF-4B68-95DF-F2AEBBABE5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704" y="171450"/>
            <a:ext cx="9555407" cy="571500"/>
          </a:xfrm>
        </p:spPr>
        <p:txBody>
          <a:bodyPr>
            <a:normAutofit/>
          </a:bodyPr>
          <a:lstStyle/>
          <a:p>
            <a:pPr algn="ctr"/>
            <a:r>
              <a:rPr lang="en-US" sz="3223" u="sng" dirty="0"/>
              <a:t>Actuarial Studies</a:t>
            </a:r>
          </a:p>
        </p:txBody>
      </p:sp>
      <p:sp>
        <p:nvSpPr>
          <p:cNvPr id="2" name="Content Placeholder 1"/>
          <p:cNvSpPr>
            <a:spLocks noGrp="1"/>
          </p:cNvSpPr>
          <p:nvPr>
            <p:ph sz="quarter" idx="1"/>
          </p:nvPr>
        </p:nvSpPr>
        <p:spPr>
          <a:xfrm>
            <a:off x="821286" y="857250"/>
            <a:ext cx="7916194" cy="3829050"/>
          </a:xfrm>
        </p:spPr>
        <p:txBody>
          <a:bodyPr>
            <a:noAutofit/>
          </a:bodyPr>
          <a:lstStyle/>
          <a:p>
            <a:pPr marL="342924" indent="-260765">
              <a:lnSpc>
                <a:spcPct val="110000"/>
              </a:lnSpc>
              <a:spcAft>
                <a:spcPts val="0"/>
              </a:spcAft>
            </a:pPr>
            <a:r>
              <a:rPr lang="en-US" sz="2051" dirty="0">
                <a:solidFill>
                  <a:srgbClr val="002060"/>
                </a:solidFill>
              </a:rPr>
              <a:t>Actuarial firms listed on the DPI website on the bottom of the Benefit Trust Fund page or directly at </a:t>
            </a:r>
            <a:r>
              <a:rPr lang="en-US" sz="2051" dirty="0">
                <a:solidFill>
                  <a:srgbClr val="002060"/>
                </a:solidFill>
                <a:hlinkClick r:id="rId3"/>
              </a:rPr>
              <a:t>http://dpi.wi.gov/sfs/finances/fund-info/employee-benefit-trust-fund</a:t>
            </a:r>
            <a:endParaRPr lang="en-US" sz="2051" dirty="0">
              <a:solidFill>
                <a:srgbClr val="002060"/>
              </a:solidFill>
            </a:endParaRPr>
          </a:p>
          <a:p>
            <a:pPr marL="534627" lvl="1" indent="-260765">
              <a:lnSpc>
                <a:spcPct val="110000"/>
              </a:lnSpc>
              <a:spcBef>
                <a:spcPts val="0"/>
              </a:spcBef>
            </a:pPr>
            <a:r>
              <a:rPr lang="en-US" sz="2051" b="1" dirty="0">
                <a:solidFill>
                  <a:srgbClr val="002060"/>
                </a:solidFill>
              </a:rPr>
              <a:t>These are not DPI recommendations</a:t>
            </a:r>
          </a:p>
          <a:p>
            <a:pPr marL="534627" lvl="1" indent="-260765">
              <a:lnSpc>
                <a:spcPct val="110000"/>
              </a:lnSpc>
              <a:spcBef>
                <a:spcPts val="0"/>
              </a:spcBef>
            </a:pPr>
            <a:r>
              <a:rPr lang="en-US" sz="2051" b="1" dirty="0">
                <a:solidFill>
                  <a:srgbClr val="002060"/>
                </a:solidFill>
              </a:rPr>
              <a:t>Ask for AND check references!</a:t>
            </a:r>
          </a:p>
          <a:p>
            <a:pPr marL="534627" lvl="1" indent="-260765">
              <a:lnSpc>
                <a:spcPct val="110000"/>
              </a:lnSpc>
              <a:spcBef>
                <a:spcPts val="0"/>
              </a:spcBef>
            </a:pPr>
            <a:r>
              <a:rPr lang="en-US" sz="2051" b="1" dirty="0">
                <a:solidFill>
                  <a:srgbClr val="002060"/>
                </a:solidFill>
              </a:rPr>
              <a:t>Talk to other districts or your auditors</a:t>
            </a:r>
          </a:p>
          <a:p>
            <a:pPr marL="342924" indent="-260765">
              <a:lnSpc>
                <a:spcPct val="110000"/>
              </a:lnSpc>
              <a:spcAft>
                <a:spcPts val="0"/>
              </a:spcAft>
            </a:pPr>
            <a:r>
              <a:rPr lang="en-US" sz="2051" dirty="0">
                <a:solidFill>
                  <a:srgbClr val="002060"/>
                </a:solidFill>
              </a:rPr>
              <a:t>DON’T wait until the last minute to hire an actuary</a:t>
            </a:r>
          </a:p>
          <a:p>
            <a:pPr marL="534627" lvl="1" indent="-260765">
              <a:lnSpc>
                <a:spcPct val="110000"/>
              </a:lnSpc>
              <a:spcBef>
                <a:spcPts val="0"/>
              </a:spcBef>
            </a:pPr>
            <a:r>
              <a:rPr lang="en-US" sz="2051" b="1" dirty="0">
                <a:solidFill>
                  <a:srgbClr val="002060"/>
                </a:solidFill>
              </a:rPr>
              <a:t>Typically takes 10+ weeks to complete AFTER they have all the required information</a:t>
            </a:r>
          </a:p>
        </p:txBody>
      </p:sp>
      <p:pic>
        <p:nvPicPr>
          <p:cNvPr id="4" name="Picture 3" descr="Shape&#10;&#10;Description automatically generated">
            <a:extLst>
              <a:ext uri="{FF2B5EF4-FFF2-40B4-BE49-F238E27FC236}">
                <a16:creationId xmlns:a16="http://schemas.microsoft.com/office/drawing/2014/main" id="{2E857E88-12B1-45C2-95F4-0230A31C72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80" y="205979"/>
            <a:ext cx="9140641" cy="536971"/>
          </a:xfrm>
        </p:spPr>
        <p:txBody>
          <a:bodyPr>
            <a:normAutofit/>
          </a:bodyPr>
          <a:lstStyle/>
          <a:p>
            <a:pPr algn="ctr"/>
            <a:r>
              <a:rPr lang="en-US" sz="3223" u="sng" dirty="0"/>
              <a:t>Key Terms in the Study</a:t>
            </a:r>
          </a:p>
        </p:txBody>
      </p:sp>
      <p:sp>
        <p:nvSpPr>
          <p:cNvPr id="2" name="Content Placeholder 1"/>
          <p:cNvSpPr>
            <a:spLocks noGrp="1"/>
          </p:cNvSpPr>
          <p:nvPr>
            <p:ph sz="quarter" idx="1"/>
          </p:nvPr>
        </p:nvSpPr>
        <p:spPr>
          <a:xfrm>
            <a:off x="701343" y="926901"/>
            <a:ext cx="8046133" cy="3569090"/>
          </a:xfrm>
        </p:spPr>
        <p:txBody>
          <a:bodyPr>
            <a:noAutofit/>
          </a:bodyPr>
          <a:lstStyle/>
          <a:p>
            <a:pPr>
              <a:spcAft>
                <a:spcPts val="0"/>
              </a:spcAft>
            </a:pPr>
            <a:r>
              <a:rPr lang="en-US" sz="1977" dirty="0">
                <a:solidFill>
                  <a:srgbClr val="FF0000"/>
                </a:solidFill>
              </a:rPr>
              <a:t>Total OPEB Liability (TOL)</a:t>
            </a:r>
            <a:endParaRPr lang="en-US" sz="1977" dirty="0"/>
          </a:p>
          <a:p>
            <a:pPr lvl="1">
              <a:lnSpc>
                <a:spcPct val="100000"/>
              </a:lnSpc>
              <a:spcBef>
                <a:spcPts val="0"/>
              </a:spcBef>
            </a:pPr>
            <a:r>
              <a:rPr lang="en-US" sz="1977" b="1" dirty="0">
                <a:solidFill>
                  <a:srgbClr val="002060"/>
                </a:solidFill>
              </a:rPr>
              <a:t>The value of benefits for all periods prior to the current fiscal year.</a:t>
            </a:r>
          </a:p>
          <a:p>
            <a:pPr lvl="1">
              <a:lnSpc>
                <a:spcPct val="100000"/>
              </a:lnSpc>
              <a:spcBef>
                <a:spcPts val="0"/>
              </a:spcBef>
            </a:pPr>
            <a:r>
              <a:rPr lang="en-US" sz="1977" b="1" dirty="0">
                <a:solidFill>
                  <a:srgbClr val="002060"/>
                </a:solidFill>
              </a:rPr>
              <a:t>This value is accrued, and the benefits are earned, during the employment period.</a:t>
            </a:r>
          </a:p>
          <a:p>
            <a:pPr>
              <a:spcAft>
                <a:spcPts val="0"/>
              </a:spcAft>
            </a:pPr>
            <a:r>
              <a:rPr lang="en-US" sz="1977" dirty="0">
                <a:solidFill>
                  <a:srgbClr val="FF0000"/>
                </a:solidFill>
              </a:rPr>
              <a:t>Service Cost (SC)</a:t>
            </a:r>
            <a:endParaRPr lang="en-US" sz="1977" dirty="0"/>
          </a:p>
          <a:p>
            <a:pPr lvl="1">
              <a:lnSpc>
                <a:spcPct val="100000"/>
              </a:lnSpc>
              <a:spcBef>
                <a:spcPts val="0"/>
              </a:spcBef>
            </a:pPr>
            <a:r>
              <a:rPr lang="en-US" sz="1977" b="1" dirty="0">
                <a:solidFill>
                  <a:srgbClr val="002060"/>
                </a:solidFill>
              </a:rPr>
              <a:t>The value of benefits earned in the current year.</a:t>
            </a:r>
          </a:p>
          <a:p>
            <a:pPr>
              <a:spcAft>
                <a:spcPts val="0"/>
              </a:spcAft>
            </a:pPr>
            <a:r>
              <a:rPr lang="en-US" sz="1977" dirty="0">
                <a:solidFill>
                  <a:srgbClr val="FF0000"/>
                </a:solidFill>
              </a:rPr>
              <a:t>Net OPEB Liability</a:t>
            </a:r>
            <a:endParaRPr lang="en-US" sz="1977" dirty="0"/>
          </a:p>
          <a:p>
            <a:pPr lvl="1">
              <a:lnSpc>
                <a:spcPct val="100000"/>
              </a:lnSpc>
              <a:spcBef>
                <a:spcPts val="0"/>
              </a:spcBef>
            </a:pPr>
            <a:r>
              <a:rPr lang="en-US" sz="1977" b="1" dirty="0">
                <a:solidFill>
                  <a:srgbClr val="002060"/>
                </a:solidFill>
              </a:rPr>
              <a:t>The difference between Total OPEB liability and the value of assets dedicated to the liability </a:t>
            </a:r>
            <a:r>
              <a:rPr lang="en-US" sz="1977" b="1" dirty="0">
                <a:solidFill>
                  <a:srgbClr val="FF0000"/>
                </a:solidFill>
              </a:rPr>
              <a:t>(PFNP).</a:t>
            </a:r>
          </a:p>
          <a:p>
            <a:pPr>
              <a:spcAft>
                <a:spcPts val="0"/>
              </a:spcAft>
            </a:pPr>
            <a:r>
              <a:rPr lang="en-US" sz="1977" dirty="0">
                <a:solidFill>
                  <a:srgbClr val="FF0000"/>
                </a:solidFill>
              </a:rPr>
              <a:t>Plan Fiduciary Net Position (PFNP)</a:t>
            </a:r>
          </a:p>
          <a:p>
            <a:pPr lvl="1">
              <a:lnSpc>
                <a:spcPct val="100000"/>
              </a:lnSpc>
              <a:spcBef>
                <a:spcPts val="0"/>
              </a:spcBef>
            </a:pPr>
            <a:r>
              <a:rPr lang="en-US" sz="1977" b="1" dirty="0">
                <a:solidFill>
                  <a:srgbClr val="002060"/>
                </a:solidFill>
              </a:rPr>
              <a:t>Value of trust assets as of the valuation date</a:t>
            </a:r>
          </a:p>
          <a:p>
            <a:endParaRPr lang="en-US" sz="2051" dirty="0"/>
          </a:p>
        </p:txBody>
      </p:sp>
      <p:pic>
        <p:nvPicPr>
          <p:cNvPr id="4" name="Picture 3" descr="Shape&#10;&#10;Description automatically generated">
            <a:extLst>
              <a:ext uri="{FF2B5EF4-FFF2-40B4-BE49-F238E27FC236}">
                <a16:creationId xmlns:a16="http://schemas.microsoft.com/office/drawing/2014/main" id="{791CF2C7-D3D0-4BB3-A118-A3DBBDE761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017"/>
            <a:ext cx="919559" cy="84148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4215</TotalTime>
  <Words>3260</Words>
  <Application>Microsoft Office PowerPoint</Application>
  <PresentationFormat>On-screen Show (16:9)</PresentationFormat>
  <Paragraphs>400</Paragraphs>
  <Slides>40</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Calibri</vt:lpstr>
      <vt:lpstr>Lato</vt:lpstr>
      <vt:lpstr>Lato Black</vt:lpstr>
      <vt:lpstr>Verdana</vt:lpstr>
      <vt:lpstr>Wingdings</vt:lpstr>
      <vt:lpstr>Wingdings 2</vt:lpstr>
      <vt:lpstr>Wingdings 3</vt:lpstr>
      <vt:lpstr>Office Theme</vt:lpstr>
      <vt:lpstr>PowerPoint Presentation</vt:lpstr>
      <vt:lpstr>What is OPEB?</vt:lpstr>
      <vt:lpstr>Why is OPEB Important?</vt:lpstr>
      <vt:lpstr>GASB Statements 74 and 75</vt:lpstr>
      <vt:lpstr>GASB 75</vt:lpstr>
      <vt:lpstr>GASB 75</vt:lpstr>
      <vt:lpstr>What method should you use to  determine the OPEB liability?</vt:lpstr>
      <vt:lpstr>Actuarial Studies</vt:lpstr>
      <vt:lpstr>Key Terms in the Study</vt:lpstr>
      <vt:lpstr>Key Terms in the Study</vt:lpstr>
      <vt:lpstr>PowerPoint Presentation</vt:lpstr>
      <vt:lpstr>Paying For Those Future Obligations</vt:lpstr>
      <vt:lpstr>Paying For Those Future Obligations</vt:lpstr>
      <vt:lpstr>What is Fund 73</vt:lpstr>
      <vt:lpstr>Considerations of whether to establish a trust?</vt:lpstr>
      <vt:lpstr>Considerations of whether to establish a trust?</vt:lpstr>
      <vt:lpstr>Considerations of whether to establish a trust?</vt:lpstr>
      <vt:lpstr>What are DPI requirements when setting up a trust?</vt:lpstr>
      <vt:lpstr>What investment opportunities  are available to the trust?</vt:lpstr>
      <vt:lpstr>What ALL can be in Fund 73?</vt:lpstr>
      <vt:lpstr>Accounting  For Fund 73 - OPEB</vt:lpstr>
      <vt:lpstr>Contribution to the Trust</vt:lpstr>
      <vt:lpstr>Determining the ADC</vt:lpstr>
      <vt:lpstr>Contribution Entry</vt:lpstr>
      <vt:lpstr>Contribution Entry</vt:lpstr>
      <vt:lpstr>Accounting For Fund 73 - OPEB</vt:lpstr>
      <vt:lpstr>Retiree Contribution Entry</vt:lpstr>
      <vt:lpstr>Retiree Contribution Entry</vt:lpstr>
      <vt:lpstr>Payment of Retiree Benefits</vt:lpstr>
      <vt:lpstr>Retiree Benefits Paid Entry</vt:lpstr>
      <vt:lpstr>Retiree Benefits Paid Entry</vt:lpstr>
      <vt:lpstr>Implicit Rate Subsidy</vt:lpstr>
      <vt:lpstr>Implicit Rate Subsidy Entry</vt:lpstr>
      <vt:lpstr>Defined Contribution Benefits</vt:lpstr>
      <vt:lpstr>Accounting For Fund 73 - OPEB</vt:lpstr>
      <vt:lpstr>How DPI requirements are audited</vt:lpstr>
      <vt:lpstr>How DPI requirements are audited</vt:lpstr>
      <vt:lpstr>How DPI requirements are audited</vt:lpstr>
      <vt:lpstr>Changing Benefits - Considerations</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WASBO Spring 2023 - Intro to OPEB Requirements and Fund 73 Accounting</dc:title>
  <dc:creator>dpifin@dpi.wi.gov</dc:creator>
  <cp:keywords>wasbo, spring, 2023, wisconsin, public, instruction, school, financial, service, opeb, requirement, fund 73, accounting</cp:keywords>
  <cp:lastModifiedBy>Huelsman, Scott M.   DPI</cp:lastModifiedBy>
  <cp:revision>120</cp:revision>
  <dcterms:created xsi:type="dcterms:W3CDTF">2016-02-23T19:34:17Z</dcterms:created>
  <dcterms:modified xsi:type="dcterms:W3CDTF">2023-05-18T17:12:40Z</dcterms:modified>
</cp:coreProperties>
</file>