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9"/>
  </p:notesMasterIdLst>
  <p:sldIdLst>
    <p:sldId id="257" r:id="rId2"/>
    <p:sldId id="266" r:id="rId3"/>
    <p:sldId id="419" r:id="rId4"/>
    <p:sldId id="417" r:id="rId5"/>
    <p:sldId id="343" r:id="rId6"/>
    <p:sldId id="351" r:id="rId7"/>
    <p:sldId id="352" r:id="rId8"/>
    <p:sldId id="353" r:id="rId9"/>
    <p:sldId id="382" r:id="rId10"/>
    <p:sldId id="354" r:id="rId11"/>
    <p:sldId id="380" r:id="rId12"/>
    <p:sldId id="356" r:id="rId13"/>
    <p:sldId id="357" r:id="rId14"/>
    <p:sldId id="358" r:id="rId15"/>
    <p:sldId id="360" r:id="rId16"/>
    <p:sldId id="385" r:id="rId17"/>
    <p:sldId id="386" r:id="rId18"/>
    <p:sldId id="378" r:id="rId19"/>
    <p:sldId id="355" r:id="rId20"/>
    <p:sldId id="377" r:id="rId21"/>
    <p:sldId id="387" r:id="rId22"/>
    <p:sldId id="388" r:id="rId23"/>
    <p:sldId id="389" r:id="rId24"/>
    <p:sldId id="390" r:id="rId25"/>
    <p:sldId id="391" r:id="rId26"/>
    <p:sldId id="392" r:id="rId27"/>
    <p:sldId id="393" r:id="rId28"/>
    <p:sldId id="394" r:id="rId29"/>
    <p:sldId id="395" r:id="rId30"/>
    <p:sldId id="413" r:id="rId31"/>
    <p:sldId id="415" r:id="rId32"/>
    <p:sldId id="396" r:id="rId33"/>
    <p:sldId id="397" r:id="rId34"/>
    <p:sldId id="398" r:id="rId35"/>
    <p:sldId id="399" r:id="rId36"/>
    <p:sldId id="364" r:id="rId37"/>
    <p:sldId id="401" r:id="rId38"/>
    <p:sldId id="400" r:id="rId39"/>
    <p:sldId id="402" r:id="rId40"/>
    <p:sldId id="403" r:id="rId41"/>
    <p:sldId id="379" r:id="rId42"/>
    <p:sldId id="407" r:id="rId43"/>
    <p:sldId id="416" r:id="rId44"/>
    <p:sldId id="404" r:id="rId45"/>
    <p:sldId id="412" r:id="rId46"/>
    <p:sldId id="373" r:id="rId47"/>
    <p:sldId id="409" r:id="rId48"/>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2F8EC"/>
    <a:srgbClr val="DBECCC"/>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67" autoAdjust="0"/>
    <p:restoredTop sz="86401"/>
  </p:normalViewPr>
  <p:slideViewPr>
    <p:cSldViewPr snapToGrid="0">
      <p:cViewPr varScale="1">
        <p:scale>
          <a:sx n="123" d="100"/>
          <a:sy n="123" d="100"/>
        </p:scale>
        <p:origin x="132" y="96"/>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pi.wi.gov/sfs/aid/categorical/pupil-transportation-ai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pi.wi.gov/sfs/reporting/safr/census-instruc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pi.wi.gov/sfs/children/foster-group-hom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dpi.wi.gov/sfs/children/summer-schoo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pi.wi.gov/sfs/finances/budgeting/budget-hearing-adoptio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pi.wi.gov/sfs/finances/debt/over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pi.wi.gov/sfs/finances/budgeting/budget-hearing-adoption"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Biggest adjustments to aid your aid payments are withholding for voucher and OE</a:t>
            </a:r>
          </a:p>
          <a:p>
            <a:endParaRPr lang="en-US" baseline="0" dirty="0"/>
          </a:p>
          <a:p>
            <a:endParaRPr lang="en-US" dirty="0"/>
          </a:p>
        </p:txBody>
      </p:sp>
    </p:spTree>
    <p:extLst>
      <p:ext uri="{BB962C8B-B14F-4D97-AF65-F5344CB8AC3E}">
        <p14:creationId xmlns:p14="http://schemas.microsoft.com/office/powerpoint/2010/main" val="90629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a:t>
            </a:r>
            <a:r>
              <a:rPr lang="en-US" baseline="0" dirty="0"/>
              <a:t> the districts that struggle to meet the financial reporting deadlines have issues related to cash reconciliation</a:t>
            </a:r>
            <a:endParaRPr lang="en-US" dirty="0"/>
          </a:p>
        </p:txBody>
      </p:sp>
    </p:spTree>
    <p:extLst>
      <p:ext uri="{BB962C8B-B14F-4D97-AF65-F5344CB8AC3E}">
        <p14:creationId xmlns:p14="http://schemas.microsoft.com/office/powerpoint/2010/main" val="323060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Untimely OPEB and Pension</a:t>
            </a:r>
            <a:r>
              <a:rPr lang="en-US" baseline="0" dirty="0"/>
              <a:t> benefit studies was one of the most frequent reasons reports were late.</a:t>
            </a:r>
            <a:endParaRPr lang="en-US" dirty="0"/>
          </a:p>
        </p:txBody>
      </p:sp>
    </p:spTree>
    <p:extLst>
      <p:ext uri="{BB962C8B-B14F-4D97-AF65-F5344CB8AC3E}">
        <p14:creationId xmlns:p14="http://schemas.microsoft.com/office/powerpoint/2010/main" val="29417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0"/>
              </a:spcBef>
              <a:spcAft>
                <a:spcPts val="1200"/>
              </a:spcAft>
              <a:buFont typeface="Arial" panose="020B0604020202020204" pitchFamily="34" charset="0"/>
              <a:buChar char="•"/>
            </a:pPr>
            <a:r>
              <a:rPr lang="en-US" sz="1200" dirty="0">
                <a:latin typeface="Lato Black" panose="020F0A02020204030203" pitchFamily="34" charset="0"/>
              </a:rPr>
              <a:t>Pupil Transportation – you have the data and only need to identify</a:t>
            </a:r>
            <a:r>
              <a:rPr lang="en-US" sz="1200" baseline="0" dirty="0">
                <a:latin typeface="Lato Black" panose="020F0A02020204030203" pitchFamily="34" charset="0"/>
              </a:rPr>
              <a:t> students that move or rode the bus in after you compiled the data</a:t>
            </a:r>
          </a:p>
          <a:p>
            <a:pPr lvl="0">
              <a:lnSpc>
                <a:spcPct val="100000"/>
              </a:lnSpc>
              <a:spcBef>
                <a:spcPct val="0"/>
              </a:spcBef>
              <a:spcAft>
                <a:spcPts val="1200"/>
              </a:spcAft>
              <a:buFont typeface="Arial" panose="020B0604020202020204" pitchFamily="34" charset="0"/>
              <a:buChar char="•"/>
            </a:pPr>
            <a:r>
              <a:rPr lang="en-US" sz="1200" baseline="0" dirty="0">
                <a:latin typeface="Lato Black" panose="020F0A02020204030203" pitchFamily="34" charset="0"/>
              </a:rPr>
              <a:t>If you contract, suggest you request before school is out and final payment due</a:t>
            </a:r>
            <a:endParaRPr lang="en-US" sz="1200" dirty="0">
              <a:latin typeface="Lato Black" panose="020F0A02020204030203" pitchFamily="34" charset="0"/>
            </a:endParaRPr>
          </a:p>
          <a:p>
            <a:pPr>
              <a:lnSpc>
                <a:spcPct val="100000"/>
              </a:lnSpc>
              <a:spcBef>
                <a:spcPct val="0"/>
              </a:spcBef>
              <a:spcAft>
                <a:spcPts val="1200"/>
              </a:spcAft>
              <a:buFont typeface="Arial" panose="020B0604020202020204" pitchFamily="34" charset="0"/>
              <a:buChar char="•"/>
            </a:pPr>
            <a:r>
              <a:rPr lang="en-US" sz="1200" dirty="0">
                <a:latin typeface="Lato Black" panose="020F0A02020204030203" pitchFamily="34" charset="0"/>
              </a:rPr>
              <a:t>Census – if</a:t>
            </a:r>
            <a:r>
              <a:rPr lang="en-US" sz="1200" baseline="0" dirty="0">
                <a:latin typeface="Lato Black" panose="020F0A02020204030203" pitchFamily="34" charset="0"/>
              </a:rPr>
              <a:t> using the mathematical calculation, use the 3</a:t>
            </a:r>
            <a:r>
              <a:rPr lang="en-US" sz="1200" baseline="30000" dirty="0">
                <a:latin typeface="Lato Black" panose="020F0A02020204030203" pitchFamily="34" charset="0"/>
              </a:rPr>
              <a:t>rd</a:t>
            </a:r>
            <a:r>
              <a:rPr lang="en-US" sz="1200" baseline="0" dirty="0">
                <a:latin typeface="Lato Black" panose="020F0A02020204030203" pitchFamily="34" charset="0"/>
              </a:rPr>
              <a:t> Friday September</a:t>
            </a:r>
            <a:endParaRPr lang="en-US" sz="1200" dirty="0">
              <a:latin typeface="Lato Black" panose="020F0A02020204030203" pitchFamily="34" charset="0"/>
            </a:endParaRPr>
          </a:p>
          <a:p>
            <a:endParaRPr lang="en-US" dirty="0"/>
          </a:p>
        </p:txBody>
      </p:sp>
    </p:spTree>
    <p:extLst>
      <p:ext uri="{BB962C8B-B14F-4D97-AF65-F5344CB8AC3E}">
        <p14:creationId xmlns:p14="http://schemas.microsoft.com/office/powerpoint/2010/main" val="138486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The district’s budget is a roadmap based on the district’s best estimations</a:t>
            </a:r>
          </a:p>
          <a:p>
            <a:pPr marL="171450" indent="-171450">
              <a:buFont typeface="Arial" panose="020B0604020202020204" pitchFamily="34" charset="0"/>
              <a:buChar char="•"/>
            </a:pPr>
            <a:r>
              <a:rPr lang="en-US" dirty="0">
                <a:latin typeface="Lato Black" panose="020F0A02020204030203" pitchFamily="34" charset="0"/>
              </a:rPr>
              <a:t>Board prepares</a:t>
            </a:r>
            <a:r>
              <a:rPr lang="en-US" baseline="0" dirty="0">
                <a:latin typeface="Lato Black" panose="020F0A02020204030203" pitchFamily="34" charset="0"/>
              </a:rPr>
              <a:t> a budget for presentation at the hearing</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Board adopts a Fall budget that is used to set levy, often the district’s “original”</a:t>
            </a:r>
            <a:r>
              <a:rPr lang="en-US" baseline="0" dirty="0">
                <a:latin typeface="Lato Black" panose="020F0A02020204030203" pitchFamily="34" charset="0"/>
              </a:rPr>
              <a:t> budget</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Estimates are updated or become actuals - Budgets can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Lato Black" panose="020F0A02020204030203" pitchFamily="34" charset="0"/>
                <a:ea typeface="+mn-ea"/>
                <a:cs typeface="+mn-cs"/>
              </a:rPr>
              <a:t>The annual “original” budget provides the best estimates at the time of adoption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Lato Black" panose="020F0A02020204030203" pitchFamily="34" charset="0"/>
                <a:ea typeface="+mn-ea"/>
                <a:cs typeface="+mn-cs"/>
              </a:rPr>
              <a:t>The adopted budget is amended as needed throughout the year and resources and needs change</a:t>
            </a:r>
          </a:p>
          <a:p>
            <a:pPr marL="171450" indent="-171450">
              <a:buFont typeface="Arial" panose="020B0604020202020204" pitchFamily="34" charset="0"/>
              <a:buChar char="•"/>
            </a:pPr>
            <a:endParaRPr lang="en-US" dirty="0">
              <a:latin typeface="Lato Black" panose="020F0A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15</a:t>
            </a:fld>
            <a:endParaRPr lang="en-US" dirty="0"/>
          </a:p>
        </p:txBody>
      </p:sp>
    </p:spTree>
    <p:extLst>
      <p:ext uri="{BB962C8B-B14F-4D97-AF65-F5344CB8AC3E}">
        <p14:creationId xmlns:p14="http://schemas.microsoft.com/office/powerpoint/2010/main" val="1189777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Lato Black" panose="020F0A02020204030203"/>
              </a:rPr>
              <a:t>2021-22 data is used to calculate the July 1 General School Aids estimate for 2022-23 (§121.15(4)(b)) and MOE for IDEA in WISEgrants</a:t>
            </a:r>
          </a:p>
          <a:p>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16</a:t>
            </a:fld>
            <a:endParaRPr lang="en-US"/>
          </a:p>
        </p:txBody>
      </p:sp>
    </p:spTree>
    <p:extLst>
      <p:ext uri="{BB962C8B-B14F-4D97-AF65-F5344CB8AC3E}">
        <p14:creationId xmlns:p14="http://schemas.microsoft.com/office/powerpoint/2010/main" val="801988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Lato Black" panose="020F0A02020204030203"/>
              </a:rPr>
              <a:t>2021-22 data is used to calculate the July 1 General School Aids estimate for 2022-23 (§121.15(4)(b)) and MOE for IDEA in </a:t>
            </a:r>
            <a:r>
              <a:rPr lang="en-US" altLang="en-US" dirty="0" err="1">
                <a:latin typeface="Lato Black" panose="020F0A02020204030203"/>
              </a:rPr>
              <a:t>WISEgrants</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17</a:t>
            </a:fld>
            <a:endParaRPr lang="en-US"/>
          </a:p>
        </p:txBody>
      </p:sp>
    </p:spTree>
    <p:extLst>
      <p:ext uri="{BB962C8B-B14F-4D97-AF65-F5344CB8AC3E}">
        <p14:creationId xmlns:p14="http://schemas.microsoft.com/office/powerpoint/2010/main" val="80198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2060"/>
                </a:solidFill>
              </a:rPr>
              <a:t>The annual “original” budget provides the best estimates at the time of adoption</a:t>
            </a:r>
            <a:endParaRPr lang="en-US" dirty="0"/>
          </a:p>
          <a:p>
            <a:pPr marL="171450" indent="-171450">
              <a:buFont typeface="Arial" panose="020B0604020202020204" pitchFamily="34" charset="0"/>
              <a:buChar char="•"/>
            </a:pPr>
            <a:r>
              <a:rPr lang="en-US" dirty="0"/>
              <a:t>DPI format requires that both</a:t>
            </a:r>
            <a:r>
              <a:rPr lang="en-US" baseline="0" dirty="0"/>
              <a:t> Appropriations and Purposes are to the second digit. Your BOE may approve a budget at a greater level of detail. This is the detail level required for changes and publication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Changes in subordinate line items from which the adopted budget evolved (but which are not detailed in the adopted budget) do not require the two-thirds vote and publication</a:t>
            </a:r>
          </a:p>
          <a:p>
            <a:endParaRPr lang="en-US" dirty="0"/>
          </a:p>
        </p:txBody>
      </p:sp>
    </p:spTree>
    <p:extLst>
      <p:ext uri="{BB962C8B-B14F-4D97-AF65-F5344CB8AC3E}">
        <p14:creationId xmlns:p14="http://schemas.microsoft.com/office/powerpoint/2010/main" val="329529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update</a:t>
            </a:r>
            <a:r>
              <a:rPr lang="en-US" baseline="0" dirty="0"/>
              <a:t> </a:t>
            </a:r>
          </a:p>
          <a:p>
            <a:pPr marL="171450" indent="-171450">
              <a:buFont typeface="Arial" panose="020B0604020202020204" pitchFamily="34" charset="0"/>
              <a:buChar char="•"/>
            </a:pPr>
            <a:r>
              <a:rPr lang="en-US" baseline="0" dirty="0"/>
              <a:t>MOE impact, this will help you to monitor</a:t>
            </a:r>
          </a:p>
          <a:p>
            <a:pPr marL="171450" indent="-171450">
              <a:buFont typeface="Arial" panose="020B0604020202020204" pitchFamily="34" charset="0"/>
              <a:buChar char="•"/>
            </a:pPr>
            <a:r>
              <a:rPr lang="en-US" dirty="0"/>
              <a:t>Report used to collect the district’s proposed special education (Fund 27) expenditures and revenues.</a:t>
            </a:r>
          </a:p>
          <a:p>
            <a:pPr marL="171450" indent="-171450">
              <a:buFont typeface="Arial" panose="020B0604020202020204" pitchFamily="34" charset="0"/>
              <a:buChar char="•"/>
            </a:pPr>
            <a:r>
              <a:rPr lang="en-US" dirty="0"/>
              <a:t>Data is used by the Special Education and Federal Grants Teams in determination of Maintenance of Effort (MOE) for the IDEA Grant.</a:t>
            </a:r>
          </a:p>
          <a:p>
            <a:pPr marL="171450" indent="-171450">
              <a:buFont typeface="Arial" panose="020B0604020202020204" pitchFamily="34" charset="0"/>
              <a:buChar char="•"/>
            </a:pPr>
            <a:r>
              <a:rPr lang="en-US" dirty="0"/>
              <a:t>If your district revises its budget due to MOE requirements, be sure to update the WISEdata Budget information</a:t>
            </a: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19</a:t>
            </a:fld>
            <a:endParaRPr lang="en-US" dirty="0"/>
          </a:p>
        </p:txBody>
      </p:sp>
    </p:spTree>
    <p:extLst>
      <p:ext uri="{BB962C8B-B14F-4D97-AF65-F5344CB8AC3E}">
        <p14:creationId xmlns:p14="http://schemas.microsoft.com/office/powerpoint/2010/main" val="279311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20</a:t>
            </a:fld>
            <a:endParaRPr lang="en-US"/>
          </a:p>
        </p:txBody>
      </p:sp>
    </p:spTree>
    <p:extLst>
      <p:ext uri="{BB962C8B-B14F-4D97-AF65-F5344CB8AC3E}">
        <p14:creationId xmlns:p14="http://schemas.microsoft.com/office/powerpoint/2010/main" val="378059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16485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r>
              <a:rPr lang="en-US" altLang="en-US" sz="1200" b="0" i="0" kern="1200" dirty="0">
                <a:solidFill>
                  <a:schemeClr val="tx1"/>
                </a:solidFill>
                <a:effectLst/>
                <a:latin typeface="Lato Black" panose="020F0A02020204030203" pitchFamily="34" charset="0"/>
                <a:ea typeface="+mn-ea"/>
                <a:cs typeface="+mn-cs"/>
              </a:rPr>
              <a:t>2021-22 report is due mid August 2022</a:t>
            </a:r>
          </a:p>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r>
              <a:rPr lang="en-US" altLang="en-US" sz="1200" b="0" i="0" kern="1200" dirty="0">
                <a:solidFill>
                  <a:schemeClr val="tx1"/>
                </a:solidFill>
                <a:effectLst/>
                <a:latin typeface="Lato Black" panose="020F0A02020204030203" pitchFamily="34" charset="0"/>
                <a:ea typeface="+mn-ea"/>
                <a:cs typeface="+mn-cs"/>
              </a:rPr>
              <a:t>Actual home to school ridership on regular bus route (may include students</a:t>
            </a:r>
            <a:r>
              <a:rPr lang="en-US" altLang="en-US" sz="1200" b="0" i="0" kern="1200" baseline="0" dirty="0">
                <a:solidFill>
                  <a:schemeClr val="tx1"/>
                </a:solidFill>
                <a:effectLst/>
                <a:latin typeface="Lato Black" panose="020F0A02020204030203" pitchFamily="34" charset="0"/>
                <a:ea typeface="+mn-ea"/>
                <a:cs typeface="+mn-cs"/>
              </a:rPr>
              <a:t> using supports per an IEP)</a:t>
            </a:r>
            <a:endParaRPr lang="en-US" altLang="en-US" sz="1200" b="0" i="0" kern="1200" dirty="0">
              <a:solidFill>
                <a:schemeClr val="tx1"/>
              </a:solidFill>
              <a:effectLst/>
              <a:latin typeface="Lato Black" panose="020F0A02020204030203" pitchFamily="34" charset="0"/>
              <a:ea typeface="+mn-ea"/>
              <a:cs typeface="+mn-cs"/>
            </a:endParaRPr>
          </a:p>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r>
              <a:rPr lang="en-US" altLang="en-US" sz="1200" b="0" i="0" kern="1200" dirty="0">
                <a:solidFill>
                  <a:schemeClr val="tx1"/>
                </a:solidFill>
                <a:effectLst/>
                <a:latin typeface="Lato Black" panose="020F0A02020204030203" pitchFamily="34" charset="0"/>
                <a:ea typeface="+mn-ea"/>
                <a:cs typeface="+mn-cs"/>
              </a:rPr>
              <a:t>Number of students by mileage category</a:t>
            </a:r>
          </a:p>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r>
              <a:rPr lang="en-US" altLang="en-US" sz="1200" b="0" i="0" kern="1200" dirty="0">
                <a:solidFill>
                  <a:schemeClr val="tx1"/>
                </a:solidFill>
                <a:effectLst/>
                <a:latin typeface="Lato Black" panose="020F0A02020204030203" pitchFamily="34" charset="0"/>
                <a:ea typeface="+mn-ea"/>
                <a:cs typeface="+mn-cs"/>
              </a:rPr>
              <a:t>Initial Aid Payment: January 2023, based on 2021-22 data; if eligible for additional payment:  June 2023</a:t>
            </a:r>
          </a:p>
          <a:p>
            <a:pPr marL="0" indent="0">
              <a:lnSpc>
                <a:spcPct val="120000"/>
              </a:lnSpc>
              <a:spcAft>
                <a:spcPts val="1200"/>
              </a:spcAft>
              <a:buClr>
                <a:srgbClr val="002060"/>
              </a:buClr>
              <a:buFont typeface="Arial" panose="020B0604020202020204" pitchFamily="34" charset="0"/>
              <a:buNone/>
              <a:defRPr/>
            </a:pPr>
            <a:r>
              <a:rPr lang="en-US" sz="1200" b="0" i="0" kern="1200" dirty="0">
                <a:solidFill>
                  <a:schemeClr val="tx1"/>
                </a:solidFill>
                <a:effectLst/>
                <a:latin typeface="Lato Black" panose="020F0A02020204030203" pitchFamily="34" charset="0"/>
                <a:ea typeface="+mn-ea"/>
                <a:cs typeface="+mn-cs"/>
              </a:rPr>
              <a:t>_________________________________________________________________________________________________________________</a:t>
            </a:r>
          </a:p>
          <a:p>
            <a:pPr marL="171450" indent="-171450">
              <a:lnSpc>
                <a:spcPct val="120000"/>
              </a:lnSpc>
              <a:spcAft>
                <a:spcPts val="1200"/>
              </a:spcAft>
              <a:buClr>
                <a:srgbClr val="002060"/>
              </a:buClr>
              <a:buFont typeface="Arial" panose="020B0604020202020204" pitchFamily="34" charset="0"/>
              <a:buChar char="•"/>
              <a:defRPr/>
            </a:pPr>
            <a:r>
              <a:rPr lang="en-US" sz="1200" b="0" i="0" kern="1200" dirty="0">
                <a:solidFill>
                  <a:schemeClr val="tx1"/>
                </a:solidFill>
                <a:effectLst/>
                <a:latin typeface="Lato Black" panose="020F0A02020204030203" pitchFamily="34" charset="0"/>
                <a:ea typeface="+mn-ea"/>
                <a:cs typeface="+mn-cs"/>
              </a:rPr>
              <a:t>Based on enrollment eligibility multiplied by flat rate amount per pupil in each distance category</a:t>
            </a:r>
          </a:p>
          <a:p>
            <a:pPr marL="171450" indent="-171450">
              <a:lnSpc>
                <a:spcPct val="120000"/>
              </a:lnSpc>
              <a:spcAft>
                <a:spcPts val="1200"/>
              </a:spcAft>
              <a:buClr>
                <a:srgbClr val="002060"/>
              </a:buClr>
              <a:buFont typeface="Arial" panose="020B0604020202020204" pitchFamily="34" charset="0"/>
              <a:buChar char="•"/>
              <a:defRPr/>
            </a:pPr>
            <a:r>
              <a:rPr lang="en-US" sz="1200" b="0" i="0" kern="1200" dirty="0">
                <a:solidFill>
                  <a:schemeClr val="tx1"/>
                </a:solidFill>
                <a:effectLst/>
                <a:latin typeface="Lato Black" panose="020F0A02020204030203" pitchFamily="34" charset="0"/>
                <a:ea typeface="+mn-ea"/>
                <a:cs typeface="+mn-cs"/>
              </a:rPr>
              <a:t>Distances are measured from the pupil's residence to the school attended, following the shortest commonly traveled route</a:t>
            </a:r>
          </a:p>
          <a:p>
            <a:pPr marL="171450" indent="-171450">
              <a:lnSpc>
                <a:spcPct val="120000"/>
              </a:lnSpc>
              <a:spcAft>
                <a:spcPts val="1200"/>
              </a:spcAft>
              <a:buClr>
                <a:srgbClr val="002060"/>
              </a:buClr>
              <a:buFont typeface="Arial" panose="020B0604020202020204" pitchFamily="34" charset="0"/>
              <a:buChar char="•"/>
              <a:defRPr/>
            </a:pPr>
            <a:r>
              <a:rPr lang="en-US" sz="1200" b="0" i="0" kern="1200" dirty="0">
                <a:solidFill>
                  <a:schemeClr val="tx1"/>
                </a:solidFill>
                <a:effectLst/>
                <a:latin typeface="Lato Black" panose="020F0A02020204030203" pitchFamily="34" charset="0"/>
                <a:ea typeface="+mn-ea"/>
                <a:cs typeface="+mn-cs"/>
              </a:rPr>
              <a:t>Pupil transportation aid for the current year is based on the number of children transported during the prior school year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hlinkClick r:id="rId3"/>
              </a:rPr>
              <a:t>https://dpi.wi.gov/sfs/aid/categorical/pupil-transportation-aid</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21</a:t>
            </a:fld>
            <a:endParaRPr lang="en-US" dirty="0"/>
          </a:p>
        </p:txBody>
      </p:sp>
    </p:spTree>
    <p:extLst>
      <p:ext uri="{BB962C8B-B14F-4D97-AF65-F5344CB8AC3E}">
        <p14:creationId xmlns:p14="http://schemas.microsoft.com/office/powerpoint/2010/main" val="170745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contract consider getting the data before the end of the school year or final payment is made</a:t>
            </a:r>
          </a:p>
        </p:txBody>
      </p:sp>
      <p:sp>
        <p:nvSpPr>
          <p:cNvPr id="4" name="Slide Number Placeholder 3"/>
          <p:cNvSpPr>
            <a:spLocks noGrp="1"/>
          </p:cNvSpPr>
          <p:nvPr>
            <p:ph type="sldNum" sz="quarter" idx="10"/>
          </p:nvPr>
        </p:nvSpPr>
        <p:spPr/>
        <p:txBody>
          <a:bodyPr/>
          <a:lstStyle/>
          <a:p>
            <a:fld id="{BC3078BA-76AC-47CC-8912-CE62C1FC89D0}" type="slidenum">
              <a:rPr lang="en-US" smtClean="0"/>
              <a:t>22</a:t>
            </a:fld>
            <a:endParaRPr lang="en-US" dirty="0"/>
          </a:p>
        </p:txBody>
      </p:sp>
    </p:spTree>
    <p:extLst>
      <p:ext uri="{BB962C8B-B14F-4D97-AF65-F5344CB8AC3E}">
        <p14:creationId xmlns:p14="http://schemas.microsoft.com/office/powerpoint/2010/main" val="173899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Report collects data for the school year that just ended</a:t>
            </a:r>
          </a:p>
          <a:p>
            <a:pPr marL="171450" indent="-171450">
              <a:buFont typeface="Arial" panose="020B0604020202020204" pitchFamily="34" charset="0"/>
              <a:buChar char="•"/>
            </a:pPr>
            <a:r>
              <a:rPr lang="en-US" dirty="0">
                <a:latin typeface="Lato Black" panose="020F0A02020204030203" pitchFamily="34" charset="0"/>
              </a:rPr>
              <a:t>2021-22 report is due mid-August 2022</a:t>
            </a:r>
          </a:p>
          <a:p>
            <a:pPr marL="171450" indent="-171450">
              <a:buFont typeface="Arial" panose="020B0604020202020204" pitchFamily="34" charset="0"/>
              <a:buChar char="•"/>
            </a:pPr>
            <a:r>
              <a:rPr lang="en-US" dirty="0">
                <a:latin typeface="Lato Black" panose="020F0A02020204030203" pitchFamily="34" charset="0"/>
              </a:rPr>
              <a:t>Days of instruction</a:t>
            </a:r>
          </a:p>
          <a:p>
            <a:pPr marL="171450" indent="-171450">
              <a:buFont typeface="Arial" panose="020B0604020202020204" pitchFamily="34" charset="0"/>
              <a:buChar char="•"/>
            </a:pPr>
            <a:r>
              <a:rPr lang="en-US" dirty="0">
                <a:latin typeface="Lato Black" panose="020F0A02020204030203" pitchFamily="34" charset="0"/>
              </a:rPr>
              <a:t>Hours of instruction (by building)</a:t>
            </a:r>
          </a:p>
          <a:p>
            <a:pPr marL="171450" indent="-171450">
              <a:buFont typeface="Arial" panose="020B0604020202020204" pitchFamily="34" charset="0"/>
              <a:buChar char="•"/>
            </a:pPr>
            <a:r>
              <a:rPr lang="en-US" dirty="0">
                <a:latin typeface="Lato Black" panose="020F0A02020204030203" pitchFamily="34" charset="0"/>
              </a:rPr>
              <a:t>Charter Schools do not need to meet the requirement but</a:t>
            </a:r>
            <a:r>
              <a:rPr lang="en-US" baseline="0" dirty="0">
                <a:latin typeface="Lato Black" panose="020F0A02020204030203" pitchFamily="34" charset="0"/>
              </a:rPr>
              <a:t> are flagged in the report</a:t>
            </a:r>
            <a:endParaRPr lang="en-US" dirty="0">
              <a:latin typeface="Lato Black" panose="020F0A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2060"/>
                </a:solidFill>
                <a:latin typeface="Lato Black" panose="020F0A02020204030203" pitchFamily="34" charset="0"/>
              </a:rPr>
              <a:t>Data is used to verify compliance with §121.02(1)(f)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2060"/>
                </a:solidFill>
                <a:latin typeface="Lato Black" panose="020F0A02020204030203" pitchFamily="34" charset="0"/>
              </a:rPr>
              <a:t>Worksheet available on website</a:t>
            </a:r>
            <a:endParaRPr lang="en-US" altLang="en-US" b="0" dirty="0">
              <a:solidFill>
                <a:srgbClr val="002060"/>
              </a:solidFill>
              <a:latin typeface="Lato Black" panose="020F0A02020204030203"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23</a:t>
            </a:fld>
            <a:endParaRPr lang="en-US" dirty="0"/>
          </a:p>
        </p:txBody>
      </p:sp>
    </p:spTree>
    <p:extLst>
      <p:ext uri="{BB962C8B-B14F-4D97-AF65-F5344CB8AC3E}">
        <p14:creationId xmlns:p14="http://schemas.microsoft.com/office/powerpoint/2010/main" val="198329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Report collects data for the school year that just ended:</a:t>
            </a:r>
          </a:p>
          <a:p>
            <a:pPr marL="171450" indent="-171450">
              <a:buFont typeface="Arial" panose="020B0604020202020204" pitchFamily="34" charset="0"/>
              <a:buChar char="•"/>
            </a:pPr>
            <a:r>
              <a:rPr lang="en-US" dirty="0">
                <a:latin typeface="Lato Black" panose="020F0A02020204030203" pitchFamily="34" charset="0"/>
              </a:rPr>
              <a:t>2021-22 due date is mid-August 2022</a:t>
            </a:r>
          </a:p>
          <a:p>
            <a:pPr marL="171450" indent="-171450">
              <a:buFont typeface="Arial" panose="020B0604020202020204" pitchFamily="34" charset="0"/>
              <a:buChar char="•"/>
            </a:pPr>
            <a:r>
              <a:rPr lang="en-US" dirty="0">
                <a:latin typeface="Lato Black" panose="020F0A02020204030203" pitchFamily="34" charset="0"/>
              </a:rPr>
              <a:t>Includes children in private &amp; homeschools</a:t>
            </a:r>
          </a:p>
          <a:p>
            <a:pPr marL="171450" indent="-171450">
              <a:buFont typeface="Arial" panose="020B0604020202020204" pitchFamily="34" charset="0"/>
              <a:buChar char="•"/>
            </a:pPr>
            <a:r>
              <a:rPr lang="en-US" dirty="0">
                <a:latin typeface="Lato Black" panose="020F0A02020204030203" pitchFamily="34" charset="0"/>
              </a:rPr>
              <a:t>Excludes children in penal institutions</a:t>
            </a:r>
          </a:p>
          <a:p>
            <a:pPr marL="171450" indent="-171450">
              <a:buFont typeface="Arial" panose="020B0604020202020204" pitchFamily="34" charset="0"/>
              <a:buChar char="•"/>
            </a:pPr>
            <a:r>
              <a:rPr lang="en-US" dirty="0">
                <a:latin typeface="Lato Black" panose="020F0A02020204030203" pitchFamily="34" charset="0"/>
              </a:rPr>
              <a:t>Data is used to calculate categorical Library Aid (Common School Fund)</a:t>
            </a:r>
          </a:p>
          <a:p>
            <a:pPr marL="171450" indent="-171450">
              <a:buFont typeface="Arial" panose="020B0604020202020204" pitchFamily="34" charset="0"/>
              <a:buChar char="•"/>
            </a:pPr>
            <a:r>
              <a:rPr lang="en-US" b="1" dirty="0">
                <a:latin typeface="Lato Black" panose="020F0A02020204030203" pitchFamily="34" charset="0"/>
              </a:rPr>
              <a:t>K-8 District </a:t>
            </a:r>
            <a:r>
              <a:rPr lang="en-US" dirty="0">
                <a:latin typeface="Lato Black" panose="020F0A02020204030203" pitchFamily="34" charset="0"/>
              </a:rPr>
              <a:t>at</a:t>
            </a:r>
            <a:r>
              <a:rPr lang="en-US" baseline="0" dirty="0">
                <a:latin typeface="Lato Black" panose="020F0A02020204030203" pitchFamily="34" charset="0"/>
              </a:rPr>
              <a:t> least 4 but not yet 14, count ages 4 -13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Lato Black" panose="020F0A02020204030203" pitchFamily="34" charset="0"/>
              </a:rPr>
              <a:t>UHS District </a:t>
            </a:r>
            <a:r>
              <a:rPr lang="en-US" baseline="0" dirty="0">
                <a:latin typeface="Lato Black" panose="020F0A02020204030203" pitchFamily="34" charset="0"/>
              </a:rPr>
              <a:t>14-20  (Wis. Stats 120.18 (1)(a)</a:t>
            </a:r>
          </a:p>
          <a:p>
            <a:pPr marL="171450" indent="-171450">
              <a:buFont typeface="Arial" panose="020B0604020202020204" pitchFamily="34" charset="0"/>
              <a:buChar char="•"/>
            </a:pPr>
            <a:endParaRPr lang="en-US" dirty="0">
              <a:latin typeface="Lato Black" panose="020F0A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24</a:t>
            </a:fld>
            <a:endParaRPr lang="en-US" dirty="0"/>
          </a:p>
        </p:txBody>
      </p:sp>
    </p:spTree>
    <p:extLst>
      <p:ext uri="{BB962C8B-B14F-4D97-AF65-F5344CB8AC3E}">
        <p14:creationId xmlns:p14="http://schemas.microsoft.com/office/powerpoint/2010/main" val="208258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latin typeface="Lato Black" panose="020F0A02020204030203" pitchFamily="34" charset="0"/>
              </a:rPr>
              <a:t>Use the September adjusted</a:t>
            </a:r>
            <a:r>
              <a:rPr lang="en-US" baseline="0" dirty="0">
                <a:latin typeface="Lato Black" panose="020F0A02020204030203" pitchFamily="34" charset="0"/>
              </a:rPr>
              <a:t> headcount of residents in the PI-1563</a:t>
            </a:r>
          </a:p>
          <a:p>
            <a:pPr marL="171450" indent="-171450">
              <a:buFont typeface="Arial" panose="020B0604020202020204" pitchFamily="34" charset="0"/>
              <a:buChar char="•"/>
            </a:pPr>
            <a:r>
              <a:rPr lang="en-US" baseline="0" dirty="0">
                <a:latin typeface="Lato Black" panose="020F0A02020204030203" pitchFamily="34" charset="0"/>
              </a:rPr>
              <a:t>Use this same point in time for other children</a:t>
            </a:r>
          </a:p>
          <a:p>
            <a:pPr marL="171450" indent="-171450">
              <a:buFont typeface="Arial" panose="020B0604020202020204" pitchFamily="34" charset="0"/>
              <a:buChar char="•"/>
            </a:pPr>
            <a:r>
              <a:rPr lang="en-US" baseline="0" dirty="0">
                <a:latin typeface="Lato Black" panose="020F0A02020204030203" pitchFamily="34" charset="0"/>
              </a:rPr>
              <a:t>Do not count Open Enrolled students into your district</a:t>
            </a:r>
          </a:p>
          <a:p>
            <a:pPr marL="171450" indent="-171450">
              <a:buFont typeface="Arial" panose="020B0604020202020204" pitchFamily="34" charset="0"/>
              <a:buChar char="•"/>
            </a:pPr>
            <a:r>
              <a:rPr lang="en-US" u="sng" dirty="0">
                <a:latin typeface="Lato Black" panose="020F0A02020204030203" pitchFamily="34" charset="0"/>
              </a:rPr>
              <a:t>Do</a:t>
            </a:r>
            <a:r>
              <a:rPr lang="en-US" dirty="0">
                <a:latin typeface="Lato Black" panose="020F0A02020204030203" pitchFamily="34" charset="0"/>
              </a:rPr>
              <a:t> Count Students</a:t>
            </a:r>
            <a:r>
              <a:rPr lang="en-US" baseline="0" dirty="0">
                <a:latin typeface="Lato Black" panose="020F0A02020204030203" pitchFamily="34" charset="0"/>
              </a:rPr>
              <a:t> that Open Enroll out of your district</a:t>
            </a:r>
          </a:p>
          <a:p>
            <a:pPr marL="171450" indent="-171450">
              <a:buFont typeface="Arial" panose="020B0604020202020204" pitchFamily="34" charset="0"/>
              <a:buChar char="•"/>
            </a:pPr>
            <a:r>
              <a:rPr lang="en-US" baseline="0" dirty="0">
                <a:latin typeface="Lato Black" panose="020F0A02020204030203" pitchFamily="34" charset="0"/>
              </a:rPr>
              <a:t>If you are using your Student software application to generate the figure, please check to see if it includes only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Use the reasonability check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https://dpi.wi.gov/sfs/reporting/safr/census-instructions</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25</a:t>
            </a:fld>
            <a:endParaRPr lang="en-US" dirty="0"/>
          </a:p>
        </p:txBody>
      </p:sp>
    </p:spTree>
    <p:extLst>
      <p:ext uri="{BB962C8B-B14F-4D97-AF65-F5344CB8AC3E}">
        <p14:creationId xmlns:p14="http://schemas.microsoft.com/office/powerpoint/2010/main" val="34400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Claim uses data for the school year that just ended: </a:t>
            </a:r>
          </a:p>
          <a:p>
            <a:pPr marL="171450" indent="-171450">
              <a:buFont typeface="Arial" panose="020B0604020202020204" pitchFamily="34" charset="0"/>
              <a:buChar char="•"/>
            </a:pPr>
            <a:r>
              <a:rPr lang="en-US" dirty="0">
                <a:latin typeface="Lato Black" panose="020F0A02020204030203" pitchFamily="34" charset="0"/>
              </a:rPr>
              <a:t>2021-22 cost claim is due on June 30</a:t>
            </a:r>
            <a:endParaRPr lang="en-US" baseline="30000" dirty="0">
              <a:latin typeface="Lato Black" panose="020F0A02020204030203" pitchFamily="34" charset="0"/>
            </a:endParaRPr>
          </a:p>
          <a:p>
            <a:pPr marL="171450" indent="-171450">
              <a:buFont typeface="Arial" panose="020B0604020202020204" pitchFamily="34" charset="0"/>
              <a:buChar char="•"/>
            </a:pPr>
            <a:r>
              <a:rPr lang="en-US" u="sng" dirty="0">
                <a:latin typeface="Lato Black" panose="020F0A02020204030203" pitchFamily="34" charset="0"/>
              </a:rPr>
              <a:t>Aid</a:t>
            </a:r>
            <a:r>
              <a:rPr lang="en-US" dirty="0">
                <a:latin typeface="Lato Black" panose="020F0A02020204030203" pitchFamily="34" charset="0"/>
              </a:rPr>
              <a:t> membership adjustment for pupils place in certain group or foster homes </a:t>
            </a:r>
          </a:p>
          <a:p>
            <a:pPr marL="171450" indent="-171450">
              <a:buFont typeface="Arial" panose="020B0604020202020204" pitchFamily="34" charset="0"/>
              <a:buChar char="•"/>
            </a:pPr>
            <a:r>
              <a:rPr lang="en-US" dirty="0">
                <a:latin typeface="Lato Black" panose="020F0A02020204030203" pitchFamily="34" charset="0"/>
              </a:rPr>
              <a:t>Served by the district </a:t>
            </a:r>
            <a:r>
              <a:rPr lang="en-US" u="sng" dirty="0">
                <a:latin typeface="Lato Black" panose="020F0A02020204030203" pitchFamily="34" charset="0"/>
              </a:rPr>
              <a:t>that were not included </a:t>
            </a:r>
            <a:r>
              <a:rPr lang="en-US" dirty="0">
                <a:latin typeface="Lato Black" panose="020F0A02020204030203" pitchFamily="34" charset="0"/>
              </a:rPr>
              <a:t>in the filing district’s pupil 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Lato Black" panose="020F0A02020204030203" pitchFamily="34" charset="0"/>
              </a:rPr>
              <a:t>You may be contacted by DPI if another district reported a student you shared to see if you counted the 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Lato Black" panose="020F0A02020204030203" pitchFamily="34" charset="0"/>
              </a:rPr>
              <a:t>FTE Adjustments are made by DPI for Group and Foster home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Lato Black" panose="020F0A02020204030203" pitchFamily="34" charset="0"/>
              </a:rPr>
              <a:t>Remember, only aid membership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https://dpi.wi.gov/sfs/children/foster-group-home</a:t>
            </a:r>
            <a:endParaRPr lang="en-US" dirty="0">
              <a:latin typeface="Lato Black" panose="020F0A02020204030203" pitchFamily="34" charset="0"/>
            </a:endParaRPr>
          </a:p>
          <a:p>
            <a:pPr marL="171450" indent="-171450">
              <a:buFont typeface="Arial" panose="020B0604020202020204" pitchFamily="34" charset="0"/>
              <a:buChar char="•"/>
            </a:pP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26</a:t>
            </a:fld>
            <a:endParaRPr lang="en-US" dirty="0"/>
          </a:p>
        </p:txBody>
      </p:sp>
    </p:spTree>
    <p:extLst>
      <p:ext uri="{BB962C8B-B14F-4D97-AF65-F5344CB8AC3E}">
        <p14:creationId xmlns:p14="http://schemas.microsoft.com/office/powerpoint/2010/main" val="396916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Claim uses data for the school year that just ended:</a:t>
            </a:r>
          </a:p>
          <a:p>
            <a:pPr marL="171450" indent="-171450">
              <a:buFont typeface="Arial" panose="020B0604020202020204" pitchFamily="34" charset="0"/>
              <a:buChar char="•"/>
            </a:pPr>
            <a:r>
              <a:rPr lang="en-US" dirty="0">
                <a:latin typeface="Lato Black" panose="020F0A02020204030203" pitchFamily="34" charset="0"/>
              </a:rPr>
              <a:t>2021-22 cost claim is due November</a:t>
            </a:r>
            <a:r>
              <a:rPr lang="en-US" baseline="0" dirty="0">
                <a:latin typeface="Lato Black" panose="020F0A02020204030203" pitchFamily="34" charset="0"/>
              </a:rPr>
              <a:t> 1st</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Report is used to collect data on the costs of educating pupils living in certain institutions or homes (juvenile correction facilities) within the district</a:t>
            </a:r>
          </a:p>
          <a:p>
            <a:pPr marL="171450" indent="-171450">
              <a:buFont typeface="Arial" panose="020B0604020202020204" pitchFamily="34" charset="0"/>
              <a:buChar char="•"/>
            </a:pPr>
            <a:r>
              <a:rPr lang="en-US" dirty="0">
                <a:latin typeface="Lato Black" panose="020F0A02020204030203" pitchFamily="34" charset="0"/>
              </a:rPr>
              <a:t>Data is used to calculate eligibility for State Tuition Payments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27</a:t>
            </a:fld>
            <a:endParaRPr lang="en-US" dirty="0"/>
          </a:p>
        </p:txBody>
      </p:sp>
    </p:spTree>
    <p:extLst>
      <p:ext uri="{BB962C8B-B14F-4D97-AF65-F5344CB8AC3E}">
        <p14:creationId xmlns:p14="http://schemas.microsoft.com/office/powerpoint/2010/main" val="246192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Report collects data for the school year that just ended:</a:t>
            </a:r>
          </a:p>
          <a:p>
            <a:pPr marL="171450" indent="-171450">
              <a:buFont typeface="Arial" panose="020B0604020202020204" pitchFamily="34" charset="0"/>
              <a:buChar char="•"/>
            </a:pPr>
            <a:r>
              <a:rPr lang="en-US" dirty="0">
                <a:latin typeface="Lato Black" panose="020F0A02020204030203" pitchFamily="34" charset="0"/>
              </a:rPr>
              <a:t>2021-22 report is due mid-September 2022 (auditor’s report due 1 week before)</a:t>
            </a:r>
          </a:p>
          <a:p>
            <a:pPr marL="171450" indent="-171450">
              <a:buFont typeface="Arial" panose="020B0604020202020204" pitchFamily="34" charset="0"/>
              <a:buChar char="•"/>
            </a:pPr>
            <a:r>
              <a:rPr lang="en-US" dirty="0">
                <a:latin typeface="Lato Black" panose="020F0A02020204030203" pitchFamily="34" charset="0"/>
              </a:rPr>
              <a:t>May be used to populate the PI-1505 AC (Aid Certification)</a:t>
            </a:r>
          </a:p>
          <a:p>
            <a:pPr marL="171450" indent="-171450">
              <a:buFont typeface="Arial" panose="020B0604020202020204" pitchFamily="34" charset="0"/>
              <a:buChar char="•"/>
            </a:pPr>
            <a:r>
              <a:rPr lang="en-US" dirty="0">
                <a:latin typeface="Lato Black" panose="020F0A02020204030203" pitchFamily="34" charset="0"/>
              </a:rPr>
              <a:t>Collects the district’s final revenues, expenditures, liabilities and equity for all funds for the just completed fiscal year </a:t>
            </a:r>
          </a:p>
          <a:p>
            <a:pPr marL="171450" indent="-171450">
              <a:buFont typeface="Arial" panose="020B0604020202020204" pitchFamily="34" charset="0"/>
              <a:buChar char="•"/>
            </a:pPr>
            <a:r>
              <a:rPr lang="en-US" dirty="0">
                <a:latin typeface="Lato Black" panose="020F0A02020204030203" pitchFamily="34" charset="0"/>
              </a:rPr>
              <a:t>Must match the PI-506 AC auditor report before</a:t>
            </a:r>
            <a:r>
              <a:rPr lang="en-US" baseline="0" dirty="0">
                <a:latin typeface="Lato Black" panose="020F0A02020204030203" pitchFamily="34" charset="0"/>
              </a:rPr>
              <a:t> AC will be approved and may not be submitted until the AC is approved</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Data used to calculate several aids, Maintenance of Effort and Federal Reporting</a:t>
            </a: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28</a:t>
            </a:fld>
            <a:endParaRPr lang="en-US" dirty="0"/>
          </a:p>
        </p:txBody>
      </p:sp>
    </p:spTree>
    <p:extLst>
      <p:ext uri="{BB962C8B-B14F-4D97-AF65-F5344CB8AC3E}">
        <p14:creationId xmlns:p14="http://schemas.microsoft.com/office/powerpoint/2010/main" val="1991459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Report collects data for the school year that just ended:</a:t>
            </a:r>
          </a:p>
          <a:p>
            <a:pPr marL="171450" indent="-171450">
              <a:buFont typeface="Arial" panose="020B0604020202020204" pitchFamily="34" charset="0"/>
              <a:buChar char="•"/>
            </a:pPr>
            <a:r>
              <a:rPr lang="en-US" dirty="0">
                <a:latin typeface="Lato Black" panose="020F0A02020204030203" pitchFamily="34" charset="0"/>
              </a:rPr>
              <a:t>2021-22 report is due in mid-September 2022 (same as PI-1505)</a:t>
            </a:r>
          </a:p>
          <a:p>
            <a:pPr marL="171450" indent="-171450">
              <a:buFont typeface="Arial" panose="020B0604020202020204" pitchFamily="34" charset="0"/>
              <a:buChar char="•"/>
            </a:pPr>
            <a:r>
              <a:rPr lang="en-US" dirty="0">
                <a:latin typeface="Lato Black" panose="020F0A02020204030203" pitchFamily="34" charset="0"/>
              </a:rPr>
              <a:t>Collects the district’s Special Education (Fund 27) in greater detail</a:t>
            </a:r>
          </a:p>
          <a:p>
            <a:pPr marL="171450" indent="-171450">
              <a:buFont typeface="Arial" panose="020B0604020202020204" pitchFamily="34" charset="0"/>
              <a:buChar char="•"/>
            </a:pPr>
            <a:r>
              <a:rPr lang="en-US" dirty="0">
                <a:latin typeface="Lato Black" panose="020F0A02020204030203" pitchFamily="34" charset="0"/>
              </a:rPr>
              <a:t>Data used to calculate the districts special education categorical aid</a:t>
            </a:r>
          </a:p>
          <a:p>
            <a:pPr marL="171450" indent="-171450">
              <a:buFont typeface="Arial" panose="020B0604020202020204" pitchFamily="34" charset="0"/>
              <a:buChar char="•"/>
            </a:pPr>
            <a:r>
              <a:rPr lang="en-US" dirty="0">
                <a:latin typeface="Lato Black" panose="020F0A02020204030203" pitchFamily="34" charset="0"/>
              </a:rPr>
              <a:t>PI-1505 SE will give you a warning</a:t>
            </a:r>
            <a:r>
              <a:rPr lang="en-US" baseline="0" dirty="0">
                <a:latin typeface="Lato Black" panose="020F0A02020204030203" pitchFamily="34" charset="0"/>
              </a:rPr>
              <a:t> if it does not match PI-1505 – Always check the Full annual for errors by running edits after changes to either report</a:t>
            </a:r>
          </a:p>
          <a:p>
            <a:pPr marL="171450" indent="-171450">
              <a:buFont typeface="Arial" panose="020B0604020202020204" pitchFamily="34" charset="0"/>
              <a:buChar char="•"/>
            </a:pPr>
            <a:r>
              <a:rPr lang="en-US" baseline="0" dirty="0">
                <a:latin typeface="Lato Black" panose="020F0A02020204030203" pitchFamily="34" charset="0"/>
              </a:rPr>
              <a:t>WISEgrants will compare your claims to expenditures in the 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Data is used for the IDEA maintenance of effort calculation</a:t>
            </a:r>
          </a:p>
          <a:p>
            <a:pPr marL="171450" indent="-171450">
              <a:buFont typeface="Arial" panose="020B0604020202020204" pitchFamily="34" charset="0"/>
              <a:buChar char="•"/>
            </a:pPr>
            <a:endParaRPr lang="en-US" dirty="0">
              <a:latin typeface="Lato Black" panose="020F0A02020204030203"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29</a:t>
            </a:fld>
            <a:endParaRPr lang="en-US" dirty="0"/>
          </a:p>
        </p:txBody>
      </p:sp>
    </p:spTree>
    <p:extLst>
      <p:ext uri="{BB962C8B-B14F-4D97-AF65-F5344CB8AC3E}">
        <p14:creationId xmlns:p14="http://schemas.microsoft.com/office/powerpoint/2010/main" val="2664814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32</a:t>
            </a:fld>
            <a:endParaRPr lang="en-US" dirty="0"/>
          </a:p>
        </p:txBody>
      </p:sp>
    </p:spTree>
    <p:extLst>
      <p:ext uri="{BB962C8B-B14F-4D97-AF65-F5344CB8AC3E}">
        <p14:creationId xmlns:p14="http://schemas.microsoft.com/office/powerpoint/2010/main" val="264401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254689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If a district becomes </a:t>
            </a:r>
            <a:r>
              <a:rPr lang="en-US" b="1" dirty="0">
                <a:latin typeface="Lato Black" panose="020F0A02020204030203" pitchFamily="34" charset="0"/>
              </a:rPr>
              <a:t>responsible </a:t>
            </a:r>
            <a:r>
              <a:rPr lang="en-US" dirty="0">
                <a:latin typeface="Lato Black" panose="020F0A02020204030203" pitchFamily="34" charset="0"/>
              </a:rPr>
              <a:t>for a service provided by another</a:t>
            </a:r>
            <a:r>
              <a:rPr lang="en-US" baseline="0" dirty="0">
                <a:latin typeface="Lato Black" panose="020F0A02020204030203" pitchFamily="34" charset="0"/>
              </a:rPr>
              <a:t> school district, municipally, or governmental unit they may increase their levy authority by the new cost</a:t>
            </a:r>
          </a:p>
          <a:p>
            <a:pPr marL="171450" indent="-171450">
              <a:lnSpc>
                <a:spcPct val="90000"/>
              </a:lnSpc>
              <a:buFont typeface="Arial" panose="020B0604020202020204" pitchFamily="34" charset="0"/>
              <a:buChar char="•"/>
            </a:pPr>
            <a:r>
              <a:rPr lang="en-US" baseline="0" dirty="0">
                <a:latin typeface="Lato Black" panose="020F0A02020204030203" pitchFamily="34" charset="0"/>
              </a:rPr>
              <a:t> </a:t>
            </a:r>
            <a:r>
              <a:rPr lang="en-US" sz="1200" dirty="0">
                <a:solidFill>
                  <a:srgbClr val="000000"/>
                </a:solidFill>
              </a:rPr>
              <a:t>The added tax authority increases the ability of districts to fund actual additional costs related to serving incoming students with</a:t>
            </a:r>
            <a:r>
              <a:rPr lang="en-US" sz="1200" baseline="0" dirty="0">
                <a:solidFill>
                  <a:srgbClr val="000000"/>
                </a:solidFill>
              </a:rPr>
              <a:t> </a:t>
            </a:r>
            <a:r>
              <a:rPr lang="en-US" sz="1200" dirty="0">
                <a:solidFill>
                  <a:srgbClr val="000000"/>
                </a:solidFill>
              </a:rPr>
              <a:t>Special  Education and/or Limited English needs providing services that were previously provided by another </a:t>
            </a:r>
            <a:r>
              <a:rPr lang="en-US" sz="1200" dirty="0"/>
              <a:t>municipality</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The Transfer of Service (TOS) Report (portal) is used to determine whether a district can claim an TOS exemption in the Revenue Limit calculation</a:t>
            </a:r>
          </a:p>
          <a:p>
            <a:pPr marL="171450" indent="-171450">
              <a:buFont typeface="Arial" panose="020B0604020202020204" pitchFamily="34" charset="0"/>
              <a:buChar char="•"/>
            </a:pPr>
            <a:r>
              <a:rPr lang="en-US" dirty="0">
                <a:latin typeface="Lato Black" panose="020F0A02020204030203" pitchFamily="34" charset="0"/>
              </a:rPr>
              <a:t>TOS is</a:t>
            </a:r>
            <a:r>
              <a:rPr lang="en-US" baseline="0" dirty="0">
                <a:latin typeface="Lato Black" panose="020F0A02020204030203" pitchFamily="34" charset="0"/>
              </a:rPr>
              <a:t> a</a:t>
            </a:r>
            <a:r>
              <a:rPr lang="en-US" dirty="0">
                <a:latin typeface="Lato Black" panose="020F0A02020204030203" pitchFamily="34" charset="0"/>
              </a:rPr>
              <a:t> recurring revenue limit exemption (allows a district to increase local tax levy to cover estimated eligible costs for coming year)</a:t>
            </a:r>
          </a:p>
          <a:p>
            <a:pPr marL="171450" indent="-171450">
              <a:buFont typeface="Arial" panose="020B0604020202020204" pitchFamily="34" charset="0"/>
              <a:buChar char="•"/>
            </a:pPr>
            <a:r>
              <a:rPr lang="en-US" dirty="0">
                <a:latin typeface="Lato Black" panose="020F0A02020204030203" pitchFamily="34" charset="0"/>
              </a:rPr>
              <a:t>NOT an aid payment</a:t>
            </a:r>
          </a:p>
          <a:p>
            <a:pPr marL="171450" indent="-171450">
              <a:buFont typeface="Arial" panose="020B0604020202020204" pitchFamily="34" charset="0"/>
              <a:buChar char="•"/>
            </a:pPr>
            <a:r>
              <a:rPr lang="en-US" dirty="0">
                <a:latin typeface="Lato Black" panose="020F0A02020204030203" pitchFamily="34" charset="0"/>
              </a:rPr>
              <a:t>Applications are online for</a:t>
            </a:r>
            <a:r>
              <a:rPr lang="en-US" baseline="0" dirty="0">
                <a:latin typeface="Lato Black" panose="020F0A02020204030203" pitchFamily="34" charset="0"/>
              </a:rPr>
              <a:t> most student related costs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33</a:t>
            </a:fld>
            <a:endParaRPr lang="en-US" dirty="0"/>
          </a:p>
        </p:txBody>
      </p:sp>
    </p:spTree>
    <p:extLst>
      <p:ext uri="{BB962C8B-B14F-4D97-AF65-F5344CB8AC3E}">
        <p14:creationId xmlns:p14="http://schemas.microsoft.com/office/powerpoint/2010/main" val="2200775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Lato Black" panose="020F0A02020204030203" pitchFamily="34" charset="0"/>
              </a:rPr>
              <a:t>Three due dates:</a:t>
            </a:r>
          </a:p>
          <a:p>
            <a:pPr marL="228600" indent="-228600">
              <a:buFont typeface="+mj-lt"/>
              <a:buAutoNum type="arabicPeriod"/>
            </a:pPr>
            <a:r>
              <a:rPr lang="en-US" dirty="0">
                <a:latin typeface="Lato Black" panose="020F0A02020204030203" pitchFamily="34" charset="0"/>
              </a:rPr>
              <a:t>Part A  is due September</a:t>
            </a:r>
            <a:r>
              <a:rPr lang="en-US" baseline="0" dirty="0">
                <a:latin typeface="Lato Black" panose="020F0A02020204030203" pitchFamily="34" charset="0"/>
              </a:rPr>
              <a:t> 16</a:t>
            </a:r>
            <a:r>
              <a:rPr lang="en-US" dirty="0">
                <a:latin typeface="Lato Black" panose="020F0A02020204030203" pitchFamily="34" charset="0"/>
              </a:rPr>
              <a:t>th</a:t>
            </a:r>
          </a:p>
          <a:p>
            <a:pPr marL="228600" indent="-228600">
              <a:buFont typeface="+mj-lt"/>
              <a:buAutoNum type="arabicPeriod"/>
            </a:pPr>
            <a:r>
              <a:rPr lang="en-US" dirty="0">
                <a:latin typeface="Lato Black" panose="020F0A02020204030203" pitchFamily="34" charset="0"/>
              </a:rPr>
              <a:t>Part B is due September</a:t>
            </a:r>
            <a:r>
              <a:rPr lang="en-US" baseline="0" dirty="0">
                <a:latin typeface="Lato Black" panose="020F0A02020204030203" pitchFamily="34" charset="0"/>
              </a:rPr>
              <a:t> 23</a:t>
            </a:r>
            <a:r>
              <a:rPr lang="en-US" dirty="0">
                <a:latin typeface="Lato Black" panose="020F0A02020204030203" pitchFamily="34" charset="0"/>
              </a:rPr>
              <a:t>th</a:t>
            </a:r>
          </a:p>
          <a:p>
            <a:pPr marL="228600" indent="-228600">
              <a:buFont typeface="+mj-lt"/>
              <a:buAutoNum type="arabicPeriod"/>
            </a:pPr>
            <a:r>
              <a:rPr lang="en-US" dirty="0">
                <a:latin typeface="Lato Black" panose="020F0A02020204030203" pitchFamily="34" charset="0"/>
              </a:rPr>
              <a:t>Part C is due September 30th</a:t>
            </a: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34</a:t>
            </a:fld>
            <a:endParaRPr lang="en-US" dirty="0"/>
          </a:p>
        </p:txBody>
      </p:sp>
    </p:spTree>
    <p:extLst>
      <p:ext uri="{BB962C8B-B14F-4D97-AF65-F5344CB8AC3E}">
        <p14:creationId xmlns:p14="http://schemas.microsoft.com/office/powerpoint/2010/main" val="235218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35</a:t>
            </a:fld>
            <a:endParaRPr lang="en-US" dirty="0"/>
          </a:p>
        </p:txBody>
      </p:sp>
    </p:spTree>
    <p:extLst>
      <p:ext uri="{BB962C8B-B14F-4D97-AF65-F5344CB8AC3E}">
        <p14:creationId xmlns:p14="http://schemas.microsoft.com/office/powerpoint/2010/main" val="1673846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36</a:t>
            </a:fld>
            <a:endParaRPr lang="en-US" dirty="0"/>
          </a:p>
        </p:txBody>
      </p:sp>
    </p:spTree>
    <p:extLst>
      <p:ext uri="{BB962C8B-B14F-4D97-AF65-F5344CB8AC3E}">
        <p14:creationId xmlns:p14="http://schemas.microsoft.com/office/powerpoint/2010/main" val="1149984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r>
              <a:rPr lang="en-US" altLang="en-US" sz="1200" b="0" i="0" kern="1200" dirty="0">
                <a:solidFill>
                  <a:schemeClr val="tx1"/>
                </a:solidFill>
                <a:effectLst/>
                <a:latin typeface="Lato Black" panose="020F0A02020204030203" pitchFamily="34" charset="0"/>
                <a:ea typeface="+mn-ea"/>
                <a:cs typeface="+mn-cs"/>
              </a:rPr>
              <a:t>Routes</a:t>
            </a:r>
            <a:r>
              <a:rPr lang="en-US" altLang="en-US" sz="1200" b="0" i="0" kern="1200" baseline="0" dirty="0">
                <a:solidFill>
                  <a:schemeClr val="tx1"/>
                </a:solidFill>
                <a:effectLst/>
                <a:latin typeface="Lato Black" panose="020F0A02020204030203" pitchFamily="34" charset="0"/>
                <a:ea typeface="+mn-ea"/>
                <a:cs typeface="+mn-cs"/>
              </a:rPr>
              <a:t> may offer less service than during the school year, </a:t>
            </a:r>
            <a:r>
              <a:rPr lang="en-US" altLang="en-US" sz="1200" b="0" i="0" kern="1200" dirty="0">
                <a:solidFill>
                  <a:schemeClr val="tx1"/>
                </a:solidFill>
                <a:effectLst/>
                <a:latin typeface="Lato Black" panose="020F0A02020204030203" pitchFamily="34" charset="0"/>
                <a:ea typeface="+mn-ea"/>
                <a:cs typeface="+mn-cs"/>
              </a:rPr>
              <a:t>ridership on regular bus route (may include students</a:t>
            </a:r>
            <a:r>
              <a:rPr lang="en-US" altLang="en-US" sz="1200" b="0" i="0" kern="1200" baseline="0" dirty="0">
                <a:solidFill>
                  <a:schemeClr val="tx1"/>
                </a:solidFill>
                <a:effectLst/>
                <a:latin typeface="Lato Black" panose="020F0A02020204030203" pitchFamily="34" charset="0"/>
                <a:ea typeface="+mn-ea"/>
                <a:cs typeface="+mn-cs"/>
              </a:rPr>
              <a:t> using supports per an IEP)</a:t>
            </a:r>
            <a:endParaRPr lang="en-US" altLang="en-US" sz="1200" b="0" i="0" kern="1200" dirty="0">
              <a:solidFill>
                <a:schemeClr val="tx1"/>
              </a:solidFill>
              <a:effectLst/>
              <a:latin typeface="Lato Black" panose="020F0A02020204030203" pitchFamily="34" charset="0"/>
              <a:ea typeface="+mn-ea"/>
              <a:cs typeface="+mn-cs"/>
            </a:endParaRPr>
          </a:p>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r>
              <a:rPr lang="en-US" altLang="en-US" sz="1200" b="0" i="0" kern="1200" dirty="0">
                <a:solidFill>
                  <a:schemeClr val="tx1"/>
                </a:solidFill>
                <a:effectLst/>
                <a:latin typeface="Lato Black" panose="020F0A02020204030203" pitchFamily="34" charset="0"/>
                <a:ea typeface="+mn-ea"/>
                <a:cs typeface="+mn-cs"/>
              </a:rPr>
              <a:t>Separate</a:t>
            </a:r>
            <a:r>
              <a:rPr lang="en-US" altLang="en-US" sz="1200" b="0" i="0" kern="1200" baseline="0" dirty="0">
                <a:solidFill>
                  <a:schemeClr val="tx1"/>
                </a:solidFill>
                <a:effectLst/>
                <a:latin typeface="Lato Black" panose="020F0A02020204030203" pitchFamily="34" charset="0"/>
                <a:ea typeface="+mn-ea"/>
                <a:cs typeface="+mn-cs"/>
              </a:rPr>
              <a:t> report from school year transportation, for aid purposes summer starts the school year</a:t>
            </a:r>
            <a:endParaRPr lang="en-US" altLang="en-US" sz="1200" b="0" i="0" kern="1200" dirty="0">
              <a:solidFill>
                <a:schemeClr val="tx1"/>
              </a:solidFill>
              <a:effectLst/>
              <a:latin typeface="Lato Black" panose="020F0A02020204030203" pitchFamily="34" charset="0"/>
              <a:ea typeface="+mn-ea"/>
              <a:cs typeface="+mn-cs"/>
            </a:endParaRPr>
          </a:p>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r>
              <a:rPr lang="en-US" altLang="en-US" sz="1200" b="0" i="0" kern="1200" dirty="0">
                <a:solidFill>
                  <a:schemeClr val="tx1"/>
                </a:solidFill>
                <a:effectLst/>
                <a:latin typeface="Lato Black" panose="020F0A02020204030203" pitchFamily="34" charset="0"/>
                <a:ea typeface="+mn-ea"/>
                <a:cs typeface="+mn-cs"/>
              </a:rPr>
              <a:t>Number of students by mileage category (basis</a:t>
            </a:r>
            <a:r>
              <a:rPr lang="en-US" altLang="en-US" sz="1200" b="0" i="0" kern="1200" baseline="0" dirty="0">
                <a:solidFill>
                  <a:schemeClr val="tx1"/>
                </a:solidFill>
                <a:effectLst/>
                <a:latin typeface="Lato Black" panose="020F0A02020204030203" pitchFamily="34" charset="0"/>
                <a:ea typeface="+mn-ea"/>
                <a:cs typeface="+mn-cs"/>
              </a:rPr>
              <a:t> of </a:t>
            </a:r>
            <a:r>
              <a:rPr lang="en-US" altLang="en-US" sz="1200" b="0" i="0" kern="1200" dirty="0">
                <a:solidFill>
                  <a:schemeClr val="tx1"/>
                </a:solidFill>
                <a:effectLst/>
                <a:latin typeface="Lato Black" panose="020F0A02020204030203" pitchFamily="34" charset="0"/>
                <a:ea typeface="+mn-ea"/>
                <a:cs typeface="+mn-cs"/>
              </a:rPr>
              <a:t>categorical</a:t>
            </a:r>
            <a:r>
              <a:rPr lang="en-US" altLang="en-US" sz="1200" b="0" i="0" kern="1200" baseline="0" dirty="0">
                <a:solidFill>
                  <a:schemeClr val="tx1"/>
                </a:solidFill>
                <a:effectLst/>
                <a:latin typeface="Lato Black" panose="020F0A02020204030203" pitchFamily="34" charset="0"/>
                <a:ea typeface="+mn-ea"/>
                <a:cs typeface="+mn-cs"/>
              </a:rPr>
              <a:t> aid) </a:t>
            </a:r>
          </a:p>
          <a:p>
            <a:pPr marL="171450" indent="-171450">
              <a:buFont typeface="Arial" panose="020B0604020202020204" pitchFamily="34" charset="0"/>
              <a:buChar char="•"/>
            </a:pPr>
            <a:r>
              <a:rPr lang="en-US" dirty="0">
                <a:latin typeface="Lato Black" panose="020F0A02020204030203" pitchFamily="34" charset="0"/>
              </a:rPr>
              <a:t>Report</a:t>
            </a:r>
            <a:r>
              <a:rPr lang="en-US" baseline="0" dirty="0">
                <a:latin typeface="Lato Black" panose="020F0A02020204030203" pitchFamily="34" charset="0"/>
              </a:rPr>
              <a:t> opens August 16, due October 1</a:t>
            </a:r>
            <a:endParaRPr lang="en-US" dirty="0">
              <a:latin typeface="Lato Black" panose="020F0A02020204030203" pitchFamily="34" charset="0"/>
            </a:endParaRPr>
          </a:p>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endParaRPr lang="en-US" altLang="en-US" sz="1200" b="0" i="0" kern="1200" baseline="0" dirty="0">
              <a:solidFill>
                <a:schemeClr val="tx1"/>
              </a:solidFill>
              <a:effectLst/>
              <a:latin typeface="+mn-lt"/>
              <a:ea typeface="+mn-ea"/>
              <a:cs typeface="+mn-cs"/>
            </a:endParaRPr>
          </a:p>
          <a:p>
            <a:pPr marL="171450" lvl="0" indent="-171450">
              <a:lnSpc>
                <a:spcPct val="120000"/>
              </a:lnSpc>
              <a:spcBef>
                <a:spcPts val="0"/>
              </a:spcBef>
              <a:spcAft>
                <a:spcPts val="600"/>
              </a:spcAft>
              <a:buClr>
                <a:schemeClr val="accent5">
                  <a:lumMod val="75000"/>
                </a:schemeClr>
              </a:buClr>
              <a:buFont typeface="Arial" panose="020B0604020202020204" pitchFamily="34" charset="0"/>
              <a:buChar char="•"/>
            </a:pPr>
            <a:endParaRPr lang="en-US" alt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37</a:t>
            </a:fld>
            <a:endParaRPr lang="en-US" dirty="0"/>
          </a:p>
        </p:txBody>
      </p:sp>
    </p:spTree>
    <p:extLst>
      <p:ext uri="{BB962C8B-B14F-4D97-AF65-F5344CB8AC3E}">
        <p14:creationId xmlns:p14="http://schemas.microsoft.com/office/powerpoint/2010/main" val="3938289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Lato Black" panose="020F0A02020204030203" pitchFamily="34" charset="0"/>
              </a:rPr>
              <a:t>Complete</a:t>
            </a:r>
            <a:r>
              <a:rPr lang="en-US" baseline="0" dirty="0">
                <a:latin typeface="Lato Black" panose="020F0A02020204030203" pitchFamily="34" charset="0"/>
              </a:rPr>
              <a:t> workbook, including fee reconciliation and report in SAFR, </a:t>
            </a:r>
            <a:r>
              <a:rPr lang="en-US" altLang="en-US" dirty="0">
                <a:latin typeface="Lato Black" panose="020F0A02020204030203" pitchFamily="34" charset="0"/>
                <a:hlinkClick r:id="rId3"/>
              </a:rPr>
              <a:t>http://dpi.wi.gov/sfs/children/summer-school</a:t>
            </a:r>
            <a:endParaRPr lang="en-US" dirty="0">
              <a:latin typeface="Lato Black" panose="020F0A02020204030203" pitchFamily="34" charset="0"/>
            </a:endParaRPr>
          </a:p>
          <a:p>
            <a:pPr marL="174708" indent="-174708">
              <a:buFont typeface="Arial" panose="020B0604020202020204" pitchFamily="34" charset="0"/>
              <a:buChar char="•"/>
            </a:pPr>
            <a:r>
              <a:rPr lang="en-US" dirty="0">
                <a:latin typeface="Lato Black" panose="020F0A02020204030203" pitchFamily="34" charset="0"/>
              </a:rPr>
              <a:t>Report used to collect district FTE (full time equivalency) data for the just-ended summer term.</a:t>
            </a:r>
          </a:p>
          <a:p>
            <a:pPr marL="174708" indent="-174708">
              <a:buFont typeface="Arial" panose="020B0604020202020204" pitchFamily="34" charset="0"/>
              <a:buChar char="•"/>
            </a:pPr>
            <a:r>
              <a:rPr lang="en-US" dirty="0">
                <a:latin typeface="Lato Black" panose="020F0A02020204030203" pitchFamily="34" charset="0"/>
              </a:rPr>
              <a:t>Remember: Summer starts the (membership) school year, not FY expenses</a:t>
            </a:r>
          </a:p>
          <a:p>
            <a:pPr marL="174708" indent="-174708">
              <a:buFont typeface="Arial" panose="020B0604020202020204" pitchFamily="34" charset="0"/>
              <a:buChar char="•"/>
            </a:pPr>
            <a:r>
              <a:rPr lang="en-US" dirty="0">
                <a:latin typeface="Lato Black" panose="020F0A02020204030203" pitchFamily="34" charset="0"/>
              </a:rPr>
              <a:t>FTE data is used in the calculation of a district’s current year Revenue Limit* and following year’s Equalization/General Aid</a:t>
            </a:r>
          </a:p>
          <a:p>
            <a:pPr marL="174708" indent="-174708">
              <a:buFont typeface="Arial" panose="020B0604020202020204" pitchFamily="34" charset="0"/>
              <a:buChar char="•"/>
            </a:pPr>
            <a:r>
              <a:rPr lang="en-US" dirty="0">
                <a:latin typeface="Lato Black" panose="020F0A02020204030203" pitchFamily="34" charset="0"/>
              </a:rPr>
              <a:t>*For Revenue Limit: summer school is counted at 40%</a:t>
            </a:r>
          </a:p>
          <a:p>
            <a:pPr marL="171450" indent="-171450">
              <a:buFont typeface="Arial" panose="020B0604020202020204" pitchFamily="34" charset="0"/>
              <a:buChar char="•"/>
            </a:pPr>
            <a:r>
              <a:rPr lang="en-US" dirty="0">
                <a:latin typeface="Lato Black" panose="020F0A02020204030203" pitchFamily="34" charset="0"/>
              </a:rPr>
              <a:t>Report</a:t>
            </a:r>
            <a:r>
              <a:rPr lang="en-US" baseline="0" dirty="0">
                <a:latin typeface="Lato Black" panose="020F0A02020204030203" pitchFamily="34" charset="0"/>
              </a:rPr>
              <a:t> opens August 16, due October 1</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38</a:t>
            </a:fld>
            <a:endParaRPr lang="en-US" dirty="0"/>
          </a:p>
        </p:txBody>
      </p:sp>
    </p:spTree>
    <p:extLst>
      <p:ext uri="{BB962C8B-B14F-4D97-AF65-F5344CB8AC3E}">
        <p14:creationId xmlns:p14="http://schemas.microsoft.com/office/powerpoint/2010/main" val="1253729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are you collecting a fee? Is it Eligible? </a:t>
            </a:r>
          </a:p>
          <a:p>
            <a:pPr marL="171450" indent="-171450">
              <a:buFont typeface="Arial" panose="020B0604020202020204" pitchFamily="34" charset="0"/>
              <a:buChar char="•"/>
            </a:pPr>
            <a:r>
              <a:rPr lang="en-US" dirty="0"/>
              <a:t>What is the student receiving of value that is equal to the fee collected? </a:t>
            </a:r>
          </a:p>
          <a:p>
            <a:pPr marL="171450" indent="-171450">
              <a:buFont typeface="Arial" panose="020B0604020202020204" pitchFamily="34" charset="0"/>
              <a:buChar char="•"/>
            </a:pPr>
            <a:r>
              <a:rPr lang="en-US" dirty="0"/>
              <a:t>Do you have a fee waiver policy?</a:t>
            </a:r>
          </a:p>
          <a:p>
            <a:pPr marL="171450" indent="-171450">
              <a:buFont typeface="Arial" panose="020B0604020202020204" pitchFamily="34" charset="0"/>
              <a:buChar char="•"/>
            </a:pPr>
            <a:r>
              <a:rPr lang="en-US" dirty="0"/>
              <a:t>Reconcile</a:t>
            </a:r>
            <a:r>
              <a:rPr lang="en-US" baseline="0" dirty="0"/>
              <a:t> fees in the PI1804 workbook, it you overcharged either provide a refund or an additional item of required value to the student </a:t>
            </a:r>
            <a:endParaRPr lang="en-US" dirty="0"/>
          </a:p>
          <a:p>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39</a:t>
            </a:fld>
            <a:endParaRPr lang="en-US" dirty="0"/>
          </a:p>
        </p:txBody>
      </p:sp>
    </p:spTree>
    <p:extLst>
      <p:ext uri="{BB962C8B-B14F-4D97-AF65-F5344CB8AC3E}">
        <p14:creationId xmlns:p14="http://schemas.microsoft.com/office/powerpoint/2010/main" val="1736097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40</a:t>
            </a:fld>
            <a:endParaRPr lang="en-US"/>
          </a:p>
        </p:txBody>
      </p:sp>
    </p:spTree>
    <p:extLst>
      <p:ext uri="{BB962C8B-B14F-4D97-AF65-F5344CB8AC3E}">
        <p14:creationId xmlns:p14="http://schemas.microsoft.com/office/powerpoint/2010/main" val="3677835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t>
            </a:r>
            <a:r>
              <a:rPr lang="en-US" baseline="0" dirty="0"/>
              <a:t> have come full circle since last August</a:t>
            </a:r>
            <a:endParaRPr lang="en-US" dirty="0"/>
          </a:p>
          <a:p>
            <a:pPr marL="171450" indent="-171450">
              <a:buFont typeface="Arial" panose="020B0604020202020204" pitchFamily="34" charset="0"/>
              <a:buChar char="•"/>
            </a:pPr>
            <a:r>
              <a:rPr lang="en-US" dirty="0"/>
              <a:t>Remember the steps in</a:t>
            </a:r>
            <a:r>
              <a:rPr lang="en-US" baseline="0" dirty="0"/>
              <a:t> the process, we need to add one more for amending the adopted budget</a:t>
            </a:r>
          </a:p>
          <a:p>
            <a:pPr marL="171450" indent="-171450">
              <a:buFont typeface="Arial" panose="020B0604020202020204" pitchFamily="34" charset="0"/>
              <a:buChar char="•"/>
            </a:pPr>
            <a:r>
              <a:rPr lang="en-US" baseline="0" dirty="0"/>
              <a:t>As we said, the budget is a plan based on the information you have at the time, things can change</a:t>
            </a:r>
          </a:p>
          <a:p>
            <a:pPr marL="171450" indent="-171450">
              <a:buFont typeface="Arial" panose="020B0604020202020204" pitchFamily="34" charset="0"/>
              <a:buChar char="•"/>
            </a:pPr>
            <a:r>
              <a:rPr lang="en-US" baseline="0" dirty="0"/>
              <a:t>Depending upon the date of your annual meeting and budget hearing Step 3, you may be a different stages of the process over the summer</a:t>
            </a:r>
          </a:p>
          <a:p>
            <a:pPr marL="171450" indent="-171450">
              <a:buFont typeface="Arial" panose="020B0604020202020204" pitchFamily="34" charset="0"/>
              <a:buChar char="•"/>
            </a:pPr>
            <a:r>
              <a:rPr lang="en-US" baseline="0" dirty="0"/>
              <a:t>Getting ready for fall adoption</a:t>
            </a:r>
          </a:p>
        </p:txBody>
      </p:sp>
      <p:sp>
        <p:nvSpPr>
          <p:cNvPr id="4" name="Slide Number Placeholder 3"/>
          <p:cNvSpPr>
            <a:spLocks noGrp="1"/>
          </p:cNvSpPr>
          <p:nvPr>
            <p:ph type="sldNum" sz="quarter" idx="10"/>
          </p:nvPr>
        </p:nvSpPr>
        <p:spPr/>
        <p:txBody>
          <a:bodyPr/>
          <a:lstStyle/>
          <a:p>
            <a:fld id="{BC3078BA-76AC-47CC-8912-CE62C1FC89D0}" type="slidenum">
              <a:rPr lang="en-US" smtClean="0"/>
              <a:t>41</a:t>
            </a:fld>
            <a:endParaRPr lang="en-US" dirty="0"/>
          </a:p>
        </p:txBody>
      </p:sp>
    </p:spTree>
    <p:extLst>
      <p:ext uri="{BB962C8B-B14F-4D97-AF65-F5344CB8AC3E}">
        <p14:creationId xmlns:p14="http://schemas.microsoft.com/office/powerpoint/2010/main" val="2560429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Prepopulated workbook select</a:t>
            </a:r>
            <a:r>
              <a:rPr lang="en-US" baseline="0" dirty="0">
                <a:latin typeface="Lato Black" panose="020F0A02020204030203" pitchFamily="34" charset="0"/>
              </a:rPr>
              <a:t> from drop down and will populate audited column</a:t>
            </a:r>
          </a:p>
          <a:p>
            <a:pPr marL="171450" indent="-171450">
              <a:buFont typeface="Arial" panose="020B0604020202020204" pitchFamily="34" charset="0"/>
              <a:buChar char="•"/>
            </a:pPr>
            <a:r>
              <a:rPr lang="en-US" baseline="0" dirty="0">
                <a:latin typeface="Lato Black" panose="020F0A02020204030203" pitchFamily="34" charset="0"/>
              </a:rPr>
              <a:t>Activity if time permits: Locate on Website and find your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Lato" panose="020F0502020204030203" pitchFamily="34" charset="0"/>
                <a:hlinkClick r:id="rId3"/>
              </a:rPr>
              <a:t>https://dpi.wi.gov/sfs/finances/budgeting/budget-hearing-adoption</a:t>
            </a:r>
            <a:r>
              <a:rPr lang="en-US" sz="2344" b="1" dirty="0">
                <a:latin typeface="+mn-lt"/>
              </a:rPr>
              <a:t> </a:t>
            </a:r>
            <a:endParaRPr lang="en-US" altLang="en-US" sz="1953" dirty="0">
              <a:latin typeface="+mn-lt"/>
            </a:endParaRPr>
          </a:p>
          <a:p>
            <a:pPr marL="0" indent="0">
              <a:buFont typeface="Arial" panose="020B0604020202020204" pitchFamily="34" charset="0"/>
              <a:buNone/>
            </a:pP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42</a:t>
            </a:fld>
            <a:endParaRPr lang="en-US" dirty="0"/>
          </a:p>
        </p:txBody>
      </p:sp>
    </p:spTree>
    <p:extLst>
      <p:ext uri="{BB962C8B-B14F-4D97-AF65-F5344CB8AC3E}">
        <p14:creationId xmlns:p14="http://schemas.microsoft.com/office/powerpoint/2010/main" val="414074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Get</a:t>
            </a:r>
            <a:r>
              <a:rPr lang="en-US" baseline="0" dirty="0">
                <a:latin typeface="Lato Black" panose="020F0A02020204030203" pitchFamily="34" charset="0"/>
              </a:rPr>
              <a:t> ready letter from your auditor</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Update</a:t>
            </a:r>
            <a:r>
              <a:rPr lang="en-US" baseline="0" dirty="0">
                <a:latin typeface="Lato Black" panose="020F0A02020204030203" pitchFamily="34" charset="0"/>
              </a:rPr>
              <a:t> WISEdata Finance</a:t>
            </a:r>
            <a:r>
              <a:rPr lang="en-US" dirty="0">
                <a:latin typeface="Lato Black" panose="020F0A02020204030203" pitchFamily="34" charset="0"/>
              </a:rPr>
              <a:t>: 2021-22</a:t>
            </a:r>
            <a:r>
              <a:rPr lang="en-US" baseline="0" dirty="0">
                <a:latin typeface="Lato Black" panose="020F0A02020204030203" pitchFamily="34" charset="0"/>
              </a:rPr>
              <a:t> </a:t>
            </a:r>
            <a:r>
              <a:rPr lang="en-US" dirty="0">
                <a:latin typeface="Lato Black" panose="020F0A02020204030203" pitchFamily="34" charset="0"/>
              </a:rPr>
              <a:t>Budget Reports with any amendments</a:t>
            </a:r>
          </a:p>
          <a:p>
            <a:pPr marL="628650" lvl="1" indent="-171450">
              <a:buFont typeface="Arial" panose="020B0604020202020204" pitchFamily="34" charset="0"/>
              <a:buChar char="•"/>
            </a:pPr>
            <a:r>
              <a:rPr lang="en-US" dirty="0">
                <a:latin typeface="Lato Black" panose="020F0A02020204030203" pitchFamily="34" charset="0"/>
              </a:rPr>
              <a:t>Monitor MOE in </a:t>
            </a:r>
            <a:r>
              <a:rPr lang="en-US" dirty="0" err="1">
                <a:latin typeface="Lato Black" panose="020F0A02020204030203" pitchFamily="34" charset="0"/>
              </a:rPr>
              <a:t>WISEgrants</a:t>
            </a:r>
            <a:r>
              <a:rPr lang="en-US" dirty="0">
                <a:latin typeface="Lato Black" panose="020F0A02020204030203" pitchFamily="34" charset="0"/>
              </a:rPr>
              <a:t> </a:t>
            </a:r>
          </a:p>
          <a:p>
            <a:pPr marL="171450" indent="-171450">
              <a:buFont typeface="Arial" panose="020B0604020202020204" pitchFamily="34" charset="0"/>
              <a:buChar char="•"/>
            </a:pPr>
            <a:r>
              <a:rPr lang="en-US" dirty="0">
                <a:latin typeface="Lato Black" panose="020F0A02020204030203" pitchFamily="34" charset="0"/>
              </a:rPr>
              <a:t>Review your 2021-22 Revenue Limit Calculation Final - posted in June with final  June</a:t>
            </a:r>
            <a:r>
              <a:rPr lang="en-US" baseline="0" dirty="0">
                <a:latin typeface="Lato Black" panose="020F0A02020204030203" pitchFamily="34" charset="0"/>
              </a:rPr>
              <a:t> Aid Payment</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Membership Audits and Changes, verify open enrollment</a:t>
            </a:r>
          </a:p>
          <a:p>
            <a:pPr marL="171450" indent="-171450">
              <a:buFont typeface="Arial" panose="020B0604020202020204" pitchFamily="34" charset="0"/>
              <a:buChar char="•"/>
            </a:pPr>
            <a:r>
              <a:rPr lang="en-US" dirty="0">
                <a:latin typeface="Lato Black" panose="020F0A02020204030203" pitchFamily="34" charset="0"/>
              </a:rPr>
              <a:t>Review  your 2021-22 Revenue Limit Calculation - did you over or under levy due to membership changes?</a:t>
            </a:r>
          </a:p>
          <a:p>
            <a:pPr marL="171450" indent="-171450">
              <a:buFont typeface="Arial" panose="020B0604020202020204" pitchFamily="34" charset="0"/>
              <a:buChar char="•"/>
            </a:pPr>
            <a:r>
              <a:rPr lang="en-US" dirty="0">
                <a:latin typeface="Lato Black" panose="020F0A02020204030203" pitchFamily="34" charset="0"/>
              </a:rPr>
              <a:t>Membership Audits and Changes, verify open enrollment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Update</a:t>
            </a:r>
            <a:r>
              <a:rPr lang="en-US" baseline="0" dirty="0">
                <a:latin typeface="Lato Black" panose="020F0A02020204030203" pitchFamily="34" charset="0"/>
              </a:rPr>
              <a:t> WISEdata Finance: </a:t>
            </a:r>
            <a:r>
              <a:rPr lang="en-US" dirty="0">
                <a:latin typeface="Lato Black" panose="020F0A02020204030203" pitchFamily="34" charset="0"/>
              </a:rPr>
              <a:t>2021-22</a:t>
            </a:r>
            <a:r>
              <a:rPr lang="en-US" baseline="0" dirty="0">
                <a:latin typeface="Lato Black" panose="020F0A02020204030203" pitchFamily="34" charset="0"/>
              </a:rPr>
              <a:t> </a:t>
            </a:r>
            <a:r>
              <a:rPr lang="en-US" dirty="0">
                <a:latin typeface="Lato Black" panose="020F0A02020204030203" pitchFamily="34" charset="0"/>
              </a:rPr>
              <a:t>Budget with any amendments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2060"/>
                </a:solidFill>
                <a:latin typeface="Lato Black" panose="020F0A02020204030203" pitchFamily="34" charset="0"/>
              </a:rPr>
              <a:t>Remember to go in and make any changes to the district’s debt schedule that have occurred during the fiscal year.  Debt Service information at:</a:t>
            </a:r>
            <a:r>
              <a:rPr lang="en-US" sz="1200" b="0" dirty="0"/>
              <a:t>	</a:t>
            </a:r>
            <a:r>
              <a:rPr lang="en-US" sz="1200" b="0" dirty="0">
                <a:hlinkClick r:id="rId3"/>
              </a:rPr>
              <a:t>http://dpi.wi.gov/sfs/finances/debt/overview</a:t>
            </a:r>
            <a:r>
              <a:rPr lang="en-US" sz="1200" b="0" dirty="0"/>
              <a:t> </a:t>
            </a:r>
            <a:endParaRPr lang="en-US" dirty="0">
              <a:latin typeface="Lato Black" panose="020F0A02020204030203" pitchFamily="34" charset="0"/>
            </a:endParaRPr>
          </a:p>
          <a:p>
            <a:pPr marL="171450" indent="-171450">
              <a:buFont typeface="Arial" panose="020B0604020202020204" pitchFamily="34" charset="0"/>
              <a:buChar char="•"/>
            </a:pPr>
            <a:endParaRPr lang="en-US" dirty="0">
              <a:latin typeface="Lato Black" panose="020F0A02020204030203" pitchFamily="34" charset="0"/>
            </a:endParaRPr>
          </a:p>
          <a:p>
            <a:pPr marL="0" indent="0">
              <a:buFont typeface="Arial" panose="020B0604020202020204" pitchFamily="34" charset="0"/>
              <a:buNone/>
            </a:pPr>
            <a:endParaRPr lang="en-US" dirty="0">
              <a:latin typeface="Lato Black" panose="020F0A02020204030203" pitchFamily="34" charset="0"/>
            </a:endParaRPr>
          </a:p>
          <a:p>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5</a:t>
            </a:fld>
            <a:endParaRPr lang="en-US" dirty="0"/>
          </a:p>
        </p:txBody>
      </p:sp>
    </p:spTree>
    <p:extLst>
      <p:ext uri="{BB962C8B-B14F-4D97-AF65-F5344CB8AC3E}">
        <p14:creationId xmlns:p14="http://schemas.microsoft.com/office/powerpoint/2010/main" val="4165918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Prepopulated workbook select</a:t>
            </a:r>
            <a:r>
              <a:rPr lang="en-US" baseline="0" dirty="0">
                <a:latin typeface="Lato Black" panose="020F0A02020204030203" pitchFamily="34" charset="0"/>
              </a:rPr>
              <a:t> from drop down and will populate audited column</a:t>
            </a:r>
          </a:p>
          <a:p>
            <a:pPr marL="171450" indent="-171450">
              <a:buFont typeface="Arial" panose="020B0604020202020204" pitchFamily="34" charset="0"/>
              <a:buChar char="•"/>
            </a:pPr>
            <a:r>
              <a:rPr lang="en-US" baseline="0" dirty="0">
                <a:latin typeface="Lato Black" panose="020F0A02020204030203" pitchFamily="34" charset="0"/>
              </a:rPr>
              <a:t>Activity if time permits: Locate on Website and find your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Lato" panose="020F0502020204030203" pitchFamily="34" charset="0"/>
                <a:hlinkClick r:id="rId3"/>
              </a:rPr>
              <a:t>https://dpi.wi.gov/sfs/finances/budgeting/budget-hearing-adoption</a:t>
            </a:r>
            <a:r>
              <a:rPr lang="en-US" sz="2344" b="1" dirty="0">
                <a:latin typeface="+mn-lt"/>
              </a:rPr>
              <a:t> </a:t>
            </a:r>
            <a:endParaRPr lang="en-US" altLang="en-US" sz="1953" dirty="0">
              <a:latin typeface="+mn-lt"/>
            </a:endParaRPr>
          </a:p>
          <a:p>
            <a:pPr marL="0" indent="0">
              <a:buFont typeface="Arial" panose="020B0604020202020204" pitchFamily="34" charset="0"/>
              <a:buNone/>
            </a:pP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43</a:t>
            </a:fld>
            <a:endParaRPr lang="en-US" dirty="0"/>
          </a:p>
        </p:txBody>
      </p:sp>
    </p:spTree>
    <p:extLst>
      <p:ext uri="{BB962C8B-B14F-4D97-AF65-F5344CB8AC3E}">
        <p14:creationId xmlns:p14="http://schemas.microsoft.com/office/powerpoint/2010/main" val="4140748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D3FD3-F2F7-4077-A133-6AA11984C000}" type="slidenum">
              <a:rPr lang="en-US" smtClean="0"/>
              <a:t>44</a:t>
            </a:fld>
            <a:endParaRPr lang="en-US" dirty="0"/>
          </a:p>
        </p:txBody>
      </p:sp>
    </p:spTree>
    <p:extLst>
      <p:ext uri="{BB962C8B-B14F-4D97-AF65-F5344CB8AC3E}">
        <p14:creationId xmlns:p14="http://schemas.microsoft.com/office/powerpoint/2010/main" val="4281559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689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Send an email indicating </a:t>
            </a:r>
            <a:r>
              <a:rPr lang="en-US" dirty="0"/>
              <a:t>the reason for the change and request the report</a:t>
            </a:r>
            <a:r>
              <a:rPr lang="en-US" baseline="0" dirty="0"/>
              <a:t> be opened, cc auditor if you have a membership audit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Districts that were selected for a membership audit will need to</a:t>
            </a:r>
            <a:r>
              <a:rPr lang="en-US" i="0" baseline="0" dirty="0"/>
              <a:t> have after the audit confirmed by their </a:t>
            </a:r>
            <a:r>
              <a:rPr lang="en-US" i="0" dirty="0"/>
              <a:t>auditor</a:t>
            </a:r>
          </a:p>
          <a:p>
            <a:pPr marL="171450" indent="-171450">
              <a:buFont typeface="Arial" panose="020B0604020202020204" pitchFamily="34" charset="0"/>
              <a:buChar char="•"/>
            </a:pPr>
            <a:r>
              <a:rPr lang="en-US" dirty="0"/>
              <a:t>Roger Kordus is the contact for membership changes</a:t>
            </a:r>
          </a:p>
          <a:p>
            <a:pPr marL="171450" indent="-171450">
              <a:lnSpc>
                <a:spcPct val="120000"/>
              </a:lnSpc>
              <a:spcAft>
                <a:spcPts val="2400"/>
              </a:spcAft>
              <a:buFont typeface="Arial" panose="020B0604020202020204" pitchFamily="34" charset="0"/>
              <a:buChar char="•"/>
            </a:pPr>
            <a:r>
              <a:rPr lang="en-US" altLang="en-US" sz="1200" i="0" kern="1200" dirty="0">
                <a:solidFill>
                  <a:schemeClr val="tx1"/>
                </a:solidFill>
                <a:latin typeface="+mn-lt"/>
                <a:ea typeface="+mn-ea"/>
                <a:cs typeface="+mn-cs"/>
              </a:rPr>
              <a:t>Data is used to calculate the July 1 General School Aids estimate for 2022-23</a:t>
            </a:r>
          </a:p>
          <a:p>
            <a:pPr marL="171450" indent="-171450">
              <a:lnSpc>
                <a:spcPct val="120000"/>
              </a:lnSpc>
              <a:spcAft>
                <a:spcPts val="2400"/>
              </a:spcAft>
              <a:buFont typeface="Arial" panose="020B0604020202020204" pitchFamily="34" charset="0"/>
              <a:buChar char="•"/>
            </a:pPr>
            <a:r>
              <a:rPr lang="en-US" altLang="en-US" sz="1200" i="0" kern="1200" dirty="0">
                <a:solidFill>
                  <a:schemeClr val="tx1"/>
                </a:solidFill>
                <a:latin typeface="+mn-lt"/>
                <a:ea typeface="+mn-ea"/>
                <a:cs typeface="+mn-cs"/>
              </a:rPr>
              <a:t>Update/revise entries on or before June 1, 2022</a:t>
            </a:r>
            <a:endParaRPr lang="en-US" altLang="en-US" sz="1200" b="1" i="0" kern="1200" baseline="0" dirty="0">
              <a:solidFill>
                <a:schemeClr val="tx1"/>
              </a:solidFill>
              <a:latin typeface="+mn-lt"/>
              <a:ea typeface="+mn-ea"/>
              <a:cs typeface="+mn-cs"/>
            </a:endParaRPr>
          </a:p>
          <a:p>
            <a:pPr marL="171450" indent="-171450">
              <a:lnSpc>
                <a:spcPct val="120000"/>
              </a:lnSpc>
              <a:spcAft>
                <a:spcPts val="2400"/>
              </a:spcAft>
              <a:buFont typeface="Arial" panose="020B0604020202020204" pitchFamily="34" charset="0"/>
              <a:buChar char="•"/>
            </a:pPr>
            <a:r>
              <a:rPr lang="en-US" altLang="en-US" sz="1200" i="0" kern="1200" dirty="0">
                <a:solidFill>
                  <a:schemeClr val="tx1"/>
                </a:solidFill>
                <a:latin typeface="+mn-lt"/>
                <a:ea typeface="+mn-ea"/>
                <a:cs typeface="+mn-cs"/>
              </a:rPr>
              <a:t>Further adjustments may be made up to September 30th</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2465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Double check and confirm OE residency status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kern="1200" dirty="0">
                <a:solidFill>
                  <a:schemeClr val="tx1"/>
                </a:solidFill>
                <a:latin typeface="+mn-lt"/>
                <a:ea typeface="+mn-ea"/>
                <a:cs typeface="+mn-cs"/>
              </a:rPr>
              <a:t>Complete changes in OPAL – Was due before May 1st</a:t>
            </a:r>
          </a:p>
          <a:p>
            <a:pPr marL="171450" indent="-171450">
              <a:buFont typeface="Arial" panose="020B0604020202020204" pitchFamily="34" charset="0"/>
              <a:buChar char="•"/>
            </a:pPr>
            <a:r>
              <a:rPr lang="en-US" dirty="0"/>
              <a:t>Update PI-1563 September and January Pupil Counts for any membership changes (need to request report</a:t>
            </a:r>
            <a:r>
              <a:rPr lang="en-US" baseline="0" dirty="0"/>
              <a:t> be opened as described on the prior slide)</a:t>
            </a:r>
            <a:endParaRPr lang="en-US" dirty="0"/>
          </a:p>
          <a:p>
            <a:pPr marL="171450" indent="-171450">
              <a:buFont typeface="Arial" panose="020B0604020202020204" pitchFamily="34" charset="0"/>
              <a:buChar char="•"/>
            </a:pPr>
            <a:r>
              <a:rPr lang="en-US" dirty="0"/>
              <a:t>Aid adjustments for June are then calculated by the Parental Education Options Team</a:t>
            </a:r>
          </a:p>
          <a:p>
            <a:pPr marL="171450" indent="-171450">
              <a:buFont typeface="Arial" panose="020B0604020202020204" pitchFamily="34" charset="0"/>
              <a:buChar char="•"/>
            </a:pPr>
            <a:r>
              <a:rPr lang="en-US" dirty="0"/>
              <a:t>Update (amend) your Budget if needed</a:t>
            </a: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7</a:t>
            </a:fld>
            <a:endParaRPr lang="en-US" dirty="0"/>
          </a:p>
        </p:txBody>
      </p:sp>
    </p:spTree>
    <p:extLst>
      <p:ext uri="{BB962C8B-B14F-4D97-AF65-F5344CB8AC3E}">
        <p14:creationId xmlns:p14="http://schemas.microsoft.com/office/powerpoint/2010/main" val="43548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a:t>
            </a:r>
            <a:r>
              <a:rPr lang="en-US" baseline="0" dirty="0"/>
              <a:t> aid payment will be adjusted for the cost of these students</a:t>
            </a:r>
          </a:p>
          <a:p>
            <a:pPr marL="171450" indent="-171450">
              <a:buFont typeface="Arial" panose="020B0604020202020204" pitchFamily="34" charset="0"/>
              <a:buChar char="•"/>
            </a:pPr>
            <a:r>
              <a:rPr lang="en-US" dirty="0"/>
              <a:t>Aid withheld for Open Enrollment adjustment in June</a:t>
            </a:r>
          </a:p>
          <a:p>
            <a:pPr marL="171450" indent="-171450">
              <a:buFont typeface="Arial" panose="020B0604020202020204" pitchFamily="34" charset="0"/>
              <a:buChar char="•"/>
            </a:pPr>
            <a:r>
              <a:rPr lang="en-US" dirty="0"/>
              <a:t>Aid withheld for Private Vouchers adjustment in June</a:t>
            </a:r>
          </a:p>
          <a:p>
            <a:pPr marL="171450" indent="-171450">
              <a:buFont typeface="Arial" panose="020B0604020202020204" pitchFamily="34" charset="0"/>
              <a:buChar char="•"/>
            </a:pPr>
            <a:r>
              <a:rPr lang="en-US" dirty="0"/>
              <a:t>https://dpi.wi.gov/sfs/finances/aids-register/aid-payment-adj-exp</a:t>
            </a: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8</a:t>
            </a:fld>
            <a:endParaRPr lang="en-US" dirty="0"/>
          </a:p>
        </p:txBody>
      </p:sp>
    </p:spTree>
    <p:extLst>
      <p:ext uri="{BB962C8B-B14F-4D97-AF65-F5344CB8AC3E}">
        <p14:creationId xmlns:p14="http://schemas.microsoft.com/office/powerpoint/2010/main" val="321071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68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Cash flow impact</a:t>
            </a:r>
          </a:p>
          <a:p>
            <a:pPr marL="171450" indent="-171450">
              <a:buFont typeface="Arial" panose="020B0604020202020204" pitchFamily="34" charset="0"/>
              <a:buChar char="•"/>
            </a:pPr>
            <a:r>
              <a:rPr lang="en-US" dirty="0"/>
              <a:t>Budget impact</a:t>
            </a:r>
          </a:p>
          <a:p>
            <a:pPr marL="171450" indent="-171450">
              <a:buFont typeface="Arial" panose="020B0604020202020204" pitchFamily="34" charset="0"/>
              <a:buChar char="•"/>
            </a:pPr>
            <a:r>
              <a:rPr lang="en-US" dirty="0"/>
              <a:t>Use to compare to aids register</a:t>
            </a:r>
          </a:p>
        </p:txBody>
      </p:sp>
    </p:spTree>
    <p:extLst>
      <p:ext uri="{BB962C8B-B14F-4D97-AF65-F5344CB8AC3E}">
        <p14:creationId xmlns:p14="http://schemas.microsoft.com/office/powerpoint/2010/main" val="1599723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EE49B0-F500-4C0C-9AC4-CD0502457B17}"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8F3A2-5DEE-4E2D-ACFE-D2250D8C2050}" type="slidenum">
              <a:rPr lang="en-US" smtClean="0"/>
              <a:t>‹#›</a:t>
            </a:fld>
            <a:endParaRPr lang="en-US" dirty="0"/>
          </a:p>
        </p:txBody>
      </p:sp>
    </p:spTree>
    <p:extLst>
      <p:ext uri="{BB962C8B-B14F-4D97-AF65-F5344CB8AC3E}">
        <p14:creationId xmlns:p14="http://schemas.microsoft.com/office/powerpoint/2010/main" val="597883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 id="2147483699"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pi.wi.gov/sfs/finances/aids-register/aid-payment-adj-ex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pi.wi.gov/sfs/aid/categorical/state-tui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pi.wi.gov/sfs/limits/exemptions/transfer-service"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oger.kordus@dpi.wi.gov"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hyperlink" Target="https://dpi.wi.gov/sfs/w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pifin@dpi.wi.gov" TargetMode="External"/><Relationship Id="rId2" Type="http://schemas.openxmlformats.org/officeDocument/2006/relationships/hyperlink" Target="https://dpi.wi.gov/sfs/communications/staff-directo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51482" y="1321562"/>
            <a:ext cx="5591447" cy="1351396"/>
          </a:xfrm>
        </p:spPr>
        <p:txBody>
          <a:bodyPr>
            <a:normAutofit/>
          </a:bodyPr>
          <a:lstStyle/>
          <a:p>
            <a:pPr>
              <a:lnSpc>
                <a:spcPct val="100000"/>
              </a:lnSpc>
              <a:spcAft>
                <a:spcPts val="1800"/>
              </a:spcAft>
            </a:pPr>
            <a:r>
              <a:rPr lang="en-US" sz="4000" dirty="0"/>
              <a:t>SUMMER AT A GLANCE</a:t>
            </a:r>
          </a:p>
        </p:txBody>
      </p:sp>
      <p:sp>
        <p:nvSpPr>
          <p:cNvPr id="3" name="Text Placeholder 2"/>
          <p:cNvSpPr>
            <a:spLocks noGrp="1"/>
          </p:cNvSpPr>
          <p:nvPr>
            <p:ph type="body" sz="quarter" idx="11"/>
          </p:nvPr>
        </p:nvSpPr>
        <p:spPr>
          <a:xfrm>
            <a:off x="6061587" y="3082082"/>
            <a:ext cx="2843462" cy="1143331"/>
          </a:xfrm>
        </p:spPr>
        <p:txBody>
          <a:bodyPr>
            <a:noAutofit/>
          </a:bodyPr>
          <a:lstStyle/>
          <a:p>
            <a:pPr>
              <a:spcAft>
                <a:spcPts val="0"/>
              </a:spcAft>
            </a:pPr>
            <a:r>
              <a:rPr lang="en-US" sz="1400" dirty="0">
                <a:latin typeface="Lato Black" panose="020F0A02020204030203"/>
              </a:rPr>
              <a:t>Mark Elworthy, Director</a:t>
            </a:r>
            <a:br>
              <a:rPr lang="en-US" sz="1400" dirty="0">
                <a:latin typeface="Lato Black" panose="020F0A02020204030203"/>
              </a:rPr>
            </a:br>
            <a:r>
              <a:rPr lang="en-US" sz="1400" dirty="0">
                <a:latin typeface="Lato Black" panose="020F0A02020204030203"/>
              </a:rPr>
              <a:t>School Financial Services Team</a:t>
            </a:r>
          </a:p>
          <a:p>
            <a:pPr>
              <a:spcAft>
                <a:spcPts val="0"/>
              </a:spcAft>
            </a:pPr>
            <a:r>
              <a:rPr lang="en-US" sz="1400" dirty="0">
                <a:latin typeface="Lato Black" panose="020F0A02020204030203"/>
              </a:rPr>
              <a:t>WASBO Spring Conference,</a:t>
            </a:r>
            <a:br>
              <a:rPr lang="en-US" sz="1400" dirty="0">
                <a:latin typeface="Lato Black" panose="020F0A02020204030203"/>
              </a:rPr>
            </a:br>
            <a:r>
              <a:rPr lang="en-US" sz="1400" dirty="0">
                <a:latin typeface="Lato Black" panose="020F0A02020204030203"/>
              </a:rPr>
              <a:t>May 11, 2023</a:t>
            </a:r>
          </a:p>
        </p:txBody>
      </p:sp>
    </p:spTree>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92500"/>
          </a:bodyPr>
          <a:lstStyle/>
          <a:p>
            <a:r>
              <a:rPr lang="en-US" dirty="0"/>
              <a:t>Actual and Projected State Aid Adjustments</a:t>
            </a:r>
          </a:p>
        </p:txBody>
      </p:sp>
      <p:sp>
        <p:nvSpPr>
          <p:cNvPr id="22532" name="Content Placeholder 2"/>
          <p:cNvSpPr>
            <a:spLocks noGrp="1"/>
          </p:cNvSpPr>
          <p:nvPr>
            <p:ph sz="quarter" idx="4294967295"/>
          </p:nvPr>
        </p:nvSpPr>
        <p:spPr>
          <a:xfrm>
            <a:off x="823663" y="1262883"/>
            <a:ext cx="7496675" cy="3139511"/>
          </a:xfrm>
        </p:spPr>
        <p:txBody>
          <a:bodyPr>
            <a:noAutofit/>
          </a:bodyPr>
          <a:lstStyle/>
          <a:p>
            <a:pPr marL="542875" indent="-342900">
              <a:spcBef>
                <a:spcPts val="879"/>
              </a:spcBef>
              <a:spcAft>
                <a:spcPts val="879"/>
              </a:spcAft>
              <a:buFont typeface="Arial" panose="020B0604020202020204" pitchFamily="34" charset="0"/>
              <a:buChar char="•"/>
            </a:pPr>
            <a:r>
              <a:rPr lang="en-US" altLang="en-US" sz="2051" dirty="0"/>
              <a:t>Aid withheld for Open Enrollment adjustment in June</a:t>
            </a:r>
          </a:p>
          <a:p>
            <a:pPr marL="542875" indent="-342900">
              <a:spcBef>
                <a:spcPts val="879"/>
              </a:spcBef>
              <a:spcAft>
                <a:spcPts val="879"/>
              </a:spcAft>
              <a:buFont typeface="Arial" panose="020B0604020202020204" pitchFamily="34" charset="0"/>
              <a:buChar char="•"/>
            </a:pPr>
            <a:r>
              <a:rPr lang="en-US" altLang="en-US" sz="2051" dirty="0"/>
              <a:t>Worksheet posted showing aid withheld in anticipation of June deductions</a:t>
            </a:r>
          </a:p>
          <a:p>
            <a:pPr marL="542875" indent="-342900">
              <a:spcBef>
                <a:spcPts val="879"/>
              </a:spcBef>
              <a:spcAft>
                <a:spcPts val="879"/>
              </a:spcAft>
              <a:buFont typeface="Arial" panose="020B0604020202020204" pitchFamily="34" charset="0"/>
              <a:buChar char="•"/>
            </a:pPr>
            <a:r>
              <a:rPr lang="en-US" altLang="en-US" sz="2051" dirty="0"/>
              <a:t>Revised worksheet for 2023 includes aid eligibility, withheld and paid</a:t>
            </a:r>
          </a:p>
          <a:p>
            <a:pPr marL="542875" indent="-342900">
              <a:spcBef>
                <a:spcPts val="879"/>
              </a:spcBef>
              <a:spcAft>
                <a:spcPts val="879"/>
              </a:spcAft>
              <a:buFont typeface="Arial" panose="020B0604020202020204" pitchFamily="34" charset="0"/>
              <a:buChar char="•"/>
            </a:pPr>
            <a:r>
              <a:rPr lang="en-US" altLang="en-US" sz="2051" dirty="0">
                <a:hlinkClick r:id="rId3"/>
              </a:rPr>
              <a:t>https://dpi.wi.gov/sfs/finances/aids-register/aid-payment-adj-exp</a:t>
            </a:r>
            <a:endParaRPr lang="en-US" altLang="en-US" sz="2051" dirty="0"/>
          </a:p>
          <a:p>
            <a:pPr marL="199975" indent="0">
              <a:spcBef>
                <a:spcPts val="879"/>
              </a:spcBef>
              <a:spcAft>
                <a:spcPts val="879"/>
              </a:spcAft>
              <a:buNone/>
            </a:pPr>
            <a:endParaRPr lang="en-US" altLang="en-US" sz="2051" dirty="0">
              <a:solidFill>
                <a:srgbClr val="002060"/>
              </a:solidFill>
            </a:endParaRPr>
          </a:p>
        </p:txBody>
      </p:sp>
    </p:spTree>
    <p:extLst>
      <p:ext uri="{BB962C8B-B14F-4D97-AF65-F5344CB8AC3E}">
        <p14:creationId xmlns:p14="http://schemas.microsoft.com/office/powerpoint/2010/main" val="51779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dirty="0">
                <a:solidFill>
                  <a:schemeClr val="bg1"/>
                </a:solidFill>
              </a:rPr>
              <a:t>State Aid Payment Adjustments</a:t>
            </a:r>
          </a:p>
        </p:txBody>
      </p:sp>
      <p:sp>
        <p:nvSpPr>
          <p:cNvPr id="22532" name="Content Placeholder 2"/>
          <p:cNvSpPr>
            <a:spLocks noGrp="1"/>
          </p:cNvSpPr>
          <p:nvPr>
            <p:ph sz="quarter" idx="4294967295"/>
          </p:nvPr>
        </p:nvSpPr>
        <p:spPr>
          <a:xfrm>
            <a:off x="299580" y="924448"/>
            <a:ext cx="8517636" cy="4057598"/>
          </a:xfrm>
        </p:spPr>
        <p:txBody>
          <a:bodyPr>
            <a:noAutofit/>
          </a:bodyPr>
          <a:lstStyle/>
          <a:p>
            <a:pPr marL="199975" indent="0">
              <a:spcBef>
                <a:spcPts val="879"/>
              </a:spcBef>
              <a:spcAft>
                <a:spcPts val="879"/>
              </a:spcAft>
              <a:buNone/>
            </a:pPr>
            <a:r>
              <a:rPr lang="en-US" altLang="en-US" dirty="0">
                <a:latin typeface="Lato Black" panose="020F0A02020204030203"/>
              </a:rPr>
              <a:t>Aid withheld for Open Enrollment and Voucher adjustment in </a:t>
            </a:r>
            <a:r>
              <a:rPr lang="en-US" altLang="en-US" u="sng" dirty="0">
                <a:latin typeface="Lato Black" panose="020F0A02020204030203"/>
              </a:rPr>
              <a:t>June</a:t>
            </a:r>
            <a:endParaRPr lang="en-US" altLang="en-US" sz="2051" u="sng" dirty="0">
              <a:solidFill>
                <a:srgbClr val="002060"/>
              </a:solidFill>
            </a:endParaRPr>
          </a:p>
        </p:txBody>
      </p:sp>
      <p:pic>
        <p:nvPicPr>
          <p:cNvPr id="2" name="Picture 1"/>
          <p:cNvPicPr>
            <a:picLocks noChangeAspect="1"/>
          </p:cNvPicPr>
          <p:nvPr/>
        </p:nvPicPr>
        <p:blipFill>
          <a:blip r:embed="rId3"/>
          <a:stretch>
            <a:fillRect/>
          </a:stretch>
        </p:blipFill>
        <p:spPr>
          <a:xfrm>
            <a:off x="1628221" y="1413809"/>
            <a:ext cx="5406269" cy="3568236"/>
          </a:xfrm>
          <a:prstGeom prst="rect">
            <a:avLst/>
          </a:prstGeom>
        </p:spPr>
      </p:pic>
      <p:sp>
        <p:nvSpPr>
          <p:cNvPr id="5" name="Rounded Rectangle 4"/>
          <p:cNvSpPr/>
          <p:nvPr/>
        </p:nvSpPr>
        <p:spPr>
          <a:xfrm>
            <a:off x="1535906" y="2164557"/>
            <a:ext cx="2600325" cy="1900237"/>
          </a:xfrm>
          <a:prstGeom prst="round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7" name="Rounded Rectangle 6"/>
          <p:cNvSpPr/>
          <p:nvPr/>
        </p:nvSpPr>
        <p:spPr>
          <a:xfrm>
            <a:off x="4228546" y="2364581"/>
            <a:ext cx="2855257" cy="450057"/>
          </a:xfrm>
          <a:prstGeom prst="roundRect">
            <a:avLst>
              <a:gd name="adj" fmla="val 50000"/>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Tree>
    <p:extLst>
      <p:ext uri="{BB962C8B-B14F-4D97-AF65-F5344CB8AC3E}">
        <p14:creationId xmlns:p14="http://schemas.microsoft.com/office/powerpoint/2010/main" val="267106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townsdl\AppData\Local\Microsoft\Windows\Temporary Internet Files\Content.IE5\7L0WU5X0\doll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942" y="3264681"/>
            <a:ext cx="916052" cy="12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p:txBody>
          <a:bodyPr/>
          <a:lstStyle/>
          <a:p>
            <a:r>
              <a:rPr lang="en-US" dirty="0">
                <a:solidFill>
                  <a:schemeClr val="bg1"/>
                </a:solidFill>
              </a:rPr>
              <a:t>Bank Reconciliations</a:t>
            </a:r>
          </a:p>
        </p:txBody>
      </p:sp>
      <p:sp>
        <p:nvSpPr>
          <p:cNvPr id="22532" name="Content Placeholder 2"/>
          <p:cNvSpPr>
            <a:spLocks noGrp="1"/>
          </p:cNvSpPr>
          <p:nvPr>
            <p:ph sz="quarter" idx="4294967295"/>
          </p:nvPr>
        </p:nvSpPr>
        <p:spPr>
          <a:xfrm>
            <a:off x="810066" y="1085902"/>
            <a:ext cx="7496675" cy="4057598"/>
          </a:xfrm>
        </p:spPr>
        <p:txBody>
          <a:bodyPr>
            <a:noAutofit/>
          </a:bodyPr>
          <a:lstStyle/>
          <a:p>
            <a:pPr marL="542875" indent="-342900">
              <a:spcBef>
                <a:spcPts val="879"/>
              </a:spcBef>
              <a:spcAft>
                <a:spcPts val="879"/>
              </a:spcAft>
              <a:buFont typeface="Arial" panose="020B0604020202020204" pitchFamily="34" charset="0"/>
              <a:buChar char="•"/>
            </a:pPr>
            <a:r>
              <a:rPr lang="en-US" altLang="en-US" sz="2051" dirty="0"/>
              <a:t>Someone in your office needs to reconcile the bank statement to the district ledger EVERY MONTH </a:t>
            </a:r>
          </a:p>
          <a:p>
            <a:pPr marL="542875" indent="-342900">
              <a:spcBef>
                <a:spcPts val="879"/>
              </a:spcBef>
              <a:spcAft>
                <a:spcPts val="879"/>
              </a:spcAft>
              <a:buFont typeface="Arial" panose="020B0604020202020204" pitchFamily="34" charset="0"/>
              <a:buChar char="•"/>
            </a:pPr>
            <a:r>
              <a:rPr lang="en-US" altLang="en-US" sz="2051" dirty="0"/>
              <a:t>You cannot balance your reports if you don’t account for  your CASH </a:t>
            </a:r>
          </a:p>
          <a:p>
            <a:pPr marL="542875" indent="-342900">
              <a:spcBef>
                <a:spcPts val="879"/>
              </a:spcBef>
              <a:spcAft>
                <a:spcPts val="879"/>
              </a:spcAft>
              <a:buFont typeface="Arial" panose="020B0604020202020204" pitchFamily="34" charset="0"/>
              <a:buChar char="•"/>
            </a:pPr>
            <a:r>
              <a:rPr lang="en-US" altLang="en-US" sz="2051" dirty="0"/>
              <a:t>Segregation of duties would suggest that the person making deposits should not reconcile the account</a:t>
            </a:r>
          </a:p>
          <a:p>
            <a:pPr marL="542875" indent="-342900">
              <a:spcBef>
                <a:spcPts val="879"/>
              </a:spcBef>
              <a:spcAft>
                <a:spcPts val="879"/>
              </a:spcAft>
              <a:buFont typeface="Arial" panose="020B0604020202020204" pitchFamily="34" charset="0"/>
              <a:buChar char="•"/>
            </a:pPr>
            <a:r>
              <a:rPr lang="en-US" altLang="en-US" sz="2051" dirty="0"/>
              <a:t>If necessary, the district may/should hire an accounting service to reconcile</a:t>
            </a:r>
          </a:p>
        </p:txBody>
      </p:sp>
    </p:spTree>
    <p:extLst>
      <p:ext uri="{BB962C8B-B14F-4D97-AF65-F5344CB8AC3E}">
        <p14:creationId xmlns:p14="http://schemas.microsoft.com/office/powerpoint/2010/main" val="366622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80" y="0"/>
            <a:ext cx="9140642" cy="924447"/>
          </a:xfrm>
        </p:spPr>
        <p:txBody>
          <a:bodyPr/>
          <a:lstStyle/>
          <a:p>
            <a:r>
              <a:rPr lang="en-US" dirty="0">
                <a:solidFill>
                  <a:schemeClr val="bg1"/>
                </a:solidFill>
              </a:rPr>
              <a:t>Annual Financial Audit</a:t>
            </a:r>
          </a:p>
        </p:txBody>
      </p:sp>
      <p:sp>
        <p:nvSpPr>
          <p:cNvPr id="3" name="Text Placeholder 2"/>
          <p:cNvSpPr>
            <a:spLocks noGrp="1"/>
          </p:cNvSpPr>
          <p:nvPr>
            <p:ph type="body" sz="quarter" idx="14"/>
          </p:nvPr>
        </p:nvSpPr>
        <p:spPr>
          <a:xfrm>
            <a:off x="1645267" y="1249581"/>
            <a:ext cx="6263765" cy="3680228"/>
          </a:xfrm>
        </p:spPr>
        <p:txBody>
          <a:bodyPr>
            <a:noAutofit/>
          </a:bodyPr>
          <a:lstStyle/>
          <a:p>
            <a:pPr>
              <a:lnSpc>
                <a:spcPct val="100000"/>
              </a:lnSpc>
              <a:spcBef>
                <a:spcPct val="0"/>
              </a:spcBef>
              <a:spcAft>
                <a:spcPts val="879"/>
              </a:spcAft>
              <a:buFont typeface="Arial" panose="020B0604020202020204" pitchFamily="34" charset="0"/>
              <a:buChar char="•"/>
            </a:pPr>
            <a:r>
              <a:rPr lang="en-US" b="0" dirty="0">
                <a:latin typeface="Lato Black" panose="020F0A02020204030203" pitchFamily="34" charset="0"/>
              </a:rPr>
              <a:t>Select firm to complete your audit</a:t>
            </a:r>
          </a:p>
          <a:p>
            <a:pPr>
              <a:lnSpc>
                <a:spcPct val="100000"/>
              </a:lnSpc>
              <a:spcBef>
                <a:spcPct val="0"/>
              </a:spcBef>
              <a:spcAft>
                <a:spcPts val="879"/>
              </a:spcAft>
              <a:buFont typeface="Arial" panose="020B0604020202020204" pitchFamily="34" charset="0"/>
              <a:buChar char="•"/>
            </a:pPr>
            <a:r>
              <a:rPr lang="en-US" b="0" dirty="0">
                <a:latin typeface="Lato Black" panose="020F0A02020204030203" pitchFamily="34" charset="0"/>
              </a:rPr>
              <a:t>Determine if your employee benefits require and actuarial study or table update and select a vendor</a:t>
            </a:r>
          </a:p>
          <a:p>
            <a:pPr>
              <a:lnSpc>
                <a:spcPct val="100000"/>
              </a:lnSpc>
              <a:spcBef>
                <a:spcPct val="0"/>
              </a:spcBef>
              <a:spcAft>
                <a:spcPts val="879"/>
              </a:spcAft>
              <a:buFont typeface="Arial" panose="020B0604020202020204" pitchFamily="34" charset="0"/>
              <a:buChar char="•"/>
            </a:pPr>
            <a:r>
              <a:rPr lang="en-US" b="0" dirty="0">
                <a:latin typeface="Lato Black" panose="020F0A02020204030203" pitchFamily="34" charset="0"/>
              </a:rPr>
              <a:t>Determine if there are any other needs to complete your financial statements</a:t>
            </a:r>
          </a:p>
          <a:p>
            <a:pPr>
              <a:lnSpc>
                <a:spcPct val="100000"/>
              </a:lnSpc>
              <a:spcBef>
                <a:spcPct val="0"/>
              </a:spcBef>
              <a:spcAft>
                <a:spcPts val="879"/>
              </a:spcAft>
              <a:buFont typeface="Arial" panose="020B0604020202020204" pitchFamily="34" charset="0"/>
              <a:buChar char="•"/>
            </a:pPr>
            <a:r>
              <a:rPr lang="en-US" b="0" dirty="0">
                <a:latin typeface="Lato Black" panose="020F0A02020204030203" pitchFamily="34" charset="0"/>
              </a:rPr>
              <a:t>Have a plan and schedule the work if possible to meet report deadlines</a:t>
            </a:r>
          </a:p>
          <a:p>
            <a:pPr>
              <a:lnSpc>
                <a:spcPct val="100000"/>
              </a:lnSpc>
              <a:spcBef>
                <a:spcPct val="0"/>
              </a:spcBef>
              <a:spcAft>
                <a:spcPts val="879"/>
              </a:spcAft>
              <a:buFont typeface="Arial" panose="020B0604020202020204" pitchFamily="34" charset="0"/>
              <a:buChar char="•"/>
            </a:pPr>
            <a:r>
              <a:rPr lang="en-US" b="0" dirty="0">
                <a:latin typeface="Lato Black" panose="020F0A02020204030203" pitchFamily="34" charset="0"/>
              </a:rPr>
              <a:t>Actuarial Study required by statute</a:t>
            </a:r>
          </a:p>
        </p:txBody>
      </p:sp>
    </p:spTree>
    <p:extLst>
      <p:ext uri="{BB962C8B-B14F-4D97-AF65-F5344CB8AC3E}">
        <p14:creationId xmlns:p14="http://schemas.microsoft.com/office/powerpoint/2010/main" val="405243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bg1"/>
                </a:solidFill>
              </a:rPr>
              <a:t>Early DPI Reports</a:t>
            </a:r>
          </a:p>
        </p:txBody>
      </p:sp>
      <p:sp>
        <p:nvSpPr>
          <p:cNvPr id="3" name="Text Placeholder 2"/>
          <p:cNvSpPr>
            <a:spLocks noGrp="1"/>
          </p:cNvSpPr>
          <p:nvPr>
            <p:ph type="body" sz="quarter" idx="14"/>
          </p:nvPr>
        </p:nvSpPr>
        <p:spPr>
          <a:xfrm>
            <a:off x="1300035" y="1361194"/>
            <a:ext cx="6812951" cy="3392066"/>
          </a:xfrm>
        </p:spPr>
        <p:txBody>
          <a:bodyPr>
            <a:normAutofit/>
          </a:bodyPr>
          <a:lstStyle/>
          <a:p>
            <a:pPr>
              <a:lnSpc>
                <a:spcPct val="100000"/>
              </a:lnSpc>
              <a:spcBef>
                <a:spcPct val="0"/>
              </a:spcBef>
              <a:spcAft>
                <a:spcPts val="900"/>
              </a:spcAft>
              <a:buFont typeface="Arial" panose="020B0604020202020204" pitchFamily="34" charset="0"/>
              <a:buChar char="•"/>
            </a:pPr>
            <a:r>
              <a:rPr lang="en-US" sz="2100" dirty="0">
                <a:latin typeface="Lato Black" panose="020F0A02020204030203" pitchFamily="34" charset="0"/>
              </a:rPr>
              <a:t>Transfer of Service (PI-5000) - Opens June 1 </a:t>
            </a:r>
          </a:p>
          <a:p>
            <a:pPr>
              <a:lnSpc>
                <a:spcPct val="100000"/>
              </a:lnSpc>
              <a:spcBef>
                <a:spcPct val="0"/>
              </a:spcBef>
              <a:spcAft>
                <a:spcPts val="900"/>
              </a:spcAft>
              <a:buFont typeface="Arial" panose="020B0604020202020204" pitchFamily="34" charset="0"/>
              <a:buChar char="•"/>
            </a:pPr>
            <a:r>
              <a:rPr lang="en-US" sz="2100" dirty="0">
                <a:latin typeface="Lato Black" panose="020F0A02020204030203" pitchFamily="34" charset="0"/>
              </a:rPr>
              <a:t>WDF Snapshot – June 9 </a:t>
            </a:r>
          </a:p>
          <a:p>
            <a:pPr>
              <a:lnSpc>
                <a:spcPct val="100000"/>
              </a:lnSpc>
              <a:spcBef>
                <a:spcPct val="0"/>
              </a:spcBef>
              <a:spcAft>
                <a:spcPts val="900"/>
              </a:spcAft>
              <a:buFont typeface="Arial" panose="020B0604020202020204" pitchFamily="34" charset="0"/>
              <a:buChar char="•"/>
            </a:pPr>
            <a:r>
              <a:rPr lang="en-US" sz="2100" dirty="0">
                <a:latin typeface="Lato Black" panose="020F0A02020204030203" pitchFamily="34" charset="0"/>
              </a:rPr>
              <a:t>Pupil Transportation </a:t>
            </a:r>
          </a:p>
          <a:p>
            <a:pPr>
              <a:lnSpc>
                <a:spcPct val="100000"/>
              </a:lnSpc>
              <a:spcBef>
                <a:spcPct val="0"/>
              </a:spcBef>
              <a:spcAft>
                <a:spcPts val="900"/>
              </a:spcAft>
              <a:buFont typeface="Arial" panose="020B0604020202020204" pitchFamily="34" charset="0"/>
              <a:buChar char="•"/>
            </a:pPr>
            <a:r>
              <a:rPr lang="en-US" sz="2100" dirty="0">
                <a:latin typeface="Lato Black" panose="020F0A02020204030203" pitchFamily="34" charset="0"/>
              </a:rPr>
              <a:t>Census</a:t>
            </a:r>
          </a:p>
          <a:p>
            <a:pPr>
              <a:lnSpc>
                <a:spcPct val="100000"/>
              </a:lnSpc>
              <a:spcBef>
                <a:spcPct val="0"/>
              </a:spcBef>
              <a:spcAft>
                <a:spcPts val="900"/>
              </a:spcAft>
              <a:buFont typeface="Arial" panose="020B0604020202020204" pitchFamily="34" charset="0"/>
              <a:buChar char="•"/>
            </a:pPr>
            <a:r>
              <a:rPr lang="en-US" sz="2100" dirty="0">
                <a:latin typeface="Lato Black" panose="020F0A02020204030203" pitchFamily="34" charset="0"/>
              </a:rPr>
              <a:t>Calendar</a:t>
            </a:r>
          </a:p>
          <a:p>
            <a:pPr>
              <a:lnSpc>
                <a:spcPct val="100000"/>
              </a:lnSpc>
              <a:spcBef>
                <a:spcPct val="0"/>
              </a:spcBef>
              <a:spcAft>
                <a:spcPts val="900"/>
              </a:spcAft>
              <a:buFont typeface="Arial" panose="020B0604020202020204" pitchFamily="34" charset="0"/>
              <a:buChar char="•"/>
            </a:pPr>
            <a:r>
              <a:rPr lang="en-US" sz="2100" dirty="0">
                <a:latin typeface="Lato Black" panose="020F0A02020204030203" pitchFamily="34" charset="0"/>
              </a:rPr>
              <a:t>Group and Foster Home Membership</a:t>
            </a:r>
          </a:p>
          <a:p>
            <a:endParaRPr lang="en-US" dirty="0"/>
          </a:p>
        </p:txBody>
      </p:sp>
    </p:spTree>
    <p:extLst>
      <p:ext uri="{BB962C8B-B14F-4D97-AF65-F5344CB8AC3E}">
        <p14:creationId xmlns:p14="http://schemas.microsoft.com/office/powerpoint/2010/main" val="83719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1358969" y="1906073"/>
            <a:ext cx="7670512" cy="3251859"/>
          </a:xfrm>
          <a:prstGeom prst="rect">
            <a:avLst/>
          </a:prstGeom>
          <a:scene3d>
            <a:camera prst="perspectiveAbove"/>
            <a:lightRig rig="threePt" dir="t"/>
          </a:scene3d>
        </p:spPr>
      </p:pic>
      <p:sp>
        <p:nvSpPr>
          <p:cNvPr id="2" name="Text Placeholder 1"/>
          <p:cNvSpPr>
            <a:spLocks noGrp="1"/>
          </p:cNvSpPr>
          <p:nvPr>
            <p:ph type="body" sz="quarter" idx="13"/>
          </p:nvPr>
        </p:nvSpPr>
        <p:spPr>
          <a:xfrm>
            <a:off x="0" y="18375"/>
            <a:ext cx="9144000" cy="921657"/>
          </a:xfrm>
        </p:spPr>
        <p:txBody>
          <a:bodyPr>
            <a:normAutofit/>
          </a:bodyPr>
          <a:lstStyle/>
          <a:p>
            <a:r>
              <a:rPr lang="en-US" dirty="0"/>
              <a:t>2022-23 Budget Changes </a:t>
            </a:r>
          </a:p>
        </p:txBody>
      </p:sp>
      <p:sp>
        <p:nvSpPr>
          <p:cNvPr id="3" name="TextBox 2"/>
          <p:cNvSpPr txBox="1"/>
          <p:nvPr/>
        </p:nvSpPr>
        <p:spPr>
          <a:xfrm>
            <a:off x="2785748" y="1046745"/>
            <a:ext cx="1388924" cy="1338828"/>
          </a:xfrm>
          <a:prstGeom prst="rect">
            <a:avLst/>
          </a:prstGeom>
          <a:noFill/>
          <a:ln>
            <a:solidFill>
              <a:schemeClr val="accent1"/>
            </a:solidFill>
          </a:ln>
        </p:spPr>
        <p:txBody>
          <a:bodyPr wrap="square" rtlCol="0">
            <a:spAutoFit/>
          </a:bodyPr>
          <a:lstStyle/>
          <a:p>
            <a:pPr algn="ctr"/>
            <a:r>
              <a:rPr lang="en-US" sz="1350" b="1" dirty="0">
                <a:latin typeface="Lato Black" panose="020F0A02020204030203" pitchFamily="34" charset="0"/>
              </a:rPr>
              <a:t>Board adopts a Budget (original) and approves a Tax Levy after the hearing</a:t>
            </a:r>
            <a:endParaRPr lang="en-US" sz="1350" dirty="0">
              <a:latin typeface="Lato Black" panose="020F0A02020204030203" pitchFamily="34" charset="0"/>
            </a:endParaRPr>
          </a:p>
        </p:txBody>
      </p:sp>
      <p:sp>
        <p:nvSpPr>
          <p:cNvPr id="8" name="TextBox 7"/>
          <p:cNvSpPr txBox="1"/>
          <p:nvPr/>
        </p:nvSpPr>
        <p:spPr>
          <a:xfrm>
            <a:off x="132456" y="1061224"/>
            <a:ext cx="1223692" cy="1338828"/>
          </a:xfrm>
          <a:prstGeom prst="rect">
            <a:avLst/>
          </a:prstGeom>
          <a:noFill/>
          <a:ln>
            <a:solidFill>
              <a:schemeClr val="accent1"/>
            </a:solidFill>
          </a:ln>
        </p:spPr>
        <p:txBody>
          <a:bodyPr wrap="square" rtlCol="0">
            <a:spAutoFit/>
          </a:bodyPr>
          <a:lstStyle/>
          <a:p>
            <a:pPr algn="ctr"/>
            <a:r>
              <a:rPr lang="en-US" sz="1350" b="1" dirty="0">
                <a:latin typeface="Lato Black" panose="020F0A02020204030203" pitchFamily="34" charset="0"/>
              </a:rPr>
              <a:t>Budget  Impact Areas</a:t>
            </a:r>
          </a:p>
          <a:p>
            <a:endParaRPr lang="en-US" sz="1350" dirty="0">
              <a:latin typeface="Lato Black" panose="020F0A02020204030203" pitchFamily="34" charset="0"/>
            </a:endParaRPr>
          </a:p>
          <a:p>
            <a:endParaRPr lang="en-US" sz="1350" dirty="0">
              <a:latin typeface="Lato Black" panose="020F0A02020204030203" pitchFamily="34" charset="0"/>
            </a:endParaRPr>
          </a:p>
          <a:p>
            <a:endParaRPr lang="en-US" sz="1350" dirty="0">
              <a:latin typeface="Lato Black" panose="020F0A02020204030203" pitchFamily="34" charset="0"/>
            </a:endParaRPr>
          </a:p>
          <a:p>
            <a:endParaRPr lang="en-US" sz="1350" dirty="0">
              <a:latin typeface="Lato Black" panose="020F0A02020204030203" pitchFamily="34" charset="0"/>
            </a:endParaRPr>
          </a:p>
        </p:txBody>
      </p:sp>
      <p:sp>
        <p:nvSpPr>
          <p:cNvPr id="11" name="TextBox 10"/>
          <p:cNvSpPr txBox="1"/>
          <p:nvPr/>
        </p:nvSpPr>
        <p:spPr>
          <a:xfrm>
            <a:off x="6276268" y="2411945"/>
            <a:ext cx="1115597" cy="715581"/>
          </a:xfrm>
          <a:prstGeom prst="rect">
            <a:avLst/>
          </a:prstGeom>
          <a:noFill/>
        </p:spPr>
        <p:txBody>
          <a:bodyPr wrap="square" rtlCol="0">
            <a:spAutoFit/>
          </a:bodyPr>
          <a:lstStyle/>
          <a:p>
            <a:r>
              <a:rPr lang="en-US" sz="1350" b="1" dirty="0">
                <a:latin typeface="Lato Black" panose="020F0A02020204030203" pitchFamily="34" charset="0"/>
              </a:rPr>
              <a:t>Final Board Amended Budget</a:t>
            </a:r>
            <a:endParaRPr lang="en-US" sz="1350" dirty="0">
              <a:latin typeface="Lato Black" panose="020F0A02020204030203" pitchFamily="34" charset="0"/>
            </a:endParaRPr>
          </a:p>
        </p:txBody>
      </p:sp>
      <p:sp>
        <p:nvSpPr>
          <p:cNvPr id="15" name="TextBox 14"/>
          <p:cNvSpPr txBox="1"/>
          <p:nvPr/>
        </p:nvSpPr>
        <p:spPr>
          <a:xfrm>
            <a:off x="155579" y="2508368"/>
            <a:ext cx="1211502" cy="715581"/>
          </a:xfrm>
          <a:prstGeom prst="rect">
            <a:avLst/>
          </a:prstGeom>
          <a:solidFill>
            <a:schemeClr val="accent4">
              <a:lumMod val="75000"/>
            </a:schemeClr>
          </a:solidFill>
        </p:spPr>
        <p:txBody>
          <a:bodyPr wrap="square" rtlCol="0">
            <a:spAutoFit/>
          </a:bodyPr>
          <a:lstStyle/>
          <a:p>
            <a:r>
              <a:rPr lang="en-US" sz="1350" dirty="0">
                <a:latin typeface="Lato Black" panose="020F0A02020204030203" pitchFamily="34" charset="0"/>
              </a:rPr>
              <a:t>Student Needs (Enrollment)</a:t>
            </a:r>
          </a:p>
        </p:txBody>
      </p:sp>
      <p:sp>
        <p:nvSpPr>
          <p:cNvPr id="16" name="TextBox 15"/>
          <p:cNvSpPr txBox="1"/>
          <p:nvPr/>
        </p:nvSpPr>
        <p:spPr>
          <a:xfrm>
            <a:off x="179412" y="3217389"/>
            <a:ext cx="1187668" cy="715581"/>
          </a:xfrm>
          <a:prstGeom prst="rect">
            <a:avLst/>
          </a:prstGeom>
          <a:solidFill>
            <a:schemeClr val="accent4">
              <a:lumMod val="60000"/>
              <a:lumOff val="40000"/>
            </a:schemeClr>
          </a:solidFill>
        </p:spPr>
        <p:txBody>
          <a:bodyPr wrap="square" rtlCol="0">
            <a:spAutoFit/>
          </a:bodyPr>
          <a:lstStyle/>
          <a:p>
            <a:r>
              <a:rPr lang="en-US" sz="1350" dirty="0">
                <a:latin typeface="Lato Black" panose="020F0A02020204030203" pitchFamily="34" charset="0"/>
              </a:rPr>
              <a:t>Grant Revenue  Availability </a:t>
            </a:r>
          </a:p>
        </p:txBody>
      </p:sp>
      <p:sp>
        <p:nvSpPr>
          <p:cNvPr id="17" name="TextBox 16"/>
          <p:cNvSpPr txBox="1"/>
          <p:nvPr/>
        </p:nvSpPr>
        <p:spPr>
          <a:xfrm>
            <a:off x="179412" y="3934316"/>
            <a:ext cx="1187668" cy="507831"/>
          </a:xfrm>
          <a:prstGeom prst="rect">
            <a:avLst/>
          </a:prstGeom>
          <a:solidFill>
            <a:schemeClr val="accent4">
              <a:lumMod val="40000"/>
              <a:lumOff val="60000"/>
            </a:schemeClr>
          </a:solidFill>
        </p:spPr>
        <p:txBody>
          <a:bodyPr wrap="square" rtlCol="0">
            <a:spAutoFit/>
          </a:bodyPr>
          <a:lstStyle/>
          <a:p>
            <a:r>
              <a:rPr lang="en-US" sz="1350" dirty="0">
                <a:latin typeface="Lato Black" panose="020F0A02020204030203" pitchFamily="34" charset="0"/>
              </a:rPr>
              <a:t>Equipment Failures</a:t>
            </a:r>
          </a:p>
        </p:txBody>
      </p:sp>
      <p:sp>
        <p:nvSpPr>
          <p:cNvPr id="18" name="TextBox 17"/>
          <p:cNvSpPr txBox="1"/>
          <p:nvPr/>
        </p:nvSpPr>
        <p:spPr>
          <a:xfrm>
            <a:off x="179412" y="4442147"/>
            <a:ext cx="1179558" cy="507831"/>
          </a:xfrm>
          <a:prstGeom prst="rect">
            <a:avLst/>
          </a:prstGeom>
          <a:solidFill>
            <a:schemeClr val="accent4">
              <a:lumMod val="20000"/>
              <a:lumOff val="80000"/>
            </a:schemeClr>
          </a:solidFill>
        </p:spPr>
        <p:txBody>
          <a:bodyPr wrap="square" rtlCol="0">
            <a:spAutoFit/>
          </a:bodyPr>
          <a:lstStyle/>
          <a:p>
            <a:r>
              <a:rPr lang="en-US" sz="1350" dirty="0">
                <a:latin typeface="Lato Black" panose="020F0A02020204030203" pitchFamily="34" charset="0"/>
              </a:rPr>
              <a:t>Weather</a:t>
            </a:r>
          </a:p>
          <a:p>
            <a:endParaRPr lang="en-US" sz="1350" dirty="0">
              <a:latin typeface="Lato Black" panose="020F0A02020204030203" pitchFamily="34" charset="0"/>
            </a:endParaRPr>
          </a:p>
        </p:txBody>
      </p:sp>
      <p:sp>
        <p:nvSpPr>
          <p:cNvPr id="19" name="TextBox 18"/>
          <p:cNvSpPr txBox="1"/>
          <p:nvPr/>
        </p:nvSpPr>
        <p:spPr>
          <a:xfrm>
            <a:off x="1506531" y="2497677"/>
            <a:ext cx="1158314" cy="715581"/>
          </a:xfrm>
          <a:prstGeom prst="rect">
            <a:avLst/>
          </a:prstGeom>
          <a:solidFill>
            <a:schemeClr val="accent4">
              <a:lumMod val="75000"/>
            </a:schemeClr>
          </a:solidFill>
        </p:spPr>
        <p:txBody>
          <a:bodyPr wrap="square" rtlCol="0">
            <a:spAutoFit/>
          </a:bodyPr>
          <a:lstStyle/>
          <a:p>
            <a:r>
              <a:rPr lang="en-US" sz="1350" dirty="0">
                <a:latin typeface="Lato Black" panose="020F0A02020204030203" pitchFamily="34" charset="0"/>
              </a:rPr>
              <a:t>Estimates based on trends</a:t>
            </a:r>
          </a:p>
        </p:txBody>
      </p:sp>
      <p:sp>
        <p:nvSpPr>
          <p:cNvPr id="20" name="TextBox 19"/>
          <p:cNvSpPr txBox="1"/>
          <p:nvPr/>
        </p:nvSpPr>
        <p:spPr>
          <a:xfrm>
            <a:off x="2775246" y="2492286"/>
            <a:ext cx="1422998" cy="715581"/>
          </a:xfrm>
          <a:prstGeom prst="rect">
            <a:avLst/>
          </a:prstGeom>
          <a:solidFill>
            <a:schemeClr val="accent4">
              <a:lumMod val="75000"/>
            </a:schemeClr>
          </a:solidFill>
        </p:spPr>
        <p:txBody>
          <a:bodyPr wrap="square" rtlCol="0">
            <a:spAutoFit/>
          </a:bodyPr>
          <a:lstStyle/>
          <a:p>
            <a:r>
              <a:rPr lang="en-US" sz="1350" dirty="0">
                <a:latin typeface="Lato Black" panose="020F0A02020204030203" pitchFamily="34" charset="0"/>
              </a:rPr>
              <a:t>3</a:t>
            </a:r>
            <a:r>
              <a:rPr lang="en-US" sz="1350" baseline="30000" dirty="0">
                <a:latin typeface="Lato Black" panose="020F0A02020204030203" pitchFamily="34" charset="0"/>
              </a:rPr>
              <a:t>rd</a:t>
            </a:r>
            <a:r>
              <a:rPr lang="en-US" sz="1350" dirty="0">
                <a:latin typeface="Lato Black" panose="020F0A02020204030203" pitchFamily="34" charset="0"/>
              </a:rPr>
              <a:t> Friday in September</a:t>
            </a:r>
          </a:p>
          <a:p>
            <a:endParaRPr lang="en-US" sz="1350" dirty="0">
              <a:latin typeface="Lato Black" panose="020F0A02020204030203" pitchFamily="34" charset="0"/>
            </a:endParaRPr>
          </a:p>
        </p:txBody>
      </p:sp>
      <p:sp>
        <p:nvSpPr>
          <p:cNvPr id="22" name="TextBox 21"/>
          <p:cNvSpPr txBox="1"/>
          <p:nvPr/>
        </p:nvSpPr>
        <p:spPr>
          <a:xfrm>
            <a:off x="4315067" y="2481913"/>
            <a:ext cx="1283455" cy="715581"/>
          </a:xfrm>
          <a:prstGeom prst="rect">
            <a:avLst/>
          </a:prstGeom>
          <a:solidFill>
            <a:schemeClr val="accent4">
              <a:lumMod val="75000"/>
            </a:schemeClr>
          </a:solidFill>
        </p:spPr>
        <p:txBody>
          <a:bodyPr wrap="square" rtlCol="0">
            <a:spAutoFit/>
          </a:bodyPr>
          <a:lstStyle/>
          <a:p>
            <a:r>
              <a:rPr lang="en-US" sz="1350" dirty="0">
                <a:latin typeface="Lato Black" panose="020F0A02020204030203" pitchFamily="34" charset="0"/>
              </a:rPr>
              <a:t>New course needs teacher</a:t>
            </a:r>
          </a:p>
          <a:p>
            <a:endParaRPr lang="en-US" sz="1350" dirty="0">
              <a:latin typeface="Lato Black" panose="020F0A02020204030203" pitchFamily="34" charset="0"/>
            </a:endParaRPr>
          </a:p>
        </p:txBody>
      </p:sp>
      <p:sp>
        <p:nvSpPr>
          <p:cNvPr id="23" name="TextBox 22"/>
          <p:cNvSpPr txBox="1"/>
          <p:nvPr/>
        </p:nvSpPr>
        <p:spPr>
          <a:xfrm>
            <a:off x="1484706" y="3218415"/>
            <a:ext cx="1171497" cy="715581"/>
          </a:xfrm>
          <a:prstGeom prst="rect">
            <a:avLst/>
          </a:prstGeom>
          <a:solidFill>
            <a:schemeClr val="accent4">
              <a:lumMod val="60000"/>
              <a:lumOff val="40000"/>
            </a:schemeClr>
          </a:solidFill>
        </p:spPr>
        <p:txBody>
          <a:bodyPr wrap="square" rtlCol="0">
            <a:spAutoFit/>
          </a:bodyPr>
          <a:lstStyle/>
          <a:p>
            <a:r>
              <a:rPr lang="en-US" sz="1350" dirty="0">
                <a:latin typeface="Lato Black" panose="020F0A02020204030203" pitchFamily="34" charset="0"/>
              </a:rPr>
              <a:t>Base amount</a:t>
            </a:r>
          </a:p>
          <a:p>
            <a:r>
              <a:rPr lang="en-US" sz="1350" dirty="0">
                <a:latin typeface="Lato Black" panose="020F0A02020204030203" pitchFamily="34" charset="0"/>
              </a:rPr>
              <a:t> </a:t>
            </a:r>
          </a:p>
        </p:txBody>
      </p:sp>
      <p:sp>
        <p:nvSpPr>
          <p:cNvPr id="24" name="TextBox 23"/>
          <p:cNvSpPr txBox="1"/>
          <p:nvPr/>
        </p:nvSpPr>
        <p:spPr>
          <a:xfrm>
            <a:off x="2762049" y="3207867"/>
            <a:ext cx="1436195" cy="715581"/>
          </a:xfrm>
          <a:prstGeom prst="rect">
            <a:avLst/>
          </a:prstGeom>
          <a:solidFill>
            <a:schemeClr val="accent4">
              <a:lumMod val="60000"/>
              <a:lumOff val="40000"/>
            </a:schemeClr>
          </a:solidFill>
        </p:spPr>
        <p:txBody>
          <a:bodyPr wrap="square" rtlCol="0">
            <a:spAutoFit/>
          </a:bodyPr>
          <a:lstStyle/>
          <a:p>
            <a:r>
              <a:rPr lang="en-US" sz="1350" dirty="0">
                <a:latin typeface="Lato Black" panose="020F0A02020204030203" pitchFamily="34" charset="0"/>
              </a:rPr>
              <a:t>Carryover is calculated</a:t>
            </a:r>
          </a:p>
          <a:p>
            <a:endParaRPr lang="en-US" sz="1350" dirty="0">
              <a:latin typeface="Lato Black" panose="020F0A02020204030203" pitchFamily="34" charset="0"/>
            </a:endParaRPr>
          </a:p>
        </p:txBody>
      </p:sp>
      <p:sp>
        <p:nvSpPr>
          <p:cNvPr id="25" name="TextBox 24"/>
          <p:cNvSpPr txBox="1"/>
          <p:nvPr/>
        </p:nvSpPr>
        <p:spPr>
          <a:xfrm>
            <a:off x="4308645" y="3213957"/>
            <a:ext cx="1301910" cy="715581"/>
          </a:xfrm>
          <a:prstGeom prst="rect">
            <a:avLst/>
          </a:prstGeom>
          <a:solidFill>
            <a:schemeClr val="accent4">
              <a:lumMod val="60000"/>
              <a:lumOff val="40000"/>
            </a:schemeClr>
          </a:solidFill>
        </p:spPr>
        <p:txBody>
          <a:bodyPr wrap="square" rtlCol="0">
            <a:spAutoFit/>
          </a:bodyPr>
          <a:lstStyle/>
          <a:p>
            <a:r>
              <a:rPr lang="en-US" sz="1350" dirty="0">
                <a:latin typeface="Lato Black" panose="020F0A02020204030203" pitchFamily="34" charset="0"/>
              </a:rPr>
              <a:t>Change in plans/needs</a:t>
            </a:r>
          </a:p>
          <a:p>
            <a:endParaRPr lang="en-US" sz="1350" dirty="0">
              <a:latin typeface="Lato Black" panose="020F0A02020204030203" pitchFamily="34" charset="0"/>
            </a:endParaRPr>
          </a:p>
        </p:txBody>
      </p:sp>
      <p:sp>
        <p:nvSpPr>
          <p:cNvPr id="26" name="TextBox 25"/>
          <p:cNvSpPr txBox="1"/>
          <p:nvPr/>
        </p:nvSpPr>
        <p:spPr>
          <a:xfrm>
            <a:off x="1484708" y="3925440"/>
            <a:ext cx="1185323" cy="507831"/>
          </a:xfrm>
          <a:prstGeom prst="rect">
            <a:avLst/>
          </a:prstGeom>
          <a:solidFill>
            <a:schemeClr val="accent4">
              <a:lumMod val="40000"/>
              <a:lumOff val="60000"/>
            </a:schemeClr>
          </a:solidFill>
        </p:spPr>
        <p:txBody>
          <a:bodyPr wrap="square" rtlCol="0">
            <a:spAutoFit/>
          </a:bodyPr>
          <a:lstStyle/>
          <a:p>
            <a:r>
              <a:rPr lang="en-US" sz="1350" dirty="0">
                <a:latin typeface="Lato Black" panose="020F0A02020204030203" pitchFamily="34" charset="0"/>
              </a:rPr>
              <a:t>Estimated expense</a:t>
            </a:r>
          </a:p>
        </p:txBody>
      </p:sp>
      <p:sp>
        <p:nvSpPr>
          <p:cNvPr id="27" name="TextBox 26"/>
          <p:cNvSpPr txBox="1"/>
          <p:nvPr/>
        </p:nvSpPr>
        <p:spPr>
          <a:xfrm>
            <a:off x="2766605" y="3916075"/>
            <a:ext cx="1431639" cy="507831"/>
          </a:xfrm>
          <a:prstGeom prst="rect">
            <a:avLst/>
          </a:prstGeom>
          <a:solidFill>
            <a:schemeClr val="accent4">
              <a:lumMod val="40000"/>
              <a:lumOff val="60000"/>
            </a:schemeClr>
          </a:solidFill>
        </p:spPr>
        <p:txBody>
          <a:bodyPr wrap="square" rtlCol="0">
            <a:spAutoFit/>
          </a:bodyPr>
          <a:lstStyle/>
          <a:p>
            <a:r>
              <a:rPr lang="en-US" sz="1350" dirty="0">
                <a:latin typeface="Lato Black" panose="020F0A02020204030203" pitchFamily="34" charset="0"/>
              </a:rPr>
              <a:t>Boiler Fails</a:t>
            </a:r>
          </a:p>
          <a:p>
            <a:endParaRPr lang="en-US" sz="1350" dirty="0">
              <a:latin typeface="Lato Black" panose="020F0A02020204030203" pitchFamily="34" charset="0"/>
            </a:endParaRPr>
          </a:p>
        </p:txBody>
      </p:sp>
      <p:sp>
        <p:nvSpPr>
          <p:cNvPr id="28" name="TextBox 27"/>
          <p:cNvSpPr txBox="1"/>
          <p:nvPr/>
        </p:nvSpPr>
        <p:spPr>
          <a:xfrm>
            <a:off x="4311037" y="3925441"/>
            <a:ext cx="1302808" cy="507831"/>
          </a:xfrm>
          <a:prstGeom prst="rect">
            <a:avLst/>
          </a:prstGeom>
          <a:solidFill>
            <a:schemeClr val="accent4">
              <a:lumMod val="40000"/>
              <a:lumOff val="60000"/>
            </a:schemeClr>
          </a:solidFill>
        </p:spPr>
        <p:txBody>
          <a:bodyPr wrap="square" rtlCol="0">
            <a:spAutoFit/>
          </a:bodyPr>
          <a:lstStyle/>
          <a:p>
            <a:r>
              <a:rPr lang="en-US" sz="1350" dirty="0">
                <a:latin typeface="Lato Black" panose="020F0A02020204030203" pitchFamily="34" charset="0"/>
              </a:rPr>
              <a:t>Roof Fails</a:t>
            </a:r>
          </a:p>
          <a:p>
            <a:endParaRPr lang="en-US" sz="1350" dirty="0">
              <a:latin typeface="Lato Black" panose="020F0A02020204030203" pitchFamily="34" charset="0"/>
            </a:endParaRPr>
          </a:p>
        </p:txBody>
      </p:sp>
      <p:sp>
        <p:nvSpPr>
          <p:cNvPr id="29" name="TextBox 28"/>
          <p:cNvSpPr txBox="1"/>
          <p:nvPr/>
        </p:nvSpPr>
        <p:spPr>
          <a:xfrm>
            <a:off x="1468488" y="4434508"/>
            <a:ext cx="1201543" cy="507831"/>
          </a:xfrm>
          <a:prstGeom prst="rect">
            <a:avLst/>
          </a:prstGeom>
          <a:solidFill>
            <a:schemeClr val="accent4">
              <a:lumMod val="20000"/>
              <a:lumOff val="80000"/>
            </a:schemeClr>
          </a:solidFill>
        </p:spPr>
        <p:txBody>
          <a:bodyPr wrap="square" rtlCol="0">
            <a:spAutoFit/>
          </a:bodyPr>
          <a:lstStyle/>
          <a:p>
            <a:r>
              <a:rPr lang="en-US" sz="1350" dirty="0">
                <a:latin typeface="Lato Black" panose="020F0A02020204030203" pitchFamily="34" charset="0"/>
              </a:rPr>
              <a:t>Utility based on trends</a:t>
            </a:r>
          </a:p>
        </p:txBody>
      </p:sp>
      <p:sp>
        <p:nvSpPr>
          <p:cNvPr id="30" name="TextBox 29"/>
          <p:cNvSpPr txBox="1"/>
          <p:nvPr/>
        </p:nvSpPr>
        <p:spPr>
          <a:xfrm>
            <a:off x="2768997" y="4416532"/>
            <a:ext cx="1431639" cy="507831"/>
          </a:xfrm>
          <a:prstGeom prst="rect">
            <a:avLst/>
          </a:prstGeom>
          <a:solidFill>
            <a:schemeClr val="accent4">
              <a:lumMod val="20000"/>
              <a:lumOff val="80000"/>
            </a:schemeClr>
          </a:solidFill>
        </p:spPr>
        <p:txBody>
          <a:bodyPr wrap="square" rtlCol="0">
            <a:spAutoFit/>
          </a:bodyPr>
          <a:lstStyle/>
          <a:p>
            <a:r>
              <a:rPr lang="en-US" sz="1350" dirty="0">
                <a:latin typeface="Lato Black" panose="020F0A02020204030203" pitchFamily="34" charset="0"/>
              </a:rPr>
              <a:t>Heavy Snow (Removal costs)</a:t>
            </a:r>
          </a:p>
        </p:txBody>
      </p:sp>
      <p:sp>
        <p:nvSpPr>
          <p:cNvPr id="31" name="TextBox 30"/>
          <p:cNvSpPr txBox="1"/>
          <p:nvPr/>
        </p:nvSpPr>
        <p:spPr>
          <a:xfrm>
            <a:off x="4311037" y="4435722"/>
            <a:ext cx="1291516" cy="507831"/>
          </a:xfrm>
          <a:prstGeom prst="rect">
            <a:avLst/>
          </a:prstGeom>
          <a:solidFill>
            <a:schemeClr val="accent4">
              <a:lumMod val="20000"/>
              <a:lumOff val="80000"/>
            </a:schemeClr>
          </a:solidFill>
        </p:spPr>
        <p:txBody>
          <a:bodyPr wrap="square" rtlCol="0">
            <a:spAutoFit/>
          </a:bodyPr>
          <a:lstStyle/>
          <a:p>
            <a:r>
              <a:rPr lang="en-US" sz="1350" dirty="0">
                <a:latin typeface="Lato Black" panose="020F0A02020204030203" pitchFamily="34" charset="0"/>
              </a:rPr>
              <a:t>Late spring (Heating)</a:t>
            </a:r>
          </a:p>
        </p:txBody>
      </p:sp>
      <p:sp>
        <p:nvSpPr>
          <p:cNvPr id="14" name="TextBox 13"/>
          <p:cNvSpPr txBox="1"/>
          <p:nvPr/>
        </p:nvSpPr>
        <p:spPr>
          <a:xfrm>
            <a:off x="4315067" y="1046745"/>
            <a:ext cx="1291515" cy="1338828"/>
          </a:xfrm>
          <a:prstGeom prst="rect">
            <a:avLst/>
          </a:prstGeom>
          <a:noFill/>
          <a:ln>
            <a:solidFill>
              <a:schemeClr val="accent1"/>
            </a:solidFill>
          </a:ln>
        </p:spPr>
        <p:txBody>
          <a:bodyPr wrap="square" rtlCol="0">
            <a:spAutoFit/>
          </a:bodyPr>
          <a:lstStyle/>
          <a:p>
            <a:pPr algn="ctr"/>
            <a:r>
              <a:rPr lang="en-US" sz="1350" b="1" dirty="0">
                <a:latin typeface="Lato Black" panose="020F0A02020204030203" pitchFamily="34" charset="0"/>
              </a:rPr>
              <a:t>Board </a:t>
            </a:r>
            <a:r>
              <a:rPr lang="en-US" sz="1350" b="1" i="1" dirty="0">
                <a:latin typeface="Lato Black" panose="020F0A02020204030203" pitchFamily="34" charset="0"/>
              </a:rPr>
              <a:t>amends</a:t>
            </a:r>
            <a:r>
              <a:rPr lang="en-US" sz="1350" b="1" dirty="0">
                <a:latin typeface="Lato Black" panose="020F0A02020204030203" pitchFamily="34" charset="0"/>
              </a:rPr>
              <a:t> Budget when appropriation and purposes change</a:t>
            </a:r>
          </a:p>
          <a:p>
            <a:endParaRPr lang="en-US" sz="1350" dirty="0">
              <a:latin typeface="Lato Black" panose="020F0A02020204030203" pitchFamily="34" charset="0"/>
            </a:endParaRPr>
          </a:p>
        </p:txBody>
      </p:sp>
      <p:sp>
        <p:nvSpPr>
          <p:cNvPr id="35" name="TextBox 34"/>
          <p:cNvSpPr txBox="1"/>
          <p:nvPr/>
        </p:nvSpPr>
        <p:spPr>
          <a:xfrm>
            <a:off x="1496543" y="1061224"/>
            <a:ext cx="1178289" cy="1338828"/>
          </a:xfrm>
          <a:prstGeom prst="rect">
            <a:avLst/>
          </a:prstGeom>
          <a:noFill/>
          <a:ln>
            <a:solidFill>
              <a:schemeClr val="accent1"/>
            </a:solidFill>
          </a:ln>
        </p:spPr>
        <p:txBody>
          <a:bodyPr wrap="square" rtlCol="0">
            <a:spAutoFit/>
          </a:bodyPr>
          <a:lstStyle/>
          <a:p>
            <a:pPr algn="ctr"/>
            <a:r>
              <a:rPr lang="en-US" sz="1350" b="1" dirty="0">
                <a:latin typeface="Lato Black" panose="020F0A02020204030203" pitchFamily="34" charset="0"/>
              </a:rPr>
              <a:t>Board approves  a Budget for the hearing</a:t>
            </a:r>
          </a:p>
          <a:p>
            <a:endParaRPr lang="en-US" sz="1350" b="1" dirty="0">
              <a:latin typeface="Lato Black" panose="020F0A02020204030203" pitchFamily="34" charset="0"/>
            </a:endParaRPr>
          </a:p>
          <a:p>
            <a:endParaRPr lang="en-US" sz="1350" dirty="0">
              <a:latin typeface="Lato Black" panose="020F0A02020204030203" pitchFamily="34" charset="0"/>
            </a:endParaRPr>
          </a:p>
        </p:txBody>
      </p:sp>
    </p:spTree>
    <p:extLst>
      <p:ext uri="{BB962C8B-B14F-4D97-AF65-F5344CB8AC3E}">
        <p14:creationId xmlns:p14="http://schemas.microsoft.com/office/powerpoint/2010/main" val="108953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prstClr val="white"/>
                </a:solidFill>
                <a:ea typeface="+mj-ea"/>
                <a:cs typeface="+mj-cs"/>
              </a:rPr>
              <a:t>Changes  to the Current Budget </a:t>
            </a:r>
            <a:endParaRPr lang="en-US" dirty="0">
              <a:solidFill>
                <a:schemeClr val="bg1"/>
              </a:solidFill>
            </a:endParaRPr>
          </a:p>
        </p:txBody>
      </p:sp>
      <p:sp>
        <p:nvSpPr>
          <p:cNvPr id="3" name="Text Placeholder 2"/>
          <p:cNvSpPr>
            <a:spLocks noGrp="1"/>
          </p:cNvSpPr>
          <p:nvPr>
            <p:ph type="body" sz="quarter" idx="14"/>
          </p:nvPr>
        </p:nvSpPr>
        <p:spPr>
          <a:xfrm>
            <a:off x="1172719" y="1361194"/>
            <a:ext cx="6755129" cy="3392066"/>
          </a:xfrm>
        </p:spPr>
        <p:txBody>
          <a:bodyPr>
            <a:normAutofit fontScale="62500" lnSpcReduction="20000"/>
          </a:bodyPr>
          <a:lstStyle/>
          <a:p>
            <a:r>
              <a:rPr lang="en-US" sz="3000" dirty="0">
                <a:latin typeface="Lato Black" panose="020F0A02020204030203" pitchFamily="34" charset="0"/>
              </a:rPr>
              <a:t>Per Statute § 65.90(5) “ … the amounts of the various appropriations and the purposes for such appropriations state in a budget …”</a:t>
            </a:r>
          </a:p>
          <a:p>
            <a:r>
              <a:rPr lang="en-US" sz="3000" dirty="0">
                <a:latin typeface="Lato Black" panose="020F0A02020204030203" pitchFamily="34" charset="0"/>
              </a:rPr>
              <a:t>Appropriation = $ amount</a:t>
            </a:r>
          </a:p>
          <a:p>
            <a:r>
              <a:rPr lang="en-US" sz="3000" dirty="0">
                <a:latin typeface="Lato Black" panose="020F0A02020204030203" pitchFamily="34" charset="0"/>
              </a:rPr>
              <a:t>Purpose =  in the WUFAR, this is the Function </a:t>
            </a:r>
          </a:p>
          <a:p>
            <a:r>
              <a:rPr lang="en-US" sz="3000" dirty="0">
                <a:latin typeface="Lato Black" panose="020F0A02020204030203" pitchFamily="34" charset="0"/>
              </a:rPr>
              <a:t>DPI recommends budgets and changes are approved at the two digit function level by the Board of Education</a:t>
            </a:r>
          </a:p>
          <a:p>
            <a:endParaRPr lang="en-US" dirty="0"/>
          </a:p>
        </p:txBody>
      </p:sp>
    </p:spTree>
    <p:extLst>
      <p:ext uri="{BB962C8B-B14F-4D97-AF65-F5344CB8AC3E}">
        <p14:creationId xmlns:p14="http://schemas.microsoft.com/office/powerpoint/2010/main" val="3448378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prstClr val="white"/>
                </a:solidFill>
                <a:ea typeface="+mj-ea"/>
                <a:cs typeface="+mj-cs"/>
              </a:rPr>
              <a:t>Changes  to the Current Budget </a:t>
            </a:r>
            <a:endParaRPr lang="en-US" dirty="0">
              <a:solidFill>
                <a:schemeClr val="bg1"/>
              </a:solidFill>
            </a:endParaRPr>
          </a:p>
        </p:txBody>
      </p:sp>
      <p:sp>
        <p:nvSpPr>
          <p:cNvPr id="3" name="Text Placeholder 2"/>
          <p:cNvSpPr>
            <a:spLocks noGrp="1"/>
          </p:cNvSpPr>
          <p:nvPr>
            <p:ph type="body" sz="quarter" idx="14"/>
          </p:nvPr>
        </p:nvSpPr>
        <p:spPr>
          <a:xfrm>
            <a:off x="1172719" y="1361194"/>
            <a:ext cx="6755129" cy="3392066"/>
          </a:xfrm>
        </p:spPr>
        <p:txBody>
          <a:bodyPr>
            <a:normAutofit fontScale="62500" lnSpcReduction="20000"/>
          </a:bodyPr>
          <a:lstStyle/>
          <a:p>
            <a:r>
              <a:rPr lang="en-US" sz="3000" dirty="0">
                <a:latin typeface="Lato Black" panose="020F0A02020204030203" pitchFamily="34" charset="0"/>
              </a:rPr>
              <a:t>Per Statute § 65.90(5) “ … the amounts of the various appropriations and the purposes for such appropriations state in a budget …”</a:t>
            </a:r>
          </a:p>
          <a:p>
            <a:r>
              <a:rPr lang="en-US" sz="3000" dirty="0">
                <a:latin typeface="Lato Black" panose="020F0A02020204030203" pitchFamily="34" charset="0"/>
              </a:rPr>
              <a:t>Appropriation = $ amount</a:t>
            </a:r>
          </a:p>
          <a:p>
            <a:r>
              <a:rPr lang="en-US" sz="3000" dirty="0">
                <a:latin typeface="Lato Black" panose="020F0A02020204030203" pitchFamily="34" charset="0"/>
              </a:rPr>
              <a:t>Purpose =  in the WUFAR, this is the Function </a:t>
            </a:r>
          </a:p>
          <a:p>
            <a:r>
              <a:rPr lang="en-US" sz="3000" dirty="0">
                <a:latin typeface="Lato Black" panose="020F0A02020204030203" pitchFamily="34" charset="0"/>
              </a:rPr>
              <a:t>DPI recommends budgets and changes are approved at the two digit function level by the Board of Education</a:t>
            </a:r>
          </a:p>
          <a:p>
            <a:endParaRPr lang="en-US" dirty="0"/>
          </a:p>
        </p:txBody>
      </p:sp>
    </p:spTree>
    <p:extLst>
      <p:ext uri="{BB962C8B-B14F-4D97-AF65-F5344CB8AC3E}">
        <p14:creationId xmlns:p14="http://schemas.microsoft.com/office/powerpoint/2010/main" val="59788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80" y="0"/>
            <a:ext cx="9140641" cy="924447"/>
          </a:xfrm>
        </p:spPr>
        <p:txBody>
          <a:bodyPr>
            <a:normAutofit/>
          </a:bodyPr>
          <a:lstStyle/>
          <a:p>
            <a:r>
              <a:rPr lang="en-US" dirty="0">
                <a:solidFill>
                  <a:schemeClr val="bg1"/>
                </a:solidFill>
              </a:rPr>
              <a:t>Budget Adoption Format</a:t>
            </a:r>
          </a:p>
        </p:txBody>
      </p:sp>
      <p:sp>
        <p:nvSpPr>
          <p:cNvPr id="28674" name="Title 1"/>
          <p:cNvSpPr>
            <a:spLocks noGrp="1"/>
          </p:cNvSpPr>
          <p:nvPr>
            <p:ph type="title" idx="4294967295"/>
          </p:nvPr>
        </p:nvSpPr>
        <p:spPr/>
        <p:txBody>
          <a:bodyPr/>
          <a:lstStyle/>
          <a:p>
            <a:pPr>
              <a:defRPr/>
            </a:pPr>
            <a:r>
              <a:rPr lang="en-US" sz="1025" b="1" dirty="0"/>
              <a:t> </a:t>
            </a:r>
          </a:p>
        </p:txBody>
      </p:sp>
      <p:pic>
        <p:nvPicPr>
          <p:cNvPr id="5" name="Picture 4"/>
          <p:cNvPicPr>
            <a:picLocks noChangeAspect="1"/>
          </p:cNvPicPr>
          <p:nvPr/>
        </p:nvPicPr>
        <p:blipFill rotWithShape="1">
          <a:blip r:embed="rId3"/>
          <a:srcRect r="1847"/>
          <a:stretch/>
        </p:blipFill>
        <p:spPr>
          <a:xfrm>
            <a:off x="1005781" y="2595219"/>
            <a:ext cx="3218271" cy="1411725"/>
          </a:xfrm>
          <a:prstGeom prst="rect">
            <a:avLst/>
          </a:prstGeom>
          <a:ln w="3175">
            <a:solidFill>
              <a:schemeClr val="tx1"/>
            </a:solidFill>
          </a:ln>
        </p:spPr>
      </p:pic>
      <p:pic>
        <p:nvPicPr>
          <p:cNvPr id="6" name="Picture 5"/>
          <p:cNvPicPr>
            <a:picLocks noChangeAspect="1"/>
          </p:cNvPicPr>
          <p:nvPr/>
        </p:nvPicPr>
        <p:blipFill>
          <a:blip r:embed="rId4"/>
          <a:stretch>
            <a:fillRect/>
          </a:stretch>
        </p:blipFill>
        <p:spPr>
          <a:xfrm>
            <a:off x="4696402" y="1042590"/>
            <a:ext cx="3133071" cy="3613068"/>
          </a:xfrm>
          <a:prstGeom prst="rect">
            <a:avLst/>
          </a:prstGeom>
          <a:ln w="3175">
            <a:solidFill>
              <a:schemeClr val="tx1"/>
            </a:solidFill>
          </a:ln>
        </p:spPr>
      </p:pic>
      <p:pic>
        <p:nvPicPr>
          <p:cNvPr id="7" name="Picture 6"/>
          <p:cNvPicPr>
            <a:picLocks noChangeAspect="1"/>
          </p:cNvPicPr>
          <p:nvPr/>
        </p:nvPicPr>
        <p:blipFill>
          <a:blip r:embed="rId5"/>
          <a:stretch>
            <a:fillRect/>
          </a:stretch>
        </p:blipFill>
        <p:spPr>
          <a:xfrm>
            <a:off x="1030479" y="1069089"/>
            <a:ext cx="3193573" cy="1381489"/>
          </a:xfrm>
          <a:prstGeom prst="rect">
            <a:avLst/>
          </a:prstGeom>
          <a:ln w="3175">
            <a:solidFill>
              <a:schemeClr val="tx1"/>
            </a:solidFill>
          </a:ln>
        </p:spPr>
      </p:pic>
      <p:sp>
        <p:nvSpPr>
          <p:cNvPr id="8" name="TextBox 7"/>
          <p:cNvSpPr txBox="1"/>
          <p:nvPr/>
        </p:nvSpPr>
        <p:spPr>
          <a:xfrm>
            <a:off x="849044" y="4248736"/>
            <a:ext cx="3751348" cy="338554"/>
          </a:xfrm>
          <a:prstGeom prst="rect">
            <a:avLst/>
          </a:prstGeom>
          <a:noFill/>
        </p:spPr>
        <p:txBody>
          <a:bodyPr wrap="none" rtlCol="0">
            <a:spAutoFit/>
          </a:bodyPr>
          <a:lstStyle/>
          <a:p>
            <a:r>
              <a:rPr lang="en-US" sz="1600" dirty="0">
                <a:latin typeface="Lato Black" panose="020F0A02020204030203" pitchFamily="34" charset="0"/>
              </a:rPr>
              <a:t>Minimum detail to the second digit.......</a:t>
            </a:r>
            <a:endParaRPr lang="en-US" sz="1600" dirty="0">
              <a:ln w="12700">
                <a:solidFill>
                  <a:schemeClr val="tx1"/>
                </a:solidFill>
              </a:ln>
              <a:latin typeface="Lato Black" panose="020F0A02020204030203" pitchFamily="34" charset="0"/>
            </a:endParaRPr>
          </a:p>
        </p:txBody>
      </p:sp>
    </p:spTree>
    <p:extLst>
      <p:ext uri="{BB962C8B-B14F-4D97-AF65-F5344CB8AC3E}">
        <p14:creationId xmlns:p14="http://schemas.microsoft.com/office/powerpoint/2010/main" val="226862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56183" y="987718"/>
            <a:ext cx="4631635" cy="4155782"/>
          </a:xfrm>
          <a:prstGeom prst="rect">
            <a:avLst/>
          </a:prstGeom>
        </p:spPr>
      </p:pic>
      <p:sp>
        <p:nvSpPr>
          <p:cNvPr id="2" name="Text Placeholder 1"/>
          <p:cNvSpPr>
            <a:spLocks noGrp="1"/>
          </p:cNvSpPr>
          <p:nvPr>
            <p:ph type="body" sz="quarter" idx="13"/>
          </p:nvPr>
        </p:nvSpPr>
        <p:spPr/>
        <p:txBody>
          <a:bodyPr>
            <a:normAutofit/>
          </a:bodyPr>
          <a:lstStyle/>
          <a:p>
            <a:r>
              <a:rPr lang="en-US" dirty="0"/>
              <a:t>WISEdata Finance Budget</a:t>
            </a:r>
          </a:p>
        </p:txBody>
      </p:sp>
      <p:sp>
        <p:nvSpPr>
          <p:cNvPr id="3" name="Text Placeholder 2"/>
          <p:cNvSpPr>
            <a:spLocks noGrp="1"/>
          </p:cNvSpPr>
          <p:nvPr>
            <p:ph type="body" sz="quarter" idx="14"/>
          </p:nvPr>
        </p:nvSpPr>
        <p:spPr>
          <a:xfrm>
            <a:off x="3161334" y="1534008"/>
            <a:ext cx="2821331" cy="1949420"/>
          </a:xfrm>
        </p:spPr>
        <p:txBody>
          <a:bodyPr>
            <a:normAutofit/>
          </a:bodyPr>
          <a:lstStyle/>
          <a:p>
            <a:pPr marL="0" indent="0" algn="ctr">
              <a:buNone/>
            </a:pPr>
            <a:r>
              <a:rPr lang="en-US" dirty="0"/>
              <a:t>Update with Board (Amended) Adopted Budget</a:t>
            </a:r>
          </a:p>
        </p:txBody>
      </p:sp>
    </p:spTree>
    <p:extLst>
      <p:ext uri="{BB962C8B-B14F-4D97-AF65-F5344CB8AC3E}">
        <p14:creationId xmlns:p14="http://schemas.microsoft.com/office/powerpoint/2010/main" val="164604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51482" y="1321562"/>
            <a:ext cx="5591447" cy="1351396"/>
          </a:xfrm>
        </p:spPr>
        <p:txBody>
          <a:bodyPr>
            <a:noAutofit/>
          </a:bodyPr>
          <a:lstStyle/>
          <a:p>
            <a:r>
              <a:rPr lang="en-US" dirty="0"/>
              <a:t>Spring 2023 Updates</a:t>
            </a:r>
          </a:p>
        </p:txBody>
      </p:sp>
    </p:spTree>
    <p:extLst>
      <p:ext uri="{BB962C8B-B14F-4D97-AF65-F5344CB8AC3E}">
        <p14:creationId xmlns:p14="http://schemas.microsoft.com/office/powerpoint/2010/main" val="235737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Changes  to the Current Budget </a:t>
            </a:r>
          </a:p>
        </p:txBody>
      </p:sp>
      <p:sp>
        <p:nvSpPr>
          <p:cNvPr id="5" name="Text Placeholder 4"/>
          <p:cNvSpPr>
            <a:spLocks noGrp="1"/>
          </p:cNvSpPr>
          <p:nvPr>
            <p:ph type="body" sz="quarter" idx="14"/>
          </p:nvPr>
        </p:nvSpPr>
        <p:spPr>
          <a:xfrm>
            <a:off x="1349828" y="1128485"/>
            <a:ext cx="6803572" cy="3887873"/>
          </a:xfrm>
        </p:spPr>
        <p:txBody>
          <a:bodyPr>
            <a:noAutofit/>
          </a:bodyPr>
          <a:lstStyle/>
          <a:p>
            <a:pPr>
              <a:lnSpc>
                <a:spcPct val="130000"/>
              </a:lnSpc>
              <a:spcAft>
                <a:spcPts val="614"/>
              </a:spcAft>
              <a:buFont typeface="Arial" panose="020B0604020202020204" pitchFamily="34" charset="0"/>
              <a:buChar char="•"/>
              <a:defRPr/>
            </a:pPr>
            <a:r>
              <a:rPr lang="en-US" dirty="0">
                <a:latin typeface="Lato Black" panose="020F0A02020204030203" pitchFamily="34" charset="0"/>
              </a:rPr>
              <a:t>School District Treasurers must also comply with </a:t>
            </a:r>
            <a:r>
              <a:rPr lang="en-US" dirty="0" err="1">
                <a:latin typeface="Lato Black" panose="020F0A02020204030203" pitchFamily="34" charset="0"/>
              </a:rPr>
              <a:t>Wis</a:t>
            </a:r>
            <a:r>
              <a:rPr lang="en-US" dirty="0">
                <a:latin typeface="Lato Black" panose="020F0A02020204030203" pitchFamily="34" charset="0"/>
              </a:rPr>
              <a:t> Stat § 120.16(2) to assure disbursements from the school district treasury are made within the law</a:t>
            </a:r>
          </a:p>
          <a:p>
            <a:pPr>
              <a:lnSpc>
                <a:spcPct val="130000"/>
              </a:lnSpc>
              <a:spcAft>
                <a:spcPts val="614"/>
              </a:spcAft>
              <a:buFont typeface="Arial" panose="020B0604020202020204" pitchFamily="34" charset="0"/>
              <a:buChar char="•"/>
              <a:defRPr/>
            </a:pPr>
            <a:r>
              <a:rPr lang="en-US" dirty="0">
                <a:latin typeface="Lato Black" panose="020F0A02020204030203" pitchFamily="34" charset="0"/>
              </a:rPr>
              <a:t>Class 1 notice within 15 days after the change is made (publication)</a:t>
            </a:r>
          </a:p>
        </p:txBody>
      </p:sp>
    </p:spTree>
    <p:extLst>
      <p:ext uri="{BB962C8B-B14F-4D97-AF65-F5344CB8AC3E}">
        <p14:creationId xmlns:p14="http://schemas.microsoft.com/office/powerpoint/2010/main" val="365754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PI-1547 Transportation Report</a:t>
            </a:r>
            <a:endParaRPr lang="en-US" dirty="0"/>
          </a:p>
        </p:txBody>
      </p:sp>
      <p:sp>
        <p:nvSpPr>
          <p:cNvPr id="5" name="Oval 4"/>
          <p:cNvSpPr/>
          <p:nvPr/>
        </p:nvSpPr>
        <p:spPr>
          <a:xfrm>
            <a:off x="514773" y="1618762"/>
            <a:ext cx="2512458" cy="1532084"/>
          </a:xfrm>
          <a:prstGeom prst="ellipse">
            <a:avLst/>
          </a:prstGeom>
          <a:ln>
            <a:solidFill>
              <a:srgbClr val="009999"/>
            </a:solidFill>
          </a:ln>
        </p:spPr>
        <p:txBody>
          <a:bodyPr wrap="square">
            <a:spAutoFit/>
          </a:bodyPr>
          <a:lstStyle/>
          <a:p>
            <a:pPr algn="ctr">
              <a:lnSpc>
                <a:spcPct val="120000"/>
              </a:lnSpc>
              <a:spcAft>
                <a:spcPts val="1200"/>
              </a:spcAft>
              <a:defRPr/>
            </a:pPr>
            <a:r>
              <a:rPr lang="en-US" sz="1800" dirty="0">
                <a:latin typeface="Lato Black" panose="020F0A02020204030203" pitchFamily="34" charset="0"/>
              </a:rPr>
              <a:t>Regular  School Year Transportation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070" y="1360808"/>
            <a:ext cx="1632832" cy="2907459"/>
          </a:xfrm>
          <a:prstGeom prst="rect">
            <a:avLst/>
          </a:prstGeom>
          <a:ln>
            <a:solidFill>
              <a:srgbClr val="009999"/>
            </a:solidFill>
          </a:ln>
        </p:spPr>
      </p:pic>
      <p:pic>
        <p:nvPicPr>
          <p:cNvPr id="6" name="Picture 5"/>
          <p:cNvPicPr>
            <a:picLocks noChangeAspect="1"/>
          </p:cNvPicPr>
          <p:nvPr/>
        </p:nvPicPr>
        <p:blipFill rotWithShape="1">
          <a:blip r:embed="rId4"/>
          <a:srcRect r="10164" b="44251"/>
          <a:stretch/>
        </p:blipFill>
        <p:spPr>
          <a:xfrm>
            <a:off x="666857" y="3607649"/>
            <a:ext cx="2805147" cy="1321236"/>
          </a:xfrm>
          <a:prstGeom prst="rect">
            <a:avLst/>
          </a:prstGeom>
          <a:ln>
            <a:solidFill>
              <a:schemeClr val="bg1">
                <a:lumMod val="50000"/>
              </a:schemeClr>
            </a:solidFill>
          </a:ln>
        </p:spPr>
      </p:pic>
      <p:sp>
        <p:nvSpPr>
          <p:cNvPr id="7" name="Oval 6"/>
          <p:cNvSpPr/>
          <p:nvPr/>
        </p:nvSpPr>
        <p:spPr>
          <a:xfrm>
            <a:off x="6179821" y="1618762"/>
            <a:ext cx="2567940" cy="1532084"/>
          </a:xfrm>
          <a:prstGeom prst="ellipse">
            <a:avLst/>
          </a:prstGeom>
          <a:ln w="28575">
            <a:solidFill>
              <a:srgbClr val="FF0000"/>
            </a:solidFill>
          </a:ln>
        </p:spPr>
        <p:txBody>
          <a:bodyPr wrap="square">
            <a:spAutoFit/>
          </a:bodyPr>
          <a:lstStyle/>
          <a:p>
            <a:pPr algn="ctr">
              <a:lnSpc>
                <a:spcPct val="120000"/>
              </a:lnSpc>
              <a:spcAft>
                <a:spcPts val="1200"/>
              </a:spcAft>
              <a:defRPr/>
            </a:pPr>
            <a:r>
              <a:rPr lang="en-US" sz="1800" dirty="0">
                <a:latin typeface="Lato Black" panose="020F0A02020204030203" pitchFamily="34" charset="0"/>
              </a:rPr>
              <a:t>Specialized Transportation Route</a:t>
            </a:r>
          </a:p>
        </p:txBody>
      </p:sp>
      <p:cxnSp>
        <p:nvCxnSpPr>
          <p:cNvPr id="9" name="Straight Connector 8"/>
          <p:cNvCxnSpPr>
            <a:stCxn id="7" idx="1"/>
            <a:endCxn id="7" idx="5"/>
          </p:cNvCxnSpPr>
          <p:nvPr/>
        </p:nvCxnSpPr>
        <p:spPr>
          <a:xfrm>
            <a:off x="6555887" y="1843131"/>
            <a:ext cx="1815808" cy="10833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stretch>
            <a:fillRect/>
          </a:stretch>
        </p:blipFill>
        <p:spPr>
          <a:xfrm>
            <a:off x="6075474" y="3607649"/>
            <a:ext cx="3020473" cy="1321236"/>
          </a:xfrm>
          <a:prstGeom prst="rect">
            <a:avLst/>
          </a:prstGeom>
          <a:ln>
            <a:solidFill>
              <a:schemeClr val="bg1">
                <a:lumMod val="50000"/>
              </a:schemeClr>
            </a:solidFill>
          </a:ln>
        </p:spPr>
      </p:pic>
    </p:spTree>
    <p:extLst>
      <p:ext uri="{BB962C8B-B14F-4D97-AF65-F5344CB8AC3E}">
        <p14:creationId xmlns:p14="http://schemas.microsoft.com/office/powerpoint/2010/main" val="411852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PI-1547 Transportation Report</a:t>
            </a:r>
            <a:endParaRPr lang="en-US" dirty="0"/>
          </a:p>
        </p:txBody>
      </p:sp>
      <p:sp>
        <p:nvSpPr>
          <p:cNvPr id="3" name="Rectangle 2"/>
          <p:cNvSpPr/>
          <p:nvPr/>
        </p:nvSpPr>
        <p:spPr>
          <a:xfrm>
            <a:off x="1612033" y="1274575"/>
            <a:ext cx="5635487" cy="3305759"/>
          </a:xfrm>
          <a:prstGeom prst="rect">
            <a:avLst/>
          </a:prstGeom>
          <a:gradFill flip="none" rotWithShape="1">
            <a:gsLst>
              <a:gs pos="0">
                <a:srgbClr val="333399">
                  <a:shade val="30000"/>
                  <a:satMod val="115000"/>
                </a:srgbClr>
              </a:gs>
              <a:gs pos="50000">
                <a:srgbClr val="333399">
                  <a:shade val="67500"/>
                  <a:satMod val="115000"/>
                </a:srgbClr>
              </a:gs>
              <a:gs pos="100000">
                <a:srgbClr val="333399">
                  <a:shade val="100000"/>
                  <a:satMod val="115000"/>
                </a:srgbClr>
              </a:gs>
            </a:gsLst>
            <a:lin ang="5400000" scaled="1"/>
            <a:tileRect/>
          </a:gradFill>
          <a:ln>
            <a:solidFill>
              <a:srgbClr val="262087"/>
            </a:solidFill>
          </a:ln>
          <a:effectLst>
            <a:outerShdw dist="50800" dir="5400000" algn="ctr" rotWithShape="0">
              <a:srgbClr val="000000">
                <a:alpha val="43137"/>
              </a:srgbClr>
            </a:outerShdw>
            <a:softEdge rad="63500"/>
          </a:effectLst>
        </p:spPr>
        <p:txBody>
          <a:bodyPr wrap="square">
            <a:spAutoFit/>
          </a:bodyPr>
          <a:lstStyle/>
          <a:p>
            <a:pPr>
              <a:lnSpc>
                <a:spcPct val="150000"/>
              </a:lnSpc>
              <a:spcAft>
                <a:spcPts val="600"/>
              </a:spcAft>
            </a:pPr>
            <a:r>
              <a:rPr lang="en-US" altLang="en-US" sz="2800" dirty="0">
                <a:solidFill>
                  <a:schemeClr val="bg1"/>
                </a:solidFill>
                <a:latin typeface="Lato Black" panose="020F0A02020204030203"/>
              </a:rPr>
              <a:t>Districts need to document the procedures used to determine actual ridership.  Auditors review this documentation as part of the year end audit</a:t>
            </a:r>
            <a:endParaRPr lang="en-US" sz="2800" dirty="0">
              <a:solidFill>
                <a:schemeClr val="bg1"/>
              </a:solidFill>
            </a:endParaRPr>
          </a:p>
        </p:txBody>
      </p:sp>
    </p:spTree>
    <p:extLst>
      <p:ext uri="{BB962C8B-B14F-4D97-AF65-F5344CB8AC3E}">
        <p14:creationId xmlns:p14="http://schemas.microsoft.com/office/powerpoint/2010/main" val="288487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PI-1505 Calendar Report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383" y="3079771"/>
            <a:ext cx="1850509" cy="18834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374" y="1049506"/>
            <a:ext cx="5188225" cy="1902416"/>
          </a:xfrm>
          <a:prstGeom prst="rect">
            <a:avLst/>
          </a:prstGeom>
          <a:effectLst>
            <a:softEdge rad="63500"/>
          </a:effectLst>
        </p:spPr>
      </p:pic>
      <p:sp>
        <p:nvSpPr>
          <p:cNvPr id="6" name="Flowchart: Connector 5"/>
          <p:cNvSpPr/>
          <p:nvPr/>
        </p:nvSpPr>
        <p:spPr>
          <a:xfrm>
            <a:off x="4929809" y="3154993"/>
            <a:ext cx="1981808" cy="1808241"/>
          </a:xfrm>
          <a:prstGeom prst="flowChartConnector">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92D050"/>
                </a:solidFill>
              </a:ln>
            </a:endParaRPr>
          </a:p>
        </p:txBody>
      </p:sp>
      <p:cxnSp>
        <p:nvCxnSpPr>
          <p:cNvPr id="8" name="Straight Arrow Connector 7"/>
          <p:cNvCxnSpPr/>
          <p:nvPr/>
        </p:nvCxnSpPr>
        <p:spPr>
          <a:xfrm flipV="1">
            <a:off x="5900834" y="3192604"/>
            <a:ext cx="0" cy="86650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00834" y="4059113"/>
            <a:ext cx="6858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34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PI-1505 Census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077" y="1093303"/>
            <a:ext cx="2967155" cy="3742083"/>
          </a:xfrm>
          <a:prstGeom prst="rect">
            <a:avLst/>
          </a:prstGeom>
        </p:spPr>
      </p:pic>
      <p:sp>
        <p:nvSpPr>
          <p:cNvPr id="5" name="Rectangle 4"/>
          <p:cNvSpPr/>
          <p:nvPr/>
        </p:nvSpPr>
        <p:spPr>
          <a:xfrm>
            <a:off x="923244" y="1610127"/>
            <a:ext cx="3807782" cy="2708434"/>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latin typeface="Lato Black" panose="020F0A02020204030203" pitchFamily="34" charset="0"/>
              </a:rPr>
              <a:t>Includes ALL (K-12) district children ages 4-20</a:t>
            </a:r>
          </a:p>
          <a:p>
            <a:pPr marL="285750" indent="-285750">
              <a:spcAft>
                <a:spcPts val="600"/>
              </a:spcAft>
              <a:buFont typeface="Arial" panose="020B0604020202020204" pitchFamily="34" charset="0"/>
              <a:buChar char="•"/>
            </a:pPr>
            <a:r>
              <a:rPr lang="en-US" sz="2000" dirty="0">
                <a:latin typeface="Lato Black" panose="020F0A02020204030203" pitchFamily="34" charset="0"/>
              </a:rPr>
              <a:t>Actual physical count of children by June 30</a:t>
            </a:r>
            <a:r>
              <a:rPr lang="en-US" sz="2000" baseline="30000" dirty="0">
                <a:latin typeface="Lato Black" panose="020F0A02020204030203" pitchFamily="34" charset="0"/>
              </a:rPr>
              <a:t>th</a:t>
            </a:r>
            <a:r>
              <a:rPr lang="en-US" sz="2000" dirty="0">
                <a:latin typeface="Lato Black" panose="020F0A02020204030203" pitchFamily="34" charset="0"/>
              </a:rPr>
              <a:t> or</a:t>
            </a:r>
          </a:p>
          <a:p>
            <a:pPr marL="285750" indent="-285750">
              <a:spcAft>
                <a:spcPts val="600"/>
              </a:spcAft>
              <a:buFont typeface="Arial" panose="020B0604020202020204" pitchFamily="34" charset="0"/>
              <a:buChar char="•"/>
            </a:pPr>
            <a:r>
              <a:rPr lang="en-US" sz="2000" dirty="0">
                <a:latin typeface="Lato Black" panose="020F0A02020204030203" pitchFamily="34" charset="0"/>
              </a:rPr>
              <a:t>Use a mathematical calculation which is based on the prior year September count</a:t>
            </a:r>
            <a:endParaRPr lang="en-US" dirty="0"/>
          </a:p>
        </p:txBody>
      </p:sp>
    </p:spTree>
    <p:extLst>
      <p:ext uri="{BB962C8B-B14F-4D97-AF65-F5344CB8AC3E}">
        <p14:creationId xmlns:p14="http://schemas.microsoft.com/office/powerpoint/2010/main" val="3215631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PI-1505 Census Report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069" y="3414697"/>
            <a:ext cx="1094964" cy="1380934"/>
          </a:xfrm>
          <a:prstGeom prst="rect">
            <a:avLst/>
          </a:prstGeom>
        </p:spPr>
      </p:pic>
      <p:sp>
        <p:nvSpPr>
          <p:cNvPr id="5" name="Rectangle 4"/>
          <p:cNvSpPr/>
          <p:nvPr/>
        </p:nvSpPr>
        <p:spPr>
          <a:xfrm>
            <a:off x="1848130" y="1478249"/>
            <a:ext cx="5447740" cy="2708434"/>
          </a:xfrm>
          <a:prstGeom prst="rect">
            <a:avLst/>
          </a:prstGeom>
        </p:spPr>
        <p:txBody>
          <a:bodyPr wrap="square">
            <a:spAutoFit/>
          </a:bodyPr>
          <a:lstStyle/>
          <a:p>
            <a:pPr marL="457200" indent="-457200">
              <a:spcAft>
                <a:spcPts val="1200"/>
              </a:spcAft>
              <a:buFont typeface="Arial" panose="020B0604020202020204" pitchFamily="34" charset="0"/>
              <a:buChar char="•"/>
            </a:pPr>
            <a:r>
              <a:rPr lang="en-US" sz="2000" dirty="0">
                <a:latin typeface="Lato Black" panose="020F0A02020204030203" pitchFamily="34" charset="0"/>
              </a:rPr>
              <a:t>Residents Enrolled in a Public School District or attending a State School</a:t>
            </a:r>
          </a:p>
          <a:p>
            <a:pPr marL="457200" indent="-457200">
              <a:spcAft>
                <a:spcPts val="1200"/>
              </a:spcAft>
              <a:buFont typeface="Arial" panose="020B0604020202020204" pitchFamily="34" charset="0"/>
              <a:buChar char="•"/>
            </a:pPr>
            <a:r>
              <a:rPr lang="en-US" sz="2000" dirty="0">
                <a:latin typeface="Lato Black" panose="020F0A02020204030203" pitchFamily="34" charset="0"/>
              </a:rPr>
              <a:t>Residents Enrolled in Private Schools</a:t>
            </a:r>
          </a:p>
          <a:p>
            <a:pPr marL="457200" indent="-457200">
              <a:spcAft>
                <a:spcPts val="1200"/>
              </a:spcAft>
              <a:buFont typeface="Arial" panose="020B0604020202020204" pitchFamily="34" charset="0"/>
              <a:buChar char="•"/>
            </a:pPr>
            <a:r>
              <a:rPr lang="en-US" sz="2000" dirty="0">
                <a:latin typeface="Lato Black" panose="020F0A02020204030203" pitchFamily="34" charset="0"/>
              </a:rPr>
              <a:t>Home-based private education programs</a:t>
            </a:r>
          </a:p>
          <a:p>
            <a:pPr marL="457200" indent="-457200">
              <a:spcAft>
                <a:spcPts val="1200"/>
              </a:spcAft>
              <a:buFont typeface="Arial" panose="020B0604020202020204" pitchFamily="34" charset="0"/>
              <a:buChar char="•"/>
            </a:pPr>
            <a:r>
              <a:rPr lang="en-US" sz="2000" dirty="0">
                <a:latin typeface="Lato Black" panose="020F0A02020204030203" pitchFamily="34" charset="0"/>
              </a:rPr>
              <a:t>Other Children ages 4 and 20 – graduates from the two prior classes both public and private</a:t>
            </a:r>
          </a:p>
        </p:txBody>
      </p:sp>
    </p:spTree>
    <p:extLst>
      <p:ext uri="{BB962C8B-B14F-4D97-AF65-F5344CB8AC3E}">
        <p14:creationId xmlns:p14="http://schemas.microsoft.com/office/powerpoint/2010/main" val="237532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a:t>PI-1589 Foster and Group Home Membership </a:t>
            </a:r>
          </a:p>
        </p:txBody>
      </p:sp>
      <p:pic>
        <p:nvPicPr>
          <p:cNvPr id="5" name="Picture 4">
            <a:extLst>
              <a:ext uri="{FF2B5EF4-FFF2-40B4-BE49-F238E27FC236}">
                <a16:creationId xmlns:a16="http://schemas.microsoft.com/office/drawing/2014/main" id="{FF437269-DCED-4F5C-A0FD-6B83A0083A27}"/>
              </a:ext>
            </a:extLst>
          </p:cNvPr>
          <p:cNvPicPr>
            <a:picLocks noChangeAspect="1"/>
          </p:cNvPicPr>
          <p:nvPr/>
        </p:nvPicPr>
        <p:blipFill>
          <a:blip r:embed="rId3"/>
          <a:stretch>
            <a:fillRect/>
          </a:stretch>
        </p:blipFill>
        <p:spPr>
          <a:xfrm>
            <a:off x="1451295" y="1233183"/>
            <a:ext cx="6241409" cy="3171037"/>
          </a:xfrm>
          <a:prstGeom prst="rect">
            <a:avLst/>
          </a:prstGeom>
        </p:spPr>
      </p:pic>
    </p:spTree>
    <p:extLst>
      <p:ext uri="{BB962C8B-B14F-4D97-AF65-F5344CB8AC3E}">
        <p14:creationId xmlns:p14="http://schemas.microsoft.com/office/powerpoint/2010/main" val="3259502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PI-1524 State Tuition Claim</a:t>
            </a:r>
          </a:p>
        </p:txBody>
      </p:sp>
      <p:sp>
        <p:nvSpPr>
          <p:cNvPr id="3" name="Text Placeholder 2"/>
          <p:cNvSpPr>
            <a:spLocks noGrp="1"/>
          </p:cNvSpPr>
          <p:nvPr>
            <p:ph type="body" sz="quarter" idx="14"/>
          </p:nvPr>
        </p:nvSpPr>
        <p:spPr>
          <a:xfrm>
            <a:off x="971550" y="4573089"/>
            <a:ext cx="7200900" cy="440871"/>
          </a:xfrm>
        </p:spPr>
        <p:txBody>
          <a:bodyPr>
            <a:normAutofit fontScale="92500"/>
          </a:bodyPr>
          <a:lstStyle/>
          <a:p>
            <a:pPr marL="0" indent="0">
              <a:buNone/>
            </a:pPr>
            <a:r>
              <a:rPr lang="en-US" sz="1400" dirty="0"/>
              <a:t>This report is not in SAFR – for more info see </a:t>
            </a:r>
            <a:r>
              <a:rPr lang="en-US" sz="1400" dirty="0">
                <a:hlinkClick r:id="rId3"/>
              </a:rPr>
              <a:t>http://dpi.wi.gov/sfs/aid/categorical/state-tuition</a:t>
            </a:r>
            <a:endParaRPr lang="en-US" sz="1400" dirty="0"/>
          </a:p>
          <a:p>
            <a:endParaRPr lang="en-US" dirty="0"/>
          </a:p>
        </p:txBody>
      </p:sp>
      <p:pic>
        <p:nvPicPr>
          <p:cNvPr id="4" name="Picture 3"/>
          <p:cNvPicPr>
            <a:picLocks noChangeAspect="1"/>
          </p:cNvPicPr>
          <p:nvPr/>
        </p:nvPicPr>
        <p:blipFill>
          <a:blip r:embed="rId4"/>
          <a:stretch>
            <a:fillRect/>
          </a:stretch>
        </p:blipFill>
        <p:spPr>
          <a:xfrm>
            <a:off x="3177747" y="1284494"/>
            <a:ext cx="5313045" cy="3155107"/>
          </a:xfrm>
          <a:prstGeom prst="rect">
            <a:avLst/>
          </a:prstGeom>
          <a:ln>
            <a:solidFill>
              <a:schemeClr val="accent5">
                <a:lumMod val="60000"/>
                <a:lumOff val="40000"/>
              </a:schemeClr>
            </a:solidFill>
          </a:ln>
        </p:spPr>
      </p:pic>
      <p:pic>
        <p:nvPicPr>
          <p:cNvPr id="5" name="Picture 4"/>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199000"/>
                    </a14:imgEffect>
                  </a14:imgLayer>
                </a14:imgProps>
              </a:ext>
              <a:ext uri="{28A0092B-C50C-407E-A947-70E740481C1C}">
                <a14:useLocalDpi xmlns:a14="http://schemas.microsoft.com/office/drawing/2010/main" val="0"/>
              </a:ext>
            </a:extLst>
          </a:blip>
          <a:stretch>
            <a:fillRect/>
          </a:stretch>
        </p:blipFill>
        <p:spPr>
          <a:xfrm>
            <a:off x="222952" y="1457449"/>
            <a:ext cx="2438965" cy="2607655"/>
          </a:xfrm>
          <a:prstGeom prst="rect">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104900" dist="50800" dir="5400000" algn="ctr" rotWithShape="0">
              <a:srgbClr val="000000"/>
            </a:outerShdw>
          </a:effectLst>
        </p:spPr>
      </p:pic>
    </p:spTree>
    <p:extLst>
      <p:ext uri="{BB962C8B-B14F-4D97-AF65-F5344CB8AC3E}">
        <p14:creationId xmlns:p14="http://schemas.microsoft.com/office/powerpoint/2010/main" val="2381027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PI-1505 Full Annual Report</a:t>
            </a:r>
          </a:p>
        </p:txBody>
      </p:sp>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35696" y="987718"/>
            <a:ext cx="4631635" cy="4155782"/>
          </a:xfrm>
          <a:prstGeom prst="rect">
            <a:avLst/>
          </a:prstGeom>
        </p:spPr>
      </p:pic>
      <p:sp>
        <p:nvSpPr>
          <p:cNvPr id="5" name="Rectangle 4"/>
          <p:cNvSpPr/>
          <p:nvPr/>
        </p:nvSpPr>
        <p:spPr>
          <a:xfrm>
            <a:off x="2872409" y="1458879"/>
            <a:ext cx="3707295" cy="2092881"/>
          </a:xfrm>
          <a:prstGeom prst="rect">
            <a:avLst/>
          </a:prstGeom>
        </p:spPr>
        <p:txBody>
          <a:bodyPr wrap="square">
            <a:spAutoFit/>
          </a:bodyPr>
          <a:lstStyle/>
          <a:p>
            <a:pPr>
              <a:spcAft>
                <a:spcPts val="1200"/>
              </a:spcAft>
            </a:pPr>
            <a:r>
              <a:rPr lang="en-US" sz="2000" dirty="0">
                <a:latin typeface="Lato Black" panose="020F0A02020204030203" pitchFamily="34" charset="0"/>
              </a:rPr>
              <a:t>1. PI-1505 must match the PI-1506 AC auditor report to be approved</a:t>
            </a:r>
          </a:p>
          <a:p>
            <a:r>
              <a:rPr lang="en-US" sz="2000" dirty="0">
                <a:latin typeface="Lato Black" panose="020F0A02020204030203" pitchFamily="34" charset="0"/>
              </a:rPr>
              <a:t>2. PI-1506 AC must be approved before the PI-1505 can be submitted</a:t>
            </a:r>
          </a:p>
        </p:txBody>
      </p:sp>
    </p:spTree>
    <p:extLst>
      <p:ext uri="{BB962C8B-B14F-4D97-AF65-F5344CB8AC3E}">
        <p14:creationId xmlns:p14="http://schemas.microsoft.com/office/powerpoint/2010/main" val="53568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8831"/>
            <a:ext cx="9144000" cy="921657"/>
          </a:xfrm>
        </p:spPr>
        <p:txBody>
          <a:bodyPr/>
          <a:lstStyle/>
          <a:p>
            <a:r>
              <a:rPr lang="en-US" dirty="0"/>
              <a:t>PI-1505 SE Annual Report</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31672" y="1353661"/>
            <a:ext cx="3764359" cy="3377610"/>
          </a:xfrm>
          <a:prstGeom prst="rect">
            <a:avLst/>
          </a:prstGeom>
        </p:spPr>
      </p:pic>
      <p:sp>
        <p:nvSpPr>
          <p:cNvPr id="5" name="Rectangle 4"/>
          <p:cNvSpPr/>
          <p:nvPr/>
        </p:nvSpPr>
        <p:spPr>
          <a:xfrm>
            <a:off x="1037581" y="1772198"/>
            <a:ext cx="2474658" cy="1631216"/>
          </a:xfrm>
          <a:prstGeom prst="rect">
            <a:avLst/>
          </a:prstGeom>
        </p:spPr>
        <p:txBody>
          <a:bodyPr wrap="square">
            <a:spAutoFit/>
          </a:bodyPr>
          <a:lstStyle/>
          <a:p>
            <a:pPr>
              <a:spcAft>
                <a:spcPts val="1200"/>
              </a:spcAft>
            </a:pPr>
            <a:r>
              <a:rPr lang="en-US" sz="2000" dirty="0">
                <a:latin typeface="Lato Black" panose="020F0A02020204030203" pitchFamily="34" charset="0"/>
              </a:rPr>
              <a:t>The PI-1505 SE values must match the PI-1505 values for successful PI-1505 submission</a:t>
            </a:r>
          </a:p>
        </p:txBody>
      </p:sp>
      <p:pic>
        <p:nvPicPr>
          <p:cNvPr id="1026" name="Picture 2" descr="Click to login to WISEgr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011" y="2118075"/>
            <a:ext cx="3644486" cy="117638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4181258" y="2463952"/>
            <a:ext cx="11005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17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49B39-D9F8-4534-A277-89EFFEFF9D99}"/>
              </a:ext>
            </a:extLst>
          </p:cNvPr>
          <p:cNvSpPr>
            <a:spLocks noGrp="1"/>
          </p:cNvSpPr>
          <p:nvPr>
            <p:ph type="body" sz="quarter" idx="13"/>
          </p:nvPr>
        </p:nvSpPr>
        <p:spPr/>
        <p:txBody>
          <a:bodyPr/>
          <a:lstStyle/>
          <a:p>
            <a:r>
              <a:rPr lang="en-US" dirty="0"/>
              <a:t>2023 Spring Updates</a:t>
            </a:r>
          </a:p>
        </p:txBody>
      </p:sp>
      <p:sp>
        <p:nvSpPr>
          <p:cNvPr id="3" name="Text Placeholder 2">
            <a:extLst>
              <a:ext uri="{FF2B5EF4-FFF2-40B4-BE49-F238E27FC236}">
                <a16:creationId xmlns:a16="http://schemas.microsoft.com/office/drawing/2014/main" id="{91926743-F339-4E15-8609-431909FBA0DE}"/>
              </a:ext>
            </a:extLst>
          </p:cNvPr>
          <p:cNvSpPr>
            <a:spLocks noGrp="1"/>
          </p:cNvSpPr>
          <p:nvPr>
            <p:ph type="body" sz="quarter" idx="14"/>
          </p:nvPr>
        </p:nvSpPr>
        <p:spPr>
          <a:xfrm>
            <a:off x="721453" y="786368"/>
            <a:ext cx="7952764" cy="2512779"/>
          </a:xfrm>
        </p:spPr>
        <p:txBody>
          <a:bodyPr>
            <a:noAutofit/>
          </a:bodyPr>
          <a:lstStyle/>
          <a:p>
            <a:pPr fontAlgn="base">
              <a:spcBef>
                <a:spcPts val="1000"/>
              </a:spcBef>
              <a:spcAft>
                <a:spcPts val="0"/>
              </a:spcAft>
            </a:pPr>
            <a:r>
              <a:rPr lang="en-US" b="0" i="0" u="none" strike="noStrike" dirty="0">
                <a:solidFill>
                  <a:srgbClr val="000000"/>
                </a:solidFill>
                <a:effectLst/>
                <a:latin typeface="Lato Black" panose="020F0A02020204030203" pitchFamily="34" charset="0"/>
              </a:rPr>
              <a:t>WDF and </a:t>
            </a:r>
            <a:r>
              <a:rPr lang="en-US" b="0" i="0" u="none" strike="noStrike" dirty="0" err="1">
                <a:solidFill>
                  <a:srgbClr val="000000"/>
                </a:solidFill>
                <a:effectLst/>
                <a:latin typeface="Lato Black" panose="020F0A02020204030203" pitchFamily="34" charset="0"/>
              </a:rPr>
              <a:t>WiSFiP</a:t>
            </a:r>
            <a:r>
              <a:rPr lang="en-US" b="0" i="0" u="none" strike="noStrike" dirty="0">
                <a:solidFill>
                  <a:srgbClr val="000000"/>
                </a:solidFill>
                <a:effectLst/>
                <a:latin typeface="Lato Black" panose="020F0A02020204030203" pitchFamily="34" charset="0"/>
              </a:rPr>
              <a:t> - LEA’s financial ledger (the local “books”) </a:t>
            </a:r>
            <a:r>
              <a:rPr lang="en-US" b="0" i="0" u="sng" strike="noStrike" dirty="0">
                <a:solidFill>
                  <a:srgbClr val="000000"/>
                </a:solidFill>
                <a:effectLst/>
                <a:latin typeface="Lato Black" panose="020F0A02020204030203" pitchFamily="34" charset="0"/>
              </a:rPr>
              <a:t>pushed </a:t>
            </a:r>
            <a:r>
              <a:rPr lang="en-US" b="0" i="0" u="none" strike="noStrike" dirty="0">
                <a:solidFill>
                  <a:srgbClr val="000000"/>
                </a:solidFill>
                <a:effectLst/>
                <a:latin typeface="Lato Black" panose="020F0A02020204030203" pitchFamily="34" charset="0"/>
              </a:rPr>
              <a:t>to WDF must be consistent with WUFAR accounting and the DPI Chart of Accounts to avoid </a:t>
            </a:r>
            <a:r>
              <a:rPr lang="en-US" b="0" i="0" u="none" strike="noStrike" dirty="0" err="1">
                <a:solidFill>
                  <a:srgbClr val="000000"/>
                </a:solidFill>
                <a:effectLst/>
                <a:latin typeface="Lato Black" panose="020F0A02020204030203" pitchFamily="34" charset="0"/>
              </a:rPr>
              <a:t>WISEdata</a:t>
            </a:r>
            <a:r>
              <a:rPr lang="en-US" b="0" i="0" u="none" strike="noStrike" dirty="0">
                <a:solidFill>
                  <a:srgbClr val="000000"/>
                </a:solidFill>
                <a:effectLst/>
                <a:latin typeface="Lato Black" panose="020F0A02020204030203" pitchFamily="34" charset="0"/>
              </a:rPr>
              <a:t> Finance reporting quality issues</a:t>
            </a:r>
          </a:p>
          <a:p>
            <a:pPr fontAlgn="base">
              <a:spcAft>
                <a:spcPts val="3200"/>
              </a:spcAft>
            </a:pPr>
            <a:r>
              <a:rPr lang="en-US" b="0" i="0" u="none" strike="noStrike" dirty="0">
                <a:solidFill>
                  <a:srgbClr val="000000"/>
                </a:solidFill>
                <a:effectLst/>
                <a:latin typeface="Lato Black" panose="020F0A02020204030203" pitchFamily="34" charset="0"/>
              </a:rPr>
              <a:t>WDF and </a:t>
            </a:r>
            <a:r>
              <a:rPr lang="en-US" b="0" i="0" u="none" strike="noStrike" dirty="0" err="1">
                <a:solidFill>
                  <a:srgbClr val="000000"/>
                </a:solidFill>
                <a:effectLst/>
                <a:latin typeface="Lato Black" panose="020F0A02020204030203" pitchFamily="34" charset="0"/>
              </a:rPr>
              <a:t>WiSFiP</a:t>
            </a:r>
            <a:r>
              <a:rPr lang="en-US" b="0" i="0" u="none" strike="noStrike" dirty="0">
                <a:solidFill>
                  <a:srgbClr val="000000"/>
                </a:solidFill>
                <a:effectLst/>
                <a:latin typeface="Lato Black" panose="020F0A02020204030203" pitchFamily="34" charset="0"/>
              </a:rPr>
              <a:t> - We recommend LEAs </a:t>
            </a:r>
            <a:r>
              <a:rPr lang="en-US" b="0" i="0" u="sng" strike="noStrike" dirty="0">
                <a:solidFill>
                  <a:srgbClr val="000000"/>
                </a:solidFill>
                <a:effectLst/>
                <a:latin typeface="Lato Black" panose="020F0A02020204030203" pitchFamily="34" charset="0"/>
              </a:rPr>
              <a:t>push </a:t>
            </a:r>
            <a:r>
              <a:rPr lang="en-US" b="0" i="0" u="none" strike="noStrike" dirty="0">
                <a:solidFill>
                  <a:srgbClr val="000000"/>
                </a:solidFill>
                <a:effectLst/>
                <a:latin typeface="Lato Black" panose="020F0A02020204030203" pitchFamily="34" charset="0"/>
              </a:rPr>
              <a:t>financial data to </a:t>
            </a:r>
            <a:r>
              <a:rPr lang="en-US" b="0" i="0" u="none" strike="noStrike" dirty="0" err="1">
                <a:solidFill>
                  <a:srgbClr val="000000"/>
                </a:solidFill>
                <a:effectLst/>
                <a:latin typeface="Lato Black" panose="020F0A02020204030203" pitchFamily="34" charset="0"/>
              </a:rPr>
              <a:t>WISEdata</a:t>
            </a:r>
            <a:r>
              <a:rPr lang="en-US" b="0" i="0" u="none" strike="noStrike" dirty="0">
                <a:solidFill>
                  <a:srgbClr val="000000"/>
                </a:solidFill>
                <a:effectLst/>
                <a:latin typeface="Lato Black" panose="020F0A02020204030203" pitchFamily="34" charset="0"/>
              </a:rPr>
              <a:t> Finance at least</a:t>
            </a:r>
            <a:r>
              <a:rPr lang="en-US" b="0" i="0" u="none" strike="noStrike" dirty="0">
                <a:solidFill>
                  <a:srgbClr val="000000"/>
                </a:solidFill>
                <a:effectLst/>
                <a:latin typeface="Lato" panose="020F0502020204030203" pitchFamily="34" charset="0"/>
              </a:rPr>
              <a:t> </a:t>
            </a:r>
            <a:r>
              <a:rPr lang="en-US" b="0" i="0" u="none" strike="noStrike" dirty="0">
                <a:solidFill>
                  <a:srgbClr val="000000"/>
                </a:solidFill>
                <a:effectLst/>
                <a:latin typeface="Lato Black" panose="020F0A02020204030203" pitchFamily="34" charset="0"/>
              </a:rPr>
              <a:t>monthly, suggested as a task after the monthly bank reconciliation</a:t>
            </a:r>
          </a:p>
        </p:txBody>
      </p:sp>
      <p:sp>
        <p:nvSpPr>
          <p:cNvPr id="5" name="TextBox 4">
            <a:extLst>
              <a:ext uri="{FF2B5EF4-FFF2-40B4-BE49-F238E27FC236}">
                <a16:creationId xmlns:a16="http://schemas.microsoft.com/office/drawing/2014/main" id="{8CBCBECD-4084-E3FD-C3E1-72FD3B2A2918}"/>
              </a:ext>
            </a:extLst>
          </p:cNvPr>
          <p:cNvSpPr txBox="1"/>
          <p:nvPr/>
        </p:nvSpPr>
        <p:spPr>
          <a:xfrm>
            <a:off x="2279708" y="2401403"/>
            <a:ext cx="4576194" cy="339645"/>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0336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2827A-E2E2-4E70-BB56-277AEDACB70C}"/>
              </a:ext>
            </a:extLst>
          </p:cNvPr>
          <p:cNvSpPr>
            <a:spLocks noGrp="1"/>
          </p:cNvSpPr>
          <p:nvPr>
            <p:ph type="body" sz="quarter" idx="13"/>
          </p:nvPr>
        </p:nvSpPr>
        <p:spPr/>
        <p:txBody>
          <a:bodyPr/>
          <a:lstStyle/>
          <a:p>
            <a:r>
              <a:rPr lang="en-US" dirty="0"/>
              <a:t>Final Grant Claims</a:t>
            </a:r>
          </a:p>
        </p:txBody>
      </p:sp>
      <p:sp>
        <p:nvSpPr>
          <p:cNvPr id="3" name="Text Placeholder 2">
            <a:extLst>
              <a:ext uri="{FF2B5EF4-FFF2-40B4-BE49-F238E27FC236}">
                <a16:creationId xmlns:a16="http://schemas.microsoft.com/office/drawing/2014/main" id="{442D5605-CDF0-4E5D-B246-DE5800CB4BDE}"/>
              </a:ext>
            </a:extLst>
          </p:cNvPr>
          <p:cNvSpPr>
            <a:spLocks noGrp="1"/>
          </p:cNvSpPr>
          <p:nvPr>
            <p:ph type="body" sz="quarter" idx="14"/>
          </p:nvPr>
        </p:nvSpPr>
        <p:spPr>
          <a:xfrm>
            <a:off x="291594" y="1214520"/>
            <a:ext cx="5046877" cy="2512779"/>
          </a:xfrm>
        </p:spPr>
        <p:txBody>
          <a:bodyPr>
            <a:normAutofit fontScale="92500" lnSpcReduction="10000"/>
          </a:bodyPr>
          <a:lstStyle/>
          <a:p>
            <a:r>
              <a:rPr lang="en-US" dirty="0"/>
              <a:t>Claims for budgeted expenditures* 7/1/2022 through 6/30/2023</a:t>
            </a:r>
          </a:p>
          <a:p>
            <a:r>
              <a:rPr lang="en-US" dirty="0"/>
              <a:t>Feds require DPI to accept claims through 9/30 but it’s best for you &amp; your auditor to get it done sooner</a:t>
            </a:r>
          </a:p>
        </p:txBody>
      </p:sp>
      <p:pic>
        <p:nvPicPr>
          <p:cNvPr id="4" name="Picture 2" descr="Click to login to WISEgrants">
            <a:extLst>
              <a:ext uri="{FF2B5EF4-FFF2-40B4-BE49-F238E27FC236}">
                <a16:creationId xmlns:a16="http://schemas.microsoft.com/office/drawing/2014/main" id="{490E844E-6022-4344-B92E-7E112EA45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920" y="1214520"/>
            <a:ext cx="3644486" cy="11763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96B84B-D535-4C11-AA3C-1ED77591B049}"/>
              </a:ext>
            </a:extLst>
          </p:cNvPr>
          <p:cNvSpPr txBox="1"/>
          <p:nvPr/>
        </p:nvSpPr>
        <p:spPr>
          <a:xfrm>
            <a:off x="457200" y="4097486"/>
            <a:ext cx="8229600" cy="782163"/>
          </a:xfrm>
          <a:prstGeom prst="rect">
            <a:avLst/>
          </a:prstGeom>
          <a:noFill/>
        </p:spPr>
        <p:txBody>
          <a:bodyPr wrap="square" rtlCol="0">
            <a:noAutofit/>
          </a:bodyPr>
          <a:lstStyle/>
          <a:p>
            <a:r>
              <a:rPr lang="en-US" sz="1600" i="1" dirty="0"/>
              <a:t>* Technically “liquidated obligations” which has nearly the same meaning as expenditures; difference comes into play most often with grant-funded renovation work over the summer. Talk with your grant consultant for details.</a:t>
            </a:r>
          </a:p>
        </p:txBody>
      </p:sp>
    </p:spTree>
    <p:extLst>
      <p:ext uri="{BB962C8B-B14F-4D97-AF65-F5344CB8AC3E}">
        <p14:creationId xmlns:p14="http://schemas.microsoft.com/office/powerpoint/2010/main" val="146694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2827A-E2E2-4E70-BB56-277AEDACB70C}"/>
              </a:ext>
            </a:extLst>
          </p:cNvPr>
          <p:cNvSpPr>
            <a:spLocks noGrp="1"/>
          </p:cNvSpPr>
          <p:nvPr>
            <p:ph type="body" sz="quarter" idx="13"/>
          </p:nvPr>
        </p:nvSpPr>
        <p:spPr/>
        <p:txBody>
          <a:bodyPr/>
          <a:lstStyle/>
          <a:p>
            <a:r>
              <a:rPr lang="en-US" dirty="0"/>
              <a:t>ESSER II &amp; III Claims</a:t>
            </a:r>
          </a:p>
        </p:txBody>
      </p:sp>
      <p:sp>
        <p:nvSpPr>
          <p:cNvPr id="3" name="Text Placeholder 2">
            <a:extLst>
              <a:ext uri="{FF2B5EF4-FFF2-40B4-BE49-F238E27FC236}">
                <a16:creationId xmlns:a16="http://schemas.microsoft.com/office/drawing/2014/main" id="{442D5605-CDF0-4E5D-B246-DE5800CB4BDE}"/>
              </a:ext>
            </a:extLst>
          </p:cNvPr>
          <p:cNvSpPr>
            <a:spLocks noGrp="1"/>
          </p:cNvSpPr>
          <p:nvPr>
            <p:ph type="body" sz="quarter" idx="14"/>
          </p:nvPr>
        </p:nvSpPr>
        <p:spPr>
          <a:xfrm>
            <a:off x="291594" y="1214520"/>
            <a:ext cx="5046877" cy="3630945"/>
          </a:xfrm>
        </p:spPr>
        <p:txBody>
          <a:bodyPr>
            <a:normAutofit/>
          </a:bodyPr>
          <a:lstStyle/>
          <a:p>
            <a:r>
              <a:rPr lang="en-US" dirty="0"/>
              <a:t>Plan for quarterly claiming next year onward</a:t>
            </a:r>
          </a:p>
          <a:p>
            <a:pPr lvl="1"/>
            <a:r>
              <a:rPr lang="en-US" dirty="0"/>
              <a:t>Additional federally required reporting will be included for certain quarters</a:t>
            </a:r>
          </a:p>
          <a:p>
            <a:pPr lvl="1"/>
            <a:r>
              <a:rPr lang="en-US" dirty="0"/>
              <a:t>Good practice to adopt across all your grants</a:t>
            </a:r>
          </a:p>
        </p:txBody>
      </p:sp>
      <p:pic>
        <p:nvPicPr>
          <p:cNvPr id="4" name="Picture 2" descr="Click to login to WISEgrants">
            <a:extLst>
              <a:ext uri="{FF2B5EF4-FFF2-40B4-BE49-F238E27FC236}">
                <a16:creationId xmlns:a16="http://schemas.microsoft.com/office/drawing/2014/main" id="{490E844E-6022-4344-B92E-7E112EA45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920" y="1214520"/>
            <a:ext cx="3644486" cy="117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12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9759" y="1406914"/>
            <a:ext cx="7852410" cy="1740908"/>
          </a:xfrm>
        </p:spPr>
        <p:txBody>
          <a:bodyPr/>
          <a:lstStyle/>
          <a:p>
            <a:r>
              <a:rPr lang="en-US" dirty="0">
                <a:solidFill>
                  <a:srgbClr val="002060"/>
                </a:solidFill>
              </a:rPr>
              <a:t>Transfer of Service </a:t>
            </a:r>
          </a:p>
          <a:p>
            <a:r>
              <a:rPr lang="en-US" dirty="0">
                <a:solidFill>
                  <a:srgbClr val="002060"/>
                </a:solidFill>
              </a:rPr>
              <a:t>Exemption to the Revenue Limit</a:t>
            </a:r>
          </a:p>
        </p:txBody>
      </p:sp>
    </p:spTree>
    <p:extLst>
      <p:ext uri="{BB962C8B-B14F-4D97-AF65-F5344CB8AC3E}">
        <p14:creationId xmlns:p14="http://schemas.microsoft.com/office/powerpoint/2010/main" val="65652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PI-5000 Transfer of Service</a:t>
            </a:r>
          </a:p>
        </p:txBody>
      </p:sp>
      <p:sp>
        <p:nvSpPr>
          <p:cNvPr id="6" name="Trapezoid 5"/>
          <p:cNvSpPr/>
          <p:nvPr/>
        </p:nvSpPr>
        <p:spPr>
          <a:xfrm rot="5400000">
            <a:off x="3941595" y="2588568"/>
            <a:ext cx="1080133" cy="988396"/>
          </a:xfrm>
          <a:prstGeom prst="trapezoid">
            <a:avLst>
              <a:gd name="adj" fmla="val 134665"/>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2700000" scaled="1"/>
            <a:tileRect/>
          </a:gradFill>
          <a:ln w="19050" algn="ctr">
            <a:noFill/>
            <a:miter lim="800000"/>
            <a:headEnd/>
            <a:tailEnd/>
          </a:ln>
        </p:spPr>
        <p:txBody>
          <a:bodyPr vert="eaVert" wrap="none"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 typeface="Wingdings 2" pitchFamily="18" charset="2"/>
              <a:buNone/>
              <a:tabLst/>
              <a:defRPr/>
            </a:pPr>
            <a:endParaRPr kumimoji="0" lang="en-GB" sz="1200" b="0" i="0" u="none" strike="noStrike" kern="0" cap="none" spc="0" normalizeH="0" baseline="0" noProof="0" dirty="0">
              <a:ln>
                <a:noFill/>
              </a:ln>
              <a:effectLst/>
              <a:uLnTx/>
              <a:uFillTx/>
              <a:latin typeface="+mj-lt"/>
            </a:endParaRPr>
          </a:p>
        </p:txBody>
      </p:sp>
      <p:pic>
        <p:nvPicPr>
          <p:cNvPr id="7" name="Picture 6">
            <a:extLst>
              <a:ext uri="{FF2B5EF4-FFF2-40B4-BE49-F238E27FC236}">
                <a16:creationId xmlns:a16="http://schemas.microsoft.com/office/drawing/2014/main" id="{D4AA6F9C-65D0-4A2A-A8E9-1C206B6E0F9D}"/>
              </a:ext>
            </a:extLst>
          </p:cNvPr>
          <p:cNvPicPr>
            <a:picLocks noChangeAspect="1"/>
          </p:cNvPicPr>
          <p:nvPr/>
        </p:nvPicPr>
        <p:blipFill>
          <a:blip r:embed="rId3"/>
          <a:stretch>
            <a:fillRect/>
          </a:stretch>
        </p:blipFill>
        <p:spPr>
          <a:xfrm>
            <a:off x="276837" y="2542699"/>
            <a:ext cx="3710625" cy="1080134"/>
          </a:xfrm>
          <a:prstGeom prst="rect">
            <a:avLst/>
          </a:prstGeom>
        </p:spPr>
      </p:pic>
      <p:pic>
        <p:nvPicPr>
          <p:cNvPr id="9" name="Picture 8">
            <a:extLst>
              <a:ext uri="{FF2B5EF4-FFF2-40B4-BE49-F238E27FC236}">
                <a16:creationId xmlns:a16="http://schemas.microsoft.com/office/drawing/2014/main" id="{D30F8016-39CB-4DD9-8A9D-08B3C1AB2FE4}"/>
              </a:ext>
            </a:extLst>
          </p:cNvPr>
          <p:cNvPicPr>
            <a:picLocks noChangeAspect="1"/>
          </p:cNvPicPr>
          <p:nvPr/>
        </p:nvPicPr>
        <p:blipFill>
          <a:blip r:embed="rId4"/>
          <a:stretch>
            <a:fillRect/>
          </a:stretch>
        </p:blipFill>
        <p:spPr>
          <a:xfrm>
            <a:off x="4975860" y="914400"/>
            <a:ext cx="4017138" cy="4118994"/>
          </a:xfrm>
          <a:prstGeom prst="rect">
            <a:avLst/>
          </a:prstGeom>
        </p:spPr>
      </p:pic>
    </p:spTree>
    <p:extLst>
      <p:ext uri="{BB962C8B-B14F-4D97-AF65-F5344CB8AC3E}">
        <p14:creationId xmlns:p14="http://schemas.microsoft.com/office/powerpoint/2010/main" val="2876814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PI-5000 Transfer of Service</a:t>
            </a:r>
          </a:p>
        </p:txBody>
      </p:sp>
      <p:sp>
        <p:nvSpPr>
          <p:cNvPr id="3" name="Text Placeholder 2"/>
          <p:cNvSpPr>
            <a:spLocks noGrp="1"/>
          </p:cNvSpPr>
          <p:nvPr>
            <p:ph type="body" sz="quarter" idx="14"/>
          </p:nvPr>
        </p:nvSpPr>
        <p:spPr>
          <a:xfrm>
            <a:off x="2052029" y="1197429"/>
            <a:ext cx="4143031" cy="3519351"/>
          </a:xfrm>
        </p:spPr>
        <p:txBody>
          <a:bodyPr>
            <a:normAutofit/>
          </a:bodyPr>
          <a:lstStyle/>
          <a:p>
            <a:pPr marL="0" indent="0">
              <a:buNone/>
            </a:pPr>
            <a:r>
              <a:rPr lang="en-US" sz="2600" dirty="0">
                <a:latin typeface="Lato Black" panose="020F0A02020204030203" pitchFamily="34" charset="0"/>
              </a:rPr>
              <a:t>Three Parts to the Process</a:t>
            </a:r>
          </a:p>
          <a:p>
            <a:pPr marL="799878" lvl="2" indent="-457200">
              <a:lnSpc>
                <a:spcPct val="120000"/>
              </a:lnSpc>
              <a:spcAft>
                <a:spcPts val="300"/>
              </a:spcAft>
              <a:buFont typeface="+mj-lt"/>
              <a:buAutoNum type="arabicPeriod"/>
            </a:pPr>
            <a:r>
              <a:rPr lang="en-US" sz="2400" dirty="0">
                <a:latin typeface="Lato Black" panose="020F0A02020204030203" pitchFamily="34" charset="0"/>
              </a:rPr>
              <a:t>Part A  </a:t>
            </a:r>
            <a:r>
              <a:rPr lang="en-US" sz="2400" u="sng" dirty="0">
                <a:latin typeface="Lato Black" panose="020F0A02020204030203" pitchFamily="34" charset="0"/>
              </a:rPr>
              <a:t>initial</a:t>
            </a:r>
            <a:r>
              <a:rPr lang="en-US" sz="2400" dirty="0">
                <a:latin typeface="Lato Black" panose="020F0A02020204030203" pitchFamily="34" charset="0"/>
              </a:rPr>
              <a:t> request for a student</a:t>
            </a:r>
          </a:p>
          <a:p>
            <a:pPr marL="799878" lvl="2" indent="-457200">
              <a:lnSpc>
                <a:spcPct val="120000"/>
              </a:lnSpc>
              <a:buFont typeface="+mj-lt"/>
              <a:buAutoNum type="arabicPeriod"/>
            </a:pPr>
            <a:r>
              <a:rPr lang="en-US" sz="2400" dirty="0">
                <a:latin typeface="Lato Black" panose="020F0A02020204030203" pitchFamily="34" charset="0"/>
              </a:rPr>
              <a:t>Part B former district </a:t>
            </a:r>
            <a:r>
              <a:rPr lang="en-US" sz="2400" u="sng" dirty="0">
                <a:latin typeface="Lato Black" panose="020F0A02020204030203" pitchFamily="34" charset="0"/>
              </a:rPr>
              <a:t>response</a:t>
            </a:r>
          </a:p>
          <a:p>
            <a:pPr marL="799878" lvl="2" indent="-457200">
              <a:lnSpc>
                <a:spcPct val="120000"/>
              </a:lnSpc>
              <a:buFont typeface="+mj-lt"/>
              <a:buAutoNum type="arabicPeriod"/>
            </a:pPr>
            <a:r>
              <a:rPr lang="en-US" sz="2400" dirty="0">
                <a:latin typeface="Lato Black" panose="020F0A02020204030203" pitchFamily="34" charset="0"/>
              </a:rPr>
              <a:t>Part C </a:t>
            </a:r>
            <a:r>
              <a:rPr lang="en-US" sz="2400" u="sng" dirty="0">
                <a:latin typeface="Lato Black" panose="020F0A02020204030203" pitchFamily="34" charset="0"/>
              </a:rPr>
              <a:t>final</a:t>
            </a:r>
            <a:r>
              <a:rPr lang="en-US" sz="2400" dirty="0">
                <a:latin typeface="Lato Black" panose="020F0A02020204030203" pitchFamily="34" charset="0"/>
              </a:rPr>
              <a:t> submission</a:t>
            </a:r>
          </a:p>
          <a:p>
            <a:endParaRPr lang="en-US" dirty="0"/>
          </a:p>
        </p:txBody>
      </p:sp>
    </p:spTree>
    <p:extLst>
      <p:ext uri="{BB962C8B-B14F-4D97-AF65-F5344CB8AC3E}">
        <p14:creationId xmlns:p14="http://schemas.microsoft.com/office/powerpoint/2010/main" val="394159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1680" y="13716"/>
            <a:ext cx="9142320" cy="925033"/>
          </a:xfrm>
        </p:spPr>
        <p:txBody>
          <a:bodyPr>
            <a:normAutofit/>
          </a:bodyPr>
          <a:lstStyle/>
          <a:p>
            <a:pPr algn="ctr" eaLnBrk="1" hangingPunct="1"/>
            <a:r>
              <a:rPr lang="fr-CA" altLang="en-US" b="1" dirty="0"/>
              <a:t>Transfer of Service</a:t>
            </a:r>
          </a:p>
        </p:txBody>
      </p:sp>
      <p:sp>
        <p:nvSpPr>
          <p:cNvPr id="31747" name="Content Placeholder 5"/>
          <p:cNvSpPr>
            <a:spLocks noGrp="1"/>
          </p:cNvSpPr>
          <p:nvPr>
            <p:ph idx="1"/>
          </p:nvPr>
        </p:nvSpPr>
        <p:spPr>
          <a:xfrm>
            <a:off x="724306" y="1189120"/>
            <a:ext cx="7871240" cy="3797558"/>
          </a:xfrm>
        </p:spPr>
        <p:txBody>
          <a:bodyPr>
            <a:noAutofit/>
          </a:bodyPr>
          <a:lstStyle/>
          <a:p>
            <a:pPr marL="0" indent="0">
              <a:spcAft>
                <a:spcPts val="1350"/>
              </a:spcAft>
              <a:buNone/>
            </a:pPr>
            <a:r>
              <a:rPr lang="en-US" sz="2100" dirty="0"/>
              <a:t>Now is the time to gather TOS information:</a:t>
            </a:r>
          </a:p>
          <a:p>
            <a:pPr lvl="1" indent="-342900">
              <a:lnSpc>
                <a:spcPct val="100000"/>
              </a:lnSpc>
              <a:spcBef>
                <a:spcPts val="0"/>
              </a:spcBef>
              <a:spcAft>
                <a:spcPts val="1350"/>
              </a:spcAft>
              <a:buFont typeface="Arial" panose="020B0604020202020204" pitchFamily="34" charset="0"/>
              <a:buChar char="•"/>
            </a:pPr>
            <a:r>
              <a:rPr lang="en-US" sz="2100" b="1" dirty="0"/>
              <a:t>Establish the contact person in your district who is responsible for this report (PI-5000)</a:t>
            </a:r>
          </a:p>
          <a:p>
            <a:pPr lvl="1" indent="-342900">
              <a:lnSpc>
                <a:spcPct val="100000"/>
              </a:lnSpc>
              <a:spcBef>
                <a:spcPts val="0"/>
              </a:spcBef>
              <a:spcAft>
                <a:spcPts val="1350"/>
              </a:spcAft>
              <a:buFont typeface="Arial" panose="020B0604020202020204" pitchFamily="34" charset="0"/>
              <a:buChar char="•"/>
            </a:pPr>
            <a:r>
              <a:rPr lang="en-US" sz="2100" b="1" dirty="0"/>
              <a:t>Gather information related to costs associated with student transfers into your district</a:t>
            </a:r>
          </a:p>
          <a:p>
            <a:pPr lvl="1" indent="-342900">
              <a:lnSpc>
                <a:spcPct val="100000"/>
              </a:lnSpc>
              <a:spcBef>
                <a:spcPts val="0"/>
              </a:spcBef>
              <a:spcAft>
                <a:spcPts val="1350"/>
              </a:spcAft>
              <a:buFont typeface="Arial" panose="020B0604020202020204" pitchFamily="34" charset="0"/>
              <a:buChar char="•"/>
            </a:pPr>
            <a:r>
              <a:rPr lang="en-US" sz="2100" b="1" dirty="0"/>
              <a:t>Application opens June 1, 2023</a:t>
            </a:r>
          </a:p>
          <a:p>
            <a:pPr lvl="1" indent="-342900">
              <a:lnSpc>
                <a:spcPct val="100000"/>
              </a:lnSpc>
              <a:spcBef>
                <a:spcPts val="0"/>
              </a:spcBef>
              <a:spcAft>
                <a:spcPts val="1350"/>
              </a:spcAft>
              <a:buFont typeface="Arial" panose="020B0604020202020204" pitchFamily="34" charset="0"/>
              <a:buChar char="•"/>
            </a:pPr>
            <a:r>
              <a:rPr lang="en-US" sz="2100" b="1" dirty="0"/>
              <a:t>Decision Tree and other resources </a:t>
            </a:r>
            <a:r>
              <a:rPr lang="en-US" sz="2000" dirty="0">
                <a:hlinkClick r:id="rId3"/>
              </a:rPr>
              <a:t>https://dpi.wi.gov/sfs/limits/exemptions/transfer-service</a:t>
            </a:r>
            <a:endParaRPr lang="en-US" sz="2000" dirty="0"/>
          </a:p>
          <a:p>
            <a:pPr lvl="1" indent="-342900">
              <a:lnSpc>
                <a:spcPct val="100000"/>
              </a:lnSpc>
              <a:spcBef>
                <a:spcPts val="0"/>
              </a:spcBef>
              <a:spcAft>
                <a:spcPts val="1350"/>
              </a:spcAft>
              <a:buFont typeface="Arial" panose="020B0604020202020204" pitchFamily="34" charset="0"/>
              <a:buChar char="•"/>
            </a:pPr>
            <a:endParaRPr lang="en-US" sz="2100" b="1" dirty="0"/>
          </a:p>
          <a:p>
            <a:pPr marL="0" lvl="1">
              <a:lnSpc>
                <a:spcPct val="100000"/>
              </a:lnSpc>
              <a:spcBef>
                <a:spcPts val="0"/>
              </a:spcBef>
              <a:spcAft>
                <a:spcPts val="461"/>
              </a:spcAft>
            </a:pPr>
            <a:endParaRPr lang="en-US" sz="1800" b="1" dirty="0"/>
          </a:p>
          <a:p>
            <a:pPr marL="342900" indent="-342900">
              <a:spcAft>
                <a:spcPts val="1800"/>
              </a:spcAft>
              <a:buFont typeface="Arial" panose="020B0604020202020204" pitchFamily="34" charset="0"/>
              <a:buChar char="•"/>
              <a:defRPr/>
            </a:pPr>
            <a:endParaRPr lang="en-US" altLang="en-US" sz="1800" dirty="0">
              <a:latin typeface="Lato Black" panose="020F0A02020204030203" pitchFamily="34" charset="0"/>
            </a:endParaRPr>
          </a:p>
          <a:p>
            <a:pPr marL="342900" indent="-342900">
              <a:spcAft>
                <a:spcPts val="1800"/>
              </a:spcAft>
              <a:buFont typeface="Arial" panose="020B0604020202020204" pitchFamily="34" charset="0"/>
              <a:buChar char="•"/>
              <a:defRPr/>
            </a:pPr>
            <a:endParaRPr lang="en-US" altLang="en-US" sz="1800" dirty="0">
              <a:latin typeface="Lato Black" panose="020F0A02020204030203" pitchFamily="34" charset="0"/>
            </a:endParaRPr>
          </a:p>
        </p:txBody>
      </p:sp>
      <p:sp>
        <p:nvSpPr>
          <p:cNvPr id="2" name="Slide Number Placeholder 1"/>
          <p:cNvSpPr>
            <a:spLocks noGrp="1"/>
          </p:cNvSpPr>
          <p:nvPr>
            <p:ph type="sldNum" sz="quarter" idx="12"/>
          </p:nvPr>
        </p:nvSpPr>
        <p:spPr/>
        <p:txBody>
          <a:bodyPr/>
          <a:lstStyle/>
          <a:p>
            <a:pPr>
              <a:defRPr/>
            </a:pPr>
            <a:r>
              <a:rPr lang="fr-CA" altLang="en-US" dirty="0"/>
              <a:t> </a:t>
            </a:r>
          </a:p>
          <a:p>
            <a:pPr>
              <a:defRPr/>
            </a:pPr>
            <a:endParaRPr lang="fr-CA" altLang="en-US" dirty="0"/>
          </a:p>
        </p:txBody>
      </p:sp>
    </p:spTree>
    <p:extLst>
      <p:ext uri="{BB962C8B-B14F-4D97-AF65-F5344CB8AC3E}">
        <p14:creationId xmlns:p14="http://schemas.microsoft.com/office/powerpoint/2010/main" val="4067226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9657" y="1572065"/>
            <a:ext cx="7425365" cy="1902846"/>
          </a:xfrm>
        </p:spPr>
        <p:txBody>
          <a:bodyPr/>
          <a:lstStyle/>
          <a:p>
            <a:r>
              <a:rPr lang="en-US" dirty="0"/>
              <a:t>Summer Activities </a:t>
            </a:r>
          </a:p>
          <a:p>
            <a:r>
              <a:rPr lang="en-US" dirty="0"/>
              <a:t>Next Fiscal Year</a:t>
            </a:r>
          </a:p>
        </p:txBody>
      </p:sp>
    </p:spTree>
    <p:extLst>
      <p:ext uri="{BB962C8B-B14F-4D97-AF65-F5344CB8AC3E}">
        <p14:creationId xmlns:p14="http://schemas.microsoft.com/office/powerpoint/2010/main" val="3412394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PI-1547-SS Transportation Report</a:t>
            </a:r>
            <a:endParaRPr lang="en-US" dirty="0"/>
          </a:p>
        </p:txBody>
      </p:sp>
      <p:sp>
        <p:nvSpPr>
          <p:cNvPr id="5" name="Oval 4"/>
          <p:cNvSpPr/>
          <p:nvPr/>
        </p:nvSpPr>
        <p:spPr>
          <a:xfrm>
            <a:off x="362373" y="1947280"/>
            <a:ext cx="2512458" cy="1999500"/>
          </a:xfrm>
          <a:prstGeom prst="ellipse">
            <a:avLst/>
          </a:prstGeom>
          <a:ln>
            <a:solidFill>
              <a:srgbClr val="009999"/>
            </a:solidFill>
          </a:ln>
        </p:spPr>
        <p:txBody>
          <a:bodyPr wrap="square">
            <a:spAutoFit/>
          </a:bodyPr>
          <a:lstStyle/>
          <a:p>
            <a:pPr algn="ctr">
              <a:lnSpc>
                <a:spcPct val="120000"/>
              </a:lnSpc>
              <a:spcAft>
                <a:spcPts val="1200"/>
              </a:spcAft>
              <a:defRPr/>
            </a:pPr>
            <a:r>
              <a:rPr lang="en-US" sz="1800" dirty="0">
                <a:latin typeface="Lato Black" panose="020F0A02020204030203" pitchFamily="34" charset="0"/>
              </a:rPr>
              <a:t>Summer and Interim  Session Transportation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453" y="1493301"/>
            <a:ext cx="1632832" cy="2907459"/>
          </a:xfrm>
          <a:prstGeom prst="rect">
            <a:avLst/>
          </a:prstGeom>
          <a:ln>
            <a:solidFill>
              <a:srgbClr val="009999"/>
            </a:solidFill>
          </a:ln>
        </p:spPr>
      </p:pic>
      <p:pic>
        <p:nvPicPr>
          <p:cNvPr id="6" name="Picture 5"/>
          <p:cNvPicPr>
            <a:picLocks noChangeAspect="1"/>
          </p:cNvPicPr>
          <p:nvPr/>
        </p:nvPicPr>
        <p:blipFill rotWithShape="1">
          <a:blip r:embed="rId4"/>
          <a:srcRect r="10164" b="44251"/>
          <a:stretch/>
        </p:blipFill>
        <p:spPr>
          <a:xfrm>
            <a:off x="5856967" y="3180441"/>
            <a:ext cx="3020473" cy="1321236"/>
          </a:xfrm>
          <a:prstGeom prst="rect">
            <a:avLst/>
          </a:prstGeom>
          <a:ln>
            <a:solidFill>
              <a:schemeClr val="bg1">
                <a:lumMod val="50000"/>
              </a:schemeClr>
            </a:solidFill>
          </a:ln>
        </p:spPr>
      </p:pic>
      <p:pic>
        <p:nvPicPr>
          <p:cNvPr id="19" name="Picture 18"/>
          <p:cNvPicPr>
            <a:picLocks noChangeAspect="1"/>
          </p:cNvPicPr>
          <p:nvPr/>
        </p:nvPicPr>
        <p:blipFill>
          <a:blip r:embed="rId5"/>
          <a:stretch>
            <a:fillRect/>
          </a:stretch>
        </p:blipFill>
        <p:spPr>
          <a:xfrm>
            <a:off x="5856967" y="1443771"/>
            <a:ext cx="3020473" cy="1321236"/>
          </a:xfrm>
          <a:prstGeom prst="rect">
            <a:avLst/>
          </a:prstGeom>
          <a:ln>
            <a:solidFill>
              <a:schemeClr val="bg1">
                <a:lumMod val="50000"/>
              </a:schemeClr>
            </a:solidFill>
          </a:ln>
        </p:spPr>
      </p:pic>
    </p:spTree>
    <p:extLst>
      <p:ext uri="{BB962C8B-B14F-4D97-AF65-F5344CB8AC3E}">
        <p14:creationId xmlns:p14="http://schemas.microsoft.com/office/powerpoint/2010/main" val="1082257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PI-1804-1805 Summer &amp; Interim Session</a:t>
            </a:r>
          </a:p>
        </p:txBody>
      </p:sp>
      <p:pic>
        <p:nvPicPr>
          <p:cNvPr id="4" name="Picture 3"/>
          <p:cNvPicPr>
            <a:picLocks noChangeAspect="1"/>
          </p:cNvPicPr>
          <p:nvPr/>
        </p:nvPicPr>
        <p:blipFill>
          <a:blip r:embed="rId3"/>
          <a:stretch>
            <a:fillRect/>
          </a:stretch>
        </p:blipFill>
        <p:spPr>
          <a:xfrm>
            <a:off x="491459" y="1406165"/>
            <a:ext cx="3811329" cy="3291840"/>
          </a:xfrm>
          <a:prstGeom prst="rect">
            <a:avLst/>
          </a:prstGeom>
          <a:ln>
            <a:solidFill>
              <a:srgbClr val="0099CC"/>
            </a:solidFill>
          </a:ln>
        </p:spPr>
      </p:pic>
      <p:pic>
        <p:nvPicPr>
          <p:cNvPr id="5" name="Picture 4"/>
          <p:cNvPicPr>
            <a:picLocks noChangeAspect="1"/>
          </p:cNvPicPr>
          <p:nvPr/>
        </p:nvPicPr>
        <p:blipFill rotWithShape="1">
          <a:blip r:embed="rId4"/>
          <a:srcRect t="-1" r="34734" b="-2786"/>
          <a:stretch/>
        </p:blipFill>
        <p:spPr>
          <a:xfrm>
            <a:off x="5608527" y="1691853"/>
            <a:ext cx="3181513" cy="2720464"/>
          </a:xfrm>
          <a:prstGeom prst="rect">
            <a:avLst/>
          </a:prstGeom>
          <a:ln w="12700">
            <a:solidFill>
              <a:srgbClr val="0099CC"/>
            </a:solidFill>
          </a:ln>
        </p:spPr>
      </p:pic>
      <p:sp>
        <p:nvSpPr>
          <p:cNvPr id="6" name="Trapezoid 5"/>
          <p:cNvSpPr/>
          <p:nvPr/>
        </p:nvSpPr>
        <p:spPr>
          <a:xfrm rot="5400000">
            <a:off x="3309737" y="2399217"/>
            <a:ext cx="3291839" cy="1305738"/>
          </a:xfrm>
          <a:prstGeom prst="trapezoid">
            <a:avLst>
              <a:gd name="adj" fmla="val 134665"/>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2700000" scaled="1"/>
            <a:tileRect/>
          </a:gradFill>
          <a:ln w="19050" algn="ctr">
            <a:solidFill>
              <a:schemeClr val="accent5">
                <a:lumMod val="40000"/>
                <a:lumOff val="60000"/>
              </a:schemeClr>
            </a:solidFill>
            <a:miter lim="800000"/>
            <a:headEnd/>
            <a:tailEnd/>
          </a:ln>
        </p:spPr>
        <p:txBody>
          <a:bodyPr vert="eaVert" wrap="none" lIns="88900" tIns="88900" rIns="88900" bIns="88900" rtlCol="0" anchor="ctr"/>
          <a:lstStyle/>
          <a:p>
            <a:pPr algn="ctr" defTabSz="914378">
              <a:spcBef>
                <a:spcPts val="400"/>
              </a:spcBef>
              <a:defRPr/>
            </a:pPr>
            <a:endParaRPr lang="en-GB" sz="1200" kern="0" dirty="0">
              <a:latin typeface="+mj-lt"/>
            </a:endParaRPr>
          </a:p>
        </p:txBody>
      </p:sp>
    </p:spTree>
    <p:extLst>
      <p:ext uri="{BB962C8B-B14F-4D97-AF65-F5344CB8AC3E}">
        <p14:creationId xmlns:p14="http://schemas.microsoft.com/office/powerpoint/2010/main" val="2979410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43100" y="205978"/>
            <a:ext cx="5900738" cy="651272"/>
          </a:xfrm>
        </p:spPr>
        <p:txBody>
          <a:bodyPr vert="horz" wrap="square" lIns="68580" tIns="34290" rIns="68580" bIns="34290" numCol="1" rtlCol="0" anchor="ctr" anchorCtr="0" compatLnSpc="1">
            <a:prstTxWarp prst="textNoShape">
              <a:avLst/>
            </a:prstTxWarp>
            <a:normAutofit/>
          </a:bodyPr>
          <a:lstStyle/>
          <a:p>
            <a:pPr algn="ctr" eaLnBrk="1" hangingPunct="1">
              <a:defRPr/>
            </a:pPr>
            <a:r>
              <a:rPr lang="en-US" u="sng" dirty="0">
                <a:effectLst>
                  <a:outerShdw blurRad="38100" dist="38100" dir="2700000" algn="tl">
                    <a:srgbClr val="C0C0C0"/>
                  </a:outerShdw>
                </a:effectLst>
                <a:ea typeface="ＭＳ Ｐゴシック" pitchFamily="-84" charset="-128"/>
              </a:rPr>
              <a:t> School Fees</a:t>
            </a:r>
          </a:p>
        </p:txBody>
      </p:sp>
      <p:sp>
        <p:nvSpPr>
          <p:cNvPr id="40963" name="Rectangle 3"/>
          <p:cNvSpPr>
            <a:spLocks noGrp="1" noChangeArrowheads="1"/>
          </p:cNvSpPr>
          <p:nvPr>
            <p:ph idx="1"/>
          </p:nvPr>
        </p:nvSpPr>
        <p:spPr>
          <a:xfrm>
            <a:off x="889000" y="1028700"/>
            <a:ext cx="7566026" cy="4000500"/>
          </a:xfrm>
        </p:spPr>
        <p:txBody>
          <a:bodyPr>
            <a:normAutofit/>
          </a:bodyPr>
          <a:lstStyle/>
          <a:p>
            <a:pPr marL="404622" indent="-342900">
              <a:spcAft>
                <a:spcPts val="0"/>
              </a:spcAft>
              <a:buFont typeface="Arial" panose="020B0604020202020204" pitchFamily="34" charset="0"/>
              <a:buChar char="•"/>
              <a:defRPr/>
            </a:pPr>
            <a:r>
              <a:rPr lang="en-US" dirty="0">
                <a:ea typeface="+mn-ea"/>
                <a:cs typeface="+mn-cs"/>
              </a:rPr>
              <a:t>Fees for the resident student or parent may be charged for individual use supplies (towels, gym clothes, band instruments, notebooks, pencils), textbooks, or similar items (workbooks) if the district claims state aid under state statute 121.14.</a:t>
            </a:r>
          </a:p>
          <a:p>
            <a:pPr marL="404622" indent="-342900">
              <a:spcAft>
                <a:spcPts val="0"/>
              </a:spcAft>
              <a:buFont typeface="Arial" panose="020B0604020202020204" pitchFamily="34" charset="0"/>
              <a:buChar char="•"/>
              <a:defRPr/>
            </a:pPr>
            <a:endParaRPr lang="en-US" dirty="0">
              <a:ea typeface="+mn-ea"/>
              <a:cs typeface="+mn-cs"/>
            </a:endParaRPr>
          </a:p>
          <a:p>
            <a:pPr marL="404622" indent="-342900">
              <a:spcAft>
                <a:spcPts val="0"/>
              </a:spcAft>
              <a:buFont typeface="Arial" panose="020B0604020202020204" pitchFamily="34" charset="0"/>
              <a:buChar char="•"/>
              <a:defRPr/>
            </a:pPr>
            <a:r>
              <a:rPr lang="en-US" dirty="0">
                <a:ea typeface="+mn-ea"/>
                <a:cs typeface="+mn-cs"/>
              </a:rPr>
              <a:t>Fees may be charged for social, recreational, or extracurricular summer classes and programs which are neither credited toward graduation nor eligible for state aid [s. 118.04(4)].</a:t>
            </a:r>
          </a:p>
          <a:p>
            <a:pPr marL="274320" indent="-212598">
              <a:spcAft>
                <a:spcPts val="0"/>
              </a:spcAft>
              <a:buNone/>
              <a:defRPr/>
            </a:pPr>
            <a:endParaRPr lang="en-US" dirty="0">
              <a:ea typeface="+mn-ea"/>
              <a:cs typeface="+mn-cs"/>
            </a:endParaRPr>
          </a:p>
        </p:txBody>
      </p:sp>
    </p:spTree>
    <p:extLst>
      <p:ext uri="{BB962C8B-B14F-4D97-AF65-F5344CB8AC3E}">
        <p14:creationId xmlns:p14="http://schemas.microsoft.com/office/powerpoint/2010/main" val="349627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51482" y="1321562"/>
            <a:ext cx="5591447" cy="1351396"/>
          </a:xfrm>
        </p:spPr>
        <p:txBody>
          <a:bodyPr>
            <a:noAutofit/>
          </a:bodyPr>
          <a:lstStyle/>
          <a:p>
            <a:r>
              <a:rPr lang="en-US" dirty="0"/>
              <a:t>Summer Activities                 Current Fiscal Year</a:t>
            </a:r>
          </a:p>
        </p:txBody>
      </p:sp>
    </p:spTree>
    <p:extLst>
      <p:ext uri="{BB962C8B-B14F-4D97-AF65-F5344CB8AC3E}">
        <p14:creationId xmlns:p14="http://schemas.microsoft.com/office/powerpoint/2010/main" val="1438355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ea typeface="ＭＳ Ｐゴシック" pitchFamily="-84" charset="-128"/>
              </a:rPr>
              <a:t>Audit of Summer School Fees</a:t>
            </a:r>
            <a:endParaRPr lang="en-US" dirty="0"/>
          </a:p>
        </p:txBody>
      </p:sp>
      <p:sp>
        <p:nvSpPr>
          <p:cNvPr id="3" name="Text Placeholder 2"/>
          <p:cNvSpPr>
            <a:spLocks noGrp="1"/>
          </p:cNvSpPr>
          <p:nvPr>
            <p:ph type="body" sz="quarter" idx="14"/>
          </p:nvPr>
        </p:nvSpPr>
        <p:spPr>
          <a:xfrm>
            <a:off x="293914" y="1197429"/>
            <a:ext cx="8392886" cy="3581400"/>
          </a:xfrm>
        </p:spPr>
        <p:txBody>
          <a:bodyPr>
            <a:normAutofit fontScale="25000" lnSpcReduction="20000"/>
          </a:bodyPr>
          <a:lstStyle/>
          <a:p>
            <a:pPr marL="457200" indent="-457200">
              <a:spcAft>
                <a:spcPts val="1200"/>
              </a:spcAft>
            </a:pPr>
            <a:r>
              <a:rPr lang="en-US" altLang="en-US" sz="7400" dirty="0">
                <a:ea typeface="ＭＳ Ｐゴシック" panose="020B0600070205080204" pitchFamily="34" charset="-128"/>
              </a:rPr>
              <a:t>Complete the fee reconciliation tab in the PI1804 workbook</a:t>
            </a:r>
          </a:p>
          <a:p>
            <a:pPr marL="457200" indent="-457200">
              <a:spcAft>
                <a:spcPts val="1200"/>
              </a:spcAft>
            </a:pPr>
            <a:r>
              <a:rPr lang="en-US" altLang="en-US" sz="7400" dirty="0">
                <a:ea typeface="ＭＳ Ｐゴシック" panose="020B0600070205080204" pitchFamily="34" charset="-128"/>
              </a:rPr>
              <a:t>If your district is required to have a membership audit, the auditor will review your summer school FTE and the PI1804 reconciliation spreadsheet</a:t>
            </a:r>
          </a:p>
          <a:p>
            <a:pPr marL="457200" indent="-457200">
              <a:spcAft>
                <a:spcPts val="0"/>
              </a:spcAft>
            </a:pPr>
            <a:r>
              <a:rPr lang="en-US" altLang="en-US" sz="7400" dirty="0">
                <a:ea typeface="ＭＳ Ｐゴシック" panose="020B0600070205080204" pitchFamily="34" charset="-128"/>
              </a:rPr>
              <a:t>The auditor will question fees if:</a:t>
            </a:r>
          </a:p>
          <a:p>
            <a:pPr marL="1828782" lvl="2" indent="-457200">
              <a:lnSpc>
                <a:spcPct val="100000"/>
              </a:lnSpc>
              <a:buFont typeface="Wingdings" panose="05000000000000000000" pitchFamily="2" charset="2"/>
              <a:buChar char="Ø"/>
            </a:pPr>
            <a:r>
              <a:rPr lang="en-US" altLang="en-US" sz="7400" b="1" dirty="0">
                <a:latin typeface="Lato" panose="020F0502020204030203" pitchFamily="34" charset="0"/>
                <a:ea typeface="ＭＳ Ｐゴシック" panose="020B0600070205080204" pitchFamily="34" charset="-128"/>
              </a:rPr>
              <a:t>the fee does not appear to be legal</a:t>
            </a:r>
          </a:p>
          <a:p>
            <a:pPr marL="1828782" lvl="2" indent="-457200">
              <a:lnSpc>
                <a:spcPct val="100000"/>
              </a:lnSpc>
              <a:buFont typeface="Wingdings" panose="05000000000000000000" pitchFamily="2" charset="2"/>
              <a:buChar char="Ø"/>
            </a:pPr>
            <a:r>
              <a:rPr lang="en-US" altLang="en-US" sz="7400" b="1" dirty="0">
                <a:latin typeface="Lato" panose="020F0502020204030203" pitchFamily="34" charset="0"/>
                <a:ea typeface="ＭＳ Ｐゴシック" panose="020B0600070205080204" pitchFamily="34" charset="-128"/>
              </a:rPr>
              <a:t>the amount of the fee charged per course exceeds the actual cost of the course</a:t>
            </a:r>
          </a:p>
          <a:p>
            <a:endParaRPr lang="en-US" dirty="0"/>
          </a:p>
        </p:txBody>
      </p:sp>
    </p:spTree>
    <p:extLst>
      <p:ext uri="{BB962C8B-B14F-4D97-AF65-F5344CB8AC3E}">
        <p14:creationId xmlns:p14="http://schemas.microsoft.com/office/powerpoint/2010/main" val="2857112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04" y="24170"/>
            <a:ext cx="9144000" cy="921657"/>
          </a:xfrm>
        </p:spPr>
        <p:txBody>
          <a:bodyPr>
            <a:normAutofit fontScale="92500"/>
          </a:bodyPr>
          <a:lstStyle/>
          <a:p>
            <a:r>
              <a:rPr lang="en-US" dirty="0"/>
              <a:t>Budget Adoption, Tax Levy and Amendments</a:t>
            </a:r>
          </a:p>
        </p:txBody>
      </p:sp>
      <p:sp>
        <p:nvSpPr>
          <p:cNvPr id="5" name="Rectangle 4"/>
          <p:cNvSpPr/>
          <p:nvPr/>
        </p:nvSpPr>
        <p:spPr>
          <a:xfrm>
            <a:off x="866476" y="4288590"/>
            <a:ext cx="8151375" cy="707886"/>
          </a:xfrm>
          <a:prstGeom prst="rect">
            <a:avLst/>
          </a:prstGeom>
          <a:solidFill>
            <a:srgbClr val="006EC0"/>
          </a:solidFill>
          <a:ln w="12700">
            <a:solidFill>
              <a:schemeClr val="bg1"/>
            </a:solidFill>
          </a:ln>
        </p:spPr>
        <p:txBody>
          <a:bodyPr wrap="square">
            <a:spAutoFit/>
          </a:bodyPr>
          <a:lstStyle/>
          <a:p>
            <a:pPr algn="ctr"/>
            <a:r>
              <a:rPr lang="en-US" sz="2000" dirty="0">
                <a:solidFill>
                  <a:schemeClr val="bg1"/>
                </a:solidFill>
                <a:latin typeface="Lato" panose="020F0502020204030203" pitchFamily="34" charset="0"/>
              </a:rPr>
              <a:t>Create a proposed budget that identifies expected revenues, expenditures and fund balances for the upcoming/current year</a:t>
            </a:r>
            <a:endParaRPr lang="en-US" sz="2000" dirty="0">
              <a:latin typeface="Lato" panose="020F0502020204030203" pitchFamily="34" charset="0"/>
            </a:endParaRPr>
          </a:p>
        </p:txBody>
      </p:sp>
      <p:sp>
        <p:nvSpPr>
          <p:cNvPr id="11" name="Rectangle 10"/>
          <p:cNvSpPr/>
          <p:nvPr/>
        </p:nvSpPr>
        <p:spPr>
          <a:xfrm>
            <a:off x="9190" y="4436451"/>
            <a:ext cx="857286" cy="339645"/>
          </a:xfrm>
          <a:prstGeom prst="rect">
            <a:avLst/>
          </a:prstGeom>
        </p:spPr>
        <p:txBody>
          <a:bodyPr wrap="none">
            <a:spAutoFit/>
          </a:bodyPr>
          <a:lstStyle/>
          <a:p>
            <a:r>
              <a:rPr lang="en-US" dirty="0"/>
              <a:t>Step #1 </a:t>
            </a:r>
          </a:p>
        </p:txBody>
      </p:sp>
      <p:sp>
        <p:nvSpPr>
          <p:cNvPr id="7" name="Rectangle 6"/>
          <p:cNvSpPr/>
          <p:nvPr/>
        </p:nvSpPr>
        <p:spPr>
          <a:xfrm>
            <a:off x="1690034" y="3607121"/>
            <a:ext cx="7306895" cy="647421"/>
          </a:xfrm>
          <a:prstGeom prst="rect">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2700000" scaled="1"/>
            <a:tileRect/>
          </a:gradFill>
          <a:ln w="12700">
            <a:solidFill>
              <a:schemeClr val="bg1"/>
            </a:solidFill>
          </a:ln>
        </p:spPr>
        <p:txBody>
          <a:bodyPr wrap="square" anchor="ctr">
            <a:spAutoFit/>
          </a:bodyPr>
          <a:lstStyle/>
          <a:p>
            <a:pPr algn="ctr">
              <a:spcBef>
                <a:spcPts val="600"/>
              </a:spcBef>
            </a:pPr>
            <a:r>
              <a:rPr lang="en-US" sz="2000" dirty="0">
                <a:solidFill>
                  <a:schemeClr val="bg1"/>
                </a:solidFill>
                <a:latin typeface="Lato" panose="020F0502020204030203" pitchFamily="34" charset="0"/>
              </a:rPr>
              <a:t>Publish a class 1 notice in the newspaper</a:t>
            </a:r>
          </a:p>
          <a:p>
            <a:endParaRPr lang="en-US" dirty="0"/>
          </a:p>
        </p:txBody>
      </p:sp>
      <p:sp>
        <p:nvSpPr>
          <p:cNvPr id="8" name="Rectangle 7"/>
          <p:cNvSpPr/>
          <p:nvPr/>
        </p:nvSpPr>
        <p:spPr>
          <a:xfrm>
            <a:off x="2443667" y="2976108"/>
            <a:ext cx="6540456" cy="646331"/>
          </a:xfrm>
          <a:prstGeom prst="rect">
            <a:avLst/>
          </a:prstGeom>
          <a:gradFill flip="none" rotWithShape="1">
            <a:gsLst>
              <a:gs pos="0">
                <a:srgbClr val="0099CC">
                  <a:tint val="66000"/>
                  <a:satMod val="160000"/>
                </a:srgbClr>
              </a:gs>
              <a:gs pos="50000">
                <a:srgbClr val="0099CC">
                  <a:tint val="44500"/>
                  <a:satMod val="160000"/>
                </a:srgbClr>
              </a:gs>
              <a:gs pos="100000">
                <a:srgbClr val="0099CC">
                  <a:tint val="23500"/>
                  <a:satMod val="160000"/>
                </a:srgbClr>
              </a:gs>
            </a:gsLst>
            <a:lin ang="2700000" scaled="1"/>
            <a:tileRect/>
          </a:gradFill>
          <a:ln w="12700">
            <a:solidFill>
              <a:schemeClr val="bg1"/>
            </a:solidFill>
          </a:ln>
        </p:spPr>
        <p:txBody>
          <a:bodyPr wrap="square">
            <a:spAutoFit/>
          </a:bodyPr>
          <a:lstStyle/>
          <a:p>
            <a:pPr algn="ctr">
              <a:spcAft>
                <a:spcPts val="450"/>
              </a:spcAft>
            </a:pPr>
            <a:r>
              <a:rPr lang="en-US" sz="1800" dirty="0">
                <a:solidFill>
                  <a:schemeClr val="bg1"/>
                </a:solidFill>
                <a:latin typeface="Lato" panose="020F0502020204030203" pitchFamily="34" charset="0"/>
              </a:rPr>
              <a:t>The public hearing is held, at which time residents of the district have an opportunity to comment on the proposed budget</a:t>
            </a:r>
            <a:endParaRPr lang="en-US" sz="1800" dirty="0">
              <a:latin typeface="Lato" panose="020F0502020204030203" pitchFamily="34" charset="0"/>
            </a:endParaRPr>
          </a:p>
        </p:txBody>
      </p:sp>
      <p:sp>
        <p:nvSpPr>
          <p:cNvPr id="9" name="Rectangle 8"/>
          <p:cNvSpPr/>
          <p:nvPr/>
        </p:nvSpPr>
        <p:spPr>
          <a:xfrm>
            <a:off x="3293280" y="2323075"/>
            <a:ext cx="5693066" cy="707886"/>
          </a:xfrm>
          <a:prstGeom prst="rect">
            <a:avLst/>
          </a:prstGeom>
          <a:gradFill flip="none" rotWithShape="1">
            <a:gsLst>
              <a:gs pos="0">
                <a:srgbClr val="33A056">
                  <a:tint val="66000"/>
                  <a:satMod val="160000"/>
                </a:srgbClr>
              </a:gs>
              <a:gs pos="50000">
                <a:srgbClr val="33A056">
                  <a:tint val="44500"/>
                  <a:satMod val="160000"/>
                </a:srgbClr>
              </a:gs>
              <a:gs pos="100000">
                <a:srgbClr val="33A056">
                  <a:tint val="23500"/>
                  <a:satMod val="160000"/>
                </a:srgbClr>
              </a:gs>
            </a:gsLst>
            <a:lin ang="2700000" scaled="1"/>
            <a:tileRect/>
          </a:gradFill>
          <a:ln w="12700">
            <a:solidFill>
              <a:schemeClr val="bg1"/>
            </a:solidFill>
          </a:ln>
        </p:spPr>
        <p:txBody>
          <a:bodyPr wrap="square">
            <a:spAutoFit/>
          </a:bodyPr>
          <a:lstStyle/>
          <a:p>
            <a:pPr algn="ctr"/>
            <a:r>
              <a:rPr lang="en-US" sz="2000" dirty="0">
                <a:solidFill>
                  <a:schemeClr val="bg1"/>
                </a:solidFill>
                <a:latin typeface="Lato" panose="020F0502020204030203" pitchFamily="34" charset="0"/>
              </a:rPr>
              <a:t>The electors at the annual meeting vote a tax (Common School districts)</a:t>
            </a:r>
            <a:endParaRPr lang="en-US" sz="800" dirty="0">
              <a:latin typeface="Lato" panose="020F0502020204030203" pitchFamily="34" charset="0"/>
            </a:endParaRPr>
          </a:p>
        </p:txBody>
      </p:sp>
      <p:sp>
        <p:nvSpPr>
          <p:cNvPr id="10" name="Rectangle 9"/>
          <p:cNvSpPr/>
          <p:nvPr/>
        </p:nvSpPr>
        <p:spPr>
          <a:xfrm>
            <a:off x="4158240" y="1703161"/>
            <a:ext cx="4825883" cy="646331"/>
          </a:xfrm>
          <a:prstGeom prst="rect">
            <a:avLst/>
          </a:prstGeom>
          <a:solidFill>
            <a:srgbClr val="333399">
              <a:tint val="66000"/>
              <a:satMod val="160000"/>
            </a:srgbClr>
          </a:solidFill>
          <a:ln w="12700">
            <a:solidFill>
              <a:schemeClr val="bg1"/>
            </a:solidFill>
          </a:ln>
        </p:spPr>
        <p:txBody>
          <a:bodyPr wrap="square">
            <a:spAutoFit/>
          </a:bodyPr>
          <a:lstStyle/>
          <a:p>
            <a:pPr algn="ctr"/>
            <a:r>
              <a:rPr lang="en-US" sz="1800" dirty="0">
                <a:solidFill>
                  <a:schemeClr val="bg1"/>
                </a:solidFill>
                <a:latin typeface="Lato" panose="020F0502020204030203" pitchFamily="34" charset="0"/>
              </a:rPr>
              <a:t>Adopt a budget at a school board meeting and set the tax levy</a:t>
            </a:r>
            <a:endParaRPr lang="en-US" sz="1800" dirty="0">
              <a:solidFill>
                <a:schemeClr val="bg1"/>
              </a:solidFill>
            </a:endParaRPr>
          </a:p>
        </p:txBody>
      </p:sp>
      <p:sp>
        <p:nvSpPr>
          <p:cNvPr id="12" name="Rectangle 11"/>
          <p:cNvSpPr/>
          <p:nvPr/>
        </p:nvSpPr>
        <p:spPr>
          <a:xfrm>
            <a:off x="3254419" y="1790380"/>
            <a:ext cx="857286" cy="339645"/>
          </a:xfrm>
          <a:prstGeom prst="rect">
            <a:avLst/>
          </a:prstGeom>
        </p:spPr>
        <p:txBody>
          <a:bodyPr wrap="none">
            <a:spAutoFit/>
          </a:bodyPr>
          <a:lstStyle/>
          <a:p>
            <a:r>
              <a:rPr lang="en-US" dirty="0"/>
              <a:t>Step #5 </a:t>
            </a:r>
          </a:p>
        </p:txBody>
      </p:sp>
      <p:sp>
        <p:nvSpPr>
          <p:cNvPr id="13" name="Rectangle 12"/>
          <p:cNvSpPr/>
          <p:nvPr/>
        </p:nvSpPr>
        <p:spPr>
          <a:xfrm>
            <a:off x="2443667" y="2440079"/>
            <a:ext cx="857286" cy="339645"/>
          </a:xfrm>
          <a:prstGeom prst="rect">
            <a:avLst/>
          </a:prstGeom>
        </p:spPr>
        <p:txBody>
          <a:bodyPr wrap="none">
            <a:spAutoFit/>
          </a:bodyPr>
          <a:lstStyle/>
          <a:p>
            <a:r>
              <a:rPr lang="en-US" dirty="0"/>
              <a:t>Step #4 </a:t>
            </a:r>
          </a:p>
        </p:txBody>
      </p:sp>
      <p:sp>
        <p:nvSpPr>
          <p:cNvPr id="14" name="Rectangle 13"/>
          <p:cNvSpPr/>
          <p:nvPr/>
        </p:nvSpPr>
        <p:spPr>
          <a:xfrm>
            <a:off x="1630693" y="3057250"/>
            <a:ext cx="857286" cy="339645"/>
          </a:xfrm>
          <a:prstGeom prst="rect">
            <a:avLst/>
          </a:prstGeom>
        </p:spPr>
        <p:txBody>
          <a:bodyPr wrap="none">
            <a:spAutoFit/>
          </a:bodyPr>
          <a:lstStyle/>
          <a:p>
            <a:r>
              <a:rPr lang="en-US" dirty="0"/>
              <a:t>Step #3 </a:t>
            </a:r>
          </a:p>
        </p:txBody>
      </p:sp>
      <p:sp>
        <p:nvSpPr>
          <p:cNvPr id="15" name="Rectangle 14"/>
          <p:cNvSpPr/>
          <p:nvPr/>
        </p:nvSpPr>
        <p:spPr>
          <a:xfrm>
            <a:off x="819942" y="3726444"/>
            <a:ext cx="857286" cy="339645"/>
          </a:xfrm>
          <a:prstGeom prst="rect">
            <a:avLst/>
          </a:prstGeom>
        </p:spPr>
        <p:txBody>
          <a:bodyPr wrap="none">
            <a:spAutoFit/>
          </a:bodyPr>
          <a:lstStyle/>
          <a:p>
            <a:r>
              <a:rPr lang="en-US" dirty="0"/>
              <a:t>Step #2 </a:t>
            </a:r>
          </a:p>
        </p:txBody>
      </p:sp>
      <p:sp>
        <p:nvSpPr>
          <p:cNvPr id="16" name="Rectangle 15"/>
          <p:cNvSpPr/>
          <p:nvPr/>
        </p:nvSpPr>
        <p:spPr>
          <a:xfrm>
            <a:off x="5165623" y="1065022"/>
            <a:ext cx="3818500" cy="646331"/>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3500000" scaled="1"/>
            <a:tileRect/>
          </a:gradFill>
          <a:ln w="12700">
            <a:solidFill>
              <a:schemeClr val="bg1"/>
            </a:solidFill>
          </a:ln>
        </p:spPr>
        <p:txBody>
          <a:bodyPr wrap="square">
            <a:spAutoFit/>
          </a:bodyPr>
          <a:lstStyle/>
          <a:p>
            <a:pPr algn="ctr"/>
            <a:r>
              <a:rPr lang="en-US" sz="1800" dirty="0">
                <a:solidFill>
                  <a:schemeClr val="bg1"/>
                </a:solidFill>
                <a:latin typeface="Lato" panose="020F0502020204030203" pitchFamily="34" charset="0"/>
              </a:rPr>
              <a:t>Amend the Adopted budget at a school board meeting</a:t>
            </a:r>
            <a:endParaRPr lang="en-US" sz="1800" dirty="0">
              <a:solidFill>
                <a:schemeClr val="bg1"/>
              </a:solidFill>
            </a:endParaRPr>
          </a:p>
        </p:txBody>
      </p:sp>
      <p:sp>
        <p:nvSpPr>
          <p:cNvPr id="18" name="Rectangle 17"/>
          <p:cNvSpPr/>
          <p:nvPr/>
        </p:nvSpPr>
        <p:spPr>
          <a:xfrm>
            <a:off x="4158239" y="1218357"/>
            <a:ext cx="857286" cy="339645"/>
          </a:xfrm>
          <a:prstGeom prst="rect">
            <a:avLst/>
          </a:prstGeom>
        </p:spPr>
        <p:txBody>
          <a:bodyPr wrap="none">
            <a:spAutoFit/>
          </a:bodyPr>
          <a:lstStyle/>
          <a:p>
            <a:r>
              <a:rPr lang="en-US" dirty="0"/>
              <a:t>Step #6 </a:t>
            </a:r>
          </a:p>
        </p:txBody>
      </p:sp>
    </p:spTree>
    <p:extLst>
      <p:ext uri="{BB962C8B-B14F-4D97-AF65-F5344CB8AC3E}">
        <p14:creationId xmlns:p14="http://schemas.microsoft.com/office/powerpoint/2010/main" val="1703569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Budget Adoption Format</a:t>
            </a:r>
          </a:p>
        </p:txBody>
      </p:sp>
      <p:grpSp>
        <p:nvGrpSpPr>
          <p:cNvPr id="12" name="Group 11"/>
          <p:cNvGrpSpPr/>
          <p:nvPr/>
        </p:nvGrpSpPr>
        <p:grpSpPr>
          <a:xfrm>
            <a:off x="5456902" y="1806677"/>
            <a:ext cx="2802195" cy="2588342"/>
            <a:chOff x="7044496" y="3157055"/>
            <a:chExt cx="3747006" cy="2757516"/>
          </a:xfrm>
        </p:grpSpPr>
        <p:sp>
          <p:nvSpPr>
            <p:cNvPr id="10" name="Rounded Rectangle 9"/>
            <p:cNvSpPr/>
            <p:nvPr/>
          </p:nvSpPr>
          <p:spPr>
            <a:xfrm>
              <a:off x="7044496" y="3157055"/>
              <a:ext cx="3747006" cy="2757516"/>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9" dirty="0"/>
            </a:p>
          </p:txBody>
        </p:sp>
        <p:sp>
          <p:nvSpPr>
            <p:cNvPr id="11" name="TextBox 3"/>
            <p:cNvSpPr txBox="1">
              <a:spLocks noChangeArrowheads="1"/>
            </p:cNvSpPr>
            <p:nvPr/>
          </p:nvSpPr>
          <p:spPr bwMode="auto">
            <a:xfrm>
              <a:off x="7794673" y="3666897"/>
              <a:ext cx="2996829" cy="173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2000" b="1" dirty="0">
                  <a:latin typeface="Lato" panose="020F0502020204030203" pitchFamily="34" charset="0"/>
                </a:rPr>
                <a:t>Pre-Populated Budget Hearing and Adoption Workbooks available</a:t>
              </a:r>
              <a:endParaRPr lang="en-US" sz="1200" b="1" dirty="0">
                <a:latin typeface="Lato" panose="020F0502020204030203" pitchFamily="34" charset="0"/>
              </a:endParaRPr>
            </a:p>
          </p:txBody>
        </p:sp>
      </p:grpSp>
      <p:pic>
        <p:nvPicPr>
          <p:cNvPr id="14" name="Picture 13"/>
          <p:cNvPicPr>
            <a:picLocks noChangeAspect="1"/>
          </p:cNvPicPr>
          <p:nvPr/>
        </p:nvPicPr>
        <p:blipFill>
          <a:blip r:embed="rId3"/>
          <a:stretch>
            <a:fillRect/>
          </a:stretch>
        </p:blipFill>
        <p:spPr>
          <a:xfrm>
            <a:off x="209951" y="1371113"/>
            <a:ext cx="4605398" cy="3117763"/>
          </a:xfrm>
          <a:prstGeom prst="rect">
            <a:avLst/>
          </a:prstGeom>
          <a:ln>
            <a:solidFill>
              <a:schemeClr val="accent6">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2215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Budget Adoption Format</a:t>
            </a:r>
          </a:p>
        </p:txBody>
      </p:sp>
      <p:grpSp>
        <p:nvGrpSpPr>
          <p:cNvPr id="12" name="Group 11"/>
          <p:cNvGrpSpPr/>
          <p:nvPr/>
        </p:nvGrpSpPr>
        <p:grpSpPr>
          <a:xfrm>
            <a:off x="5456902" y="1806677"/>
            <a:ext cx="2802195" cy="2588342"/>
            <a:chOff x="7044496" y="3157055"/>
            <a:chExt cx="3747006" cy="2757516"/>
          </a:xfrm>
        </p:grpSpPr>
        <p:sp>
          <p:nvSpPr>
            <p:cNvPr id="10" name="Rounded Rectangle 9"/>
            <p:cNvSpPr/>
            <p:nvPr/>
          </p:nvSpPr>
          <p:spPr>
            <a:xfrm>
              <a:off x="7044496" y="3157055"/>
              <a:ext cx="3747006" cy="2757516"/>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9" dirty="0"/>
            </a:p>
          </p:txBody>
        </p:sp>
        <p:sp>
          <p:nvSpPr>
            <p:cNvPr id="11" name="TextBox 3"/>
            <p:cNvSpPr txBox="1">
              <a:spLocks noChangeArrowheads="1"/>
            </p:cNvSpPr>
            <p:nvPr/>
          </p:nvSpPr>
          <p:spPr bwMode="auto">
            <a:xfrm>
              <a:off x="7794673" y="3666897"/>
              <a:ext cx="2996829" cy="173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2000" b="1" dirty="0">
                  <a:latin typeface="Lato" panose="020F0502020204030203" pitchFamily="34" charset="0"/>
                </a:rPr>
                <a:t>Pre-Populated Budget Hearing and Adoption Workbooks available</a:t>
              </a:r>
              <a:endParaRPr lang="en-US" sz="1200" b="1" dirty="0">
                <a:latin typeface="Lato" panose="020F0502020204030203" pitchFamily="34" charset="0"/>
              </a:endParaRPr>
            </a:p>
          </p:txBody>
        </p:sp>
      </p:grpSp>
      <p:pic>
        <p:nvPicPr>
          <p:cNvPr id="14" name="Picture 13"/>
          <p:cNvPicPr>
            <a:picLocks noChangeAspect="1"/>
          </p:cNvPicPr>
          <p:nvPr/>
        </p:nvPicPr>
        <p:blipFill>
          <a:blip r:embed="rId3"/>
          <a:stretch>
            <a:fillRect/>
          </a:stretch>
        </p:blipFill>
        <p:spPr>
          <a:xfrm>
            <a:off x="209951" y="1371113"/>
            <a:ext cx="4605398" cy="3117763"/>
          </a:xfrm>
          <a:prstGeom prst="rect">
            <a:avLst/>
          </a:prstGeom>
          <a:ln>
            <a:solidFill>
              <a:schemeClr val="accent6">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5994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p:nvPr>
        </p:nvSpPr>
        <p:spPr>
          <a:xfrm>
            <a:off x="1680" y="32485"/>
            <a:ext cx="9040655" cy="877102"/>
          </a:xfrm>
        </p:spPr>
        <p:txBody>
          <a:bodyPr>
            <a:noAutofit/>
          </a:bodyPr>
          <a:lstStyle/>
          <a:p>
            <a:r>
              <a:rPr lang="fr-CA" altLang="en-US" dirty="0"/>
              <a:t>Energy Efficiency Savings Reporting</a:t>
            </a:r>
          </a:p>
        </p:txBody>
      </p:sp>
      <p:sp>
        <p:nvSpPr>
          <p:cNvPr id="80899" name="Content Placeholder 5"/>
          <p:cNvSpPr>
            <a:spLocks noGrp="1"/>
          </p:cNvSpPr>
          <p:nvPr>
            <p:ph idx="1"/>
          </p:nvPr>
        </p:nvSpPr>
        <p:spPr>
          <a:xfrm>
            <a:off x="1090192" y="1115022"/>
            <a:ext cx="7688048" cy="3515933"/>
          </a:xfrm>
        </p:spPr>
        <p:txBody>
          <a:bodyPr>
            <a:noAutofit/>
          </a:bodyPr>
          <a:lstStyle/>
          <a:p>
            <a:pPr>
              <a:spcAft>
                <a:spcPts val="1800"/>
              </a:spcAft>
              <a:buFont typeface="Arial" panose="020B0604020202020204" pitchFamily="34" charset="0"/>
              <a:buChar char="•"/>
              <a:defRPr/>
            </a:pPr>
            <a:r>
              <a:rPr lang="en-US" dirty="0">
                <a:latin typeface="Lato Black" panose="020F0A02020204030203" pitchFamily="34" charset="0"/>
              </a:rPr>
              <a:t>Districts should review their reported utility savings in the SAFR Reporting Portal</a:t>
            </a:r>
          </a:p>
          <a:p>
            <a:pPr>
              <a:spcAft>
                <a:spcPts val="1800"/>
              </a:spcAft>
              <a:buFont typeface="Arial" panose="020B0604020202020204" pitchFamily="34" charset="0"/>
              <a:buChar char="•"/>
              <a:defRPr/>
            </a:pPr>
            <a:r>
              <a:rPr lang="en-US" altLang="en-US" dirty="0">
                <a:latin typeface="Lato Black" panose="020F0A02020204030203" pitchFamily="34" charset="0"/>
              </a:rPr>
              <a:t>Report/update savings within two weeks of the budget hearing date. Confirm </a:t>
            </a:r>
            <a:r>
              <a:rPr lang="en-US" altLang="en-US" u="sng" dirty="0">
                <a:latin typeface="Lato Black" panose="020F0A02020204030203" pitchFamily="34" charset="0"/>
              </a:rPr>
              <a:t>before </a:t>
            </a:r>
            <a:r>
              <a:rPr lang="en-US" altLang="en-US" dirty="0">
                <a:latin typeface="Lato Black" panose="020F0A02020204030203" pitchFamily="34" charset="0"/>
              </a:rPr>
              <a:t>setting your levy in the fall</a:t>
            </a:r>
          </a:p>
          <a:p>
            <a:pPr>
              <a:spcAft>
                <a:spcPts val="1800"/>
              </a:spcAft>
              <a:buFont typeface="Arial" panose="020B0604020202020204" pitchFamily="34" charset="0"/>
              <a:buChar char="•"/>
              <a:defRPr/>
            </a:pPr>
            <a:r>
              <a:rPr lang="en-US" dirty="0">
                <a:latin typeface="Lato Black" panose="020F0A02020204030203" pitchFamily="34" charset="0"/>
              </a:rPr>
              <a:t>Districts needing to update their energy efficiency utility savings are to contact Roger Kordus at 608-267-3752 or </a:t>
            </a:r>
            <a:r>
              <a:rPr lang="en-US" dirty="0">
                <a:hlinkClick r:id="rId3"/>
              </a:rPr>
              <a:t>roger.kordus@dpi.wi.gov</a:t>
            </a:r>
          </a:p>
        </p:txBody>
      </p:sp>
      <p:sp>
        <p:nvSpPr>
          <p:cNvPr id="2" name="Slide Number Placeholder 1"/>
          <p:cNvSpPr>
            <a:spLocks noGrp="1"/>
          </p:cNvSpPr>
          <p:nvPr>
            <p:ph type="sldNum" sz="quarter" idx="12"/>
          </p:nvPr>
        </p:nvSpPr>
        <p:spPr/>
        <p:txBody>
          <a:bodyPr/>
          <a:lstStyle/>
          <a:p>
            <a:pPr>
              <a:defRPr/>
            </a:pPr>
            <a:fld id="{D1DB4A56-33A5-4C97-BAF5-F9B9A00CC479}" type="slidenum">
              <a:rPr lang="fr-CA" altLang="en-US" smtClean="0"/>
              <a:pPr>
                <a:defRPr/>
              </a:pPr>
              <a:t>44</a:t>
            </a:fld>
            <a:endParaRPr lang="fr-CA" altLang="en-US" dirty="0"/>
          </a:p>
        </p:txBody>
      </p:sp>
    </p:spTree>
    <p:extLst>
      <p:ext uri="{BB962C8B-B14F-4D97-AF65-F5344CB8AC3E}">
        <p14:creationId xmlns:p14="http://schemas.microsoft.com/office/powerpoint/2010/main" val="2124420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B8BE6-C851-4B9A-85F4-0E3C22481392}"/>
              </a:ext>
            </a:extLst>
          </p:cNvPr>
          <p:cNvSpPr>
            <a:spLocks noGrp="1"/>
          </p:cNvSpPr>
          <p:nvPr>
            <p:ph type="body" sz="quarter" idx="13"/>
          </p:nvPr>
        </p:nvSpPr>
        <p:spPr/>
        <p:txBody>
          <a:bodyPr/>
          <a:lstStyle/>
          <a:p>
            <a:r>
              <a:rPr lang="en-US" dirty="0"/>
              <a:t>Getting Ready for WISEdata Finance</a:t>
            </a:r>
          </a:p>
        </p:txBody>
      </p:sp>
      <p:sp>
        <p:nvSpPr>
          <p:cNvPr id="3" name="Text Placeholder 2">
            <a:extLst>
              <a:ext uri="{FF2B5EF4-FFF2-40B4-BE49-F238E27FC236}">
                <a16:creationId xmlns:a16="http://schemas.microsoft.com/office/drawing/2014/main" id="{00B5F185-32E4-4D63-B7CE-50F1C777F163}"/>
              </a:ext>
            </a:extLst>
          </p:cNvPr>
          <p:cNvSpPr>
            <a:spLocks noGrp="1"/>
          </p:cNvSpPr>
          <p:nvPr>
            <p:ph type="body" sz="quarter" idx="14"/>
          </p:nvPr>
        </p:nvSpPr>
        <p:spPr>
          <a:xfrm>
            <a:off x="2052028" y="1197428"/>
            <a:ext cx="5046877" cy="3693353"/>
          </a:xfrm>
        </p:spPr>
        <p:txBody>
          <a:bodyPr>
            <a:normAutofit/>
          </a:bodyPr>
          <a:lstStyle/>
          <a:p>
            <a:r>
              <a:rPr lang="en-US" dirty="0"/>
              <a:t>Access info available at:</a:t>
            </a:r>
          </a:p>
          <a:p>
            <a:pPr marL="0" indent="0" algn="ctr">
              <a:buNone/>
            </a:pPr>
            <a:r>
              <a:rPr lang="en-US" dirty="0">
                <a:hlinkClick r:id="rId2"/>
              </a:rPr>
              <a:t>dpi.wi.gov/</a:t>
            </a:r>
            <a:r>
              <a:rPr lang="en-US" dirty="0" err="1">
                <a:hlinkClick r:id="rId2"/>
              </a:rPr>
              <a:t>sfs</a:t>
            </a:r>
            <a:r>
              <a:rPr lang="en-US" dirty="0">
                <a:hlinkClick r:id="rId2"/>
              </a:rPr>
              <a:t>/</a:t>
            </a:r>
            <a:r>
              <a:rPr lang="en-US" dirty="0" err="1">
                <a:hlinkClick r:id="rId2"/>
              </a:rPr>
              <a:t>wdf</a:t>
            </a:r>
            <a:endParaRPr lang="en-US" dirty="0"/>
          </a:p>
          <a:p>
            <a:r>
              <a:rPr lang="en-US" dirty="0"/>
              <a:t>You have submitted 2022-23 budget data. This summer, you will provide 2022-23 actual data via </a:t>
            </a:r>
            <a:r>
              <a:rPr lang="en-US" dirty="0" err="1"/>
              <a:t>WISEdata</a:t>
            </a:r>
            <a:r>
              <a:rPr lang="en-US" dirty="0"/>
              <a:t> Finance</a:t>
            </a:r>
          </a:p>
        </p:txBody>
      </p:sp>
    </p:spTree>
    <p:extLst>
      <p:ext uri="{BB962C8B-B14F-4D97-AF65-F5344CB8AC3E}">
        <p14:creationId xmlns:p14="http://schemas.microsoft.com/office/powerpoint/2010/main" val="4331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6448" y="1102127"/>
            <a:ext cx="5373934" cy="3000821"/>
          </a:xfrm>
          <a:prstGeom prst="rect">
            <a:avLst/>
          </a:prstGeom>
        </p:spPr>
        <p:txBody>
          <a:bodyPr wrap="square">
            <a:spAutoFit/>
          </a:bodyPr>
          <a:lstStyle/>
          <a:p>
            <a:pPr marL="385628" indent="-385628">
              <a:spcAft>
                <a:spcPts val="1800"/>
              </a:spcAft>
              <a:buFont typeface="Arial" panose="020B0604020202020204" pitchFamily="34" charset="0"/>
              <a:buChar char="•"/>
            </a:pPr>
            <a:r>
              <a:rPr lang="en-US" sz="1800" b="1" dirty="0">
                <a:latin typeface="Lato Black" panose="020F0A02020204030203" pitchFamily="34" charset="0"/>
              </a:rPr>
              <a:t>Board approves appropriations and purposes of the budget (authority for spending)</a:t>
            </a:r>
          </a:p>
          <a:p>
            <a:pPr marL="385628" indent="-385628">
              <a:spcAft>
                <a:spcPts val="1800"/>
              </a:spcAft>
              <a:buFont typeface="Arial" panose="020B0604020202020204" pitchFamily="34" charset="0"/>
              <a:buChar char="•"/>
            </a:pPr>
            <a:r>
              <a:rPr lang="en-US" sz="1800" b="1" dirty="0">
                <a:latin typeface="Lato Black" panose="020F0A02020204030203" pitchFamily="34" charset="0"/>
              </a:rPr>
              <a:t>Update your WISEdata Finance 2022-23 budget, monitor MOE</a:t>
            </a:r>
          </a:p>
          <a:p>
            <a:pPr marL="385628" indent="-385628">
              <a:spcAft>
                <a:spcPts val="1800"/>
              </a:spcAft>
              <a:buFont typeface="Arial" panose="020B0604020202020204" pitchFamily="34" charset="0"/>
              <a:buChar char="•"/>
            </a:pPr>
            <a:r>
              <a:rPr lang="en-US" sz="1800" b="1" dirty="0">
                <a:latin typeface="Lato Black" panose="020F0A02020204030203" pitchFamily="34" charset="0"/>
              </a:rPr>
              <a:t>Revenue Limits will determine the majority of your resources and pre pops are available as a resource, the calculation is yours until May</a:t>
            </a:r>
          </a:p>
          <a:p>
            <a:pPr marL="385628" indent="-385628">
              <a:spcAft>
                <a:spcPts val="1800"/>
              </a:spcAft>
              <a:buFont typeface="Arial" panose="020B0604020202020204" pitchFamily="34" charset="0"/>
              <a:buChar char="•"/>
            </a:pPr>
            <a:r>
              <a:rPr lang="en-US" sz="1800" b="1" dirty="0">
                <a:latin typeface="Lato Black" panose="020F0A02020204030203" pitchFamily="34" charset="0"/>
              </a:rPr>
              <a:t>Transfer of Service Requests must be timely</a:t>
            </a:r>
          </a:p>
        </p:txBody>
      </p:sp>
      <p:sp>
        <p:nvSpPr>
          <p:cNvPr id="6" name="TextBox 5"/>
          <p:cNvSpPr txBox="1"/>
          <p:nvPr/>
        </p:nvSpPr>
        <p:spPr>
          <a:xfrm>
            <a:off x="-6907" y="136634"/>
            <a:ext cx="9140641" cy="715452"/>
          </a:xfrm>
          <a:prstGeom prst="rect">
            <a:avLst/>
          </a:prstGeom>
          <a:noFill/>
        </p:spPr>
        <p:txBody>
          <a:bodyPr wrap="square" rtlCol="0">
            <a:spAutoFit/>
          </a:bodyPr>
          <a:lstStyle/>
          <a:p>
            <a:pPr algn="ctr"/>
            <a:r>
              <a:rPr lang="en-US" sz="4049" dirty="0">
                <a:solidFill>
                  <a:schemeClr val="bg1"/>
                </a:solidFill>
                <a:latin typeface="Lato Black" panose="020F0A02020204030203" pitchFamily="34" charset="0"/>
              </a:rPr>
              <a:t>Points to Remember</a:t>
            </a:r>
          </a:p>
        </p:txBody>
      </p:sp>
    </p:spTree>
    <p:extLst>
      <p:ext uri="{BB962C8B-B14F-4D97-AF65-F5344CB8AC3E}">
        <p14:creationId xmlns:p14="http://schemas.microsoft.com/office/powerpoint/2010/main" val="4250145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49B39-D9F8-4534-A277-89EFFEFF9D99}"/>
              </a:ext>
            </a:extLst>
          </p:cNvPr>
          <p:cNvSpPr>
            <a:spLocks noGrp="1"/>
          </p:cNvSpPr>
          <p:nvPr>
            <p:ph type="body" sz="quarter" idx="13"/>
          </p:nvPr>
        </p:nvSpPr>
        <p:spPr/>
        <p:txBody>
          <a:bodyPr/>
          <a:lstStyle/>
          <a:p>
            <a:r>
              <a:rPr lang="en-US" dirty="0"/>
              <a:t>Contact Us</a:t>
            </a:r>
          </a:p>
        </p:txBody>
      </p:sp>
      <p:sp>
        <p:nvSpPr>
          <p:cNvPr id="3" name="Text Placeholder 2">
            <a:extLst>
              <a:ext uri="{FF2B5EF4-FFF2-40B4-BE49-F238E27FC236}">
                <a16:creationId xmlns:a16="http://schemas.microsoft.com/office/drawing/2014/main" id="{91926743-F339-4E15-8609-431909FBA0DE}"/>
              </a:ext>
            </a:extLst>
          </p:cNvPr>
          <p:cNvSpPr>
            <a:spLocks noGrp="1"/>
          </p:cNvSpPr>
          <p:nvPr>
            <p:ph type="body" sz="quarter" idx="14"/>
          </p:nvPr>
        </p:nvSpPr>
        <p:spPr/>
        <p:txBody>
          <a:bodyPr>
            <a:normAutofit fontScale="92500"/>
          </a:bodyPr>
          <a:lstStyle/>
          <a:p>
            <a:r>
              <a:rPr lang="en-US" dirty="0"/>
              <a:t>Team Directory:</a:t>
            </a:r>
            <a:br>
              <a:rPr lang="en-US" dirty="0"/>
            </a:br>
            <a:r>
              <a:rPr lang="en-US" dirty="0">
                <a:hlinkClick r:id="rId2"/>
              </a:rPr>
              <a:t>dpi.wi.gov/sfs/communications/</a:t>
            </a:r>
            <a:br>
              <a:rPr lang="en-US" dirty="0">
                <a:hlinkClick r:id="rId2"/>
              </a:rPr>
            </a:br>
            <a:r>
              <a:rPr lang="en-US" dirty="0">
                <a:hlinkClick r:id="rId2"/>
              </a:rPr>
              <a:t>staff-directory</a:t>
            </a:r>
            <a:endParaRPr lang="en-US" dirty="0"/>
          </a:p>
          <a:p>
            <a:r>
              <a:rPr lang="en-US" dirty="0"/>
              <a:t>General Mailbox: </a:t>
            </a:r>
            <a:r>
              <a:rPr lang="en-US" dirty="0">
                <a:hlinkClick r:id="rId3"/>
              </a:rPr>
              <a:t>dpifin@dpi.wi.gov</a:t>
            </a:r>
            <a:endParaRPr lang="en-US" dirty="0"/>
          </a:p>
        </p:txBody>
      </p:sp>
    </p:spTree>
    <p:extLst>
      <p:ext uri="{BB962C8B-B14F-4D97-AF65-F5344CB8AC3E}">
        <p14:creationId xmlns:p14="http://schemas.microsoft.com/office/powerpoint/2010/main" val="341928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Upcoming Reports and Activities</a:t>
            </a:r>
          </a:p>
        </p:txBody>
      </p:sp>
      <p:sp>
        <p:nvSpPr>
          <p:cNvPr id="7" name="Rectangle 6"/>
          <p:cNvSpPr/>
          <p:nvPr/>
        </p:nvSpPr>
        <p:spPr>
          <a:xfrm>
            <a:off x="1202635" y="1390457"/>
            <a:ext cx="1425390" cy="369332"/>
          </a:xfrm>
          <a:prstGeom prst="rect">
            <a:avLst/>
          </a:prstGeom>
        </p:spPr>
        <p:txBody>
          <a:bodyPr wrap="none">
            <a:spAutoFit/>
          </a:bodyPr>
          <a:lstStyle/>
          <a:p>
            <a:r>
              <a:rPr lang="en-US" sz="1800" dirty="0">
                <a:latin typeface="Lato Black" panose="020F0A02020204030203" pitchFamily="34" charset="0"/>
              </a:rPr>
              <a:t>Fiscal Audit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1718"/>
            <a:ext cx="1202635" cy="1202635"/>
          </a:xfrm>
          <a:prstGeom prst="rect">
            <a:avLst/>
          </a:prstGeom>
        </p:spPr>
      </p:pic>
      <p:sp>
        <p:nvSpPr>
          <p:cNvPr id="10" name="Rectangle 9"/>
          <p:cNvSpPr/>
          <p:nvPr/>
        </p:nvSpPr>
        <p:spPr>
          <a:xfrm>
            <a:off x="2423608" y="2126421"/>
            <a:ext cx="4508735" cy="646331"/>
          </a:xfrm>
          <a:prstGeom prst="rect">
            <a:avLst/>
          </a:prstGeom>
        </p:spPr>
        <p:txBody>
          <a:bodyPr wrap="none">
            <a:spAutoFit/>
          </a:bodyPr>
          <a:lstStyle/>
          <a:p>
            <a:r>
              <a:rPr lang="en-US" sz="1800" dirty="0">
                <a:latin typeface="Lato Black" panose="020F0A02020204030203" pitchFamily="34" charset="0"/>
              </a:rPr>
              <a:t>Monitor and Amend Current Year Budget</a:t>
            </a:r>
          </a:p>
          <a:p>
            <a:r>
              <a:rPr lang="en-US" sz="1800" dirty="0">
                <a:latin typeface="Lato Black" panose="020F0A02020204030203" pitchFamily="34" charset="0"/>
              </a:rPr>
              <a:t>                       WISEdata Finance </a:t>
            </a:r>
          </a:p>
        </p:txBody>
      </p:sp>
      <p:sp>
        <p:nvSpPr>
          <p:cNvPr id="11" name="Rectangle 10"/>
          <p:cNvSpPr/>
          <p:nvPr/>
        </p:nvSpPr>
        <p:spPr>
          <a:xfrm>
            <a:off x="3635281" y="3455626"/>
            <a:ext cx="4445832" cy="369332"/>
          </a:xfrm>
          <a:prstGeom prst="rect">
            <a:avLst/>
          </a:prstGeom>
        </p:spPr>
        <p:txBody>
          <a:bodyPr wrap="none">
            <a:spAutoFit/>
          </a:bodyPr>
          <a:lstStyle/>
          <a:p>
            <a:r>
              <a:rPr lang="en-US" sz="1800" dirty="0">
                <a:latin typeface="Lato Black" panose="020F0A02020204030203" pitchFamily="34" charset="0"/>
              </a:rPr>
              <a:t>Final 2022-23 Revenue Limit Calculation</a:t>
            </a:r>
          </a:p>
        </p:txBody>
      </p:sp>
      <p:sp>
        <p:nvSpPr>
          <p:cNvPr id="12" name="Rectangle 11"/>
          <p:cNvSpPr/>
          <p:nvPr/>
        </p:nvSpPr>
        <p:spPr>
          <a:xfrm>
            <a:off x="5313196" y="4511778"/>
            <a:ext cx="2454518" cy="369332"/>
          </a:xfrm>
          <a:prstGeom prst="rect">
            <a:avLst/>
          </a:prstGeom>
        </p:spPr>
        <p:txBody>
          <a:bodyPr wrap="none">
            <a:spAutoFit/>
          </a:bodyPr>
          <a:lstStyle/>
          <a:p>
            <a:r>
              <a:rPr lang="en-US" sz="1800" dirty="0">
                <a:latin typeface="Lato Black" panose="020F0A02020204030203" pitchFamily="34" charset="0"/>
              </a:rPr>
              <a:t>June aid withholding  </a:t>
            </a:r>
          </a:p>
        </p:txBody>
      </p:sp>
      <p:pic>
        <p:nvPicPr>
          <p:cNvPr id="13" name="Picture 12"/>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98046" y="2104489"/>
            <a:ext cx="1177946" cy="571044"/>
          </a:xfrm>
          <a:prstGeom prst="rect">
            <a:avLst/>
          </a:prstGeom>
          <a:ln>
            <a:solidFill>
              <a:schemeClr val="accent1">
                <a:lumMod val="40000"/>
                <a:lumOff val="60000"/>
              </a:schemeClr>
            </a:solidFill>
          </a:ln>
          <a:effectLst>
            <a:outerShdw blurRad="190500" algn="tl" rotWithShape="0">
              <a:srgbClr val="000000">
                <a:alpha val="70000"/>
              </a:srgbClr>
            </a:outerShdw>
          </a:effectLst>
        </p:spPr>
      </p:pic>
      <p:pic>
        <p:nvPicPr>
          <p:cNvPr id="15" name="Picture 14"/>
          <p:cNvPicPr>
            <a:picLocks noChangeAspect="1"/>
          </p:cNvPicPr>
          <p:nvPr/>
        </p:nvPicPr>
        <p:blipFill>
          <a:blip r:embed="rId5"/>
          <a:stretch>
            <a:fillRect/>
          </a:stretch>
        </p:blipFill>
        <p:spPr>
          <a:xfrm>
            <a:off x="2906068" y="4176687"/>
            <a:ext cx="2240729" cy="777774"/>
          </a:xfrm>
          <a:prstGeom prst="rect">
            <a:avLst/>
          </a:prstGeom>
          <a:solidFill>
            <a:srgbClr val="FFFF00"/>
          </a:solidFill>
          <a:ln>
            <a:solidFill>
              <a:srgbClr val="FFC000"/>
            </a:solidFill>
          </a:ln>
        </p:spPr>
      </p:pic>
      <p:grpSp>
        <p:nvGrpSpPr>
          <p:cNvPr id="16" name="Group 15"/>
          <p:cNvGrpSpPr/>
          <p:nvPr/>
        </p:nvGrpSpPr>
        <p:grpSpPr>
          <a:xfrm>
            <a:off x="178904" y="3764498"/>
            <a:ext cx="1331543" cy="1184335"/>
            <a:chOff x="106679" y="3401463"/>
            <a:chExt cx="1846165" cy="1742037"/>
          </a:xfrm>
        </p:grpSpPr>
        <p:sp>
          <p:nvSpPr>
            <p:cNvPr id="17" name="Freeform 16"/>
            <p:cNvSpPr>
              <a:spLocks/>
            </p:cNvSpPr>
            <p:nvPr/>
          </p:nvSpPr>
          <p:spPr bwMode="auto">
            <a:xfrm rot="5400000">
              <a:off x="-62863" y="3571005"/>
              <a:ext cx="1692576" cy="1353492"/>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chemeClr val="accent1"/>
            </a:solidFill>
            <a:ln w="9525" cap="rnd">
              <a:solidFill>
                <a:schemeClr val="bg1"/>
              </a:solidFill>
              <a:round/>
              <a:headEnd/>
              <a:tailEnd/>
            </a:ln>
          </p:spPr>
          <p:txBody>
            <a:bodyPr lIns="36000" tIns="36000" rIns="36000" bIns="36000"/>
            <a:lstStyle/>
            <a:p>
              <a:pPr>
                <a:defRPr/>
              </a:pPr>
              <a:endParaRPr lang="en-US" sz="1400" dirty="0">
                <a:solidFill>
                  <a:schemeClr val="bg1"/>
                </a:solidFill>
              </a:endParaRPr>
            </a:p>
          </p:txBody>
        </p:sp>
        <p:grpSp>
          <p:nvGrpSpPr>
            <p:cNvPr id="18" name="Group 17"/>
            <p:cNvGrpSpPr/>
            <p:nvPr/>
          </p:nvGrpSpPr>
          <p:grpSpPr>
            <a:xfrm>
              <a:off x="295536" y="3450924"/>
              <a:ext cx="1657308" cy="1692576"/>
              <a:chOff x="234576" y="3401463"/>
              <a:chExt cx="1657308" cy="1692576"/>
            </a:xfrm>
          </p:grpSpPr>
          <p:sp>
            <p:nvSpPr>
              <p:cNvPr id="19" name="Freeform 18"/>
              <p:cNvSpPr>
                <a:spLocks/>
              </p:cNvSpPr>
              <p:nvPr/>
            </p:nvSpPr>
            <p:spPr bwMode="auto">
              <a:xfrm rot="16200000">
                <a:off x="368850" y="3571005"/>
                <a:ext cx="1692576" cy="1353492"/>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chemeClr val="accent6"/>
              </a:solidFill>
              <a:ln w="9525" cap="rnd">
                <a:solidFill>
                  <a:schemeClr val="bg1"/>
                </a:solidFill>
                <a:round/>
                <a:headEnd/>
                <a:tailEnd/>
              </a:ln>
            </p:spPr>
            <p:txBody>
              <a:bodyPr lIns="36000" tIns="36000" rIns="36000" bIns="36000"/>
              <a:lstStyle/>
              <a:p>
                <a:endParaRPr lang="en-US" sz="1400" dirty="0">
                  <a:solidFill>
                    <a:srgbClr val="575757"/>
                  </a:solidFill>
                </a:endParaRPr>
              </a:p>
            </p:txBody>
          </p:sp>
          <p:sp>
            <p:nvSpPr>
              <p:cNvPr id="20" name="Text Box 5"/>
              <p:cNvSpPr txBox="1">
                <a:spLocks noChangeArrowheads="1"/>
              </p:cNvSpPr>
              <p:nvPr/>
            </p:nvSpPr>
            <p:spPr bwMode="gray">
              <a:xfrm>
                <a:off x="1009401" y="3865429"/>
                <a:ext cx="594785" cy="92862"/>
              </a:xfrm>
              <a:prstGeom prst="rect">
                <a:avLst/>
              </a:prstGeom>
              <a:noFill/>
              <a:ln w="9525" algn="ctr">
                <a:noFill/>
                <a:miter lim="800000"/>
                <a:headEnd/>
                <a:tailEnd/>
              </a:ln>
            </p:spPr>
            <p:txBody>
              <a:bodyPr wrap="square" lIns="0" tIns="0" rIns="0" bIns="0" anchor="ctr">
                <a:spAutoFit/>
              </a:bodyPr>
              <a:lstStyle/>
              <a:p>
                <a:pPr algn="ctr">
                  <a:lnSpc>
                    <a:spcPct val="106000"/>
                  </a:lnSpc>
                  <a:buClr>
                    <a:schemeClr val="tx1"/>
                  </a:buClr>
                </a:pPr>
                <a:r>
                  <a:rPr lang="en-US" sz="600" dirty="0">
                    <a:solidFill>
                      <a:schemeClr val="bg1"/>
                    </a:solidFill>
                    <a:latin typeface="Lato Black" panose="020F0A02020204030203" pitchFamily="34" charset="0"/>
                  </a:rPr>
                  <a:t>GENERAL AIDS</a:t>
                </a:r>
              </a:p>
            </p:txBody>
          </p:sp>
          <p:sp>
            <p:nvSpPr>
              <p:cNvPr id="21" name="Text Box 6"/>
              <p:cNvSpPr txBox="1">
                <a:spLocks noChangeArrowheads="1"/>
              </p:cNvSpPr>
              <p:nvPr/>
            </p:nvSpPr>
            <p:spPr bwMode="gray">
              <a:xfrm>
                <a:off x="234576" y="4378103"/>
                <a:ext cx="774825" cy="92862"/>
              </a:xfrm>
              <a:prstGeom prst="rect">
                <a:avLst/>
              </a:prstGeom>
              <a:noFill/>
              <a:ln w="9525" algn="ctr">
                <a:noFill/>
                <a:miter lim="800000"/>
                <a:headEnd/>
                <a:tailEnd/>
              </a:ln>
            </p:spPr>
            <p:txBody>
              <a:bodyPr wrap="square" lIns="0" tIns="0" rIns="0" bIns="0" anchor="ctr">
                <a:spAutoFit/>
              </a:bodyPr>
              <a:lstStyle/>
              <a:p>
                <a:pPr algn="ctr">
                  <a:lnSpc>
                    <a:spcPct val="106000"/>
                  </a:lnSpc>
                  <a:buClr>
                    <a:schemeClr val="bg1"/>
                  </a:buClr>
                </a:pPr>
                <a:r>
                  <a:rPr lang="en-US" sz="600" dirty="0">
                    <a:solidFill>
                      <a:schemeClr val="bg1"/>
                    </a:solidFill>
                    <a:latin typeface="Lato Black" panose="020F0A02020204030203" pitchFamily="34" charset="0"/>
                  </a:rPr>
                  <a:t>PROPERTY  TAXES</a:t>
                </a:r>
              </a:p>
            </p:txBody>
          </p:sp>
        </p:grpSp>
      </p:grpSp>
      <p:grpSp>
        <p:nvGrpSpPr>
          <p:cNvPr id="4" name="Group 3"/>
          <p:cNvGrpSpPr/>
          <p:nvPr/>
        </p:nvGrpSpPr>
        <p:grpSpPr>
          <a:xfrm>
            <a:off x="7108008" y="1358478"/>
            <a:ext cx="1571815" cy="1410328"/>
            <a:chOff x="7322836" y="1930028"/>
            <a:chExt cx="1571815" cy="1410328"/>
          </a:xfrm>
        </p:grpSpPr>
        <p:pic>
          <p:nvPicPr>
            <p:cNvPr id="22" name="Picture 2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22836" y="1930028"/>
              <a:ext cx="1571815" cy="1410328"/>
            </a:xfrm>
            <a:prstGeom prst="rect">
              <a:avLst/>
            </a:prstGeom>
          </p:spPr>
        </p:pic>
        <p:sp>
          <p:nvSpPr>
            <p:cNvPr id="3" name="TextBox 2"/>
            <p:cNvSpPr txBox="1"/>
            <p:nvPr/>
          </p:nvSpPr>
          <p:spPr>
            <a:xfrm>
              <a:off x="7591121" y="2036643"/>
              <a:ext cx="1193649" cy="834267"/>
            </a:xfrm>
            <a:prstGeom prst="rect">
              <a:avLst/>
            </a:prstGeom>
            <a:noFill/>
          </p:spPr>
          <p:txBody>
            <a:bodyPr wrap="square" rtlCol="0">
              <a:spAutoFit/>
            </a:bodyPr>
            <a:lstStyle/>
            <a:p>
              <a:r>
                <a:rPr lang="en-US" dirty="0">
                  <a:latin typeface="Lato Black" panose="020F0A02020204030203" pitchFamily="34" charset="0"/>
                </a:rPr>
                <a:t>2022-23</a:t>
              </a:r>
            </a:p>
            <a:p>
              <a:r>
                <a:rPr lang="en-US" dirty="0">
                  <a:latin typeface="Lato Black" panose="020F0A02020204030203" pitchFamily="34" charset="0"/>
                </a:rPr>
                <a:t>Budget  UPDATES</a:t>
              </a:r>
            </a:p>
          </p:txBody>
        </p:sp>
      </p:grpSp>
      <p:pic>
        <p:nvPicPr>
          <p:cNvPr id="6" name="Picture 5">
            <a:extLst>
              <a:ext uri="{FF2B5EF4-FFF2-40B4-BE49-F238E27FC236}">
                <a16:creationId xmlns:a16="http://schemas.microsoft.com/office/drawing/2014/main" id="{7C5D9530-EDBF-4358-A445-9B2B8929B3BC}"/>
              </a:ext>
            </a:extLst>
          </p:cNvPr>
          <p:cNvPicPr>
            <a:picLocks noChangeAspect="1"/>
          </p:cNvPicPr>
          <p:nvPr/>
        </p:nvPicPr>
        <p:blipFill>
          <a:blip r:embed="rId7"/>
          <a:stretch>
            <a:fillRect/>
          </a:stretch>
        </p:blipFill>
        <p:spPr>
          <a:xfrm>
            <a:off x="1309126" y="3149219"/>
            <a:ext cx="2228965" cy="596931"/>
          </a:xfrm>
          <a:prstGeom prst="rect">
            <a:avLst/>
          </a:prstGeom>
        </p:spPr>
      </p:pic>
    </p:spTree>
    <p:extLst>
      <p:ext uri="{BB962C8B-B14F-4D97-AF65-F5344CB8AC3E}">
        <p14:creationId xmlns:p14="http://schemas.microsoft.com/office/powerpoint/2010/main" val="172583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127175" y="998303"/>
            <a:ext cx="6889652" cy="4008595"/>
          </a:xfrm>
          <a:prstGeom prst="triangle">
            <a:avLst>
              <a:gd name="adj" fmla="val 49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2" name="Text Placeholder 1"/>
          <p:cNvSpPr>
            <a:spLocks noGrp="1"/>
          </p:cNvSpPr>
          <p:nvPr>
            <p:ph type="body" sz="quarter" idx="13"/>
          </p:nvPr>
        </p:nvSpPr>
        <p:spPr>
          <a:xfrm>
            <a:off x="1680" y="0"/>
            <a:ext cx="9140642" cy="924447"/>
          </a:xfrm>
        </p:spPr>
        <p:txBody>
          <a:bodyPr/>
          <a:lstStyle/>
          <a:p>
            <a:r>
              <a:rPr lang="en-US" dirty="0">
                <a:solidFill>
                  <a:schemeClr val="bg1"/>
                </a:solidFill>
              </a:rPr>
              <a:t>PI 1563 Membership Report</a:t>
            </a:r>
          </a:p>
        </p:txBody>
      </p:sp>
      <p:sp>
        <p:nvSpPr>
          <p:cNvPr id="27651" name="Content Placeholder 2"/>
          <p:cNvSpPr>
            <a:spLocks noGrp="1"/>
          </p:cNvSpPr>
          <p:nvPr>
            <p:ph sz="quarter" idx="4294967295"/>
          </p:nvPr>
        </p:nvSpPr>
        <p:spPr>
          <a:xfrm>
            <a:off x="3389976" y="2371913"/>
            <a:ext cx="2613412" cy="2373922"/>
          </a:xfrm>
        </p:spPr>
        <p:txBody>
          <a:bodyPr>
            <a:noAutofit/>
          </a:bodyPr>
          <a:lstStyle/>
          <a:p>
            <a:pPr marL="385763" indent="-385763">
              <a:spcBef>
                <a:spcPct val="0"/>
              </a:spcBef>
              <a:spcAft>
                <a:spcPts val="900"/>
              </a:spcAft>
              <a:buFont typeface="+mj-lt"/>
              <a:buAutoNum type="arabicPeriod"/>
            </a:pPr>
            <a:r>
              <a:rPr lang="en-US" altLang="en-US" sz="2051" dirty="0">
                <a:solidFill>
                  <a:schemeClr val="bg1"/>
                </a:solidFill>
              </a:rPr>
              <a:t>All changes after audit reports are due must be requested</a:t>
            </a:r>
          </a:p>
          <a:p>
            <a:pPr marL="385763" indent="-385763">
              <a:spcBef>
                <a:spcPct val="0"/>
              </a:spcBef>
              <a:spcAft>
                <a:spcPts val="900"/>
              </a:spcAft>
              <a:buFont typeface="+mj-lt"/>
              <a:buAutoNum type="arabicPeriod"/>
            </a:pPr>
            <a:r>
              <a:rPr lang="en-US" altLang="en-US" sz="2051" dirty="0">
                <a:solidFill>
                  <a:schemeClr val="bg1"/>
                </a:solidFill>
              </a:rPr>
              <a:t>Changes may impact revenue limit</a:t>
            </a:r>
          </a:p>
        </p:txBody>
      </p:sp>
    </p:spTree>
    <p:extLst>
      <p:ext uri="{BB962C8B-B14F-4D97-AF65-F5344CB8AC3E}">
        <p14:creationId xmlns:p14="http://schemas.microsoft.com/office/powerpoint/2010/main" val="166887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921657"/>
          </a:xfrm>
        </p:spPr>
        <p:txBody>
          <a:bodyPr/>
          <a:lstStyle/>
          <a:p>
            <a:r>
              <a:rPr lang="en-US" dirty="0"/>
              <a:t>Open Enrollment for June Aid</a:t>
            </a:r>
          </a:p>
        </p:txBody>
      </p:sp>
      <p:pic>
        <p:nvPicPr>
          <p:cNvPr id="4" name="Picture 3"/>
          <p:cNvPicPr>
            <a:picLocks noChangeAspect="1"/>
          </p:cNvPicPr>
          <p:nvPr/>
        </p:nvPicPr>
        <p:blipFill>
          <a:blip r:embed="rId3"/>
          <a:stretch>
            <a:fillRect/>
          </a:stretch>
        </p:blipFill>
        <p:spPr>
          <a:xfrm>
            <a:off x="3253567" y="1618091"/>
            <a:ext cx="2636866" cy="2206227"/>
          </a:xfrm>
          <a:prstGeom prst="rect">
            <a:avLst/>
          </a:prstGeom>
          <a:solidFill>
            <a:schemeClr val="accent1">
              <a:lumMod val="50000"/>
            </a:schemeClr>
          </a:solidFill>
          <a:ln>
            <a:solidFill>
              <a:srgbClr val="0070C0"/>
            </a:solidFill>
          </a:ln>
        </p:spPr>
      </p:pic>
    </p:spTree>
    <p:extLst>
      <p:ext uri="{BB962C8B-B14F-4D97-AF65-F5344CB8AC3E}">
        <p14:creationId xmlns:p14="http://schemas.microsoft.com/office/powerpoint/2010/main" val="381082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921657"/>
          </a:xfrm>
        </p:spPr>
        <p:txBody>
          <a:bodyPr/>
          <a:lstStyle/>
          <a:p>
            <a:r>
              <a:rPr lang="en-US" dirty="0"/>
              <a:t>Open Enrollment</a:t>
            </a:r>
          </a:p>
        </p:txBody>
      </p:sp>
      <p:pic>
        <p:nvPicPr>
          <p:cNvPr id="3" name="Picture 2"/>
          <p:cNvPicPr>
            <a:picLocks noChangeAspect="1"/>
          </p:cNvPicPr>
          <p:nvPr/>
        </p:nvPicPr>
        <p:blipFill>
          <a:blip r:embed="rId3"/>
          <a:stretch>
            <a:fillRect/>
          </a:stretch>
        </p:blipFill>
        <p:spPr>
          <a:xfrm>
            <a:off x="600075" y="1439466"/>
            <a:ext cx="7943850" cy="2264569"/>
          </a:xfrm>
          <a:prstGeom prst="rect">
            <a:avLst/>
          </a:prstGeom>
          <a:ln>
            <a:solidFill>
              <a:schemeClr val="accent6">
                <a:lumMod val="50000"/>
              </a:schemeClr>
            </a:solidFill>
          </a:ln>
        </p:spPr>
      </p:pic>
    </p:spTree>
    <p:extLst>
      <p:ext uri="{BB962C8B-B14F-4D97-AF65-F5344CB8AC3E}">
        <p14:creationId xmlns:p14="http://schemas.microsoft.com/office/powerpoint/2010/main" val="232220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80" y="0"/>
            <a:ext cx="9140642" cy="924447"/>
          </a:xfrm>
        </p:spPr>
        <p:txBody>
          <a:bodyPr>
            <a:normAutofit/>
          </a:bodyPr>
          <a:lstStyle/>
          <a:p>
            <a:r>
              <a:rPr lang="en-US" dirty="0"/>
              <a:t>Open Enrollment for July</a:t>
            </a:r>
          </a:p>
        </p:txBody>
      </p:sp>
      <p:sp>
        <p:nvSpPr>
          <p:cNvPr id="22532" name="Content Placeholder 2"/>
          <p:cNvSpPr>
            <a:spLocks noGrp="1"/>
          </p:cNvSpPr>
          <p:nvPr>
            <p:ph sz="quarter" idx="4294967295"/>
          </p:nvPr>
        </p:nvSpPr>
        <p:spPr>
          <a:xfrm>
            <a:off x="1070996" y="1286621"/>
            <a:ext cx="7002009" cy="2581113"/>
          </a:xfrm>
        </p:spPr>
        <p:txBody>
          <a:bodyPr>
            <a:noAutofit/>
          </a:bodyPr>
          <a:lstStyle/>
          <a:p>
            <a:pPr marL="542875" indent="-342900">
              <a:spcBef>
                <a:spcPts val="879"/>
              </a:spcBef>
              <a:spcAft>
                <a:spcPts val="879"/>
              </a:spcAft>
            </a:pPr>
            <a:r>
              <a:rPr lang="en-US" altLang="en-US" dirty="0">
                <a:latin typeface="Lato Black" panose="020F0A02020204030203" pitchFamily="34" charset="0"/>
              </a:rPr>
              <a:t>Contact Parental Education Options Team with corrections by mid-June</a:t>
            </a:r>
            <a:endParaRPr lang="en-US" altLang="en-US" dirty="0">
              <a:highlight>
                <a:srgbClr val="FFFF00"/>
              </a:highlight>
              <a:latin typeface="Lato Black" panose="020F0A02020204030203" pitchFamily="34" charset="0"/>
            </a:endParaRPr>
          </a:p>
          <a:p>
            <a:pPr marL="542875" indent="-342900">
              <a:spcBef>
                <a:spcPts val="879"/>
              </a:spcBef>
              <a:spcAft>
                <a:spcPts val="879"/>
              </a:spcAft>
            </a:pPr>
            <a:r>
              <a:rPr lang="en-US" altLang="en-US" dirty="0">
                <a:latin typeface="Lato Black" panose="020F0A02020204030203" pitchFamily="34" charset="0"/>
              </a:rPr>
              <a:t>Update PI-1563 September and January Pupil Counts for any membership changes</a:t>
            </a:r>
          </a:p>
          <a:p>
            <a:pPr marL="542875" indent="-342900">
              <a:spcBef>
                <a:spcPts val="879"/>
              </a:spcBef>
              <a:spcAft>
                <a:spcPts val="879"/>
              </a:spcAft>
            </a:pPr>
            <a:r>
              <a:rPr lang="en-US" altLang="en-US" dirty="0">
                <a:latin typeface="Lato Black" panose="020F0A02020204030203" pitchFamily="34" charset="0"/>
              </a:rPr>
              <a:t>Aid adjustments are then calculated by the Parental Education Options Team</a:t>
            </a:r>
          </a:p>
        </p:txBody>
      </p:sp>
    </p:spTree>
    <p:extLst>
      <p:ext uri="{BB962C8B-B14F-4D97-AF65-F5344CB8AC3E}">
        <p14:creationId xmlns:p14="http://schemas.microsoft.com/office/powerpoint/2010/main" val="21882626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12064</TotalTime>
  <Words>3514</Words>
  <Application>Microsoft Office PowerPoint</Application>
  <PresentationFormat>On-screen Show (16:9)</PresentationFormat>
  <Paragraphs>372</Paragraphs>
  <Slides>47</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Lato</vt:lpstr>
      <vt:lpstr>Lato Black</vt:lpstr>
      <vt:lpstr>Wingdings</vt:lpstr>
      <vt:lpstr>Wingdings 2</vt:lpstr>
      <vt:lpstr>Office Theme</vt:lpstr>
      <vt:lpstr>Title Slide</vt:lpstr>
      <vt:lpstr>Title Slide</vt:lpstr>
      <vt:lpstr>PowerPoint Presentation</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PI-5000 Transfer of Service</vt:lpstr>
      <vt:lpstr>PowerPoint Presentation</vt:lpstr>
      <vt:lpstr>Transfer of Service</vt:lpstr>
      <vt:lpstr>PowerPoint Presentation</vt:lpstr>
      <vt:lpstr>PowerPoint Presentation</vt:lpstr>
      <vt:lpstr>PowerPoint Presentation</vt:lpstr>
      <vt:lpstr> School Fees</vt:lpstr>
      <vt:lpstr>PowerPoint Presentation</vt:lpstr>
      <vt:lpstr>PowerPoint Presentation</vt:lpstr>
      <vt:lpstr>PowerPoint Presentation</vt:lpstr>
      <vt:lpstr>PowerPoint Presentation</vt:lpstr>
      <vt:lpstr>Energy Efficiency Savings Reporting</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Spring 2023 - Summer at a Glance</dc:title>
  <dc:creator>dpifin@dpi.wi.gov</dc:creator>
  <cp:keywords>wasbo, spring, 2023, wisconsin, public, instruction, school, financial, service, summer, glance</cp:keywords>
  <cp:lastModifiedBy>Huelsman, Scott M.   DPI</cp:lastModifiedBy>
  <cp:revision>129</cp:revision>
  <dcterms:created xsi:type="dcterms:W3CDTF">2016-02-23T19:34:17Z</dcterms:created>
  <dcterms:modified xsi:type="dcterms:W3CDTF">2023-05-18T17:20:10Z</dcterms:modified>
</cp:coreProperties>
</file>