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81" r:id="rId1"/>
    <p:sldMasterId id="2147483712" r:id="rId2"/>
    <p:sldMasterId id="2147483699" r:id="rId3"/>
    <p:sldMasterId id="2147483724" r:id="rId4"/>
  </p:sldMasterIdLst>
  <p:notesMasterIdLst>
    <p:notesMasterId r:id="rId42"/>
  </p:notesMasterIdLst>
  <p:handoutMasterIdLst>
    <p:handoutMasterId r:id="rId43"/>
  </p:handoutMasterIdLst>
  <p:sldIdLst>
    <p:sldId id="325" r:id="rId5"/>
    <p:sldId id="258" r:id="rId6"/>
    <p:sldId id="266" r:id="rId7"/>
    <p:sldId id="267" r:id="rId8"/>
    <p:sldId id="271" r:id="rId9"/>
    <p:sldId id="268" r:id="rId10"/>
    <p:sldId id="272" r:id="rId11"/>
    <p:sldId id="269" r:id="rId12"/>
    <p:sldId id="270" r:id="rId13"/>
    <p:sldId id="274" r:id="rId14"/>
    <p:sldId id="340" r:id="rId15"/>
    <p:sldId id="265" r:id="rId16"/>
    <p:sldId id="273" r:id="rId17"/>
    <p:sldId id="327" r:id="rId18"/>
    <p:sldId id="285" r:id="rId19"/>
    <p:sldId id="286" r:id="rId20"/>
    <p:sldId id="287" r:id="rId21"/>
    <p:sldId id="288" r:id="rId22"/>
    <p:sldId id="289" r:id="rId23"/>
    <p:sldId id="290" r:id="rId24"/>
    <p:sldId id="291" r:id="rId25"/>
    <p:sldId id="292" r:id="rId26"/>
    <p:sldId id="293" r:id="rId27"/>
    <p:sldId id="294" r:id="rId28"/>
    <p:sldId id="305" r:id="rId29"/>
    <p:sldId id="330" r:id="rId30"/>
    <p:sldId id="331" r:id="rId31"/>
    <p:sldId id="332" r:id="rId32"/>
    <p:sldId id="333" r:id="rId33"/>
    <p:sldId id="334" r:id="rId34"/>
    <p:sldId id="335" r:id="rId35"/>
    <p:sldId id="336" r:id="rId36"/>
    <p:sldId id="337" r:id="rId37"/>
    <p:sldId id="338" r:id="rId38"/>
    <p:sldId id="339" r:id="rId39"/>
    <p:sldId id="328" r:id="rId40"/>
    <p:sldId id="304" r:id="rId41"/>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62087"/>
    <a:srgbClr val="F2F8EC"/>
    <a:srgbClr val="DBECCC"/>
    <a:srgbClr val="0099CC"/>
    <a:srgbClr val="009999"/>
    <a:srgbClr val="3333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8384" autoAdjust="0"/>
  </p:normalViewPr>
  <p:slideViewPr>
    <p:cSldViewPr snapToGrid="0">
      <p:cViewPr varScale="1">
        <p:scale>
          <a:sx n="147" d="100"/>
          <a:sy n="147" d="100"/>
        </p:scale>
        <p:origin x="600" y="126"/>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p:scale>
        <a:sx n="200" d="100"/>
        <a:sy n="200" d="100"/>
      </p:scale>
      <p:origin x="0" y="-28140"/>
    </p:cViewPr>
  </p:sorterViewPr>
  <p:notesViewPr>
    <p:cSldViewPr snapToGrid="0">
      <p:cViewPr varScale="1">
        <p:scale>
          <a:sx n="105" d="100"/>
          <a:sy n="105" d="100"/>
        </p:scale>
        <p:origin x="4269" y="6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46956D-B2B2-47D8-B88F-4D1C1452D74D}" type="datetimeFigureOut">
              <a:rPr lang="en-US" smtClean="0"/>
              <a:t>6/1/2022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CD3EA-3F28-427A-841A-2BBDCDCBFF01}" type="slidenum">
              <a:rPr lang="en-US" smtClean="0"/>
              <a:t>‹#›</a:t>
            </a:fld>
            <a:endParaRPr lang="en-US" dirty="0"/>
          </a:p>
        </p:txBody>
      </p:sp>
    </p:spTree>
    <p:extLst>
      <p:ext uri="{BB962C8B-B14F-4D97-AF65-F5344CB8AC3E}">
        <p14:creationId xmlns:p14="http://schemas.microsoft.com/office/powerpoint/2010/main" val="1250631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B9E3B-BBD3-4987-931F-F1B84173F2E6}" type="datetimeFigureOut">
              <a:rPr lang="en-US" smtClean="0"/>
              <a:t>6/1/2022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A28D7-5FD3-4060-BDEA-155F1F2FF7FA}" type="slidenum">
              <a:rPr lang="en-US" smtClean="0"/>
              <a:t>‹#›</a:t>
            </a:fld>
            <a:endParaRPr lang="en-US" dirty="0"/>
          </a:p>
        </p:txBody>
      </p:sp>
    </p:spTree>
    <p:extLst>
      <p:ext uri="{BB962C8B-B14F-4D97-AF65-F5344CB8AC3E}">
        <p14:creationId xmlns:p14="http://schemas.microsoft.com/office/powerpoint/2010/main" val="3606458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11</a:t>
            </a:fld>
            <a:endParaRPr lang="en-US" dirty="0"/>
          </a:p>
        </p:txBody>
      </p:sp>
    </p:spTree>
    <p:extLst>
      <p:ext uri="{BB962C8B-B14F-4D97-AF65-F5344CB8AC3E}">
        <p14:creationId xmlns:p14="http://schemas.microsoft.com/office/powerpoint/2010/main" val="31016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13</a:t>
            </a:fld>
            <a:endParaRPr lang="en-US" dirty="0"/>
          </a:p>
        </p:txBody>
      </p:sp>
    </p:spTree>
    <p:extLst>
      <p:ext uri="{BB962C8B-B14F-4D97-AF65-F5344CB8AC3E}">
        <p14:creationId xmlns:p14="http://schemas.microsoft.com/office/powerpoint/2010/main" val="171252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14</a:t>
            </a:fld>
            <a:endParaRPr lang="en-US" dirty="0"/>
          </a:p>
        </p:txBody>
      </p:sp>
    </p:spTree>
    <p:extLst>
      <p:ext uri="{BB962C8B-B14F-4D97-AF65-F5344CB8AC3E}">
        <p14:creationId xmlns:p14="http://schemas.microsoft.com/office/powerpoint/2010/main" val="34270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15</a:t>
            </a:fld>
            <a:endParaRPr lang="en-US" dirty="0"/>
          </a:p>
        </p:txBody>
      </p:sp>
    </p:spTree>
    <p:extLst>
      <p:ext uri="{BB962C8B-B14F-4D97-AF65-F5344CB8AC3E}">
        <p14:creationId xmlns:p14="http://schemas.microsoft.com/office/powerpoint/2010/main" val="2995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16</a:t>
            </a:fld>
            <a:endParaRPr lang="en-US" dirty="0"/>
          </a:p>
        </p:txBody>
      </p:sp>
    </p:spTree>
    <p:extLst>
      <p:ext uri="{BB962C8B-B14F-4D97-AF65-F5344CB8AC3E}">
        <p14:creationId xmlns:p14="http://schemas.microsoft.com/office/powerpoint/2010/main" val="207134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17</a:t>
            </a:fld>
            <a:endParaRPr lang="en-US" dirty="0"/>
          </a:p>
        </p:txBody>
      </p:sp>
    </p:spTree>
    <p:extLst>
      <p:ext uri="{BB962C8B-B14F-4D97-AF65-F5344CB8AC3E}">
        <p14:creationId xmlns:p14="http://schemas.microsoft.com/office/powerpoint/2010/main" val="208236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18</a:t>
            </a:fld>
            <a:endParaRPr lang="en-US" dirty="0"/>
          </a:p>
        </p:txBody>
      </p:sp>
    </p:spTree>
    <p:extLst>
      <p:ext uri="{BB962C8B-B14F-4D97-AF65-F5344CB8AC3E}">
        <p14:creationId xmlns:p14="http://schemas.microsoft.com/office/powerpoint/2010/main" val="13142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19</a:t>
            </a:fld>
            <a:endParaRPr lang="en-US" dirty="0"/>
          </a:p>
        </p:txBody>
      </p:sp>
    </p:spTree>
    <p:extLst>
      <p:ext uri="{BB962C8B-B14F-4D97-AF65-F5344CB8AC3E}">
        <p14:creationId xmlns:p14="http://schemas.microsoft.com/office/powerpoint/2010/main" val="169108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98300B-108B-488B-BB53-71C58F184A89}" type="slidenum">
              <a:rPr lang="en-US" smtClean="0"/>
              <a:t>20</a:t>
            </a:fld>
            <a:endParaRPr lang="en-US" dirty="0"/>
          </a:p>
        </p:txBody>
      </p:sp>
    </p:spTree>
    <p:extLst>
      <p:ext uri="{BB962C8B-B14F-4D97-AF65-F5344CB8AC3E}">
        <p14:creationId xmlns:p14="http://schemas.microsoft.com/office/powerpoint/2010/main" val="385557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21</a:t>
            </a:fld>
            <a:endParaRPr lang="en-US" dirty="0"/>
          </a:p>
        </p:txBody>
      </p:sp>
    </p:spTree>
    <p:extLst>
      <p:ext uri="{BB962C8B-B14F-4D97-AF65-F5344CB8AC3E}">
        <p14:creationId xmlns:p14="http://schemas.microsoft.com/office/powerpoint/2010/main" val="266859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3</a:t>
            </a:fld>
            <a:endParaRPr lang="en-US" dirty="0"/>
          </a:p>
        </p:txBody>
      </p:sp>
    </p:spTree>
    <p:extLst>
      <p:ext uri="{BB962C8B-B14F-4D97-AF65-F5344CB8AC3E}">
        <p14:creationId xmlns:p14="http://schemas.microsoft.com/office/powerpoint/2010/main" val="51112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22</a:t>
            </a:fld>
            <a:endParaRPr lang="en-US" dirty="0"/>
          </a:p>
        </p:txBody>
      </p:sp>
    </p:spTree>
    <p:extLst>
      <p:ext uri="{BB962C8B-B14F-4D97-AF65-F5344CB8AC3E}">
        <p14:creationId xmlns:p14="http://schemas.microsoft.com/office/powerpoint/2010/main" val="2014627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23</a:t>
            </a:fld>
            <a:endParaRPr lang="en-US" dirty="0"/>
          </a:p>
        </p:txBody>
      </p:sp>
    </p:spTree>
    <p:extLst>
      <p:ext uri="{BB962C8B-B14F-4D97-AF65-F5344CB8AC3E}">
        <p14:creationId xmlns:p14="http://schemas.microsoft.com/office/powerpoint/2010/main" val="347272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cs typeface="Arial" panose="020B0604020202020204" pitchFamily="34" charset="0"/>
              </a:rPr>
              <a:t> </a:t>
            </a:r>
          </a:p>
          <a:p>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24</a:t>
            </a:fld>
            <a:endParaRPr lang="en-US" dirty="0"/>
          </a:p>
        </p:txBody>
      </p:sp>
    </p:spTree>
    <p:extLst>
      <p:ext uri="{BB962C8B-B14F-4D97-AF65-F5344CB8AC3E}">
        <p14:creationId xmlns:p14="http://schemas.microsoft.com/office/powerpoint/2010/main" val="281762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25</a:t>
            </a:fld>
            <a:endParaRPr lang="en-US" dirty="0"/>
          </a:p>
        </p:txBody>
      </p:sp>
    </p:spTree>
    <p:extLst>
      <p:ext uri="{BB962C8B-B14F-4D97-AF65-F5344CB8AC3E}">
        <p14:creationId xmlns:p14="http://schemas.microsoft.com/office/powerpoint/2010/main" val="282386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26</a:t>
            </a:fld>
            <a:endParaRPr lang="en-US" dirty="0"/>
          </a:p>
        </p:txBody>
      </p:sp>
    </p:spTree>
    <p:extLst>
      <p:ext uri="{BB962C8B-B14F-4D97-AF65-F5344CB8AC3E}">
        <p14:creationId xmlns:p14="http://schemas.microsoft.com/office/powerpoint/2010/main" val="266386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37</a:t>
            </a:fld>
            <a:endParaRPr lang="en-US" dirty="0"/>
          </a:p>
        </p:txBody>
      </p:sp>
    </p:spTree>
    <p:extLst>
      <p:ext uri="{BB962C8B-B14F-4D97-AF65-F5344CB8AC3E}">
        <p14:creationId xmlns:p14="http://schemas.microsoft.com/office/powerpoint/2010/main" val="35232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38</a:t>
            </a:fld>
            <a:endParaRPr lang="en-US" dirty="0"/>
          </a:p>
        </p:txBody>
      </p:sp>
    </p:spTree>
    <p:extLst>
      <p:ext uri="{BB962C8B-B14F-4D97-AF65-F5344CB8AC3E}">
        <p14:creationId xmlns:p14="http://schemas.microsoft.com/office/powerpoint/2010/main" val="94423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4</a:t>
            </a:fld>
            <a:endParaRPr lang="en-US" dirty="0"/>
          </a:p>
        </p:txBody>
      </p:sp>
    </p:spTree>
    <p:extLst>
      <p:ext uri="{BB962C8B-B14F-4D97-AF65-F5344CB8AC3E}">
        <p14:creationId xmlns:p14="http://schemas.microsoft.com/office/powerpoint/2010/main" val="76986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5</a:t>
            </a:fld>
            <a:endParaRPr lang="en-US" dirty="0"/>
          </a:p>
        </p:txBody>
      </p:sp>
    </p:spTree>
    <p:extLst>
      <p:ext uri="{BB962C8B-B14F-4D97-AF65-F5344CB8AC3E}">
        <p14:creationId xmlns:p14="http://schemas.microsoft.com/office/powerpoint/2010/main" val="163957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6</a:t>
            </a:fld>
            <a:endParaRPr lang="en-US" dirty="0"/>
          </a:p>
        </p:txBody>
      </p:sp>
    </p:spTree>
    <p:extLst>
      <p:ext uri="{BB962C8B-B14F-4D97-AF65-F5344CB8AC3E}">
        <p14:creationId xmlns:p14="http://schemas.microsoft.com/office/powerpoint/2010/main" val="103838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7</a:t>
            </a:fld>
            <a:endParaRPr lang="en-US" dirty="0"/>
          </a:p>
        </p:txBody>
      </p:sp>
    </p:spTree>
    <p:extLst>
      <p:ext uri="{BB962C8B-B14F-4D97-AF65-F5344CB8AC3E}">
        <p14:creationId xmlns:p14="http://schemas.microsoft.com/office/powerpoint/2010/main" val="130853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8</a:t>
            </a:fld>
            <a:endParaRPr lang="en-US" dirty="0"/>
          </a:p>
        </p:txBody>
      </p:sp>
    </p:spTree>
    <p:extLst>
      <p:ext uri="{BB962C8B-B14F-4D97-AF65-F5344CB8AC3E}">
        <p14:creationId xmlns:p14="http://schemas.microsoft.com/office/powerpoint/2010/main" val="27387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9</a:t>
            </a:fld>
            <a:endParaRPr lang="en-US" dirty="0"/>
          </a:p>
        </p:txBody>
      </p:sp>
    </p:spTree>
    <p:extLst>
      <p:ext uri="{BB962C8B-B14F-4D97-AF65-F5344CB8AC3E}">
        <p14:creationId xmlns:p14="http://schemas.microsoft.com/office/powerpoint/2010/main" val="298162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A28D7-5FD3-4060-BDEA-155F1F2FF7FA}" type="slidenum">
              <a:rPr lang="en-US" smtClean="0"/>
              <a:t>10</a:t>
            </a:fld>
            <a:endParaRPr lang="en-US" dirty="0"/>
          </a:p>
        </p:txBody>
      </p:sp>
    </p:spTree>
    <p:extLst>
      <p:ext uri="{BB962C8B-B14F-4D97-AF65-F5344CB8AC3E}">
        <p14:creationId xmlns:p14="http://schemas.microsoft.com/office/powerpoint/2010/main" val="345384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
        <p:nvSpPr>
          <p:cNvPr id="2" name="TextBox 1"/>
          <p:cNvSpPr txBox="1"/>
          <p:nvPr userDrawn="1"/>
        </p:nvSpPr>
        <p:spPr>
          <a:xfrm>
            <a:off x="8282940" y="4701540"/>
            <a:ext cx="716280" cy="369332"/>
          </a:xfrm>
          <a:prstGeom prst="rect">
            <a:avLst/>
          </a:prstGeom>
          <a:noFill/>
        </p:spPr>
        <p:txBody>
          <a:bodyPr wrap="square" rtlCol="0">
            <a:spAutoFit/>
          </a:bodyPr>
          <a:lstStyle/>
          <a:p>
            <a:fld id="{64ED87A7-CB40-405E-BD90-4C68D768A58C}" type="slidenum">
              <a:rPr lang="en-US" sz="1800" smtClean="0">
                <a:latin typeface="Lato" panose="020F0502020204030203" pitchFamily="34" charset="0"/>
              </a:rPr>
              <a:t>‹#›</a:t>
            </a:fld>
            <a:endParaRPr lang="en-US" dirty="0">
              <a:latin typeface="Lato" panose="020F0502020204030203" pitchFamily="34" charset="0"/>
            </a:endParaRPr>
          </a:p>
        </p:txBody>
      </p:sp>
    </p:spTree>
    <p:extLst>
      <p:ext uri="{BB962C8B-B14F-4D97-AF65-F5344CB8AC3E}">
        <p14:creationId xmlns:p14="http://schemas.microsoft.com/office/powerpoint/2010/main" val="118503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8368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75746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68691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07851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66972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18484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601486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87159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029863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8960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2407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3"/>
            <a:ext cx="2057400" cy="274637"/>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94055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4637"/>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492125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77059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4025109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212982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356403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29EF8-7FC8-4ABB-BEE4-E0E9FEB0A12E}" type="slidenum">
              <a:rPr lang="en-US" smtClean="0"/>
              <a:t>‹#›</a:t>
            </a:fld>
            <a:endParaRPr lang="en-US" dirty="0"/>
          </a:p>
        </p:txBody>
      </p:sp>
    </p:spTree>
    <p:extLst>
      <p:ext uri="{BB962C8B-B14F-4D97-AF65-F5344CB8AC3E}">
        <p14:creationId xmlns:p14="http://schemas.microsoft.com/office/powerpoint/2010/main" val="164243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253179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413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dirty="0"/>
          </a:p>
        </p:txBody>
      </p:sp>
    </p:spTree>
    <p:extLst>
      <p:ext uri="{BB962C8B-B14F-4D97-AF65-F5344CB8AC3E}">
        <p14:creationId xmlns:p14="http://schemas.microsoft.com/office/powerpoint/2010/main" val="4085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17805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84965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30834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190816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7D013F-6909-4869-9413-D096ED3B0DD6}" type="slidenum">
              <a:rPr lang="en-US" smtClean="0"/>
              <a:t>‹#›</a:t>
            </a:fld>
            <a:endParaRPr lang="en-US" dirty="0"/>
          </a:p>
        </p:txBody>
      </p:sp>
    </p:spTree>
    <p:extLst>
      <p:ext uri="{BB962C8B-B14F-4D97-AF65-F5344CB8AC3E}">
        <p14:creationId xmlns:p14="http://schemas.microsoft.com/office/powerpoint/2010/main" val="416612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711" r:id="rId2"/>
    <p:sldLayoutId id="2147483698" r:id="rId3"/>
    <p:sldLayoutId id="2147483697" r:id="rId4"/>
  </p:sldLayoutIdLst>
  <p:hf hdr="0" ftr="0" dt="0"/>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D013F-6909-4869-9413-D096ED3B0DD6}" type="slidenum">
              <a:rPr lang="en-US" smtClean="0"/>
              <a:t>‹#›</a:t>
            </a:fld>
            <a:endParaRPr lang="en-US" dirty="0"/>
          </a:p>
        </p:txBody>
      </p:sp>
    </p:spTree>
    <p:extLst>
      <p:ext uri="{BB962C8B-B14F-4D97-AF65-F5344CB8AC3E}">
        <p14:creationId xmlns:p14="http://schemas.microsoft.com/office/powerpoint/2010/main" val="14611220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600">
                <a:solidFill>
                  <a:schemeClr val="tx1">
                    <a:tint val="75000"/>
                  </a:schemeClr>
                </a:solidFill>
                <a:latin typeface="Lato" panose="020F0502020204030203" pitchFamily="34" charset="0"/>
              </a:defRPr>
            </a:lvl1pPr>
          </a:lstStyle>
          <a:p>
            <a:fld id="{17529EF8-7FC8-4ABB-BEE4-E0E9FEB0A12E}" type="slidenum">
              <a:rPr lang="en-US" smtClean="0"/>
              <a:pPr/>
              <a:t>‹#›</a:t>
            </a:fld>
            <a:endParaRPr lang="en-US" dirty="0"/>
          </a:p>
        </p:txBody>
      </p:sp>
    </p:spTree>
    <p:extLst>
      <p:ext uri="{BB962C8B-B14F-4D97-AF65-F5344CB8AC3E}">
        <p14:creationId xmlns:p14="http://schemas.microsoft.com/office/powerpoint/2010/main" val="13712345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465157492"/>
      </p:ext>
    </p:extLst>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parental-education-options/transportation/private-school-question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dpi.wi.gov/parental-education-optins/transportation/private-school-inform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pi.wi.gov/sfs/aid/special-ed/sped-sap/eligibility"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ites/default/files/imce/sped/pdf/spec-ed-transportation-overview.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dpi.wi.gov/sites/default/files/imce/sfs/pdf/SPED_Tran_Aid_Elig.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Bruce.Anderson@dpi.wi.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dpi.wi.gov/sf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7" name="Text Placeholder 1">
            <a:extLst>
              <a:ext uri="{FF2B5EF4-FFF2-40B4-BE49-F238E27FC236}">
                <a16:creationId xmlns:a16="http://schemas.microsoft.com/office/drawing/2014/main" id="{ACA27E0E-8766-42EC-9347-726865269EEF}"/>
              </a:ext>
            </a:extLst>
          </p:cNvPr>
          <p:cNvSpPr>
            <a:spLocks noGrp="1"/>
          </p:cNvSpPr>
          <p:nvPr>
            <p:ph type="body" sz="quarter" idx="10"/>
          </p:nvPr>
        </p:nvSpPr>
        <p:spPr>
          <a:xfrm>
            <a:off x="573314" y="1328057"/>
            <a:ext cx="8011886" cy="889298"/>
          </a:xfrm>
        </p:spPr>
        <p:txBody>
          <a:bodyPr>
            <a:normAutofit/>
          </a:bodyPr>
          <a:lstStyle/>
          <a:p>
            <a:pPr algn="ctr">
              <a:lnSpc>
                <a:spcPct val="100000"/>
              </a:lnSpc>
            </a:pPr>
            <a:r>
              <a:rPr lang="en-US" sz="4000" dirty="0"/>
              <a:t>Transportation Basics</a:t>
            </a:r>
          </a:p>
        </p:txBody>
      </p:sp>
      <p:sp>
        <p:nvSpPr>
          <p:cNvPr id="8" name="Text Placeholder 2">
            <a:extLst>
              <a:ext uri="{FF2B5EF4-FFF2-40B4-BE49-F238E27FC236}">
                <a16:creationId xmlns:a16="http://schemas.microsoft.com/office/drawing/2014/main" id="{B73BA3CB-36C1-43E3-A384-54F41970C267}"/>
              </a:ext>
            </a:extLst>
          </p:cNvPr>
          <p:cNvSpPr txBox="1">
            <a:spLocks/>
          </p:cNvSpPr>
          <p:nvPr/>
        </p:nvSpPr>
        <p:spPr>
          <a:xfrm>
            <a:off x="4819796" y="2837432"/>
            <a:ext cx="4104330" cy="1204076"/>
          </a:xfrm>
          <a:prstGeom prst="rect">
            <a:avLst/>
          </a:prstGeom>
        </p:spPr>
        <p:txBody>
          <a:bodyPr vert="horz" lIns="91440" tIns="45720" rIns="91440" bIns="45720" rtlCol="0">
            <a:noAutofit/>
          </a:bodyPr>
          <a:lstStyle>
            <a:lvl1pPr marL="0" indent="0" algn="l" defTabSz="685800" rtl="0" eaLnBrk="1" latinLnBrk="0" hangingPunct="1">
              <a:lnSpc>
                <a:spcPct val="100000"/>
              </a:lnSpc>
              <a:spcBef>
                <a:spcPts val="0"/>
              </a:spcBef>
              <a:spcAft>
                <a:spcPts val="3000"/>
              </a:spcAft>
              <a:buFont typeface="Arial"/>
              <a:buNone/>
              <a:defRPr sz="18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00000"/>
              </a:lnSpc>
              <a:spcBef>
                <a:spcPts val="375"/>
              </a:spcBef>
              <a:buFont typeface="Lato" panose="020F0502020204030203" pitchFamily="34" charset="0"/>
              <a:buNone/>
              <a:defRPr sz="1465" kern="1200">
                <a:solidFill>
                  <a:schemeClr val="tx1"/>
                </a:solidFill>
                <a:latin typeface="Lato" panose="020F0502020204030203" pitchFamily="34" charset="0"/>
                <a:ea typeface="+mn-ea"/>
                <a:cs typeface="+mn-cs"/>
              </a:defRPr>
            </a:lvl2pPr>
            <a:lvl3pPr marL="685578"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3pPr>
            <a:lvl4pPr marL="1028367"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4pPr>
            <a:lvl5pPr marL="1371156"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0"/>
              </a:spcAft>
            </a:pPr>
            <a:r>
              <a:rPr lang="en-US" sz="1400" dirty="0"/>
              <a:t>Mark Elworthy, Director</a:t>
            </a:r>
          </a:p>
          <a:p>
            <a:pPr>
              <a:spcAft>
                <a:spcPts val="0"/>
              </a:spcAft>
            </a:pPr>
            <a:r>
              <a:rPr lang="en-US" sz="1400" dirty="0"/>
              <a:t>School Financial Services</a:t>
            </a:r>
          </a:p>
          <a:p>
            <a:pPr>
              <a:spcAft>
                <a:spcPts val="0"/>
              </a:spcAft>
            </a:pPr>
            <a:endParaRPr lang="en-US" sz="1400" dirty="0"/>
          </a:p>
          <a:p>
            <a:pPr>
              <a:spcAft>
                <a:spcPts val="0"/>
              </a:spcAft>
            </a:pPr>
            <a:r>
              <a:rPr lang="en-US" sz="1400" dirty="0"/>
              <a:t>WASBO Spring Conference</a:t>
            </a:r>
          </a:p>
          <a:p>
            <a:pPr>
              <a:spcAft>
                <a:spcPts val="0"/>
              </a:spcAft>
            </a:pPr>
            <a:r>
              <a:rPr lang="en-US" sz="1400"/>
              <a:t>May 19, </a:t>
            </a:r>
            <a:r>
              <a:rPr lang="en-US" sz="1400" dirty="0"/>
              <a:t>2022 </a:t>
            </a:r>
          </a:p>
          <a:p>
            <a:pPr>
              <a:spcAft>
                <a:spcPts val="0"/>
              </a:spcAft>
            </a:pPr>
            <a:endParaRPr lang="en-US" sz="1318" dirty="0"/>
          </a:p>
        </p:txBody>
      </p:sp>
    </p:spTree>
    <p:extLst>
      <p:ext uri="{BB962C8B-B14F-4D97-AF65-F5344CB8AC3E}">
        <p14:creationId xmlns:p14="http://schemas.microsoft.com/office/powerpoint/2010/main" val="2382505848"/>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Pupil Transportation Aid Payments</a:t>
            </a:r>
          </a:p>
        </p:txBody>
      </p:sp>
      <p:sp>
        <p:nvSpPr>
          <p:cNvPr id="3" name="Text Placeholder 2"/>
          <p:cNvSpPr>
            <a:spLocks noGrp="1"/>
          </p:cNvSpPr>
          <p:nvPr>
            <p:ph type="body" sz="quarter" idx="14"/>
          </p:nvPr>
        </p:nvSpPr>
        <p:spPr>
          <a:xfrm>
            <a:off x="476410" y="921657"/>
            <a:ext cx="8191180" cy="4049914"/>
          </a:xfrm>
        </p:spPr>
        <p:txBody>
          <a:bodyPr>
            <a:normAutofit/>
          </a:bodyPr>
          <a:lstStyle/>
          <a:p>
            <a:pPr>
              <a:lnSpc>
                <a:spcPct val="100000"/>
              </a:lnSpc>
              <a:spcAft>
                <a:spcPts val="600"/>
              </a:spcAft>
            </a:pPr>
            <a:r>
              <a:rPr lang="en-US" sz="2200" dirty="0"/>
              <a:t>As was outlined earlier; Pupil Transportation Aid is determined by the number of students, public and private schools, who actually are transported from residence to school of attendance at least once.  </a:t>
            </a:r>
          </a:p>
          <a:p>
            <a:pPr algn="just">
              <a:lnSpc>
                <a:spcPct val="100000"/>
              </a:lnSpc>
              <a:spcAft>
                <a:spcPts val="600"/>
              </a:spcAft>
            </a:pPr>
            <a:r>
              <a:rPr lang="en-US" sz="2200" dirty="0"/>
              <a:t>When the district transports fewer students, under current law and related rules, their regular pupil transportation aid will be less in their January payment the following school year.  After the January aid payment, the remainder of the funds (minus the transporting on ice aid - Bayfield) is paid out in June based on the District’s percentage of state pupil transportation aid in January.  </a:t>
            </a:r>
          </a:p>
        </p:txBody>
      </p:sp>
    </p:spTree>
    <p:extLst>
      <p:ext uri="{BB962C8B-B14F-4D97-AF65-F5344CB8AC3E}">
        <p14:creationId xmlns:p14="http://schemas.microsoft.com/office/powerpoint/2010/main" val="311805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0D6D5-13FC-4D00-9A5E-A69139F17A97}"/>
              </a:ext>
            </a:extLst>
          </p:cNvPr>
          <p:cNvSpPr>
            <a:spLocks noGrp="1"/>
          </p:cNvSpPr>
          <p:nvPr>
            <p:ph type="body" sz="quarter" idx="13"/>
          </p:nvPr>
        </p:nvSpPr>
        <p:spPr/>
        <p:txBody>
          <a:bodyPr/>
          <a:lstStyle/>
          <a:p>
            <a:r>
              <a:rPr lang="en-US" dirty="0"/>
              <a:t>Route Planning Tips</a:t>
            </a:r>
          </a:p>
        </p:txBody>
      </p:sp>
      <p:sp>
        <p:nvSpPr>
          <p:cNvPr id="3" name="Text Placeholder 2">
            <a:extLst>
              <a:ext uri="{FF2B5EF4-FFF2-40B4-BE49-F238E27FC236}">
                <a16:creationId xmlns:a16="http://schemas.microsoft.com/office/drawing/2014/main" id="{0FFF4D9E-7220-458A-B6C7-AE2C29958418}"/>
              </a:ext>
            </a:extLst>
          </p:cNvPr>
          <p:cNvSpPr>
            <a:spLocks noGrp="1"/>
          </p:cNvSpPr>
          <p:nvPr>
            <p:ph type="body" sz="quarter" idx="14"/>
          </p:nvPr>
        </p:nvSpPr>
        <p:spPr>
          <a:xfrm>
            <a:off x="740229" y="1197429"/>
            <a:ext cx="7772399" cy="3149600"/>
          </a:xfrm>
        </p:spPr>
        <p:txBody>
          <a:bodyPr>
            <a:normAutofit fontScale="92500"/>
          </a:bodyPr>
          <a:lstStyle/>
          <a:p>
            <a:r>
              <a:rPr lang="en-US" dirty="0"/>
              <a:t>Regular meetings throughout year with transportation department and/or bus company</a:t>
            </a:r>
          </a:p>
          <a:p>
            <a:r>
              <a:rPr lang="en-US" dirty="0"/>
              <a:t>Review procedures with staff annually</a:t>
            </a:r>
          </a:p>
          <a:p>
            <a:r>
              <a:rPr lang="en-US" dirty="0"/>
              <a:t>Verify student addresses</a:t>
            </a:r>
          </a:p>
          <a:p>
            <a:r>
              <a:rPr lang="en-US" dirty="0"/>
              <a:t>Familiarize yourself with the bus routes and new students</a:t>
            </a:r>
          </a:p>
        </p:txBody>
      </p:sp>
    </p:spTree>
    <p:extLst>
      <p:ext uri="{BB962C8B-B14F-4D97-AF65-F5344CB8AC3E}">
        <p14:creationId xmlns:p14="http://schemas.microsoft.com/office/powerpoint/2010/main" val="35889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How to report a student…</a:t>
            </a:r>
          </a:p>
        </p:txBody>
      </p:sp>
      <p:sp>
        <p:nvSpPr>
          <p:cNvPr id="3" name="Text Placeholder 2"/>
          <p:cNvSpPr>
            <a:spLocks noGrp="1"/>
          </p:cNvSpPr>
          <p:nvPr>
            <p:ph type="body" sz="quarter" idx="14"/>
          </p:nvPr>
        </p:nvSpPr>
        <p:spPr>
          <a:xfrm>
            <a:off x="453358" y="921656"/>
            <a:ext cx="8191180" cy="4221843"/>
          </a:xfrm>
        </p:spPr>
        <p:txBody>
          <a:bodyPr>
            <a:normAutofit/>
          </a:bodyPr>
          <a:lstStyle/>
          <a:p>
            <a:pPr>
              <a:lnSpc>
                <a:spcPct val="100000"/>
              </a:lnSpc>
              <a:spcAft>
                <a:spcPts val="600"/>
              </a:spcAft>
            </a:pPr>
            <a:r>
              <a:rPr lang="en-US" dirty="0"/>
              <a:t>Transported to daycare location?</a:t>
            </a:r>
            <a:r>
              <a:rPr lang="en-US" b="0" dirty="0"/>
              <a:t> </a:t>
            </a:r>
            <a:r>
              <a:rPr lang="en-US" sz="1900" i="1" dirty="0">
                <a:solidFill>
                  <a:srgbClr val="0066CC"/>
                </a:solidFill>
              </a:rPr>
              <a:t>If the most direct route to the daycare location is greater than the most direct route to the student’s residence, the district must make the mileage category determination based on the student’s residence location. </a:t>
            </a:r>
          </a:p>
          <a:p>
            <a:pPr>
              <a:lnSpc>
                <a:spcPct val="100000"/>
              </a:lnSpc>
              <a:spcAft>
                <a:spcPts val="600"/>
              </a:spcAft>
            </a:pPr>
            <a:r>
              <a:rPr lang="en-US" dirty="0"/>
              <a:t>Who moved during the school year?</a:t>
            </a:r>
            <a:r>
              <a:rPr lang="en-US" b="0" dirty="0"/>
              <a:t> </a:t>
            </a:r>
            <a:r>
              <a:rPr lang="en-US" sz="1800" i="1" dirty="0">
                <a:solidFill>
                  <a:srgbClr val="0066CC"/>
                </a:solidFill>
              </a:rPr>
              <a:t>A student who is transported at least once will be counted in the mileage category as determined by the LEA on the PI-1547. The determination of the mileage category does not need to be modified for the given school year as long as the student continues residing in the school district. </a:t>
            </a:r>
          </a:p>
          <a:p>
            <a:pPr>
              <a:lnSpc>
                <a:spcPct val="100000"/>
              </a:lnSpc>
              <a:spcAft>
                <a:spcPts val="600"/>
              </a:spcAft>
            </a:pPr>
            <a:r>
              <a:rPr lang="en-US" dirty="0"/>
              <a:t>Being transported by a third party/parent?  </a:t>
            </a:r>
            <a:r>
              <a:rPr lang="en-US" sz="1800" i="1" dirty="0">
                <a:solidFill>
                  <a:srgbClr val="0066CC"/>
                </a:solidFill>
              </a:rPr>
              <a:t>If the district is paying for this service, the student will be counted in mileage category that reflects the most direct route from residency to school of attendance. This payment is calculated from a contract with the provider at a daily rate. </a:t>
            </a:r>
            <a:endParaRPr lang="en-US" i="1" dirty="0">
              <a:solidFill>
                <a:srgbClr val="0066CC"/>
              </a:solidFill>
            </a:endParaRPr>
          </a:p>
        </p:txBody>
      </p:sp>
    </p:spTree>
    <p:extLst>
      <p:ext uri="{BB962C8B-B14F-4D97-AF65-F5344CB8AC3E}">
        <p14:creationId xmlns:p14="http://schemas.microsoft.com/office/powerpoint/2010/main" val="187781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Transporting Private School students</a:t>
            </a:r>
          </a:p>
        </p:txBody>
      </p:sp>
      <p:sp>
        <p:nvSpPr>
          <p:cNvPr id="3" name="Text Placeholder 2"/>
          <p:cNvSpPr>
            <a:spLocks noGrp="1"/>
          </p:cNvSpPr>
          <p:nvPr>
            <p:ph type="body" sz="quarter" idx="14"/>
          </p:nvPr>
        </p:nvSpPr>
        <p:spPr>
          <a:xfrm>
            <a:off x="453358" y="921657"/>
            <a:ext cx="8191180" cy="4049914"/>
          </a:xfrm>
        </p:spPr>
        <p:txBody>
          <a:bodyPr>
            <a:normAutofit fontScale="92500" lnSpcReduction="10000"/>
          </a:bodyPr>
          <a:lstStyle/>
          <a:p>
            <a:pPr>
              <a:lnSpc>
                <a:spcPct val="100000"/>
              </a:lnSpc>
              <a:spcAft>
                <a:spcPts val="600"/>
              </a:spcAft>
            </a:pPr>
            <a:r>
              <a:rPr lang="en-US" sz="2200" dirty="0"/>
              <a:t>Q/A # 3. Must a public school district provide transportation to private school pupils on days the public school is not in session?</a:t>
            </a:r>
            <a:br>
              <a:rPr lang="en-US" sz="2200" dirty="0"/>
            </a:br>
            <a:r>
              <a:rPr lang="en-US" sz="2200" i="1" dirty="0">
                <a:solidFill>
                  <a:srgbClr val="7030A0"/>
                </a:solidFill>
              </a:rPr>
              <a:t>An opinion from the Attorney General, 61 O.A.G. 240, 244 (1972), stated that </a:t>
            </a:r>
            <a:r>
              <a:rPr lang="en-US" sz="2200" i="1" u="sng" dirty="0">
                <a:solidFill>
                  <a:srgbClr val="7030A0"/>
                </a:solidFill>
              </a:rPr>
              <a:t>a public school board is required to provide transportation for private school pupils attending school on days when the public school district is not in session. </a:t>
            </a:r>
            <a:r>
              <a:rPr lang="en-US" sz="2200" i="1" dirty="0">
                <a:solidFill>
                  <a:srgbClr val="7030A0"/>
                </a:solidFill>
              </a:rPr>
              <a:t>The Wisconsin Court of Appeals confirmed that position in Hahner v. Board of Education, Wisconsin Rapids, 89 Wis. 2d 180 (1979). It is beneficial to both the public and private school(s) in the same school district to have school calendars which are as consistent as possible. </a:t>
            </a:r>
            <a:r>
              <a:rPr lang="en-US" sz="1900" i="1" dirty="0">
                <a:solidFill>
                  <a:srgbClr val="7030A0"/>
                </a:solidFill>
                <a:hlinkClick r:id="rId3"/>
              </a:rPr>
              <a:t>https://dpi.wi.gov/parental-education-options/transportation/private-school-questions</a:t>
            </a:r>
            <a:r>
              <a:rPr lang="en-US" sz="1900" i="1" dirty="0">
                <a:solidFill>
                  <a:srgbClr val="7030A0"/>
                </a:solidFill>
              </a:rPr>
              <a:t> </a:t>
            </a:r>
          </a:p>
          <a:p>
            <a:pPr>
              <a:lnSpc>
                <a:spcPct val="100000"/>
              </a:lnSpc>
              <a:spcAft>
                <a:spcPts val="600"/>
              </a:spcAft>
            </a:pPr>
            <a:r>
              <a:rPr lang="en-US" sz="2200" dirty="0"/>
              <a:t>Also see “Transportation to Private Schools – General Information” </a:t>
            </a:r>
            <a:r>
              <a:rPr lang="en-US" sz="1900" dirty="0">
                <a:solidFill>
                  <a:srgbClr val="7030A0"/>
                </a:solidFill>
                <a:hlinkClick r:id="rId4"/>
              </a:rPr>
              <a:t>https://dpi.wi.gov/parental-education-optins/transportation/private-school-information</a:t>
            </a:r>
            <a:r>
              <a:rPr lang="en-US" sz="1900" dirty="0">
                <a:solidFill>
                  <a:srgbClr val="7030A0"/>
                </a:solidFill>
              </a:rPr>
              <a:t> </a:t>
            </a:r>
            <a:r>
              <a:rPr lang="en-US" sz="2000" dirty="0"/>
              <a:t>webpage.</a:t>
            </a:r>
          </a:p>
          <a:p>
            <a:pPr>
              <a:lnSpc>
                <a:spcPct val="100000"/>
              </a:lnSpc>
              <a:spcAft>
                <a:spcPts val="600"/>
              </a:spcAft>
            </a:pPr>
            <a:endParaRPr lang="en-US" sz="2200" i="1" dirty="0">
              <a:solidFill>
                <a:srgbClr val="7030A0"/>
              </a:solidFill>
            </a:endParaRPr>
          </a:p>
        </p:txBody>
      </p:sp>
    </p:spTree>
    <p:extLst>
      <p:ext uri="{BB962C8B-B14F-4D97-AF65-F5344CB8AC3E}">
        <p14:creationId xmlns:p14="http://schemas.microsoft.com/office/powerpoint/2010/main" val="345858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Observed Patterns of Support</a:t>
            </a:r>
          </a:p>
        </p:txBody>
      </p:sp>
      <p:sp>
        <p:nvSpPr>
          <p:cNvPr id="3" name="Text Placeholder 2"/>
          <p:cNvSpPr>
            <a:spLocks noGrp="1"/>
          </p:cNvSpPr>
          <p:nvPr>
            <p:ph type="body" sz="quarter" idx="14"/>
          </p:nvPr>
        </p:nvSpPr>
        <p:spPr>
          <a:xfrm>
            <a:off x="453358" y="921656"/>
            <a:ext cx="8191180" cy="4221843"/>
          </a:xfrm>
        </p:spPr>
        <p:txBody>
          <a:bodyPr>
            <a:normAutofit lnSpcReduction="10000"/>
          </a:bodyPr>
          <a:lstStyle/>
          <a:p>
            <a:pPr>
              <a:lnSpc>
                <a:spcPct val="100000"/>
              </a:lnSpc>
              <a:spcAft>
                <a:spcPts val="600"/>
              </a:spcAft>
            </a:pPr>
            <a:endParaRPr lang="en-US" i="1" dirty="0">
              <a:solidFill>
                <a:srgbClr val="0066CC"/>
              </a:solidFill>
            </a:endParaRPr>
          </a:p>
          <a:p>
            <a:pPr>
              <a:lnSpc>
                <a:spcPct val="100000"/>
              </a:lnSpc>
              <a:spcAft>
                <a:spcPts val="600"/>
              </a:spcAft>
            </a:pPr>
            <a:r>
              <a:rPr lang="en-US" i="1" dirty="0"/>
              <a:t>Provide training for new employees and develop a District Year-at-a-Glance; Institute a review process.</a:t>
            </a:r>
          </a:p>
          <a:p>
            <a:pPr>
              <a:lnSpc>
                <a:spcPct val="100000"/>
              </a:lnSpc>
              <a:spcAft>
                <a:spcPts val="600"/>
              </a:spcAft>
            </a:pPr>
            <a:r>
              <a:rPr lang="en-US" i="1" dirty="0"/>
              <a:t>Meet with your transportation vendor or employees on a regular basis including before student counts.</a:t>
            </a:r>
          </a:p>
          <a:p>
            <a:pPr>
              <a:lnSpc>
                <a:spcPct val="100000"/>
              </a:lnSpc>
              <a:spcAft>
                <a:spcPts val="600"/>
              </a:spcAft>
            </a:pPr>
            <a:r>
              <a:rPr lang="en-US" i="1" dirty="0"/>
              <a:t>While one pupil count is required per year, additional counts will provide documentation and probably increased ridership numbers.</a:t>
            </a:r>
          </a:p>
          <a:p>
            <a:pPr>
              <a:lnSpc>
                <a:spcPct val="100000"/>
              </a:lnSpc>
              <a:spcAft>
                <a:spcPts val="600"/>
              </a:spcAft>
            </a:pPr>
            <a:r>
              <a:rPr lang="en-US" i="1" dirty="0"/>
              <a:t>Complete counts ahead of time; institute a double-check process; predict what is different this year and plan how to address it.</a:t>
            </a:r>
          </a:p>
        </p:txBody>
      </p:sp>
    </p:spTree>
    <p:extLst>
      <p:ext uri="{BB962C8B-B14F-4D97-AF65-F5344CB8AC3E}">
        <p14:creationId xmlns:p14="http://schemas.microsoft.com/office/powerpoint/2010/main" val="77571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marL="0" indent="0">
              <a:lnSpc>
                <a:spcPct val="120000"/>
              </a:lnSpc>
              <a:buNone/>
            </a:pPr>
            <a:r>
              <a:rPr lang="en-US" dirty="0">
                <a:latin typeface="Lato Black" panose="020F0A02020204030203" pitchFamily="34" charset="0"/>
              </a:rPr>
              <a:t>For those students whose IEPs specify transportation needs, a district may provide specialized transportation and have a portion of those costs included in their overall costs eligible for Special Education and School-Age Parents Aid.</a:t>
            </a:r>
          </a:p>
          <a:p>
            <a:pPr>
              <a:lnSpc>
                <a:spcPct val="120000"/>
              </a:lnSpc>
            </a:pPr>
            <a:r>
              <a:rPr lang="en-US" dirty="0">
                <a:latin typeface="Lato Black" panose="020F0A02020204030203" pitchFamily="34" charset="0"/>
              </a:rPr>
              <a:t>When required by IEP</a:t>
            </a:r>
          </a:p>
          <a:p>
            <a:pPr>
              <a:lnSpc>
                <a:spcPct val="120000"/>
              </a:lnSpc>
            </a:pPr>
            <a:r>
              <a:rPr lang="en-US" dirty="0">
                <a:latin typeface="Lato Black" panose="020F0A02020204030203" pitchFamily="34" charset="0"/>
              </a:rPr>
              <a:t>Eligible route must be 100% IEP-required</a:t>
            </a:r>
          </a:p>
          <a:p>
            <a:pPr marL="0" indent="0">
              <a:lnSpc>
                <a:spcPct val="120000"/>
              </a:lnSpc>
              <a:buNone/>
            </a:pPr>
            <a:endParaRPr lang="en-US" sz="2700" dirty="0">
              <a:latin typeface="Lato Black" panose="020F0A02020204030203" pitchFamily="34" charset="0"/>
            </a:endParaRPr>
          </a:p>
        </p:txBody>
      </p:sp>
    </p:spTree>
    <p:extLst>
      <p:ext uri="{BB962C8B-B14F-4D97-AF65-F5344CB8AC3E}">
        <p14:creationId xmlns:p14="http://schemas.microsoft.com/office/powerpoint/2010/main" val="319826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29"/>
            <a:ext cx="8584019" cy="3884934"/>
          </a:xfrm>
        </p:spPr>
        <p:txBody>
          <a:bodyPr>
            <a:noAutofit/>
          </a:bodyPr>
          <a:lstStyle/>
          <a:p>
            <a:pPr marL="0" indent="0">
              <a:lnSpc>
                <a:spcPct val="120000"/>
              </a:lnSpc>
              <a:buNone/>
            </a:pPr>
            <a:r>
              <a:rPr lang="en-US" sz="2700" dirty="0">
                <a:latin typeface="Lato Black" panose="020F0A02020204030203" pitchFamily="34" charset="0"/>
              </a:rPr>
              <a:t>Limited Exceptions:</a:t>
            </a:r>
          </a:p>
          <a:p>
            <a:pPr marL="628523" lvl="1" indent="-285743">
              <a:lnSpc>
                <a:spcPct val="120000"/>
              </a:lnSpc>
              <a:buFont typeface="Wingdings" panose="05000000000000000000" pitchFamily="2" charset="2"/>
              <a:buChar char="Ø"/>
            </a:pPr>
            <a:r>
              <a:rPr lang="en-US" sz="2700" dirty="0">
                <a:latin typeface="Lato Black" panose="020F0A02020204030203" pitchFamily="34" charset="0"/>
              </a:rPr>
              <a:t>Incidental Benefit Exception: picked up at same location; no additional costs; doesn’t displace rider with IEP</a:t>
            </a:r>
          </a:p>
          <a:p>
            <a:pPr marL="628523" lvl="1" indent="-285743">
              <a:lnSpc>
                <a:spcPct val="120000"/>
              </a:lnSpc>
              <a:buFont typeface="Wingdings" panose="05000000000000000000" pitchFamily="2" charset="2"/>
              <a:buChar char="Ø"/>
            </a:pPr>
            <a:r>
              <a:rPr lang="en-US" sz="2700" dirty="0">
                <a:latin typeface="Lato Black" panose="020F0A02020204030203" pitchFamily="34" charset="0"/>
              </a:rPr>
              <a:t>Newly Homeless Accommodation or Foster Care: up to 20 days</a:t>
            </a:r>
          </a:p>
          <a:p>
            <a:pPr lvl="1">
              <a:lnSpc>
                <a:spcPct val="120000"/>
              </a:lnSpc>
            </a:pPr>
            <a:endParaRPr lang="en-US" sz="2400" dirty="0">
              <a:latin typeface="Lato Black" panose="020F0A02020204030203" pitchFamily="34" charset="0"/>
            </a:endParaRPr>
          </a:p>
        </p:txBody>
      </p:sp>
    </p:spTree>
    <p:extLst>
      <p:ext uri="{BB962C8B-B14F-4D97-AF65-F5344CB8AC3E}">
        <p14:creationId xmlns:p14="http://schemas.microsoft.com/office/powerpoint/2010/main" val="64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29"/>
            <a:ext cx="8584019" cy="3884934"/>
          </a:xfrm>
        </p:spPr>
        <p:txBody>
          <a:bodyPr>
            <a:noAutofit/>
          </a:bodyPr>
          <a:lstStyle/>
          <a:p>
            <a:pPr>
              <a:lnSpc>
                <a:spcPct val="120000"/>
              </a:lnSpc>
            </a:pPr>
            <a:r>
              <a:rPr lang="en-US" dirty="0">
                <a:latin typeface="Lato Black" panose="020F0A02020204030203" pitchFamily="34" charset="0"/>
              </a:rPr>
              <a:t>Additional service on “regular” route (to and from school)</a:t>
            </a:r>
          </a:p>
          <a:p>
            <a:pPr marL="628523" lvl="1" indent="-285743">
              <a:lnSpc>
                <a:spcPct val="120000"/>
              </a:lnSpc>
              <a:buFont typeface="Wingdings" panose="05000000000000000000" pitchFamily="2" charset="2"/>
              <a:buChar char="Ø"/>
            </a:pPr>
            <a:r>
              <a:rPr lang="en-US" sz="2200" b="1" dirty="0"/>
              <a:t>e.g. bus aide for one student per their IEP</a:t>
            </a:r>
          </a:p>
          <a:p>
            <a:pPr marL="628523" lvl="1" indent="-285743">
              <a:lnSpc>
                <a:spcPct val="120000"/>
              </a:lnSpc>
              <a:buFont typeface="Wingdings" panose="05000000000000000000" pitchFamily="2" charset="2"/>
              <a:buChar char="Ø"/>
            </a:pPr>
            <a:r>
              <a:rPr lang="en-US" sz="2200" b="1" dirty="0"/>
              <a:t>Only the excess cost of the service is eligible (Fund 27)</a:t>
            </a:r>
          </a:p>
          <a:p>
            <a:pPr marL="628523" lvl="1" indent="-285743">
              <a:lnSpc>
                <a:spcPct val="120000"/>
              </a:lnSpc>
              <a:buFont typeface="Wingdings" panose="05000000000000000000" pitchFamily="2" charset="2"/>
              <a:buChar char="Ø"/>
            </a:pPr>
            <a:r>
              <a:rPr lang="en-US" sz="2200" b="1" dirty="0"/>
              <a:t>Regular route transportation (Fund 10)</a:t>
            </a:r>
          </a:p>
          <a:p>
            <a:pPr>
              <a:lnSpc>
                <a:spcPct val="120000"/>
              </a:lnSpc>
            </a:pPr>
            <a:r>
              <a:rPr lang="en-US" dirty="0">
                <a:latin typeface="Lato Black" panose="020F0A02020204030203" pitchFamily="34" charset="0"/>
              </a:rPr>
              <a:t>A student maybe be eligible for special education categorical aid for support services while being transported on the regular bus route and be eligible for Pupil Transportation Aid</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289053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endParaRPr lang="en-US" sz="2800" dirty="0">
              <a:latin typeface="Lato Black" panose="020F0A02020204030203" pitchFamily="34" charset="0"/>
            </a:endParaRPr>
          </a:p>
          <a:p>
            <a:pPr>
              <a:lnSpc>
                <a:spcPct val="120000"/>
              </a:lnSpc>
            </a:pPr>
            <a:r>
              <a:rPr lang="en-US" sz="2700" dirty="0">
                <a:latin typeface="Lato Black" panose="020F0A02020204030203" pitchFamily="34" charset="0"/>
              </a:rPr>
              <a:t>A student who exclusively rides a specialized transportation route </a:t>
            </a:r>
            <a:r>
              <a:rPr lang="en-US" sz="2700" u="sng" dirty="0">
                <a:latin typeface="Lato Black" panose="020F0A02020204030203" pitchFamily="34" charset="0"/>
              </a:rPr>
              <a:t>may not</a:t>
            </a:r>
            <a:r>
              <a:rPr lang="en-US" sz="2700" dirty="0">
                <a:latin typeface="Lato Black" panose="020F0A02020204030203" pitchFamily="34" charset="0"/>
              </a:rPr>
              <a:t> be counted for Pupil Transportation Aid.</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260616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endParaRPr lang="en-US" sz="2800" dirty="0">
              <a:latin typeface="Lato Black" panose="020F0A02020204030203" pitchFamily="34" charset="0"/>
            </a:endParaRPr>
          </a:p>
          <a:p>
            <a:pPr marL="0" indent="0">
              <a:lnSpc>
                <a:spcPct val="120000"/>
              </a:lnSpc>
              <a:buNone/>
            </a:pPr>
            <a:r>
              <a:rPr lang="en-US" sz="2700" dirty="0">
                <a:latin typeface="Lato Black" panose="020F0A02020204030203" pitchFamily="34" charset="0"/>
              </a:rPr>
              <a:t>The following are some transportation examples a district may encounter.</a:t>
            </a: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133591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Sources of Pupil Transportation Aid</a:t>
            </a:r>
          </a:p>
        </p:txBody>
      </p:sp>
      <p:sp>
        <p:nvSpPr>
          <p:cNvPr id="3" name="Text Placeholder 2"/>
          <p:cNvSpPr>
            <a:spLocks noGrp="1"/>
          </p:cNvSpPr>
          <p:nvPr>
            <p:ph type="body" sz="quarter" idx="14"/>
          </p:nvPr>
        </p:nvSpPr>
        <p:spPr>
          <a:xfrm>
            <a:off x="783771" y="921657"/>
            <a:ext cx="8052868" cy="3869409"/>
          </a:xfrm>
        </p:spPr>
        <p:txBody>
          <a:bodyPr>
            <a:noAutofit/>
          </a:bodyPr>
          <a:lstStyle/>
          <a:p>
            <a:pPr marL="284163" indent="-284163">
              <a:lnSpc>
                <a:spcPct val="100000"/>
              </a:lnSpc>
              <a:spcBef>
                <a:spcPts val="600"/>
              </a:spcBef>
              <a:spcAft>
                <a:spcPts val="300"/>
              </a:spcAft>
              <a:buFont typeface="Arial" panose="020B0604020202020204" pitchFamily="34" charset="0"/>
              <a:buChar char="•"/>
            </a:pPr>
            <a:r>
              <a:rPr lang="en-US" b="1" dirty="0"/>
              <a:t>Students provided specialized transportation as required by the individual student’s IEP (Fund 27).</a:t>
            </a:r>
          </a:p>
          <a:p>
            <a:pPr marL="626841" lvl="2" indent="-284163">
              <a:lnSpc>
                <a:spcPct val="100000"/>
              </a:lnSpc>
              <a:spcBef>
                <a:spcPts val="600"/>
              </a:spcBef>
              <a:spcAft>
                <a:spcPts val="300"/>
              </a:spcAft>
              <a:buFont typeface="Arial" panose="020B0604020202020204" pitchFamily="34" charset="0"/>
              <a:buChar char="•"/>
            </a:pPr>
            <a:r>
              <a:rPr lang="en-US" sz="2400" b="1" dirty="0">
                <a:latin typeface="Lato" panose="020F0502020204030203" pitchFamily="34" charset="0"/>
              </a:rPr>
              <a:t>Based on the qualifying costs reported. </a:t>
            </a:r>
          </a:p>
          <a:p>
            <a:pPr marL="284052" lvl="1" indent="-284163">
              <a:lnSpc>
                <a:spcPct val="100000"/>
              </a:lnSpc>
              <a:spcBef>
                <a:spcPts val="600"/>
              </a:spcBef>
              <a:spcAft>
                <a:spcPts val="300"/>
              </a:spcAft>
              <a:buFont typeface="Arial" panose="020B0604020202020204" pitchFamily="34" charset="0"/>
              <a:buChar char="•"/>
            </a:pPr>
            <a:r>
              <a:rPr lang="en-US" sz="2400" b="1" dirty="0"/>
              <a:t>Students qualifying to receive pupil transportation and actually participating in one of the (Fund 10</a:t>
            </a:r>
            <a:r>
              <a:rPr lang="en-US" sz="2400" dirty="0"/>
              <a:t>) </a:t>
            </a:r>
            <a:r>
              <a:rPr lang="en-US" sz="2400" b="1" dirty="0"/>
              <a:t>programs from three separate calculations. </a:t>
            </a:r>
          </a:p>
          <a:p>
            <a:pPr marL="626841" lvl="2" indent="-284163">
              <a:lnSpc>
                <a:spcPct val="100000"/>
              </a:lnSpc>
              <a:spcBef>
                <a:spcPts val="600"/>
              </a:spcBef>
              <a:spcAft>
                <a:spcPts val="300"/>
              </a:spcAft>
              <a:buFont typeface="Arial" panose="020B0604020202020204" pitchFamily="34" charset="0"/>
              <a:buChar char="•"/>
            </a:pPr>
            <a:r>
              <a:rPr lang="en-US" sz="2400" b="1" dirty="0">
                <a:latin typeface="Lato" panose="020F0502020204030203" pitchFamily="34" charset="0"/>
              </a:rPr>
              <a:t>Based on distance from pupil’s residence to school of attendance, following the shortest commonly traveled route. </a:t>
            </a:r>
          </a:p>
        </p:txBody>
      </p:sp>
    </p:spTree>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marL="0" indent="0">
              <a:lnSpc>
                <a:spcPct val="120000"/>
              </a:lnSpc>
              <a:buNone/>
            </a:pPr>
            <a:r>
              <a:rPr lang="en-US" sz="2700" dirty="0">
                <a:latin typeface="Lato Black" panose="020F0A02020204030203" pitchFamily="34" charset="0"/>
              </a:rPr>
              <a:t>Example: A district operates a route that transports several students with IEPs that require specialized transportation, as well as a few other students who live along the route. Is this route eligible for state Special Education Aid?</a:t>
            </a:r>
          </a:p>
        </p:txBody>
      </p:sp>
    </p:spTree>
    <p:extLst>
      <p:ext uri="{BB962C8B-B14F-4D97-AF65-F5344CB8AC3E}">
        <p14:creationId xmlns:p14="http://schemas.microsoft.com/office/powerpoint/2010/main" val="355251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marL="0" indent="0">
              <a:lnSpc>
                <a:spcPct val="120000"/>
              </a:lnSpc>
              <a:buNone/>
            </a:pPr>
            <a:r>
              <a:rPr lang="en-US" dirty="0">
                <a:latin typeface="Lato Black" panose="020F0A02020204030203" pitchFamily="34" charset="0"/>
              </a:rPr>
              <a:t>No: A route that serves students with and without IEPs is not eligible for state Special Education Aid. The district should report the number of students transported on the route on its PI-1547 Pupil Transportation Report, including the students with IEPs. The entire cost of the route is coded to Fund 10.</a:t>
            </a:r>
            <a:endParaRPr lang="en-US" sz="2700" dirty="0">
              <a:latin typeface="Lato Black" panose="020F0A02020204030203" pitchFamily="34" charset="0"/>
            </a:endParaRPr>
          </a:p>
        </p:txBody>
      </p:sp>
    </p:spTree>
    <p:extLst>
      <p:ext uri="{BB962C8B-B14F-4D97-AF65-F5344CB8AC3E}">
        <p14:creationId xmlns:p14="http://schemas.microsoft.com/office/powerpoint/2010/main" val="79628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90707" y="1210747"/>
            <a:ext cx="8584019" cy="3106439"/>
          </a:xfrm>
        </p:spPr>
        <p:txBody>
          <a:bodyPr>
            <a:noAutofit/>
          </a:bodyPr>
          <a:lstStyle/>
          <a:p>
            <a:pPr marL="0" indent="0">
              <a:lnSpc>
                <a:spcPct val="120000"/>
              </a:lnSpc>
              <a:buNone/>
            </a:pPr>
            <a:r>
              <a:rPr lang="en-US" sz="2250" dirty="0">
                <a:latin typeface="Lato Black" panose="020F0A02020204030203" pitchFamily="34" charset="0"/>
              </a:rPr>
              <a:t>Example: A special education student with transportation identified in the student’s IEP received specialized transportation at the beginning of the year, but during the year no longer needed that support and is switched to a regular bus route. Is the cost for transporting the student eligible for special education aid for specialized transportation AND eligible for regular pupil transportation aid for the regular bus route even though both took place in the same year?</a:t>
            </a:r>
          </a:p>
        </p:txBody>
      </p:sp>
    </p:spTree>
    <p:extLst>
      <p:ext uri="{BB962C8B-B14F-4D97-AF65-F5344CB8AC3E}">
        <p14:creationId xmlns:p14="http://schemas.microsoft.com/office/powerpoint/2010/main" val="119738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marL="0" indent="0">
              <a:lnSpc>
                <a:spcPct val="120000"/>
              </a:lnSpc>
              <a:buNone/>
            </a:pPr>
            <a:r>
              <a:rPr lang="en-US" dirty="0">
                <a:latin typeface="Lato Black" panose="020F0A02020204030203" pitchFamily="34" charset="0"/>
              </a:rPr>
              <a:t>Yes: In this example the student is eligible for special education aid for specialized transportation and eligible for regular pupil transportation aid because the student changed from specialized transportation to regular transportation based on IEP changes. However a student exclusively receiving special or additional transportation all year could </a:t>
            </a:r>
            <a:r>
              <a:rPr lang="en-US" u="sng" dirty="0">
                <a:latin typeface="Lato Black" panose="020F0A02020204030203" pitchFamily="34" charset="0"/>
              </a:rPr>
              <a:t>not</a:t>
            </a:r>
            <a:r>
              <a:rPr lang="en-US" dirty="0">
                <a:latin typeface="Lato Black" panose="020F0A02020204030203" pitchFamily="34" charset="0"/>
              </a:rPr>
              <a:t> also be counted for regular transportation aid.</a:t>
            </a:r>
            <a:endParaRPr lang="en-US" sz="2700" dirty="0">
              <a:latin typeface="Lato Black" panose="020F0A02020204030203" pitchFamily="34" charset="0"/>
            </a:endParaRPr>
          </a:p>
        </p:txBody>
      </p:sp>
    </p:spTree>
    <p:extLst>
      <p:ext uri="{BB962C8B-B14F-4D97-AF65-F5344CB8AC3E}">
        <p14:creationId xmlns:p14="http://schemas.microsoft.com/office/powerpoint/2010/main" val="428333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r>
              <a:rPr lang="en-US" sz="2550" dirty="0">
                <a:latin typeface="Lato Black" panose="020F0A02020204030203" pitchFamily="34" charset="0"/>
              </a:rPr>
              <a:t>SPED vehicle/equipment purchases w/ pre-approval</a:t>
            </a:r>
          </a:p>
          <a:p>
            <a:pPr lvl="1">
              <a:lnSpc>
                <a:spcPct val="120000"/>
              </a:lnSpc>
              <a:buFont typeface="Wingdings" panose="05000000000000000000" pitchFamily="2" charset="2"/>
              <a:buChar char="Ø"/>
            </a:pPr>
            <a:r>
              <a:rPr lang="en-US" sz="2550" dirty="0">
                <a:latin typeface="Lato Black" panose="020F0A02020204030203" pitchFamily="34" charset="0"/>
              </a:rPr>
              <a:t>No approval needed for equipment &lt;$10,000</a:t>
            </a:r>
          </a:p>
          <a:p>
            <a:pPr lvl="1">
              <a:lnSpc>
                <a:spcPct val="120000"/>
              </a:lnSpc>
              <a:buFont typeface="Wingdings" panose="05000000000000000000" pitchFamily="2" charset="2"/>
              <a:buChar char="Ø"/>
            </a:pPr>
            <a:r>
              <a:rPr lang="en-US" sz="2550" dirty="0">
                <a:latin typeface="Lato Black" panose="020F0A02020204030203" pitchFamily="34" charset="0"/>
              </a:rPr>
              <a:t>Follow instructions on our website for </a:t>
            </a:r>
          </a:p>
          <a:p>
            <a:pPr lvl="1">
              <a:lnSpc>
                <a:spcPct val="120000"/>
              </a:lnSpc>
            </a:pPr>
            <a:r>
              <a:rPr lang="en-US" sz="2550" dirty="0">
                <a:hlinkClick r:id="rId3"/>
              </a:rPr>
              <a:t>Requesting Special Education Aid for Vehicle and Equipment Purchases Over $10,000</a:t>
            </a:r>
            <a:endParaRPr lang="en-US" sz="2550" dirty="0"/>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365293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State &amp; IDEA Eligible Transportation</a:t>
            </a:r>
          </a:p>
        </p:txBody>
      </p:sp>
      <p:sp>
        <p:nvSpPr>
          <p:cNvPr id="3" name="Text Placeholder 2"/>
          <p:cNvSpPr>
            <a:spLocks noGrp="1"/>
          </p:cNvSpPr>
          <p:nvPr>
            <p:ph type="body" sz="quarter" idx="14"/>
          </p:nvPr>
        </p:nvSpPr>
        <p:spPr>
          <a:xfrm>
            <a:off x="460744" y="1197430"/>
            <a:ext cx="8584019" cy="3106439"/>
          </a:xfrm>
        </p:spPr>
        <p:txBody>
          <a:bodyPr>
            <a:noAutofit/>
          </a:bodyPr>
          <a:lstStyle/>
          <a:p>
            <a:pPr>
              <a:lnSpc>
                <a:spcPct val="120000"/>
              </a:lnSpc>
            </a:pPr>
            <a:r>
              <a:rPr lang="en-US" sz="2550" dirty="0">
                <a:latin typeface="Lato Black" panose="020F0A02020204030203" pitchFamily="34" charset="0"/>
              </a:rPr>
              <a:t>Additional Resources</a:t>
            </a:r>
          </a:p>
          <a:p>
            <a:pPr>
              <a:lnSpc>
                <a:spcPct val="120000"/>
              </a:lnSpc>
            </a:pPr>
            <a:endParaRPr lang="en-US" sz="1800" dirty="0">
              <a:latin typeface="Lato Black" panose="020F0A02020204030203" pitchFamily="34" charset="0"/>
            </a:endParaRPr>
          </a:p>
          <a:p>
            <a:pPr lvl="1">
              <a:lnSpc>
                <a:spcPct val="120000"/>
              </a:lnSpc>
              <a:buFont typeface="Wingdings" panose="05000000000000000000" pitchFamily="2" charset="2"/>
              <a:buChar char="Ø"/>
            </a:pPr>
            <a:r>
              <a:rPr lang="en-US" sz="2400" dirty="0">
                <a:latin typeface="Lato Black" panose="020F0A02020204030203" pitchFamily="34" charset="0"/>
                <a:hlinkClick r:id="rId3"/>
              </a:rPr>
              <a:t>Special Education Transportation</a:t>
            </a:r>
            <a:endParaRPr lang="en-US" sz="2400" dirty="0">
              <a:latin typeface="Lato Black" panose="020F0A02020204030203" pitchFamily="34" charset="0"/>
            </a:endParaRPr>
          </a:p>
          <a:p>
            <a:pPr lvl="1">
              <a:lnSpc>
                <a:spcPct val="120000"/>
              </a:lnSpc>
              <a:buFont typeface="Wingdings" panose="05000000000000000000" pitchFamily="2" charset="2"/>
              <a:buChar char="Ø"/>
            </a:pPr>
            <a:endParaRPr lang="en-US" sz="2400" dirty="0">
              <a:latin typeface="Lato Black" panose="020F0A02020204030203" pitchFamily="34" charset="0"/>
            </a:endParaRPr>
          </a:p>
          <a:p>
            <a:pPr lvl="1">
              <a:lnSpc>
                <a:spcPct val="120000"/>
              </a:lnSpc>
              <a:buFont typeface="Wingdings" panose="05000000000000000000" pitchFamily="2" charset="2"/>
              <a:buChar char="Ø"/>
            </a:pPr>
            <a:r>
              <a:rPr lang="en-US" sz="2400" dirty="0">
                <a:latin typeface="Lato Black" panose="020F0A02020204030203" pitchFamily="34" charset="0"/>
                <a:hlinkClick r:id="rId4"/>
              </a:rPr>
              <a:t>Specialized Transportation Aid Eligibility and 	Funding </a:t>
            </a:r>
            <a:endParaRPr lang="en-US" sz="2400" dirty="0">
              <a:latin typeface="Lato Black" panose="020F0A02020204030203" pitchFamily="34" charset="0"/>
            </a:endParaRPr>
          </a:p>
          <a:p>
            <a:pPr>
              <a:lnSpc>
                <a:spcPct val="120000"/>
              </a:lnSpc>
            </a:pPr>
            <a:endParaRPr lang="en-US" sz="2800" dirty="0">
              <a:latin typeface="Lato Black" panose="020F0A02020204030203" pitchFamily="34" charset="0"/>
            </a:endParaRPr>
          </a:p>
        </p:txBody>
      </p:sp>
    </p:spTree>
    <p:extLst>
      <p:ext uri="{BB962C8B-B14F-4D97-AF65-F5344CB8AC3E}">
        <p14:creationId xmlns:p14="http://schemas.microsoft.com/office/powerpoint/2010/main" val="417014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77F7A-B6C4-4531-9B68-9B5CEEE18441}"/>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E673D6B1-F756-4D07-9067-D0A0D58AD486}"/>
              </a:ext>
            </a:extLst>
          </p:cNvPr>
          <p:cNvSpPr>
            <a:spLocks noGrp="1"/>
          </p:cNvSpPr>
          <p:nvPr>
            <p:ph type="body" sz="quarter" idx="14"/>
          </p:nvPr>
        </p:nvSpPr>
        <p:spPr>
          <a:xfrm>
            <a:off x="402672" y="1197429"/>
            <a:ext cx="7935985" cy="2512779"/>
          </a:xfrm>
        </p:spPr>
        <p:txBody>
          <a:bodyPr>
            <a:normAutofit fontScale="25000" lnSpcReduction="20000"/>
          </a:bodyPr>
          <a:lstStyle/>
          <a:p>
            <a:r>
              <a:rPr lang="en-US" sz="5500" dirty="0"/>
              <a:t>NHTSA 49 U.S.C. §30112(a)(2)</a:t>
            </a:r>
          </a:p>
          <a:p>
            <a:pPr lvl="1"/>
            <a:r>
              <a:rPr lang="en-US" sz="5500" dirty="0"/>
              <a:t>School district may </a:t>
            </a:r>
            <a:r>
              <a:rPr lang="en-US" sz="5500" b="1" u="sng" dirty="0"/>
              <a:t>not</a:t>
            </a:r>
            <a:r>
              <a:rPr lang="en-US" sz="5500" dirty="0"/>
              <a:t> purchase or lease a 15-passenger van for student transportation unless it meets all of the safety requirements of a school bus. </a:t>
            </a:r>
          </a:p>
          <a:p>
            <a:pPr lvl="1"/>
            <a:r>
              <a:rPr lang="en-US" sz="5500" dirty="0"/>
              <a:t>School Bus Safety Requirements (According to FMVSS)</a:t>
            </a:r>
          </a:p>
          <a:p>
            <a:pPr lvl="2"/>
            <a:r>
              <a:rPr lang="en-US" sz="5500" dirty="0"/>
              <a:t>Yellow Paint, Reflective Tape, Stop-arm, Flashing Lights, etc. </a:t>
            </a:r>
          </a:p>
          <a:p>
            <a:pPr lvl="2"/>
            <a:endParaRPr lang="en-US" sz="5500" dirty="0"/>
          </a:p>
          <a:p>
            <a:r>
              <a:rPr lang="en-US" sz="5500" dirty="0"/>
              <a:t>Safe, Accountable, Flexible, Efficient Transportation Equity Act: A Legacy for Users (SAFETEA-LU) – August 10, 2005</a:t>
            </a:r>
          </a:p>
          <a:p>
            <a:pPr lvl="1"/>
            <a:r>
              <a:rPr lang="en-US" sz="5500" dirty="0"/>
              <a:t>Section 10309 states in part: a school or school system may not purchase or lease a </a:t>
            </a:r>
            <a:r>
              <a:rPr lang="en-US" sz="5500" i="1" u="sng" dirty="0"/>
              <a:t>new</a:t>
            </a:r>
            <a:r>
              <a:rPr lang="en-US" sz="5500" dirty="0"/>
              <a:t> 15-passenger van if it will be used significantly by, or on behalf of, the school or school system to transport preprimary, primary, or secondary school students to or from school or an event related to school, unless the 15-passenger van complies with the motor vehicle standards prescribed for school buses and multifunction school activity buses under this title.</a:t>
            </a:r>
          </a:p>
          <a:p>
            <a:endParaRPr lang="en-US" dirty="0"/>
          </a:p>
        </p:txBody>
      </p:sp>
    </p:spTree>
    <p:extLst>
      <p:ext uri="{BB962C8B-B14F-4D97-AF65-F5344CB8AC3E}">
        <p14:creationId xmlns:p14="http://schemas.microsoft.com/office/powerpoint/2010/main" val="333294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90E7C-A5C6-430F-A8FA-5BDD16840217}"/>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DF0B4085-054B-45DC-8F52-61FF085032A8}"/>
              </a:ext>
            </a:extLst>
          </p:cNvPr>
          <p:cNvSpPr>
            <a:spLocks noGrp="1"/>
          </p:cNvSpPr>
          <p:nvPr>
            <p:ph type="body" sz="quarter" idx="14"/>
          </p:nvPr>
        </p:nvSpPr>
        <p:spPr>
          <a:xfrm>
            <a:off x="671119" y="1197429"/>
            <a:ext cx="7113863" cy="3011714"/>
          </a:xfrm>
        </p:spPr>
        <p:txBody>
          <a:bodyPr>
            <a:normAutofit fontScale="25000" lnSpcReduction="20000"/>
          </a:bodyPr>
          <a:lstStyle/>
          <a:p>
            <a:pPr marL="0" indent="0">
              <a:buNone/>
            </a:pPr>
            <a:r>
              <a:rPr lang="en-US" sz="7200" dirty="0">
                <a:latin typeface="Lato Black" panose="020F0A02020204030203" pitchFamily="34" charset="0"/>
              </a:rPr>
              <a:t>Safe, Accountable, Flexible, Efficient Transportation Equity Act: A Legacy for Users (SAFETEA-LU) (continued)</a:t>
            </a:r>
          </a:p>
          <a:p>
            <a:pPr marL="685689" lvl="1" indent="-342900">
              <a:buFont typeface="Arial" panose="020B0604020202020204" pitchFamily="34" charset="0"/>
              <a:buChar char="•"/>
            </a:pPr>
            <a:r>
              <a:rPr lang="en-US" sz="7200" dirty="0">
                <a:latin typeface="Lato Black" panose="020F0A02020204030203" pitchFamily="34" charset="0"/>
              </a:rPr>
              <a:t>Established penalties for dealerships selling or leasing 15-passenger vehicle to a school district without required safety features</a:t>
            </a:r>
          </a:p>
          <a:p>
            <a:pPr lvl="1"/>
            <a:r>
              <a:rPr lang="en-US" sz="7200" dirty="0">
                <a:latin typeface="Lato Black" panose="020F0A02020204030203" pitchFamily="34" charset="0"/>
              </a:rPr>
              <a:t>          $10,000 penalty, up to $15,000,000 for multiple violations</a:t>
            </a:r>
          </a:p>
          <a:p>
            <a:pPr marL="685689" lvl="1" indent="-342900">
              <a:buFont typeface="Arial" panose="020B0604020202020204" pitchFamily="34" charset="0"/>
              <a:buChar char="•"/>
            </a:pPr>
            <a:r>
              <a:rPr lang="en-US" sz="7200" dirty="0">
                <a:latin typeface="Lato Black" panose="020F0A02020204030203" pitchFamily="34" charset="0"/>
              </a:rPr>
              <a:t>Defined 15 passenger – a vehicle that seats 10-14 passengers, not including the driver</a:t>
            </a:r>
          </a:p>
          <a:p>
            <a:endParaRPr lang="en-US" dirty="0"/>
          </a:p>
        </p:txBody>
      </p:sp>
    </p:spTree>
    <p:extLst>
      <p:ext uri="{BB962C8B-B14F-4D97-AF65-F5344CB8AC3E}">
        <p14:creationId xmlns:p14="http://schemas.microsoft.com/office/powerpoint/2010/main" val="340992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6BE0E9-9414-4257-9594-6CD5860E1B1D}"/>
              </a:ext>
            </a:extLst>
          </p:cNvPr>
          <p:cNvSpPr>
            <a:spLocks noGrp="1"/>
          </p:cNvSpPr>
          <p:nvPr>
            <p:ph type="body" sz="quarter" idx="13"/>
          </p:nvPr>
        </p:nvSpPr>
        <p:spPr/>
        <p:txBody>
          <a:bodyPr/>
          <a:lstStyle/>
          <a:p>
            <a:r>
              <a:rPr lang="en-US" dirty="0"/>
              <a:t>Large Van Regulation</a:t>
            </a:r>
          </a:p>
        </p:txBody>
      </p:sp>
      <p:sp>
        <p:nvSpPr>
          <p:cNvPr id="3" name="Text Placeholder 2">
            <a:extLst>
              <a:ext uri="{FF2B5EF4-FFF2-40B4-BE49-F238E27FC236}">
                <a16:creationId xmlns:a16="http://schemas.microsoft.com/office/drawing/2014/main" id="{1F55D274-2FA0-4520-AB18-CB5D75F54B50}"/>
              </a:ext>
            </a:extLst>
          </p:cNvPr>
          <p:cNvSpPr>
            <a:spLocks noGrp="1"/>
          </p:cNvSpPr>
          <p:nvPr>
            <p:ph type="body" sz="quarter" idx="14"/>
          </p:nvPr>
        </p:nvSpPr>
        <p:spPr>
          <a:xfrm>
            <a:off x="1098958" y="1197429"/>
            <a:ext cx="5999947" cy="3475239"/>
          </a:xfrm>
        </p:spPr>
        <p:txBody>
          <a:bodyPr>
            <a:normAutofit fontScale="62500" lnSpcReduction="20000"/>
          </a:bodyPr>
          <a:lstStyle/>
          <a:p>
            <a:r>
              <a:rPr lang="en-US" sz="2600" dirty="0">
                <a:latin typeface="Lato Black" panose="020F0A02020204030203" pitchFamily="34" charset="0"/>
              </a:rPr>
              <a:t>Wisconsin DOT School Bus Definition</a:t>
            </a:r>
          </a:p>
          <a:p>
            <a:pPr lvl="1"/>
            <a:r>
              <a:rPr lang="en-US" sz="2600" dirty="0">
                <a:latin typeface="Lato Black" panose="020F0A02020204030203" pitchFamily="34" charset="0"/>
              </a:rPr>
              <a:t>motor vehicle which carries 10 or more passengers for the purposes of transporting students to or from school, curricular, or extracurricular activities. </a:t>
            </a:r>
          </a:p>
          <a:p>
            <a:pPr lvl="1"/>
            <a:r>
              <a:rPr lang="en-US" sz="2600" dirty="0">
                <a:latin typeface="Lato Black" panose="020F0A02020204030203" pitchFamily="34" charset="0"/>
              </a:rPr>
              <a:t>Recommends avoiding use of van able to hold 11 or more passengers Based on federal guidelines</a:t>
            </a:r>
          </a:p>
          <a:p>
            <a:r>
              <a:rPr lang="en-US" sz="2600" dirty="0">
                <a:latin typeface="Lato Black" panose="020F0A02020204030203" pitchFamily="34" charset="0"/>
              </a:rPr>
              <a:t>Wisconsin State Statute §121.555 </a:t>
            </a:r>
          </a:p>
          <a:p>
            <a:pPr lvl="1"/>
            <a:r>
              <a:rPr lang="en-US" sz="2600" dirty="0">
                <a:latin typeface="Lato Black" panose="020F0A02020204030203" pitchFamily="34" charset="0"/>
              </a:rPr>
              <a:t>Defines alternative methods of transportation </a:t>
            </a:r>
          </a:p>
          <a:p>
            <a:pPr lvl="1"/>
            <a:r>
              <a:rPr lang="en-US" sz="2600" dirty="0">
                <a:latin typeface="Lato Black" panose="020F0A02020204030203" pitchFamily="34" charset="0"/>
              </a:rPr>
              <a:t>Limits vehicle size to 9 passengers or less</a:t>
            </a:r>
          </a:p>
          <a:p>
            <a:endParaRPr lang="en-US" dirty="0"/>
          </a:p>
        </p:txBody>
      </p:sp>
    </p:spTree>
    <p:extLst>
      <p:ext uri="{BB962C8B-B14F-4D97-AF65-F5344CB8AC3E}">
        <p14:creationId xmlns:p14="http://schemas.microsoft.com/office/powerpoint/2010/main" val="17344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13CA2-7935-4E5E-BF9C-F813B84AE452}"/>
              </a:ext>
            </a:extLst>
          </p:cNvPr>
          <p:cNvSpPr>
            <a:spLocks noGrp="1"/>
          </p:cNvSpPr>
          <p:nvPr>
            <p:ph type="body" sz="quarter" idx="13"/>
          </p:nvPr>
        </p:nvSpPr>
        <p:spPr/>
        <p:txBody>
          <a:bodyPr/>
          <a:lstStyle/>
          <a:p>
            <a:r>
              <a:rPr lang="en-US" dirty="0"/>
              <a:t>Safety Concerns with Large Vans</a:t>
            </a:r>
          </a:p>
        </p:txBody>
      </p:sp>
      <p:sp>
        <p:nvSpPr>
          <p:cNvPr id="3" name="Text Placeholder 2">
            <a:extLst>
              <a:ext uri="{FF2B5EF4-FFF2-40B4-BE49-F238E27FC236}">
                <a16:creationId xmlns:a16="http://schemas.microsoft.com/office/drawing/2014/main" id="{B074291E-CA0A-4F02-8F2C-3C70CEACE6EA}"/>
              </a:ext>
            </a:extLst>
          </p:cNvPr>
          <p:cNvSpPr>
            <a:spLocks noGrp="1"/>
          </p:cNvSpPr>
          <p:nvPr>
            <p:ph type="body" sz="quarter" idx="14"/>
          </p:nvPr>
        </p:nvSpPr>
        <p:spPr>
          <a:xfrm>
            <a:off x="780176" y="1197429"/>
            <a:ext cx="6318729" cy="3424905"/>
          </a:xfrm>
        </p:spPr>
        <p:txBody>
          <a:bodyPr>
            <a:normAutofit fontScale="92500" lnSpcReduction="20000"/>
          </a:bodyPr>
          <a:lstStyle/>
          <a:p>
            <a:r>
              <a:rPr lang="en-US" dirty="0">
                <a:latin typeface="Lato Black" panose="020F0A02020204030203" pitchFamily="34" charset="0"/>
              </a:rPr>
              <a:t>2004 – 2013</a:t>
            </a:r>
          </a:p>
          <a:p>
            <a:pPr marL="628539" lvl="1" indent="-285750">
              <a:buFont typeface="Courier New" panose="02070309020205020404" pitchFamily="49" charset="0"/>
              <a:buChar char="o"/>
            </a:pPr>
            <a:r>
              <a:rPr lang="en-US" dirty="0">
                <a:latin typeface="Lato Black" panose="020F0A02020204030203" pitchFamily="34" charset="0"/>
              </a:rPr>
              <a:t>653 Americans died in crashes</a:t>
            </a:r>
          </a:p>
          <a:p>
            <a:pPr marL="628539" lvl="1" indent="-285750">
              <a:buFont typeface="Courier New" panose="02070309020205020404" pitchFamily="49" charset="0"/>
              <a:buChar char="o"/>
            </a:pPr>
            <a:r>
              <a:rPr lang="en-US" dirty="0">
                <a:latin typeface="Lato Black" panose="020F0A02020204030203" pitchFamily="34" charset="0"/>
              </a:rPr>
              <a:t>65 occupants per year</a:t>
            </a:r>
          </a:p>
          <a:p>
            <a:pPr marL="628539" lvl="1" indent="-285750">
              <a:buFont typeface="Courier New" panose="02070309020205020404" pitchFamily="49" charset="0"/>
              <a:buChar char="o"/>
            </a:pPr>
            <a:r>
              <a:rPr lang="en-US" dirty="0">
                <a:latin typeface="Lato Black" panose="020F0A02020204030203" pitchFamily="34" charset="0"/>
              </a:rPr>
              <a:t>60% of fatalities occurred when the van rolled over</a:t>
            </a:r>
          </a:p>
          <a:p>
            <a:r>
              <a:rPr lang="en-US" dirty="0">
                <a:latin typeface="Lato Black" panose="020F0A02020204030203" pitchFamily="34" charset="0"/>
              </a:rPr>
              <a:t>2003-2007</a:t>
            </a:r>
          </a:p>
          <a:p>
            <a:pPr marL="628539" lvl="1" indent="-285750">
              <a:buFont typeface="Courier New" panose="02070309020205020404" pitchFamily="49" charset="0"/>
              <a:buChar char="o"/>
            </a:pPr>
            <a:r>
              <a:rPr lang="en-US" dirty="0">
                <a:latin typeface="Lato Black" panose="020F0A02020204030203" pitchFamily="34" charset="0"/>
              </a:rPr>
              <a:t>80% of occupants killed were not wearing their seatbelt</a:t>
            </a:r>
          </a:p>
          <a:p>
            <a:pPr marL="628539" lvl="1" indent="-285750">
              <a:buFont typeface="Courier New" panose="02070309020205020404" pitchFamily="49" charset="0"/>
              <a:buChar char="o"/>
            </a:pPr>
            <a:r>
              <a:rPr lang="en-US" dirty="0">
                <a:latin typeface="Lato Black" panose="020F0A02020204030203" pitchFamily="34" charset="0"/>
              </a:rPr>
              <a:t>60% killed in single-vehicle accidents were ejected</a:t>
            </a:r>
          </a:p>
          <a:p>
            <a:pPr marL="628539" lvl="1" indent="-285750">
              <a:buFont typeface="Courier New" panose="02070309020205020404" pitchFamily="49" charset="0"/>
              <a:buChar char="o"/>
            </a:pPr>
            <a:r>
              <a:rPr lang="en-US" dirty="0">
                <a:latin typeface="Lato Black" panose="020F0A02020204030203" pitchFamily="34" charset="0"/>
              </a:rPr>
              <a:t>92% property restrained survived</a:t>
            </a:r>
          </a:p>
          <a:p>
            <a:endParaRPr lang="en-US" dirty="0"/>
          </a:p>
        </p:txBody>
      </p:sp>
      <p:pic>
        <p:nvPicPr>
          <p:cNvPr id="4" name="Picture 3">
            <a:extLst>
              <a:ext uri="{FF2B5EF4-FFF2-40B4-BE49-F238E27FC236}">
                <a16:creationId xmlns:a16="http://schemas.microsoft.com/office/drawing/2014/main" id="{AFBD4C5D-4E8D-4159-8393-06117B51C578}"/>
              </a:ext>
            </a:extLst>
          </p:cNvPr>
          <p:cNvPicPr>
            <a:picLocks noChangeAspect="1"/>
          </p:cNvPicPr>
          <p:nvPr/>
        </p:nvPicPr>
        <p:blipFill>
          <a:blip r:embed="rId2"/>
          <a:stretch>
            <a:fillRect/>
          </a:stretch>
        </p:blipFill>
        <p:spPr>
          <a:xfrm>
            <a:off x="6284686" y="1158212"/>
            <a:ext cx="2714171" cy="2053789"/>
          </a:xfrm>
          <a:prstGeom prst="rect">
            <a:avLst/>
          </a:prstGeom>
        </p:spPr>
      </p:pic>
    </p:spTree>
    <p:extLst>
      <p:ext uri="{BB962C8B-B14F-4D97-AF65-F5344CB8AC3E}">
        <p14:creationId xmlns:p14="http://schemas.microsoft.com/office/powerpoint/2010/main" val="217654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21656"/>
            <a:ext cx="8398648" cy="4080649"/>
          </a:xfrm>
        </p:spPr>
        <p:txBody>
          <a:bodyPr>
            <a:noAutofit/>
          </a:bodyPr>
          <a:lstStyle/>
          <a:p>
            <a:pPr marL="284163" indent="-284163">
              <a:lnSpc>
                <a:spcPct val="100000"/>
              </a:lnSpc>
              <a:spcBef>
                <a:spcPts val="300"/>
              </a:spcBef>
              <a:spcAft>
                <a:spcPts val="100"/>
              </a:spcAft>
              <a:buFont typeface="Arial" panose="020B0604020202020204" pitchFamily="34" charset="0"/>
              <a:buChar char="•"/>
            </a:pPr>
            <a:r>
              <a:rPr lang="en-US" sz="2200" b="1" u="sng" dirty="0"/>
              <a:t>PI-1547SS</a:t>
            </a:r>
            <a:r>
              <a:rPr lang="en-US" sz="2200" b="1" dirty="0"/>
              <a:t> – </a:t>
            </a:r>
            <a:r>
              <a:rPr lang="en-US" sz="2200" dirty="0"/>
              <a:t>public and private school </a:t>
            </a:r>
            <a:r>
              <a:rPr lang="en-US" sz="2200" b="1" dirty="0"/>
              <a:t>students transported to attend summer sessions and/or interim sessions. </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Starts the school year, due by September 30</a:t>
            </a:r>
            <a:r>
              <a:rPr lang="en-US" sz="2200" b="1" baseline="30000" dirty="0">
                <a:latin typeface="Lato" panose="020F0502020204030203" pitchFamily="34" charset="0"/>
              </a:rPr>
              <a:t>th</a:t>
            </a:r>
            <a:r>
              <a:rPr lang="en-US" sz="2200" b="1" dirty="0">
                <a:latin typeface="Lato" panose="020F0502020204030203" pitchFamily="34" charset="0"/>
              </a:rPr>
              <a:t> of current year.</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Summer session that starts </a:t>
            </a:r>
            <a:r>
              <a:rPr lang="en-US" sz="2200" b="1" u="sng" dirty="0">
                <a:latin typeface="Lato" panose="020F0502020204030203" pitchFamily="34" charset="0"/>
              </a:rPr>
              <a:t>after</a:t>
            </a:r>
            <a:r>
              <a:rPr lang="en-US" sz="2200" b="1" dirty="0">
                <a:latin typeface="Lato" panose="020F0502020204030203" pitchFamily="34" charset="0"/>
              </a:rPr>
              <a:t> the previous school year ends and the current school year </a:t>
            </a:r>
            <a:r>
              <a:rPr lang="en-US" sz="2200" b="1" u="sng" dirty="0">
                <a:latin typeface="Lato" panose="020F0502020204030203" pitchFamily="34" charset="0"/>
              </a:rPr>
              <a:t>begins</a:t>
            </a:r>
            <a:r>
              <a:rPr lang="en-US" sz="2200" b="1" dirty="0">
                <a:latin typeface="Lato" panose="020F0502020204030203" pitchFamily="34" charset="0"/>
              </a:rPr>
              <a:t>.</a:t>
            </a: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Interim sessions from the previous school year.</a:t>
            </a:r>
          </a:p>
          <a:p>
            <a:pPr marL="626841" lvl="2" indent="-284163">
              <a:lnSpc>
                <a:spcPct val="100000"/>
              </a:lnSpc>
              <a:spcBef>
                <a:spcPts val="300"/>
              </a:spcBef>
              <a:spcAft>
                <a:spcPts val="100"/>
              </a:spcAft>
              <a:buFont typeface="Arial" panose="020B0604020202020204" pitchFamily="34" charset="0"/>
              <a:buChar char="•"/>
            </a:pPr>
            <a:r>
              <a:rPr lang="en-US" sz="2200" b="1" i="1" dirty="0">
                <a:latin typeface="Lato" panose="020F0502020204030203" pitchFamily="34" charset="0"/>
              </a:rPr>
              <a:t>Revised – Only based on  one category (distance); whether the student is transported either 2 – 5 miles or over 5 miles.</a:t>
            </a:r>
            <a:endParaRPr lang="en-US" sz="2200" b="1" i="1" strike="sngStrike" dirty="0">
              <a:latin typeface="Lato" panose="020F0502020204030203" pitchFamily="34" charset="0"/>
            </a:endParaRPr>
          </a:p>
          <a:p>
            <a:pPr marL="626841" lvl="2" indent="-284163">
              <a:lnSpc>
                <a:spcPct val="100000"/>
              </a:lnSpc>
              <a:spcBef>
                <a:spcPts val="300"/>
              </a:spcBef>
              <a:spcAft>
                <a:spcPts val="100"/>
              </a:spcAft>
              <a:buFont typeface="Arial" panose="020B0604020202020204" pitchFamily="34" charset="0"/>
              <a:buChar char="•"/>
            </a:pPr>
            <a:r>
              <a:rPr lang="en-US" sz="2200" b="1" dirty="0">
                <a:latin typeface="Lato" panose="020F0502020204030203" pitchFamily="34" charset="0"/>
              </a:rPr>
              <a:t>Part of the transportation audit process.</a:t>
            </a:r>
          </a:p>
        </p:txBody>
      </p:sp>
    </p:spTree>
    <p:extLst>
      <p:ext uri="{BB962C8B-B14F-4D97-AF65-F5344CB8AC3E}">
        <p14:creationId xmlns:p14="http://schemas.microsoft.com/office/powerpoint/2010/main" val="320630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6011E6-987F-45CA-9938-DB6CFF77CD62}"/>
              </a:ext>
            </a:extLst>
          </p:cNvPr>
          <p:cNvSpPr>
            <a:spLocks noGrp="1"/>
          </p:cNvSpPr>
          <p:nvPr>
            <p:ph type="body" sz="quarter" idx="13"/>
          </p:nvPr>
        </p:nvSpPr>
        <p:spPr/>
        <p:txBody>
          <a:bodyPr/>
          <a:lstStyle/>
          <a:p>
            <a:r>
              <a:rPr lang="en-US" dirty="0"/>
              <a:t>Safety Concerns with Large Vans</a:t>
            </a:r>
          </a:p>
        </p:txBody>
      </p:sp>
      <p:sp>
        <p:nvSpPr>
          <p:cNvPr id="3" name="Text Placeholder 2">
            <a:extLst>
              <a:ext uri="{FF2B5EF4-FFF2-40B4-BE49-F238E27FC236}">
                <a16:creationId xmlns:a16="http://schemas.microsoft.com/office/drawing/2014/main" id="{07C9C9D0-4759-4D2E-80AF-C5181B21A166}"/>
              </a:ext>
            </a:extLst>
          </p:cNvPr>
          <p:cNvSpPr>
            <a:spLocks noGrp="1"/>
          </p:cNvSpPr>
          <p:nvPr>
            <p:ph type="body" sz="quarter" idx="14"/>
          </p:nvPr>
        </p:nvSpPr>
        <p:spPr/>
        <p:txBody>
          <a:bodyPr>
            <a:normAutofit fontScale="70000" lnSpcReduction="20000"/>
          </a:bodyPr>
          <a:lstStyle/>
          <a:p>
            <a:r>
              <a:rPr lang="en-US" dirty="0"/>
              <a:t>Rollover Rates when Vehicle Loaded to or Below Half the Designed Seating Capacity</a:t>
            </a:r>
          </a:p>
          <a:p>
            <a:pPr marL="628539" lvl="1" indent="-285750">
              <a:buFont typeface="Arial" panose="020B0604020202020204" pitchFamily="34" charset="0"/>
              <a:buChar char="•"/>
            </a:pPr>
            <a:r>
              <a:rPr lang="en-US" dirty="0"/>
              <a:t>Large Van – 2.2</a:t>
            </a:r>
          </a:p>
          <a:p>
            <a:pPr marL="628539" lvl="1" indent="-285750">
              <a:buFont typeface="Arial" panose="020B0604020202020204" pitchFamily="34" charset="0"/>
              <a:buChar char="•"/>
            </a:pPr>
            <a:r>
              <a:rPr lang="en-US" dirty="0"/>
              <a:t>Minivan – 1.7</a:t>
            </a:r>
          </a:p>
          <a:p>
            <a:pPr marL="628539" lvl="1" indent="-285750">
              <a:buFont typeface="Arial" panose="020B0604020202020204" pitchFamily="34" charset="0"/>
              <a:buChar char="•"/>
            </a:pPr>
            <a:r>
              <a:rPr lang="en-US" dirty="0"/>
              <a:t>SUV – 1.4</a:t>
            </a:r>
          </a:p>
          <a:p>
            <a:pPr marL="628539" lvl="1" indent="-285750">
              <a:buFont typeface="Arial" panose="020B0604020202020204" pitchFamily="34" charset="0"/>
              <a:buChar char="•"/>
            </a:pPr>
            <a:r>
              <a:rPr lang="en-US" dirty="0"/>
              <a:t>Pickup Trucks – 1.3</a:t>
            </a:r>
          </a:p>
          <a:p>
            <a:pPr marL="628539" lvl="1" indent="-285750">
              <a:buFont typeface="Arial" panose="020B0604020202020204" pitchFamily="34" charset="0"/>
              <a:buChar char="•"/>
            </a:pPr>
            <a:r>
              <a:rPr lang="en-US" dirty="0"/>
              <a:t>Passenger Cars – 1.3</a:t>
            </a:r>
          </a:p>
          <a:p>
            <a:pPr marL="0" indent="0">
              <a:buNone/>
            </a:pPr>
            <a:endParaRPr lang="en-US" dirty="0"/>
          </a:p>
        </p:txBody>
      </p:sp>
      <p:pic>
        <p:nvPicPr>
          <p:cNvPr id="4" name="Picture 3">
            <a:extLst>
              <a:ext uri="{FF2B5EF4-FFF2-40B4-BE49-F238E27FC236}">
                <a16:creationId xmlns:a16="http://schemas.microsoft.com/office/drawing/2014/main" id="{B59C3BFE-B94B-4F8E-9814-FFA49096559A}"/>
              </a:ext>
            </a:extLst>
          </p:cNvPr>
          <p:cNvPicPr>
            <a:picLocks noChangeAspect="1"/>
          </p:cNvPicPr>
          <p:nvPr/>
        </p:nvPicPr>
        <p:blipFill>
          <a:blip r:embed="rId2"/>
          <a:stretch>
            <a:fillRect/>
          </a:stretch>
        </p:blipFill>
        <p:spPr>
          <a:xfrm>
            <a:off x="5238378" y="2018392"/>
            <a:ext cx="2776241" cy="2697843"/>
          </a:xfrm>
          <a:prstGeom prst="rect">
            <a:avLst/>
          </a:prstGeom>
        </p:spPr>
      </p:pic>
    </p:spTree>
    <p:extLst>
      <p:ext uri="{BB962C8B-B14F-4D97-AF65-F5344CB8AC3E}">
        <p14:creationId xmlns:p14="http://schemas.microsoft.com/office/powerpoint/2010/main" val="331052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D4971-6099-4120-8AE1-321676C2CA8E}"/>
              </a:ext>
            </a:extLst>
          </p:cNvPr>
          <p:cNvSpPr>
            <a:spLocks noGrp="1"/>
          </p:cNvSpPr>
          <p:nvPr>
            <p:ph type="body" sz="quarter" idx="13"/>
          </p:nvPr>
        </p:nvSpPr>
        <p:spPr/>
        <p:txBody>
          <a:bodyPr/>
          <a:lstStyle/>
          <a:p>
            <a:r>
              <a:rPr lang="en-US" dirty="0"/>
              <a:t>Issues with Large Vans</a:t>
            </a:r>
          </a:p>
        </p:txBody>
      </p:sp>
      <p:sp>
        <p:nvSpPr>
          <p:cNvPr id="4" name="Content Placeholder 2">
            <a:extLst>
              <a:ext uri="{FF2B5EF4-FFF2-40B4-BE49-F238E27FC236}">
                <a16:creationId xmlns:a16="http://schemas.microsoft.com/office/drawing/2014/main" id="{5A3AB38E-125F-43DE-99ED-D83B14E090DA}"/>
              </a:ext>
            </a:extLst>
          </p:cNvPr>
          <p:cNvSpPr>
            <a:spLocks noGrp="1"/>
          </p:cNvSpPr>
          <p:nvPr>
            <p:ph type="body" sz="quarter" idx="14"/>
          </p:nvPr>
        </p:nvSpPr>
        <p:spPr>
          <a:xfrm>
            <a:off x="805343" y="1315243"/>
            <a:ext cx="6289988" cy="3500038"/>
          </a:xfrm>
        </p:spPr>
        <p:txBody>
          <a:bodyPr>
            <a:normAutofit fontScale="85000" lnSpcReduction="10000"/>
          </a:bodyPr>
          <a:lstStyle/>
          <a:p>
            <a:r>
              <a:rPr lang="en-US" dirty="0">
                <a:latin typeface="Lato Black" panose="020F0A02020204030203" pitchFamily="34" charset="0"/>
              </a:rPr>
              <a:t>Higher Center of Gravity</a:t>
            </a:r>
          </a:p>
          <a:p>
            <a:pPr marL="628539" lvl="1" indent="-285750">
              <a:buFont typeface="Courier New" panose="02070309020205020404" pitchFamily="49" charset="0"/>
              <a:buChar char="o"/>
            </a:pPr>
            <a:r>
              <a:rPr lang="en-US" dirty="0">
                <a:latin typeface="Lato Black" panose="020F0A02020204030203" pitchFamily="34" charset="0"/>
              </a:rPr>
              <a:t>Adding passengers and cargo moves the center of gravity higher and toward the rear of the vehicle.</a:t>
            </a:r>
          </a:p>
          <a:p>
            <a:pPr marL="628539" lvl="1" indent="-285750">
              <a:buFont typeface="Courier New" panose="02070309020205020404" pitchFamily="49" charset="0"/>
              <a:buChar char="o"/>
            </a:pPr>
            <a:r>
              <a:rPr lang="en-US" dirty="0">
                <a:latin typeface="Lato Black" panose="020F0A02020204030203" pitchFamily="34" charset="0"/>
              </a:rPr>
              <a:t>Causes instability and the potential for drivers to lose control during emergency handling maneuvers.</a:t>
            </a:r>
          </a:p>
          <a:p>
            <a:r>
              <a:rPr lang="en-US" dirty="0">
                <a:latin typeface="Lato Black" panose="020F0A02020204030203" pitchFamily="34" charset="0"/>
              </a:rPr>
              <a:t>Flat sides contribute to instability in crosswinds</a:t>
            </a:r>
          </a:p>
          <a:p>
            <a:r>
              <a:rPr lang="en-US" dirty="0">
                <a:latin typeface="Lato Black" panose="020F0A02020204030203" pitchFamily="34" charset="0"/>
              </a:rPr>
              <a:t>Structural rigidity that was designed for the less demanding rigors of transporting cargo </a:t>
            </a:r>
          </a:p>
          <a:p>
            <a:endParaRPr lang="en-US" dirty="0"/>
          </a:p>
        </p:txBody>
      </p:sp>
    </p:spTree>
    <p:extLst>
      <p:ext uri="{BB962C8B-B14F-4D97-AF65-F5344CB8AC3E}">
        <p14:creationId xmlns:p14="http://schemas.microsoft.com/office/powerpoint/2010/main" val="312921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C92E2-55D6-4876-ACB3-4AFE74C3C4A8}"/>
              </a:ext>
            </a:extLst>
          </p:cNvPr>
          <p:cNvSpPr>
            <a:spLocks noGrp="1"/>
          </p:cNvSpPr>
          <p:nvPr>
            <p:ph type="body" sz="quarter" idx="13"/>
          </p:nvPr>
        </p:nvSpPr>
        <p:spPr/>
        <p:txBody>
          <a:bodyPr/>
          <a:lstStyle/>
          <a:p>
            <a:r>
              <a:rPr lang="en-US" dirty="0"/>
              <a:t>Issues with Large Vans</a:t>
            </a:r>
          </a:p>
        </p:txBody>
      </p:sp>
      <p:sp>
        <p:nvSpPr>
          <p:cNvPr id="3" name="Text Placeholder 2">
            <a:extLst>
              <a:ext uri="{FF2B5EF4-FFF2-40B4-BE49-F238E27FC236}">
                <a16:creationId xmlns:a16="http://schemas.microsoft.com/office/drawing/2014/main" id="{61E44669-9E25-4F5E-9E30-DC9D44DDBF30}"/>
              </a:ext>
            </a:extLst>
          </p:cNvPr>
          <p:cNvSpPr>
            <a:spLocks noGrp="1"/>
          </p:cNvSpPr>
          <p:nvPr>
            <p:ph type="body" sz="quarter" idx="14"/>
          </p:nvPr>
        </p:nvSpPr>
        <p:spPr>
          <a:xfrm>
            <a:off x="771788" y="1197429"/>
            <a:ext cx="6327118" cy="3601074"/>
          </a:xfrm>
        </p:spPr>
        <p:txBody>
          <a:bodyPr>
            <a:normAutofit/>
          </a:bodyPr>
          <a:lstStyle/>
          <a:p>
            <a:pPr marL="0" indent="0">
              <a:buNone/>
            </a:pPr>
            <a:r>
              <a:rPr lang="en-US" sz="2000" dirty="0">
                <a:latin typeface="Lato Black" panose="020F0A02020204030203" pitchFamily="34" charset="0"/>
              </a:rPr>
              <a:t>Underinflated Tires</a:t>
            </a:r>
          </a:p>
          <a:p>
            <a:pPr marL="628539" lvl="1" indent="-285750">
              <a:buFont typeface="Arial" panose="020B0604020202020204" pitchFamily="34" charset="0"/>
              <a:buChar char="•"/>
            </a:pPr>
            <a:r>
              <a:rPr lang="en-US" sz="2000" dirty="0">
                <a:latin typeface="Lato Black" panose="020F0A02020204030203" pitchFamily="34" charset="0"/>
              </a:rPr>
              <a:t>NHTSA Study – 75% 15-passenger vans had improperly inflated tires</a:t>
            </a:r>
          </a:p>
          <a:p>
            <a:pPr marL="628539" lvl="1" indent="-285750">
              <a:buFont typeface="Arial" panose="020B0604020202020204" pitchFamily="34" charset="0"/>
              <a:buChar char="•"/>
            </a:pPr>
            <a:r>
              <a:rPr lang="en-US" sz="2000" dirty="0">
                <a:latin typeface="Lato Black" panose="020F0A02020204030203" pitchFamily="34" charset="0"/>
              </a:rPr>
              <a:t>Improperly inflated tires changes handling characteristics</a:t>
            </a:r>
          </a:p>
          <a:p>
            <a:pPr marL="628539" lvl="1" indent="-285750">
              <a:buFont typeface="Arial" panose="020B0604020202020204" pitchFamily="34" charset="0"/>
              <a:buChar char="•"/>
            </a:pPr>
            <a:r>
              <a:rPr lang="en-US" sz="2000" dirty="0">
                <a:latin typeface="Lato Black" panose="020F0A02020204030203" pitchFamily="34" charset="0"/>
              </a:rPr>
              <a:t>Increases potential for a rollover crash</a:t>
            </a:r>
          </a:p>
          <a:p>
            <a:endParaRPr lang="en-US" dirty="0"/>
          </a:p>
        </p:txBody>
      </p:sp>
    </p:spTree>
    <p:extLst>
      <p:ext uri="{BB962C8B-B14F-4D97-AF65-F5344CB8AC3E}">
        <p14:creationId xmlns:p14="http://schemas.microsoft.com/office/powerpoint/2010/main" val="337153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8CFBD2-35B5-4F20-BA60-62073001568B}"/>
              </a:ext>
            </a:extLst>
          </p:cNvPr>
          <p:cNvSpPr>
            <a:spLocks noGrp="1"/>
          </p:cNvSpPr>
          <p:nvPr>
            <p:ph type="body" sz="quarter" idx="13"/>
          </p:nvPr>
        </p:nvSpPr>
        <p:spPr/>
        <p:txBody>
          <a:bodyPr>
            <a:normAutofit/>
          </a:bodyPr>
          <a:lstStyle/>
          <a:p>
            <a:r>
              <a:rPr lang="en-US" sz="3200" dirty="0"/>
              <a:t>Safety Recommendations for 10-Passenger Vans</a:t>
            </a:r>
          </a:p>
        </p:txBody>
      </p:sp>
      <p:sp>
        <p:nvSpPr>
          <p:cNvPr id="3" name="Text Placeholder 2">
            <a:extLst>
              <a:ext uri="{FF2B5EF4-FFF2-40B4-BE49-F238E27FC236}">
                <a16:creationId xmlns:a16="http://schemas.microsoft.com/office/drawing/2014/main" id="{BEA6F9E7-E779-47BD-8EC5-C582C523F9AB}"/>
              </a:ext>
            </a:extLst>
          </p:cNvPr>
          <p:cNvSpPr>
            <a:spLocks noGrp="1"/>
          </p:cNvSpPr>
          <p:nvPr>
            <p:ph type="body" sz="quarter" idx="14"/>
          </p:nvPr>
        </p:nvSpPr>
        <p:spPr>
          <a:xfrm>
            <a:off x="956346" y="1197429"/>
            <a:ext cx="6142560" cy="3517184"/>
          </a:xfrm>
        </p:spPr>
        <p:txBody>
          <a:bodyPr>
            <a:normAutofit fontScale="77500" lnSpcReduction="20000"/>
          </a:bodyPr>
          <a:lstStyle/>
          <a:p>
            <a:r>
              <a:rPr lang="en-US" dirty="0">
                <a:latin typeface="Lato Black" panose="020F0A02020204030203" pitchFamily="34" charset="0"/>
              </a:rPr>
              <a:t>Make sure the vehicle is properly maintained</a:t>
            </a:r>
          </a:p>
          <a:p>
            <a:r>
              <a:rPr lang="en-US" dirty="0">
                <a:latin typeface="Lato Black" panose="020F0A02020204030203" pitchFamily="34" charset="0"/>
              </a:rPr>
              <a:t>Properly inflated tires are critical</a:t>
            </a:r>
          </a:p>
          <a:p>
            <a:pPr lvl="1"/>
            <a:r>
              <a:rPr lang="en-US" dirty="0">
                <a:latin typeface="Lato Black" panose="020F0A02020204030203" pitchFamily="34" charset="0"/>
              </a:rPr>
              <a:t>Check tire pressure and wear prior to each trip</a:t>
            </a:r>
          </a:p>
          <a:p>
            <a:r>
              <a:rPr lang="en-US" dirty="0">
                <a:latin typeface="Lato Black" panose="020F0A02020204030203" pitchFamily="34" charset="0"/>
              </a:rPr>
              <a:t>Large vans handle differently </a:t>
            </a:r>
          </a:p>
          <a:p>
            <a:pPr lvl="1"/>
            <a:r>
              <a:rPr lang="en-US" dirty="0">
                <a:latin typeface="Lato Black" panose="020F0A02020204030203" pitchFamily="34" charset="0"/>
              </a:rPr>
              <a:t>Use drivers familiar with handling issues</a:t>
            </a:r>
          </a:p>
          <a:p>
            <a:r>
              <a:rPr lang="en-US" dirty="0">
                <a:latin typeface="Lato Black" panose="020F0A02020204030203" pitchFamily="34" charset="0"/>
              </a:rPr>
              <a:t>Keep the load light</a:t>
            </a:r>
          </a:p>
          <a:p>
            <a:pPr lvl="1"/>
            <a:r>
              <a:rPr lang="en-US" dirty="0">
                <a:latin typeface="Lato Black" panose="020F0A02020204030203" pitchFamily="34" charset="0"/>
              </a:rPr>
              <a:t>Do not overload the vehicle with students and athletic equipment</a:t>
            </a:r>
          </a:p>
          <a:p>
            <a:pPr lvl="1"/>
            <a:r>
              <a:rPr lang="en-US" dirty="0">
                <a:latin typeface="Lato Black" panose="020F0A02020204030203" pitchFamily="34" charset="0"/>
              </a:rPr>
              <a:t>Overloading the vehicle increases rollover tendency</a:t>
            </a:r>
          </a:p>
          <a:p>
            <a:endParaRPr lang="en-US" dirty="0"/>
          </a:p>
        </p:txBody>
      </p:sp>
    </p:spTree>
    <p:extLst>
      <p:ext uri="{BB962C8B-B14F-4D97-AF65-F5344CB8AC3E}">
        <p14:creationId xmlns:p14="http://schemas.microsoft.com/office/powerpoint/2010/main" val="3374165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2D21D-04AE-4F19-AC9A-FD15E478CCBE}"/>
              </a:ext>
            </a:extLst>
          </p:cNvPr>
          <p:cNvSpPr>
            <a:spLocks noGrp="1"/>
          </p:cNvSpPr>
          <p:nvPr>
            <p:ph type="body" sz="quarter" idx="13"/>
          </p:nvPr>
        </p:nvSpPr>
        <p:spPr/>
        <p:txBody>
          <a:bodyPr>
            <a:normAutofit/>
          </a:bodyPr>
          <a:lstStyle/>
          <a:p>
            <a:r>
              <a:rPr lang="en-US" sz="3200" dirty="0"/>
              <a:t>Safety Recommendation for 10-Passenger Vans</a:t>
            </a:r>
          </a:p>
        </p:txBody>
      </p:sp>
      <p:sp>
        <p:nvSpPr>
          <p:cNvPr id="3" name="Text Placeholder 2">
            <a:extLst>
              <a:ext uri="{FF2B5EF4-FFF2-40B4-BE49-F238E27FC236}">
                <a16:creationId xmlns:a16="http://schemas.microsoft.com/office/drawing/2014/main" id="{61B84A57-4334-41E9-984D-1291698AE495}"/>
              </a:ext>
            </a:extLst>
          </p:cNvPr>
          <p:cNvSpPr>
            <a:spLocks noGrp="1"/>
          </p:cNvSpPr>
          <p:nvPr>
            <p:ph type="body" sz="quarter" idx="14"/>
          </p:nvPr>
        </p:nvSpPr>
        <p:spPr>
          <a:xfrm>
            <a:off x="956346" y="1197429"/>
            <a:ext cx="6142560" cy="3567518"/>
          </a:xfrm>
        </p:spPr>
        <p:txBody>
          <a:bodyPr>
            <a:normAutofit fontScale="85000" lnSpcReduction="20000"/>
          </a:bodyPr>
          <a:lstStyle/>
          <a:p>
            <a:r>
              <a:rPr lang="en-US" sz="1900" dirty="0">
                <a:latin typeface="Lato Black" panose="020F0A02020204030203" pitchFamily="34" charset="0"/>
              </a:rPr>
              <a:t>Make sure the vehicle is properly maintained</a:t>
            </a:r>
          </a:p>
          <a:p>
            <a:r>
              <a:rPr lang="en-US" sz="1900" dirty="0">
                <a:latin typeface="Lato Black" panose="020F0A02020204030203" pitchFamily="34" charset="0"/>
              </a:rPr>
              <a:t>Properly inflated tires are critical</a:t>
            </a:r>
          </a:p>
          <a:p>
            <a:pPr lvl="1"/>
            <a:r>
              <a:rPr lang="en-US" sz="1900" dirty="0">
                <a:latin typeface="Lato Black" panose="020F0A02020204030203" pitchFamily="34" charset="0"/>
              </a:rPr>
              <a:t>Check tire pressure and wear prior to each trip</a:t>
            </a:r>
          </a:p>
          <a:p>
            <a:r>
              <a:rPr lang="en-US" sz="1900" dirty="0">
                <a:latin typeface="Lato Black" panose="020F0A02020204030203" pitchFamily="34" charset="0"/>
              </a:rPr>
              <a:t>Large vans handle differently </a:t>
            </a:r>
          </a:p>
          <a:p>
            <a:pPr lvl="1"/>
            <a:r>
              <a:rPr lang="en-US" sz="1900" dirty="0">
                <a:latin typeface="Lato Black" panose="020F0A02020204030203" pitchFamily="34" charset="0"/>
              </a:rPr>
              <a:t>Use drivers familiar with handling issues</a:t>
            </a:r>
          </a:p>
          <a:p>
            <a:r>
              <a:rPr lang="en-US" sz="1900" dirty="0">
                <a:latin typeface="Lato Black" panose="020F0A02020204030203" pitchFamily="34" charset="0"/>
              </a:rPr>
              <a:t>Keep the load light</a:t>
            </a:r>
          </a:p>
          <a:p>
            <a:pPr lvl="1"/>
            <a:r>
              <a:rPr lang="en-US" sz="1900" dirty="0">
                <a:latin typeface="Lato Black" panose="020F0A02020204030203" pitchFamily="34" charset="0"/>
              </a:rPr>
              <a:t>Do not overload the vehicle with students and athletic equipment</a:t>
            </a:r>
          </a:p>
          <a:p>
            <a:pPr lvl="1"/>
            <a:r>
              <a:rPr lang="en-US" sz="1900" dirty="0">
                <a:latin typeface="Lato Black" panose="020F0A02020204030203" pitchFamily="34" charset="0"/>
              </a:rPr>
              <a:t>Overloading the vehicle increases rollover tendency</a:t>
            </a:r>
          </a:p>
          <a:p>
            <a:endParaRPr lang="en-US" dirty="0"/>
          </a:p>
        </p:txBody>
      </p:sp>
    </p:spTree>
    <p:extLst>
      <p:ext uri="{BB962C8B-B14F-4D97-AF65-F5344CB8AC3E}">
        <p14:creationId xmlns:p14="http://schemas.microsoft.com/office/powerpoint/2010/main" val="180759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C047F-6E36-42C6-A6D8-73F14174D211}"/>
              </a:ext>
            </a:extLst>
          </p:cNvPr>
          <p:cNvSpPr>
            <a:spLocks noGrp="1"/>
          </p:cNvSpPr>
          <p:nvPr>
            <p:ph type="body" sz="quarter" idx="13"/>
          </p:nvPr>
        </p:nvSpPr>
        <p:spPr/>
        <p:txBody>
          <a:bodyPr/>
          <a:lstStyle/>
          <a:p>
            <a:r>
              <a:rPr lang="en-US" dirty="0"/>
              <a:t>Transporting Students in Personal Vehicles</a:t>
            </a:r>
          </a:p>
        </p:txBody>
      </p:sp>
      <p:sp>
        <p:nvSpPr>
          <p:cNvPr id="3" name="Text Placeholder 2">
            <a:extLst>
              <a:ext uri="{FF2B5EF4-FFF2-40B4-BE49-F238E27FC236}">
                <a16:creationId xmlns:a16="http://schemas.microsoft.com/office/drawing/2014/main" id="{CF44D7E7-D021-4376-A7CA-F0BEA61D9E30}"/>
              </a:ext>
            </a:extLst>
          </p:cNvPr>
          <p:cNvSpPr>
            <a:spLocks noGrp="1"/>
          </p:cNvSpPr>
          <p:nvPr>
            <p:ph type="body" sz="quarter" idx="14"/>
          </p:nvPr>
        </p:nvSpPr>
        <p:spPr>
          <a:xfrm>
            <a:off x="478972" y="1197429"/>
            <a:ext cx="6619934" cy="3526971"/>
          </a:xfrm>
        </p:spPr>
        <p:txBody>
          <a:bodyPr>
            <a:normAutofit fontScale="70000" lnSpcReduction="20000"/>
          </a:bodyPr>
          <a:lstStyle/>
          <a:p>
            <a:pPr marL="0" indent="0">
              <a:buNone/>
            </a:pPr>
            <a:r>
              <a:rPr lang="en-US" dirty="0"/>
              <a:t>School board must ensure compliance with Wis. Stat. § 121.555, and may consider including in contract the following:</a:t>
            </a:r>
          </a:p>
          <a:p>
            <a:pPr marL="628539" lvl="1" indent="-285750">
              <a:buFont typeface="Arial" panose="020B0604020202020204" pitchFamily="34" charset="0"/>
              <a:buChar char="•"/>
            </a:pPr>
            <a:r>
              <a:rPr lang="en-US" dirty="0"/>
              <a:t>Required insurance coverage limits</a:t>
            </a:r>
          </a:p>
          <a:p>
            <a:pPr marL="628539" lvl="1" indent="-285750">
              <a:buFont typeface="Arial" panose="020B0604020202020204" pitchFamily="34" charset="0"/>
              <a:buChar char="•"/>
            </a:pPr>
            <a:r>
              <a:rPr lang="en-US" dirty="0"/>
              <a:t>Annual inspection – comply with DOT rules and requirements of Wis. Stat. § 110.075</a:t>
            </a:r>
          </a:p>
          <a:p>
            <a:pPr marL="628539" lvl="1" indent="-285750">
              <a:buFont typeface="Arial" panose="020B0604020202020204" pitchFamily="34" charset="0"/>
              <a:buChar char="•"/>
            </a:pPr>
            <a:r>
              <a:rPr lang="en-US" dirty="0"/>
              <a:t>Operator Requirements </a:t>
            </a:r>
          </a:p>
          <a:p>
            <a:pPr marL="971328" lvl="2" indent="-285750">
              <a:buFont typeface="Courier New" panose="02070309020205020404" pitchFamily="49" charset="0"/>
              <a:buChar char="o"/>
            </a:pPr>
            <a:r>
              <a:rPr lang="en-US" dirty="0"/>
              <a:t>Valid WI driver’s license</a:t>
            </a:r>
          </a:p>
          <a:p>
            <a:pPr marL="971328" lvl="2" indent="-285750">
              <a:buFont typeface="Courier New" panose="02070309020205020404" pitchFamily="49" charset="0"/>
              <a:buChar char="o"/>
            </a:pPr>
            <a:r>
              <a:rPr lang="en-US" dirty="0"/>
              <a:t>18 years of age</a:t>
            </a:r>
          </a:p>
          <a:p>
            <a:pPr marL="971328" lvl="2" indent="-285750">
              <a:buFont typeface="Courier New" panose="02070309020205020404" pitchFamily="49" charset="0"/>
              <a:buChar char="o"/>
            </a:pPr>
            <a:r>
              <a:rPr lang="en-US" dirty="0"/>
              <a:t>Sufficient use of hands/feet to operate brake and accelerator - may be waivable</a:t>
            </a:r>
          </a:p>
          <a:p>
            <a:pPr marL="971328" lvl="2" indent="-285750">
              <a:buFont typeface="Courier New" panose="02070309020205020404" pitchFamily="49" charset="0"/>
              <a:buChar char="o"/>
            </a:pPr>
            <a:r>
              <a:rPr lang="en-US" dirty="0"/>
              <a:t>Medical opinion every 3 years stating no mental or physical disability impacting ability to operate motor vehicle – can use examination report used for school staff</a:t>
            </a:r>
          </a:p>
          <a:p>
            <a:pPr marL="628539" lvl="1" indent="-285750">
              <a:buFont typeface="Arial" panose="020B0604020202020204" pitchFamily="34" charset="0"/>
              <a:buChar char="•"/>
            </a:pPr>
            <a:r>
              <a:rPr lang="en-US" dirty="0"/>
              <a:t>Limited to transporting the number of passengers that can be seated on permanently mounted seats facing forward without interfering with operator</a:t>
            </a:r>
          </a:p>
          <a:p>
            <a:endParaRPr lang="en-US" dirty="0"/>
          </a:p>
        </p:txBody>
      </p:sp>
    </p:spTree>
    <p:extLst>
      <p:ext uri="{BB962C8B-B14F-4D97-AF65-F5344CB8AC3E}">
        <p14:creationId xmlns:p14="http://schemas.microsoft.com/office/powerpoint/2010/main" val="302445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Tips for a Successful Audit</a:t>
            </a:r>
          </a:p>
        </p:txBody>
      </p:sp>
      <p:sp>
        <p:nvSpPr>
          <p:cNvPr id="3" name="Text Placeholder 2"/>
          <p:cNvSpPr>
            <a:spLocks noGrp="1"/>
          </p:cNvSpPr>
          <p:nvPr>
            <p:ph type="body" sz="quarter" idx="14"/>
          </p:nvPr>
        </p:nvSpPr>
        <p:spPr>
          <a:xfrm>
            <a:off x="453358" y="921656"/>
            <a:ext cx="8191180" cy="4221843"/>
          </a:xfrm>
        </p:spPr>
        <p:txBody>
          <a:bodyPr>
            <a:normAutofit/>
          </a:bodyPr>
          <a:lstStyle/>
          <a:p>
            <a:pPr>
              <a:lnSpc>
                <a:spcPct val="100000"/>
              </a:lnSpc>
              <a:spcAft>
                <a:spcPts val="600"/>
              </a:spcAft>
            </a:pPr>
            <a:endParaRPr lang="en-US" i="1" dirty="0">
              <a:solidFill>
                <a:srgbClr val="0066CC"/>
              </a:solidFill>
            </a:endParaRPr>
          </a:p>
          <a:p>
            <a:pPr>
              <a:lnSpc>
                <a:spcPct val="100000"/>
              </a:lnSpc>
              <a:spcAft>
                <a:spcPts val="600"/>
              </a:spcAft>
            </a:pPr>
            <a:r>
              <a:rPr lang="en-US" i="1" dirty="0"/>
              <a:t>Stay current on new laws, especially during the development of the bi-annual state budget.</a:t>
            </a:r>
          </a:p>
          <a:p>
            <a:pPr>
              <a:lnSpc>
                <a:spcPct val="100000"/>
              </a:lnSpc>
              <a:spcAft>
                <a:spcPts val="600"/>
              </a:spcAft>
            </a:pPr>
            <a:r>
              <a:rPr lang="en-US" i="1" dirty="0"/>
              <a:t>Pre-audit conversation with auditors about areas of emphasis; model what is expected with employees.</a:t>
            </a:r>
          </a:p>
          <a:p>
            <a:pPr>
              <a:lnSpc>
                <a:spcPct val="100000"/>
              </a:lnSpc>
              <a:spcAft>
                <a:spcPts val="600"/>
              </a:spcAft>
            </a:pPr>
            <a:r>
              <a:rPr lang="en-US" i="1" dirty="0"/>
              <a:t>Create a checks and balances.</a:t>
            </a:r>
          </a:p>
          <a:p>
            <a:pPr>
              <a:lnSpc>
                <a:spcPct val="100000"/>
              </a:lnSpc>
              <a:spcAft>
                <a:spcPts val="600"/>
              </a:spcAft>
            </a:pPr>
            <a:r>
              <a:rPr lang="en-US" i="1" dirty="0"/>
              <a:t>Complete counts on a timely basis.</a:t>
            </a:r>
          </a:p>
          <a:p>
            <a:pPr>
              <a:lnSpc>
                <a:spcPct val="100000"/>
              </a:lnSpc>
              <a:spcAft>
                <a:spcPts val="600"/>
              </a:spcAft>
            </a:pPr>
            <a:r>
              <a:rPr lang="en-US" i="1" dirty="0"/>
              <a:t> Maintain documentation.</a:t>
            </a:r>
          </a:p>
          <a:p>
            <a:pPr>
              <a:lnSpc>
                <a:spcPct val="100000"/>
              </a:lnSpc>
              <a:spcAft>
                <a:spcPts val="600"/>
              </a:spcAft>
            </a:pPr>
            <a:r>
              <a:rPr lang="en-US" i="1" dirty="0"/>
              <a:t>Call us for assistance.</a:t>
            </a:r>
          </a:p>
          <a:p>
            <a:pPr marL="0" indent="0">
              <a:lnSpc>
                <a:spcPct val="100000"/>
              </a:lnSpc>
              <a:spcAft>
                <a:spcPts val="600"/>
              </a:spcAft>
              <a:buNone/>
            </a:pPr>
            <a:endParaRPr lang="en-US" i="1" dirty="0">
              <a:solidFill>
                <a:srgbClr val="0066CC"/>
              </a:solidFill>
            </a:endParaRPr>
          </a:p>
        </p:txBody>
      </p:sp>
    </p:spTree>
    <p:extLst>
      <p:ext uri="{BB962C8B-B14F-4D97-AF65-F5344CB8AC3E}">
        <p14:creationId xmlns:p14="http://schemas.microsoft.com/office/powerpoint/2010/main" val="896223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Thank You!</a:t>
            </a:r>
          </a:p>
        </p:txBody>
      </p:sp>
      <p:sp>
        <p:nvSpPr>
          <p:cNvPr id="3" name="Text Placeholder 2"/>
          <p:cNvSpPr>
            <a:spLocks noGrp="1"/>
          </p:cNvSpPr>
          <p:nvPr>
            <p:ph type="body" sz="quarter" idx="14"/>
          </p:nvPr>
        </p:nvSpPr>
        <p:spPr>
          <a:xfrm>
            <a:off x="490707" y="1010963"/>
            <a:ext cx="8584019" cy="3461145"/>
          </a:xfrm>
        </p:spPr>
        <p:txBody>
          <a:bodyPr>
            <a:noAutofit/>
          </a:bodyPr>
          <a:lstStyle/>
          <a:p>
            <a:pPr marL="224652" lvl="0" indent="-224652" algn="ctr" defTabSz="936048">
              <a:lnSpc>
                <a:spcPct val="100000"/>
              </a:lnSpc>
              <a:spcBef>
                <a:spcPts val="300"/>
              </a:spcBef>
              <a:spcAft>
                <a:spcPts val="600"/>
              </a:spcAft>
              <a:buNone/>
              <a:defRPr/>
            </a:pPr>
            <a:endParaRPr lang="en-US" sz="2400" dirty="0"/>
          </a:p>
          <a:p>
            <a:pPr marL="224652" lvl="0" indent="-224652" algn="ctr" defTabSz="936048">
              <a:lnSpc>
                <a:spcPct val="100000"/>
              </a:lnSpc>
              <a:spcBef>
                <a:spcPts val="300"/>
              </a:spcBef>
              <a:spcAft>
                <a:spcPts val="600"/>
              </a:spcAft>
              <a:buNone/>
              <a:defRPr/>
            </a:pPr>
            <a:r>
              <a:rPr lang="en-US" sz="2400" dirty="0"/>
              <a:t>Mark Elworthy</a:t>
            </a:r>
            <a:r>
              <a:rPr lang="en-US" dirty="0">
                <a:solidFill>
                  <a:prstClr val="black"/>
                </a:solidFill>
              </a:rPr>
              <a:t>, Director of School Financial Services</a:t>
            </a:r>
          </a:p>
          <a:p>
            <a:pPr marL="224652" lvl="0" indent="-224652" algn="ctr" defTabSz="936048">
              <a:lnSpc>
                <a:spcPct val="100000"/>
              </a:lnSpc>
              <a:spcBef>
                <a:spcPts val="300"/>
              </a:spcBef>
              <a:spcAft>
                <a:spcPts val="600"/>
              </a:spcAft>
              <a:buNone/>
              <a:defRPr/>
            </a:pPr>
            <a:r>
              <a:rPr lang="en-US" dirty="0">
                <a:solidFill>
                  <a:prstClr val="black"/>
                </a:solidFill>
              </a:rPr>
              <a:t>608-266-9534</a:t>
            </a:r>
          </a:p>
          <a:p>
            <a:pPr marL="224652" lvl="0" indent="-224652" algn="ctr" defTabSz="936048">
              <a:lnSpc>
                <a:spcPct val="100000"/>
              </a:lnSpc>
              <a:spcBef>
                <a:spcPts val="300"/>
              </a:spcBef>
              <a:spcAft>
                <a:spcPts val="600"/>
              </a:spcAft>
              <a:buNone/>
              <a:defRPr/>
            </a:pPr>
            <a:r>
              <a:rPr lang="en-US" dirty="0">
                <a:solidFill>
                  <a:prstClr val="black"/>
                </a:solidFill>
                <a:hlinkClick r:id="rId3"/>
              </a:rPr>
              <a:t>Mark.Elworthy@dpi.wi.gov</a:t>
            </a:r>
            <a:r>
              <a:rPr lang="en-US" dirty="0">
                <a:solidFill>
                  <a:prstClr val="black"/>
                </a:solidFill>
              </a:rPr>
              <a:t> </a:t>
            </a:r>
            <a:r>
              <a:rPr lang="en-US" spc="75" dirty="0">
                <a:solidFill>
                  <a:prstClr val="black"/>
                </a:solidFill>
              </a:rPr>
              <a:t>	</a:t>
            </a:r>
          </a:p>
          <a:p>
            <a:pPr marL="224652" lvl="0" indent="-224652" algn="ctr" defTabSz="936048">
              <a:lnSpc>
                <a:spcPct val="100000"/>
              </a:lnSpc>
              <a:spcBef>
                <a:spcPts val="300"/>
              </a:spcBef>
              <a:spcAft>
                <a:spcPts val="600"/>
              </a:spcAft>
              <a:buNone/>
              <a:defRPr/>
            </a:pPr>
            <a:r>
              <a:rPr lang="en-US" spc="75" dirty="0"/>
              <a:t>Visit our website: </a:t>
            </a:r>
            <a:r>
              <a:rPr lang="en-US" spc="75" dirty="0">
                <a:hlinkClick r:id="rId4"/>
              </a:rPr>
              <a:t>http://dpi.wi.gov/sfs</a:t>
            </a:r>
            <a:endParaRPr lang="en-US" sz="2100" dirty="0"/>
          </a:p>
        </p:txBody>
      </p:sp>
    </p:spTree>
    <p:extLst>
      <p:ext uri="{BB962C8B-B14F-4D97-AF65-F5344CB8AC3E}">
        <p14:creationId xmlns:p14="http://schemas.microsoft.com/office/powerpoint/2010/main" val="370726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13546"/>
            <a:ext cx="8398648" cy="4150232"/>
          </a:xfrm>
        </p:spPr>
        <p:txBody>
          <a:bodyPr>
            <a:noAutofit/>
          </a:bodyPr>
          <a:lstStyle/>
          <a:p>
            <a:pPr marL="284163" indent="-284163">
              <a:lnSpc>
                <a:spcPct val="100000"/>
              </a:lnSpc>
              <a:spcBef>
                <a:spcPts val="300"/>
              </a:spcBef>
              <a:spcAft>
                <a:spcPts val="0"/>
              </a:spcAft>
              <a:buFont typeface="Arial" panose="020B0604020202020204" pitchFamily="34" charset="0"/>
              <a:buChar char="•"/>
            </a:pPr>
            <a:r>
              <a:rPr lang="en-US" sz="2100" b="1" u="sng" dirty="0"/>
              <a:t>PI-1547 </a:t>
            </a:r>
            <a:r>
              <a:rPr lang="en-US" sz="2100" b="1" dirty="0"/>
              <a:t>– </a:t>
            </a:r>
            <a:r>
              <a:rPr lang="en-US" sz="2100" dirty="0"/>
              <a:t>public and private school </a:t>
            </a:r>
            <a:r>
              <a:rPr lang="en-US" sz="2100" b="1" dirty="0"/>
              <a:t>students transported during the regular schoo</a:t>
            </a:r>
            <a:r>
              <a:rPr lang="en-US" sz="2100" dirty="0"/>
              <a:t>l year by school districts and charter schools.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Report opens in May and is due in late July.</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Five distances categories.</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Only district’s that have a DPI approved Unusually Hazardous Transportation (UHT) plan can enter riders in the “Less Than 2 Miles (hazardous area) category.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Per Board policy a district may transport and include </a:t>
            </a:r>
            <a:r>
              <a:rPr lang="en-US" sz="2100" b="1" i="1" dirty="0">
                <a:latin typeface="Lato" panose="020F0502020204030203" pitchFamily="34" charset="0"/>
              </a:rPr>
              <a:t>Open Enrolled In</a:t>
            </a:r>
            <a:r>
              <a:rPr lang="en-US" sz="2100" b="1" dirty="0">
                <a:latin typeface="Lato" panose="020F0502020204030203" pitchFamily="34" charset="0"/>
              </a:rPr>
              <a:t> students from the district border to school of attendance. </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District can also include students transported based per a contract with a parent or service provider. </a:t>
            </a:r>
          </a:p>
        </p:txBody>
      </p:sp>
    </p:spTree>
    <p:extLst>
      <p:ext uri="{BB962C8B-B14F-4D97-AF65-F5344CB8AC3E}">
        <p14:creationId xmlns:p14="http://schemas.microsoft.com/office/powerpoint/2010/main" val="234711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913546"/>
            <a:ext cx="8398648" cy="4150232"/>
          </a:xfrm>
        </p:spPr>
        <p:txBody>
          <a:bodyPr>
            <a:noAutofit/>
          </a:bodyPr>
          <a:lstStyle/>
          <a:p>
            <a:pPr marL="284163" indent="-284163">
              <a:lnSpc>
                <a:spcPct val="100000"/>
              </a:lnSpc>
              <a:spcBef>
                <a:spcPts val="300"/>
              </a:spcBef>
              <a:spcAft>
                <a:spcPts val="0"/>
              </a:spcAft>
              <a:buFont typeface="Arial" panose="020B0604020202020204" pitchFamily="34" charset="0"/>
              <a:buChar char="•"/>
            </a:pPr>
            <a:r>
              <a:rPr lang="en-US" sz="2100" b="1" u="sng" dirty="0"/>
              <a:t>PI-1547 </a:t>
            </a:r>
            <a:r>
              <a:rPr lang="en-US" sz="2100" b="1" dirty="0"/>
              <a:t>– </a:t>
            </a:r>
            <a:r>
              <a:rPr lang="en-US" sz="2100" dirty="0"/>
              <a:t>public and private school </a:t>
            </a:r>
            <a:r>
              <a:rPr lang="en-US" sz="2100" b="1" dirty="0"/>
              <a:t>students transported during the regular schoo</a:t>
            </a:r>
            <a:r>
              <a:rPr lang="en-US" sz="2100" dirty="0"/>
              <a:t>l year by school districts and charter schools. </a:t>
            </a:r>
          </a:p>
          <a:p>
            <a:pPr marL="626841" lvl="2" indent="-284163">
              <a:lnSpc>
                <a:spcPct val="100000"/>
              </a:lnSpc>
              <a:spcBef>
                <a:spcPts val="300"/>
              </a:spcBef>
              <a:buFont typeface="Arial" panose="020B0604020202020204" pitchFamily="34" charset="0"/>
              <a:buChar char="•"/>
            </a:pPr>
            <a:r>
              <a:rPr lang="en-US" sz="2100" b="1" i="1" dirty="0">
                <a:latin typeface="Lato" panose="020F0502020204030203" pitchFamily="34" charset="0"/>
              </a:rPr>
              <a:t>Districts are responsible to provide reliable documentation and NOT undocumented assumptions or estimates to support the number of pupils reported as actually transported at least once during the school year.</a:t>
            </a:r>
          </a:p>
          <a:p>
            <a:pPr marL="969631" lvl="3" indent="-284163">
              <a:lnSpc>
                <a:spcPct val="100000"/>
              </a:lnSpc>
              <a:spcBef>
                <a:spcPts val="300"/>
              </a:spcBef>
              <a:buFont typeface="Arial" panose="020B0604020202020204" pitchFamily="34" charset="0"/>
              <a:buChar char="•"/>
            </a:pPr>
            <a:r>
              <a:rPr lang="en-US" sz="2100" b="1" dirty="0">
                <a:latin typeface="Lato" panose="020F0502020204030203" pitchFamily="34" charset="0"/>
              </a:rPr>
              <a:t>A signed and dated document listing students who rode each bus during the school year by bus driver is great!</a:t>
            </a:r>
          </a:p>
          <a:p>
            <a:pPr marL="969631" lvl="3" indent="-284163">
              <a:lnSpc>
                <a:spcPct val="100000"/>
              </a:lnSpc>
              <a:spcBef>
                <a:spcPts val="300"/>
              </a:spcBef>
              <a:buFont typeface="Arial" panose="020B0604020202020204" pitchFamily="34" charset="0"/>
              <a:buChar char="•"/>
            </a:pPr>
            <a:r>
              <a:rPr lang="en-US" sz="2100" b="1" dirty="0">
                <a:latin typeface="Lato" panose="020F0502020204030203" pitchFamily="34" charset="0"/>
              </a:rPr>
              <a:t>The qualifying distance the student was transported can come from the transportation director/contactor.</a:t>
            </a:r>
          </a:p>
          <a:p>
            <a:pPr marL="626841" lvl="2" indent="-284163">
              <a:lnSpc>
                <a:spcPct val="100000"/>
              </a:lnSpc>
              <a:spcBef>
                <a:spcPts val="300"/>
              </a:spcBef>
              <a:buFont typeface="Arial" panose="020B0604020202020204" pitchFamily="34" charset="0"/>
              <a:buChar char="•"/>
            </a:pPr>
            <a:r>
              <a:rPr lang="en-US" sz="2100" b="1" dirty="0">
                <a:latin typeface="Lato" panose="020F0502020204030203" pitchFamily="34" charset="0"/>
              </a:rPr>
              <a:t>$24,000,000 is distributed based on the PI-1547SS and PI-1547 data from the previous school year in January and June.</a:t>
            </a:r>
          </a:p>
        </p:txBody>
      </p:sp>
    </p:spTree>
    <p:extLst>
      <p:ext uri="{BB962C8B-B14F-4D97-AF65-F5344CB8AC3E}">
        <p14:creationId xmlns:p14="http://schemas.microsoft.com/office/powerpoint/2010/main" val="313569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Fund 10 Pupil Transportation Aid programs</a:t>
            </a:r>
          </a:p>
        </p:txBody>
      </p:sp>
      <p:sp>
        <p:nvSpPr>
          <p:cNvPr id="3" name="Text Placeholder 2"/>
          <p:cNvSpPr>
            <a:spLocks noGrp="1"/>
          </p:cNvSpPr>
          <p:nvPr>
            <p:ph type="body" sz="quarter" idx="14"/>
          </p:nvPr>
        </p:nvSpPr>
        <p:spPr>
          <a:xfrm>
            <a:off x="353466" y="852500"/>
            <a:ext cx="8398648" cy="4034545"/>
          </a:xfrm>
        </p:spPr>
        <p:txBody>
          <a:bodyPr>
            <a:noAutofit/>
          </a:bodyPr>
          <a:lstStyle/>
          <a:p>
            <a:pPr marL="284163" indent="-284163">
              <a:lnSpc>
                <a:spcPct val="100000"/>
              </a:lnSpc>
              <a:spcBef>
                <a:spcPts val="300"/>
              </a:spcBef>
              <a:spcAft>
                <a:spcPts val="300"/>
              </a:spcAft>
              <a:buFont typeface="Arial" panose="020B0604020202020204" pitchFamily="34" charset="0"/>
              <a:buChar char="•"/>
            </a:pPr>
            <a:r>
              <a:rPr lang="en-US" sz="2200" b="1" u="sng" dirty="0"/>
              <a:t>High Cost Pupil Transportation Aid </a:t>
            </a:r>
            <a:r>
              <a:rPr lang="en-US" sz="2200" b="1" dirty="0"/>
              <a:t>is a separately funded program.</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Paid in June, for the previous school year, based on audited information. Example FY21 will be paid in June of 2022.</a:t>
            </a:r>
          </a:p>
          <a:p>
            <a:pPr marL="284052" lvl="1"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This aid program provides additional funding to school districts that have higher per pupil transportation costs when compared to the statewide average per pupil transportation cost</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To qualify the district’s Fund 10 cost/student must exceed 140% of state average/student cost and the district has 50 students/square mile or less. </a:t>
            </a:r>
          </a:p>
          <a:p>
            <a:pPr marL="626841" lvl="2" indent="-284163">
              <a:lnSpc>
                <a:spcPct val="100000"/>
              </a:lnSpc>
              <a:spcBef>
                <a:spcPts val="300"/>
              </a:spcBef>
              <a:spcAft>
                <a:spcPts val="300"/>
              </a:spcAft>
              <a:buFont typeface="Arial" panose="020B0604020202020204" pitchFamily="34" charset="0"/>
              <a:buChar char="•"/>
            </a:pPr>
            <a:r>
              <a:rPr lang="en-US" sz="2200" b="1" dirty="0">
                <a:latin typeface="Lato" panose="020F0502020204030203" pitchFamily="34" charset="0"/>
              </a:rPr>
              <a:t>Allocation = $19,856,200.</a:t>
            </a:r>
            <a:endParaRPr lang="en-US" sz="2200" b="1" strike="sngStrike" dirty="0">
              <a:latin typeface="Lato" panose="020F0502020204030203" pitchFamily="34" charset="0"/>
            </a:endParaRPr>
          </a:p>
        </p:txBody>
      </p:sp>
    </p:spTree>
    <p:extLst>
      <p:ext uri="{BB962C8B-B14F-4D97-AF65-F5344CB8AC3E}">
        <p14:creationId xmlns:p14="http://schemas.microsoft.com/office/powerpoint/2010/main" val="7836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714615"/>
          </a:xfrm>
        </p:spPr>
        <p:txBody>
          <a:bodyPr>
            <a:normAutofit fontScale="77500" lnSpcReduction="20000"/>
          </a:bodyPr>
          <a:lstStyle/>
          <a:p>
            <a:r>
              <a:rPr lang="en-US" sz="3200" dirty="0"/>
              <a:t>Example - 2019-20 Pupil Transportation Fund 10 Aid calendar</a:t>
            </a:r>
          </a:p>
        </p:txBody>
      </p:sp>
      <p:sp>
        <p:nvSpPr>
          <p:cNvPr id="3" name="Text Placeholder 2"/>
          <p:cNvSpPr>
            <a:spLocks noGrp="1"/>
          </p:cNvSpPr>
          <p:nvPr>
            <p:ph type="body" sz="quarter" idx="14"/>
          </p:nvPr>
        </p:nvSpPr>
        <p:spPr>
          <a:xfrm>
            <a:off x="353466" y="4118642"/>
            <a:ext cx="8398648" cy="600688"/>
          </a:xfrm>
        </p:spPr>
        <p:txBody>
          <a:bodyPr>
            <a:noAutofit/>
          </a:bodyPr>
          <a:lstStyle/>
          <a:p>
            <a:pPr marL="0" indent="0">
              <a:lnSpc>
                <a:spcPct val="100000"/>
              </a:lnSpc>
              <a:spcBef>
                <a:spcPts val="300"/>
              </a:spcBef>
              <a:spcAft>
                <a:spcPts val="300"/>
              </a:spcAft>
              <a:buNone/>
            </a:pPr>
            <a:r>
              <a:rPr lang="en-US" sz="2200" b="1" dirty="0">
                <a:latin typeface="Lato" panose="020F0502020204030203" pitchFamily="34" charset="0"/>
              </a:rPr>
              <a:t>30 months from summer session transportation until final aid payment are made to participating districts and charter schools.</a:t>
            </a:r>
          </a:p>
        </p:txBody>
      </p:sp>
      <p:pic>
        <p:nvPicPr>
          <p:cNvPr id="5" name="Picture 4"/>
          <p:cNvPicPr>
            <a:picLocks noChangeAspect="1"/>
          </p:cNvPicPr>
          <p:nvPr/>
        </p:nvPicPr>
        <p:blipFill>
          <a:blip r:embed="rId3"/>
          <a:stretch>
            <a:fillRect/>
          </a:stretch>
        </p:blipFill>
        <p:spPr>
          <a:xfrm>
            <a:off x="215676" y="714616"/>
            <a:ext cx="8712648" cy="3404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512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PI-1547SS summer/interim reporting</a:t>
            </a:r>
          </a:p>
        </p:txBody>
      </p:sp>
      <p:sp>
        <p:nvSpPr>
          <p:cNvPr id="7" name="TextBox 6"/>
          <p:cNvSpPr txBox="1"/>
          <p:nvPr/>
        </p:nvSpPr>
        <p:spPr>
          <a:xfrm>
            <a:off x="664077" y="3703704"/>
            <a:ext cx="8140669"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a:latin typeface="Lato" panose="020F0502020204030203" pitchFamily="34" charset="0"/>
              </a:rPr>
              <a:t>Revised- Increased and only one factor to be considered for summer school interim: </a:t>
            </a:r>
            <a:r>
              <a:rPr lang="en-US" sz="2000" b="1" i="1" u="sng" dirty="0">
                <a:latin typeface="Lato" panose="020F0502020204030203" pitchFamily="34" charset="0"/>
              </a:rPr>
              <a:t>distance from student’s residence to school (attendance)</a:t>
            </a:r>
            <a:r>
              <a:rPr lang="en-US" sz="2000" b="1" i="1" dirty="0">
                <a:latin typeface="Lato" panose="020F0502020204030203" pitchFamily="34" charset="0"/>
              </a:rPr>
              <a:t>.  </a:t>
            </a:r>
          </a:p>
          <a:p>
            <a:pPr marL="342900" indent="-342900">
              <a:buFont typeface="Arial" panose="020B0604020202020204" pitchFamily="34" charset="0"/>
              <a:buChar char="•"/>
            </a:pPr>
            <a:r>
              <a:rPr lang="en-US" sz="2000" b="1" dirty="0">
                <a:latin typeface="Lato" panose="020F0502020204030203" pitchFamily="34" charset="0"/>
              </a:rPr>
              <a:t>Districts are not required to transport for summer/interim sessions to the same standard as during the regular school year.</a:t>
            </a:r>
          </a:p>
        </p:txBody>
      </p:sp>
      <p:graphicFrame>
        <p:nvGraphicFramePr>
          <p:cNvPr id="3" name="Table 3">
            <a:extLst>
              <a:ext uri="{FF2B5EF4-FFF2-40B4-BE49-F238E27FC236}">
                <a16:creationId xmlns:a16="http://schemas.microsoft.com/office/drawing/2014/main" id="{FBB3EB52-4DAA-44BD-BC67-A1457ABBC0D4}"/>
              </a:ext>
            </a:extLst>
          </p:cNvPr>
          <p:cNvGraphicFramePr>
            <a:graphicFrameLocks noGrp="1"/>
          </p:cNvGraphicFramePr>
          <p:nvPr>
            <p:extLst>
              <p:ext uri="{D42A27DB-BD31-4B8C-83A1-F6EECF244321}">
                <p14:modId xmlns:p14="http://schemas.microsoft.com/office/powerpoint/2010/main" val="3834534690"/>
              </p:ext>
            </p:extLst>
          </p:nvPr>
        </p:nvGraphicFramePr>
        <p:xfrm>
          <a:off x="1661603" y="1062490"/>
          <a:ext cx="5427112" cy="2629872"/>
        </p:xfrm>
        <a:graphic>
          <a:graphicData uri="http://schemas.openxmlformats.org/drawingml/2006/table">
            <a:tbl>
              <a:tblPr firstRow="1" bandRow="1">
                <a:tableStyleId>{5C22544A-7EE6-4342-B048-85BDC9FD1C3A}</a:tableStyleId>
              </a:tblPr>
              <a:tblGrid>
                <a:gridCol w="2713556">
                  <a:extLst>
                    <a:ext uri="{9D8B030D-6E8A-4147-A177-3AD203B41FA5}">
                      <a16:colId xmlns:a16="http://schemas.microsoft.com/office/drawing/2014/main" val="2432966829"/>
                    </a:ext>
                  </a:extLst>
                </a:gridCol>
                <a:gridCol w="2713556">
                  <a:extLst>
                    <a:ext uri="{9D8B030D-6E8A-4147-A177-3AD203B41FA5}">
                      <a16:colId xmlns:a16="http://schemas.microsoft.com/office/drawing/2014/main" val="1095555252"/>
                    </a:ext>
                  </a:extLst>
                </a:gridCol>
              </a:tblGrid>
              <a:tr h="467948">
                <a:tc>
                  <a:txBody>
                    <a:bodyPr/>
                    <a:lstStyle/>
                    <a:p>
                      <a:pPr algn="l" fontAlgn="t"/>
                      <a:r>
                        <a:rPr lang="en-US" sz="1500" b="1" dirty="0">
                          <a:solidFill>
                            <a:srgbClr val="222222"/>
                          </a:solidFill>
                          <a:effectLst/>
                          <a:latin typeface="Lato Black" panose="020F0A02020204030203" pitchFamily="34" charset="0"/>
                        </a:rPr>
                        <a:t>Distance in Miles</a:t>
                      </a:r>
                    </a:p>
                  </a:txBody>
                  <a:tcPr/>
                </a:tc>
                <a:tc>
                  <a:txBody>
                    <a:bodyPr/>
                    <a:lstStyle/>
                    <a:p>
                      <a:pPr algn="l" fontAlgn="t"/>
                      <a:r>
                        <a:rPr lang="en-US" sz="1500" b="1" dirty="0">
                          <a:solidFill>
                            <a:srgbClr val="222222"/>
                          </a:solidFill>
                          <a:effectLst/>
                          <a:latin typeface="Lato Black" panose="020F0A02020204030203" pitchFamily="34" charset="0"/>
                        </a:rPr>
                        <a:t>Summer/Interim (PI-1547SS)</a:t>
                      </a:r>
                    </a:p>
                  </a:txBody>
                  <a:tcPr/>
                </a:tc>
                <a:extLst>
                  <a:ext uri="{0D108BD9-81ED-4DB2-BD59-A6C34878D82A}">
                    <a16:rowId xmlns:a16="http://schemas.microsoft.com/office/drawing/2014/main" val="2869176501"/>
                  </a:ext>
                </a:extLst>
              </a:tr>
              <a:tr h="403321">
                <a:tc>
                  <a:txBody>
                    <a:bodyPr/>
                    <a:lstStyle/>
                    <a:p>
                      <a:pPr algn="l" fontAlgn="t"/>
                      <a:r>
                        <a:rPr lang="en-US" sz="1500" dirty="0">
                          <a:solidFill>
                            <a:srgbClr val="222222"/>
                          </a:solidFill>
                          <a:effectLst/>
                          <a:latin typeface="Lato Black" panose="020F0A02020204030203" pitchFamily="34" charset="0"/>
                        </a:rPr>
                        <a:t>Less Than 2 miles (hazardous area)</a:t>
                      </a:r>
                    </a:p>
                  </a:txBody>
                  <a:tcPr/>
                </a:tc>
                <a:tc>
                  <a:txBody>
                    <a:bodyPr/>
                    <a:lstStyle/>
                    <a:p>
                      <a:pPr algn="l" fontAlgn="t"/>
                      <a:r>
                        <a:rPr lang="en-US" sz="1500" dirty="0">
                          <a:solidFill>
                            <a:srgbClr val="222222"/>
                          </a:solidFill>
                          <a:effectLst/>
                          <a:latin typeface="Lato Black" panose="020F0A02020204030203" pitchFamily="34" charset="0"/>
                        </a:rPr>
                        <a:t>NA</a:t>
                      </a:r>
                    </a:p>
                  </a:txBody>
                  <a:tcPr/>
                </a:tc>
                <a:extLst>
                  <a:ext uri="{0D108BD9-81ED-4DB2-BD59-A6C34878D82A}">
                    <a16:rowId xmlns:a16="http://schemas.microsoft.com/office/drawing/2014/main" val="3613636044"/>
                  </a:ext>
                </a:extLst>
              </a:tr>
              <a:tr h="403321">
                <a:tc>
                  <a:txBody>
                    <a:bodyPr/>
                    <a:lstStyle/>
                    <a:p>
                      <a:pPr algn="l" fontAlgn="t"/>
                      <a:r>
                        <a:rPr lang="en-US" sz="1500" dirty="0">
                          <a:solidFill>
                            <a:srgbClr val="222222"/>
                          </a:solidFill>
                          <a:effectLst/>
                          <a:latin typeface="Lato Black" panose="020F0A02020204030203" pitchFamily="34" charset="0"/>
                        </a:rPr>
                        <a:t>Over 2-5 miles</a:t>
                      </a:r>
                    </a:p>
                  </a:txBody>
                  <a:tcPr/>
                </a:tc>
                <a:tc>
                  <a:txBody>
                    <a:bodyPr/>
                    <a:lstStyle/>
                    <a:p>
                      <a:pPr algn="l" fontAlgn="t"/>
                      <a:r>
                        <a:rPr lang="en-US" sz="1500" dirty="0">
                          <a:solidFill>
                            <a:srgbClr val="222222"/>
                          </a:solidFill>
                          <a:effectLst/>
                          <a:latin typeface="Lato Black" panose="020F0A02020204030203" pitchFamily="34" charset="0"/>
                        </a:rPr>
                        <a:t>$10/pupil</a:t>
                      </a:r>
                    </a:p>
                  </a:txBody>
                  <a:tcPr/>
                </a:tc>
                <a:extLst>
                  <a:ext uri="{0D108BD9-81ED-4DB2-BD59-A6C34878D82A}">
                    <a16:rowId xmlns:a16="http://schemas.microsoft.com/office/drawing/2014/main" val="882967119"/>
                  </a:ext>
                </a:extLst>
              </a:tr>
              <a:tr h="403321">
                <a:tc>
                  <a:txBody>
                    <a:bodyPr/>
                    <a:lstStyle/>
                    <a:p>
                      <a:pPr algn="l" fontAlgn="t"/>
                      <a:r>
                        <a:rPr lang="en-US" sz="1500" dirty="0">
                          <a:solidFill>
                            <a:srgbClr val="222222"/>
                          </a:solidFill>
                          <a:effectLst/>
                          <a:latin typeface="Lato Black" panose="020F0A02020204030203" pitchFamily="34" charset="0"/>
                        </a:rPr>
                        <a:t>Over 5 up to 8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1449942954"/>
                  </a:ext>
                </a:extLst>
              </a:tr>
              <a:tr h="403321">
                <a:tc>
                  <a:txBody>
                    <a:bodyPr/>
                    <a:lstStyle/>
                    <a:p>
                      <a:pPr algn="l" fontAlgn="t"/>
                      <a:r>
                        <a:rPr lang="en-US" sz="1500" dirty="0">
                          <a:solidFill>
                            <a:srgbClr val="222222"/>
                          </a:solidFill>
                          <a:effectLst/>
                          <a:latin typeface="Lato Black" panose="020F0A02020204030203" pitchFamily="34" charset="0"/>
                        </a:rPr>
                        <a:t>Over 8 up to 12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2031568284"/>
                  </a:ext>
                </a:extLst>
              </a:tr>
              <a:tr h="403321">
                <a:tc>
                  <a:txBody>
                    <a:bodyPr/>
                    <a:lstStyle/>
                    <a:p>
                      <a:pPr algn="l" fontAlgn="t"/>
                      <a:r>
                        <a:rPr lang="en-US" sz="1500" dirty="0">
                          <a:solidFill>
                            <a:srgbClr val="222222"/>
                          </a:solidFill>
                          <a:effectLst/>
                          <a:latin typeface="Lato Black" panose="020F0A02020204030203" pitchFamily="34" charset="0"/>
                        </a:rPr>
                        <a:t>Over 12 miles</a:t>
                      </a:r>
                    </a:p>
                  </a:txBody>
                  <a:tcPr/>
                </a:tc>
                <a:tc>
                  <a:txBody>
                    <a:bodyPr/>
                    <a:lstStyle/>
                    <a:p>
                      <a:pPr algn="l" fontAlgn="t"/>
                      <a:r>
                        <a:rPr lang="en-US" sz="1500" dirty="0">
                          <a:solidFill>
                            <a:srgbClr val="222222"/>
                          </a:solidFill>
                          <a:effectLst/>
                          <a:latin typeface="Lato Black" panose="020F0A02020204030203" pitchFamily="34" charset="0"/>
                        </a:rPr>
                        <a:t>$20/pupil</a:t>
                      </a:r>
                    </a:p>
                  </a:txBody>
                  <a:tcPr/>
                </a:tc>
                <a:extLst>
                  <a:ext uri="{0D108BD9-81ED-4DB2-BD59-A6C34878D82A}">
                    <a16:rowId xmlns:a16="http://schemas.microsoft.com/office/drawing/2014/main" val="377451423"/>
                  </a:ext>
                </a:extLst>
              </a:tr>
            </a:tbl>
          </a:graphicData>
        </a:graphic>
      </p:graphicFrame>
    </p:spTree>
    <p:extLst>
      <p:ext uri="{BB962C8B-B14F-4D97-AF65-F5344CB8AC3E}">
        <p14:creationId xmlns:p14="http://schemas.microsoft.com/office/powerpoint/2010/main" val="355440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PI-1547 regular year reporting</a:t>
            </a:r>
          </a:p>
        </p:txBody>
      </p:sp>
      <p:sp>
        <p:nvSpPr>
          <p:cNvPr id="7" name="TextBox 6"/>
          <p:cNvSpPr txBox="1"/>
          <p:nvPr/>
        </p:nvSpPr>
        <p:spPr>
          <a:xfrm>
            <a:off x="497823" y="3703704"/>
            <a:ext cx="8140669"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Lato" panose="020F0502020204030203" pitchFamily="34" charset="0"/>
              </a:rPr>
              <a:t>The “0 to 2 Miles (Hazardous Area Transportation)” category requires DPI approval before data can be entered.</a:t>
            </a:r>
          </a:p>
        </p:txBody>
      </p:sp>
      <p:graphicFrame>
        <p:nvGraphicFramePr>
          <p:cNvPr id="5" name="Table 4">
            <a:extLst>
              <a:ext uri="{FF2B5EF4-FFF2-40B4-BE49-F238E27FC236}">
                <a16:creationId xmlns:a16="http://schemas.microsoft.com/office/drawing/2014/main" id="{3A737DFC-85B3-460E-B437-701D2DF2B03A}"/>
              </a:ext>
            </a:extLst>
          </p:cNvPr>
          <p:cNvGraphicFramePr>
            <a:graphicFrameLocks noGrp="1"/>
          </p:cNvGraphicFramePr>
          <p:nvPr>
            <p:extLst>
              <p:ext uri="{D42A27DB-BD31-4B8C-83A1-F6EECF244321}">
                <p14:modId xmlns:p14="http://schemas.microsoft.com/office/powerpoint/2010/main" val="1222044745"/>
              </p:ext>
            </p:extLst>
          </p:nvPr>
        </p:nvGraphicFramePr>
        <p:xfrm>
          <a:off x="1741054" y="1062154"/>
          <a:ext cx="5427112" cy="2565245"/>
        </p:xfrm>
        <a:graphic>
          <a:graphicData uri="http://schemas.openxmlformats.org/drawingml/2006/table">
            <a:tbl>
              <a:tblPr firstRow="1" bandRow="1">
                <a:tableStyleId>{5C22544A-7EE6-4342-B048-85BDC9FD1C3A}</a:tableStyleId>
              </a:tblPr>
              <a:tblGrid>
                <a:gridCol w="2713556">
                  <a:extLst>
                    <a:ext uri="{9D8B030D-6E8A-4147-A177-3AD203B41FA5}">
                      <a16:colId xmlns:a16="http://schemas.microsoft.com/office/drawing/2014/main" val="2413239944"/>
                    </a:ext>
                  </a:extLst>
                </a:gridCol>
                <a:gridCol w="2713556">
                  <a:extLst>
                    <a:ext uri="{9D8B030D-6E8A-4147-A177-3AD203B41FA5}">
                      <a16:colId xmlns:a16="http://schemas.microsoft.com/office/drawing/2014/main" val="421044926"/>
                    </a:ext>
                  </a:extLst>
                </a:gridCol>
              </a:tblGrid>
              <a:tr h="403321">
                <a:tc>
                  <a:txBody>
                    <a:bodyPr/>
                    <a:lstStyle/>
                    <a:p>
                      <a:pPr algn="l" fontAlgn="t"/>
                      <a:r>
                        <a:rPr lang="en-US" sz="1500" b="1" dirty="0">
                          <a:solidFill>
                            <a:srgbClr val="222222"/>
                          </a:solidFill>
                          <a:effectLst/>
                          <a:latin typeface="Lato Black" panose="020F0A02020204030203" pitchFamily="34" charset="0"/>
                        </a:rPr>
                        <a:t>Distance in Miles</a:t>
                      </a:r>
                    </a:p>
                  </a:txBody>
                  <a:tcPr/>
                </a:tc>
                <a:tc>
                  <a:txBody>
                    <a:bodyPr/>
                    <a:lstStyle/>
                    <a:p>
                      <a:pPr algn="l" fontAlgn="t"/>
                      <a:r>
                        <a:rPr lang="en-US" sz="1500" b="1" dirty="0">
                          <a:solidFill>
                            <a:srgbClr val="222222"/>
                          </a:solidFill>
                          <a:effectLst/>
                          <a:latin typeface="Lato Black" panose="020F0A02020204030203" pitchFamily="34" charset="0"/>
                        </a:rPr>
                        <a:t>Regular Year (PI-1547)</a:t>
                      </a:r>
                    </a:p>
                  </a:txBody>
                  <a:tcPr/>
                </a:tc>
                <a:extLst>
                  <a:ext uri="{0D108BD9-81ED-4DB2-BD59-A6C34878D82A}">
                    <a16:rowId xmlns:a16="http://schemas.microsoft.com/office/drawing/2014/main" val="81054590"/>
                  </a:ext>
                </a:extLst>
              </a:tr>
              <a:tr h="403321">
                <a:tc>
                  <a:txBody>
                    <a:bodyPr/>
                    <a:lstStyle/>
                    <a:p>
                      <a:pPr algn="l" fontAlgn="t"/>
                      <a:r>
                        <a:rPr lang="en-US" sz="1500" dirty="0">
                          <a:solidFill>
                            <a:srgbClr val="222222"/>
                          </a:solidFill>
                          <a:effectLst/>
                          <a:latin typeface="Lato Black" panose="020F0A02020204030203" pitchFamily="34" charset="0"/>
                        </a:rPr>
                        <a:t>Less Than 2 miles (hazardous area)</a:t>
                      </a:r>
                    </a:p>
                  </a:txBody>
                  <a:tcPr/>
                </a:tc>
                <a:tc>
                  <a:txBody>
                    <a:bodyPr/>
                    <a:lstStyle/>
                    <a:p>
                      <a:pPr algn="l" fontAlgn="t"/>
                      <a:r>
                        <a:rPr lang="en-US" sz="1500" dirty="0">
                          <a:solidFill>
                            <a:srgbClr val="222222"/>
                          </a:solidFill>
                          <a:effectLst/>
                          <a:latin typeface="Lato Black" panose="020F0A02020204030203" pitchFamily="34" charset="0"/>
                        </a:rPr>
                        <a:t>$15/pupil</a:t>
                      </a:r>
                    </a:p>
                  </a:txBody>
                  <a:tcPr/>
                </a:tc>
                <a:extLst>
                  <a:ext uri="{0D108BD9-81ED-4DB2-BD59-A6C34878D82A}">
                    <a16:rowId xmlns:a16="http://schemas.microsoft.com/office/drawing/2014/main" val="559345217"/>
                  </a:ext>
                </a:extLst>
              </a:tr>
              <a:tr h="403321">
                <a:tc>
                  <a:txBody>
                    <a:bodyPr/>
                    <a:lstStyle/>
                    <a:p>
                      <a:pPr algn="l" fontAlgn="t"/>
                      <a:r>
                        <a:rPr lang="en-US" sz="1500" dirty="0">
                          <a:solidFill>
                            <a:srgbClr val="222222"/>
                          </a:solidFill>
                          <a:effectLst/>
                          <a:latin typeface="Lato Black" panose="020F0A02020204030203" pitchFamily="34" charset="0"/>
                        </a:rPr>
                        <a:t>Over 2-5 miles</a:t>
                      </a:r>
                    </a:p>
                  </a:txBody>
                  <a:tcPr/>
                </a:tc>
                <a:tc>
                  <a:txBody>
                    <a:bodyPr/>
                    <a:lstStyle/>
                    <a:p>
                      <a:pPr algn="l" fontAlgn="t"/>
                      <a:r>
                        <a:rPr lang="en-US" sz="1500">
                          <a:solidFill>
                            <a:srgbClr val="222222"/>
                          </a:solidFill>
                          <a:effectLst/>
                          <a:latin typeface="Lato Black" panose="020F0A02020204030203" pitchFamily="34" charset="0"/>
                        </a:rPr>
                        <a:t>$35/pupil</a:t>
                      </a:r>
                    </a:p>
                  </a:txBody>
                  <a:tcPr/>
                </a:tc>
                <a:extLst>
                  <a:ext uri="{0D108BD9-81ED-4DB2-BD59-A6C34878D82A}">
                    <a16:rowId xmlns:a16="http://schemas.microsoft.com/office/drawing/2014/main" val="3271340344"/>
                  </a:ext>
                </a:extLst>
              </a:tr>
              <a:tr h="403321">
                <a:tc>
                  <a:txBody>
                    <a:bodyPr/>
                    <a:lstStyle/>
                    <a:p>
                      <a:pPr algn="l" fontAlgn="t"/>
                      <a:r>
                        <a:rPr lang="en-US" sz="1500" dirty="0">
                          <a:solidFill>
                            <a:srgbClr val="222222"/>
                          </a:solidFill>
                          <a:effectLst/>
                          <a:latin typeface="Lato Black" panose="020F0A02020204030203" pitchFamily="34" charset="0"/>
                        </a:rPr>
                        <a:t>Over 5 up to 8 miles</a:t>
                      </a:r>
                    </a:p>
                  </a:txBody>
                  <a:tcPr/>
                </a:tc>
                <a:tc>
                  <a:txBody>
                    <a:bodyPr/>
                    <a:lstStyle/>
                    <a:p>
                      <a:pPr algn="l" fontAlgn="t"/>
                      <a:r>
                        <a:rPr lang="en-US" sz="1500" dirty="0">
                          <a:solidFill>
                            <a:srgbClr val="222222"/>
                          </a:solidFill>
                          <a:effectLst/>
                          <a:latin typeface="Lato Black" panose="020F0A02020204030203" pitchFamily="34" charset="0"/>
                        </a:rPr>
                        <a:t>$55/pupil</a:t>
                      </a:r>
                    </a:p>
                  </a:txBody>
                  <a:tcPr/>
                </a:tc>
                <a:extLst>
                  <a:ext uri="{0D108BD9-81ED-4DB2-BD59-A6C34878D82A}">
                    <a16:rowId xmlns:a16="http://schemas.microsoft.com/office/drawing/2014/main" val="3652075868"/>
                  </a:ext>
                </a:extLst>
              </a:tr>
              <a:tr h="403321">
                <a:tc>
                  <a:txBody>
                    <a:bodyPr/>
                    <a:lstStyle/>
                    <a:p>
                      <a:pPr algn="l" fontAlgn="t"/>
                      <a:r>
                        <a:rPr lang="en-US" sz="1500" dirty="0">
                          <a:solidFill>
                            <a:srgbClr val="222222"/>
                          </a:solidFill>
                          <a:effectLst/>
                          <a:latin typeface="Lato Black" panose="020F0A02020204030203" pitchFamily="34" charset="0"/>
                        </a:rPr>
                        <a:t>Over 8 up to 12 miles</a:t>
                      </a:r>
                    </a:p>
                  </a:txBody>
                  <a:tcPr/>
                </a:tc>
                <a:tc>
                  <a:txBody>
                    <a:bodyPr/>
                    <a:lstStyle/>
                    <a:p>
                      <a:pPr algn="l" fontAlgn="t"/>
                      <a:r>
                        <a:rPr lang="en-US" sz="1500">
                          <a:solidFill>
                            <a:srgbClr val="222222"/>
                          </a:solidFill>
                          <a:effectLst/>
                          <a:latin typeface="Lato Black" panose="020F0A02020204030203" pitchFamily="34" charset="0"/>
                        </a:rPr>
                        <a:t>$110/pupil</a:t>
                      </a:r>
                    </a:p>
                  </a:txBody>
                  <a:tcPr/>
                </a:tc>
                <a:extLst>
                  <a:ext uri="{0D108BD9-81ED-4DB2-BD59-A6C34878D82A}">
                    <a16:rowId xmlns:a16="http://schemas.microsoft.com/office/drawing/2014/main" val="263275739"/>
                  </a:ext>
                </a:extLst>
              </a:tr>
              <a:tr h="403321">
                <a:tc>
                  <a:txBody>
                    <a:bodyPr/>
                    <a:lstStyle/>
                    <a:p>
                      <a:pPr algn="l" fontAlgn="t"/>
                      <a:r>
                        <a:rPr lang="en-US" sz="1500" dirty="0">
                          <a:solidFill>
                            <a:srgbClr val="222222"/>
                          </a:solidFill>
                          <a:effectLst/>
                          <a:latin typeface="Lato Black" panose="020F0A02020204030203" pitchFamily="34" charset="0"/>
                        </a:rPr>
                        <a:t>Over 12 miles</a:t>
                      </a:r>
                    </a:p>
                  </a:txBody>
                  <a:tcPr/>
                </a:tc>
                <a:tc>
                  <a:txBody>
                    <a:bodyPr/>
                    <a:lstStyle/>
                    <a:p>
                      <a:pPr algn="l" fontAlgn="t"/>
                      <a:r>
                        <a:rPr lang="en-US" sz="1500" dirty="0">
                          <a:solidFill>
                            <a:srgbClr val="222222"/>
                          </a:solidFill>
                          <a:effectLst/>
                          <a:latin typeface="Lato Black" panose="020F0A02020204030203" pitchFamily="34" charset="0"/>
                        </a:rPr>
                        <a:t>$375/pupil</a:t>
                      </a:r>
                    </a:p>
                  </a:txBody>
                  <a:tcPr/>
                </a:tc>
                <a:extLst>
                  <a:ext uri="{0D108BD9-81ED-4DB2-BD59-A6C34878D82A}">
                    <a16:rowId xmlns:a16="http://schemas.microsoft.com/office/drawing/2014/main" val="1166169117"/>
                  </a:ext>
                </a:extLst>
              </a:tr>
            </a:tbl>
          </a:graphicData>
        </a:graphic>
      </p:graphicFrame>
    </p:spTree>
    <p:extLst>
      <p:ext uri="{BB962C8B-B14F-4D97-AF65-F5344CB8AC3E}">
        <p14:creationId xmlns:p14="http://schemas.microsoft.com/office/powerpoint/2010/main" val="2509137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15239</TotalTime>
  <Words>2629</Words>
  <Application>Microsoft Office PowerPoint</Application>
  <PresentationFormat>On-screen Show (16:9)</PresentationFormat>
  <Paragraphs>247</Paragraphs>
  <Slides>37</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Arial</vt:lpstr>
      <vt:lpstr>Calibri</vt:lpstr>
      <vt:lpstr>Calibri Light</vt:lpstr>
      <vt:lpstr>Courier New</vt:lpstr>
      <vt:lpstr>Lato</vt:lpstr>
      <vt:lpstr>Lato Black</vt:lpstr>
      <vt:lpstr>Wingdings</vt:lpstr>
      <vt:lpstr>Office Theme</vt:lpstr>
      <vt:lpstr>1_Custom Design</vt:lpstr>
      <vt:lpstr>Custom Design</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Basics</dc:title>
  <dc:creator>DPI - School Financial Services</dc:creator>
  <cp:keywords>wasbo, spring, conference, 2022, transportation, basics, public, instruction, school, financial, service</cp:keywords>
  <cp:lastModifiedBy>Huelsman, Scott M.   DPI</cp:lastModifiedBy>
  <cp:revision>235</cp:revision>
  <dcterms:created xsi:type="dcterms:W3CDTF">2016-02-23T19:34:17Z</dcterms:created>
  <dcterms:modified xsi:type="dcterms:W3CDTF">2022-06-01T14:44:13Z</dcterms:modified>
</cp:coreProperties>
</file>