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1"/>
  </p:notesMasterIdLst>
  <p:sldIdLst>
    <p:sldId id="257" r:id="rId2"/>
    <p:sldId id="258" r:id="rId3"/>
    <p:sldId id="266" r:id="rId4"/>
    <p:sldId id="269" r:id="rId5"/>
    <p:sldId id="268" r:id="rId6"/>
    <p:sldId id="522" r:id="rId7"/>
    <p:sldId id="271" r:id="rId8"/>
    <p:sldId id="435" r:id="rId9"/>
    <p:sldId id="485" r:id="rId10"/>
    <p:sldId id="486" r:id="rId11"/>
    <p:sldId id="523" r:id="rId12"/>
    <p:sldId id="516" r:id="rId13"/>
    <p:sldId id="517" r:id="rId14"/>
    <p:sldId id="363" r:id="rId15"/>
    <p:sldId id="500" r:id="rId16"/>
    <p:sldId id="503" r:id="rId17"/>
    <p:sldId id="505" r:id="rId18"/>
    <p:sldId id="504" r:id="rId19"/>
    <p:sldId id="506" r:id="rId20"/>
    <p:sldId id="518" r:id="rId21"/>
    <p:sldId id="488" r:id="rId22"/>
    <p:sldId id="490" r:id="rId23"/>
    <p:sldId id="491" r:id="rId24"/>
    <p:sldId id="493" r:id="rId25"/>
    <p:sldId id="494" r:id="rId26"/>
    <p:sldId id="496" r:id="rId27"/>
    <p:sldId id="495" r:id="rId28"/>
    <p:sldId id="492" r:id="rId29"/>
    <p:sldId id="344" r:id="rId30"/>
    <p:sldId id="497" r:id="rId31"/>
    <p:sldId id="508" r:id="rId32"/>
    <p:sldId id="524" r:id="rId33"/>
    <p:sldId id="510" r:id="rId34"/>
    <p:sldId id="509" r:id="rId35"/>
    <p:sldId id="525" r:id="rId36"/>
    <p:sldId id="526" r:id="rId37"/>
    <p:sldId id="338" r:id="rId38"/>
    <p:sldId id="370" r:id="rId39"/>
    <p:sldId id="514" r:id="rId40"/>
    <p:sldId id="515" r:id="rId41"/>
    <p:sldId id="350" r:id="rId42"/>
    <p:sldId id="513" r:id="rId43"/>
    <p:sldId id="384" r:id="rId44"/>
    <p:sldId id="501" r:id="rId45"/>
    <p:sldId id="368" r:id="rId46"/>
    <p:sldId id="482" r:id="rId47"/>
    <p:sldId id="481" r:id="rId48"/>
    <p:sldId id="521" r:id="rId49"/>
    <p:sldId id="409" r:id="rId50"/>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3399"/>
    <a:srgbClr val="F2F8EC"/>
    <a:srgbClr val="DBECCC"/>
    <a:srgbClr val="262087"/>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67" autoAdjust="0"/>
    <p:restoredTop sz="86401"/>
  </p:normalViewPr>
  <p:slideViewPr>
    <p:cSldViewPr snapToGrid="0">
      <p:cViewPr varScale="1">
        <p:scale>
          <a:sx n="127" d="100"/>
          <a:sy n="127" d="100"/>
        </p:scale>
        <p:origin x="762" y="120"/>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pi.wi.gov/sites/default/files/imce/sfs/pdf/fy_glance_summer_18_spring1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fs/pdf/multitasker20181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8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Tree>
    <p:extLst>
      <p:ext uri="{BB962C8B-B14F-4D97-AF65-F5344CB8AC3E}">
        <p14:creationId xmlns:p14="http://schemas.microsoft.com/office/powerpoint/2010/main" val="282928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131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Tree>
    <p:extLst>
      <p:ext uri="{BB962C8B-B14F-4D97-AF65-F5344CB8AC3E}">
        <p14:creationId xmlns:p14="http://schemas.microsoft.com/office/powerpoint/2010/main" val="109322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Fiscal Year at a Glance (updated May 2018)</a:t>
            </a:r>
          </a:p>
          <a:p>
            <a:r>
              <a:rPr lang="en-US" dirty="0"/>
              <a:t>The </a:t>
            </a:r>
            <a:r>
              <a:rPr lang="en-US" dirty="0">
                <a:hlinkClick r:id="rId3"/>
              </a:rPr>
              <a:t>Fiscal Year at a Glance Summer 2018 - Spring 2019 </a:t>
            </a:r>
            <a:r>
              <a:rPr lang="en-US" dirty="0"/>
              <a:t> is a single page document (front and back) that lists which financial reports need to be filed with SFS and when they are due.</a:t>
            </a:r>
          </a:p>
          <a:p>
            <a:endParaRPr lang="en-US" dirty="0"/>
          </a:p>
        </p:txBody>
      </p:sp>
    </p:spTree>
    <p:extLst>
      <p:ext uri="{BB962C8B-B14F-4D97-AF65-F5344CB8AC3E}">
        <p14:creationId xmlns:p14="http://schemas.microsoft.com/office/powerpoint/2010/main" val="378594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F58D3FD3-F2F7-4077-A133-6AA11984C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9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F58D3FD3-F2F7-4077-A133-6AA11984C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4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29</a:t>
            </a:fld>
            <a:endParaRPr lang="en-US" dirty="0"/>
          </a:p>
        </p:txBody>
      </p:sp>
    </p:spTree>
    <p:extLst>
      <p:ext uri="{BB962C8B-B14F-4D97-AF65-F5344CB8AC3E}">
        <p14:creationId xmlns:p14="http://schemas.microsoft.com/office/powerpoint/2010/main" val="150155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School Voucher Expense</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31</a:t>
            </a:fld>
            <a:endParaRPr lang="en-US" dirty="0"/>
          </a:p>
        </p:txBody>
      </p:sp>
    </p:spTree>
    <p:extLst>
      <p:ext uri="{BB962C8B-B14F-4D97-AF65-F5344CB8AC3E}">
        <p14:creationId xmlns:p14="http://schemas.microsoft.com/office/powerpoint/2010/main" val="228270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School Voucher Expense</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32</a:t>
            </a:fld>
            <a:endParaRPr lang="en-US" dirty="0"/>
          </a:p>
        </p:txBody>
      </p:sp>
    </p:spTree>
    <p:extLst>
      <p:ext uri="{BB962C8B-B14F-4D97-AF65-F5344CB8AC3E}">
        <p14:creationId xmlns:p14="http://schemas.microsoft.com/office/powerpoint/2010/main" val="382559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School Voucher Expense</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33</a:t>
            </a:fld>
            <a:endParaRPr lang="en-US" dirty="0"/>
          </a:p>
        </p:txBody>
      </p:sp>
    </p:spTree>
    <p:extLst>
      <p:ext uri="{BB962C8B-B14F-4D97-AF65-F5344CB8AC3E}">
        <p14:creationId xmlns:p14="http://schemas.microsoft.com/office/powerpoint/2010/main" val="392871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School Voucher Expense</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34</a:t>
            </a:fld>
            <a:endParaRPr lang="en-US" dirty="0"/>
          </a:p>
        </p:txBody>
      </p:sp>
    </p:spTree>
    <p:extLst>
      <p:ext uri="{BB962C8B-B14F-4D97-AF65-F5344CB8AC3E}">
        <p14:creationId xmlns:p14="http://schemas.microsoft.com/office/powerpoint/2010/main" val="1380888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37</a:t>
            </a:fld>
            <a:endParaRPr lang="en-US" dirty="0"/>
          </a:p>
        </p:txBody>
      </p:sp>
    </p:spTree>
    <p:extLst>
      <p:ext uri="{BB962C8B-B14F-4D97-AF65-F5344CB8AC3E}">
        <p14:creationId xmlns:p14="http://schemas.microsoft.com/office/powerpoint/2010/main" val="316199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38</a:t>
            </a:fld>
            <a:endParaRPr lang="en-US" dirty="0"/>
          </a:p>
        </p:txBody>
      </p:sp>
    </p:spTree>
    <p:extLst>
      <p:ext uri="{BB962C8B-B14F-4D97-AF65-F5344CB8AC3E}">
        <p14:creationId xmlns:p14="http://schemas.microsoft.com/office/powerpoint/2010/main" val="302771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are you collecting a fee? Is it Eligible? What is the student receiving of value that is equal to the fee collected? Fee waiver policy.</a:t>
            </a:r>
          </a:p>
          <a:p>
            <a:r>
              <a:rPr lang="en-US" baseline="0" dirty="0"/>
              <a:t>Winter at a glance will have more, a session on fees.</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39</a:t>
            </a:fld>
            <a:endParaRPr lang="en-US" dirty="0"/>
          </a:p>
        </p:txBody>
      </p:sp>
    </p:spTree>
    <p:extLst>
      <p:ext uri="{BB962C8B-B14F-4D97-AF65-F5344CB8AC3E}">
        <p14:creationId xmlns:p14="http://schemas.microsoft.com/office/powerpoint/2010/main" val="4145423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40</a:t>
            </a:fld>
            <a:endParaRPr lang="en-US" dirty="0"/>
          </a:p>
        </p:txBody>
      </p:sp>
    </p:spTree>
    <p:extLst>
      <p:ext uri="{BB962C8B-B14F-4D97-AF65-F5344CB8AC3E}">
        <p14:creationId xmlns:p14="http://schemas.microsoft.com/office/powerpoint/2010/main" val="4103779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41</a:t>
            </a:fld>
            <a:endParaRPr lang="en-US" dirty="0"/>
          </a:p>
        </p:txBody>
      </p:sp>
    </p:spTree>
    <p:extLst>
      <p:ext uri="{BB962C8B-B14F-4D97-AF65-F5344CB8AC3E}">
        <p14:creationId xmlns:p14="http://schemas.microsoft.com/office/powerpoint/2010/main" val="196518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42</a:t>
            </a:fld>
            <a:endParaRPr lang="en-US" dirty="0"/>
          </a:p>
        </p:txBody>
      </p:sp>
    </p:spTree>
    <p:extLst>
      <p:ext uri="{BB962C8B-B14F-4D97-AF65-F5344CB8AC3E}">
        <p14:creationId xmlns:p14="http://schemas.microsoft.com/office/powerpoint/2010/main" val="2803334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43</a:t>
            </a:fld>
            <a:endParaRPr lang="en-US" dirty="0"/>
          </a:p>
        </p:txBody>
      </p:sp>
    </p:spTree>
    <p:extLst>
      <p:ext uri="{BB962C8B-B14F-4D97-AF65-F5344CB8AC3E}">
        <p14:creationId xmlns:p14="http://schemas.microsoft.com/office/powerpoint/2010/main" val="1863225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45</a:t>
            </a:fld>
            <a:endParaRPr lang="en-US" dirty="0"/>
          </a:p>
        </p:txBody>
      </p:sp>
    </p:spTree>
    <p:extLst>
      <p:ext uri="{BB962C8B-B14F-4D97-AF65-F5344CB8AC3E}">
        <p14:creationId xmlns:p14="http://schemas.microsoft.com/office/powerpoint/2010/main" val="335062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8</a:t>
            </a:fld>
            <a:endParaRPr lang="en-US" dirty="0"/>
          </a:p>
        </p:txBody>
      </p:sp>
    </p:spTree>
    <p:extLst>
      <p:ext uri="{BB962C8B-B14F-4D97-AF65-F5344CB8AC3E}">
        <p14:creationId xmlns:p14="http://schemas.microsoft.com/office/powerpoint/2010/main" val="1714460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46</a:t>
            </a:fld>
            <a:endParaRPr lang="en-US" dirty="0"/>
          </a:p>
        </p:txBody>
      </p:sp>
    </p:spTree>
    <p:extLst>
      <p:ext uri="{BB962C8B-B14F-4D97-AF65-F5344CB8AC3E}">
        <p14:creationId xmlns:p14="http://schemas.microsoft.com/office/powerpoint/2010/main" val="2869549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47</a:t>
            </a:fld>
            <a:endParaRPr lang="en-US" dirty="0"/>
          </a:p>
        </p:txBody>
      </p:sp>
    </p:spTree>
    <p:extLst>
      <p:ext uri="{BB962C8B-B14F-4D97-AF65-F5344CB8AC3E}">
        <p14:creationId xmlns:p14="http://schemas.microsoft.com/office/powerpoint/2010/main" val="3245041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48</a:t>
            </a:fld>
            <a:endParaRPr lang="en-US" dirty="0"/>
          </a:p>
        </p:txBody>
      </p:sp>
    </p:spTree>
    <p:extLst>
      <p:ext uri="{BB962C8B-B14F-4D97-AF65-F5344CB8AC3E}">
        <p14:creationId xmlns:p14="http://schemas.microsoft.com/office/powerpoint/2010/main" val="182255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Fiscal Year "Multi-tasker" Planning Calendar (updated May 2018)</a:t>
            </a:r>
          </a:p>
          <a:p>
            <a:r>
              <a:rPr lang="en-US" sz="1200" b="0" i="0" u="none" strike="noStrike" kern="1200" dirty="0">
                <a:solidFill>
                  <a:schemeClr val="tx1"/>
                </a:solidFill>
                <a:effectLst/>
                <a:latin typeface="+mn-lt"/>
                <a:ea typeface="+mn-ea"/>
                <a:cs typeface="+mn-cs"/>
                <a:hlinkClick r:id="rId3"/>
              </a:rPr>
              <a:t>The 2018-19 Multi-tasker Planning Calendar </a:t>
            </a:r>
            <a:r>
              <a:rPr lang="en-US" sz="1200" b="0" i="0" kern="1200" dirty="0">
                <a:solidFill>
                  <a:schemeClr val="tx1"/>
                </a:solidFill>
                <a:effectLst/>
                <a:latin typeface="+mn-lt"/>
                <a:ea typeface="+mn-ea"/>
                <a:cs typeface="+mn-cs"/>
              </a:rPr>
              <a:t>is a 12-month summary chart of the main reports and activities that occur throughout the school year (July - June).</a:t>
            </a:r>
          </a:p>
          <a:p>
            <a:endParaRPr lang="en-US" dirty="0"/>
          </a:p>
        </p:txBody>
      </p:sp>
    </p:spTree>
    <p:extLst>
      <p:ext uri="{BB962C8B-B14F-4D97-AF65-F5344CB8AC3E}">
        <p14:creationId xmlns:p14="http://schemas.microsoft.com/office/powerpoint/2010/main" val="411195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1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B6EEB-6119-48CA-BBB5-3D15E3CAB236}" type="slidenum">
              <a:rPr lang="en-US" smtClean="0"/>
              <a:pPr/>
              <a:t>12</a:t>
            </a:fld>
            <a:endParaRPr lang="en-US" dirty="0"/>
          </a:p>
        </p:txBody>
      </p:sp>
    </p:spTree>
    <p:extLst>
      <p:ext uri="{BB962C8B-B14F-4D97-AF65-F5344CB8AC3E}">
        <p14:creationId xmlns:p14="http://schemas.microsoft.com/office/powerpoint/2010/main" val="244794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B6EEB-6119-48CA-BBB5-3D15E3CAB236}" type="slidenum">
              <a:rPr lang="en-US" smtClean="0"/>
              <a:pPr/>
              <a:t>13</a:t>
            </a:fld>
            <a:endParaRPr lang="en-US" dirty="0"/>
          </a:p>
        </p:txBody>
      </p:sp>
    </p:spTree>
    <p:extLst>
      <p:ext uri="{BB962C8B-B14F-4D97-AF65-F5344CB8AC3E}">
        <p14:creationId xmlns:p14="http://schemas.microsoft.com/office/powerpoint/2010/main" val="244794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report should be amended as changes are made throughout the year to ensure the factors used for the July 1 General aid and MOE estimates are as accurate as possible </a:t>
            </a:r>
          </a:p>
          <a:p>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14</a:t>
            </a:fld>
            <a:endParaRPr lang="en-US" dirty="0"/>
          </a:p>
        </p:txBody>
      </p:sp>
    </p:spTree>
    <p:extLst>
      <p:ext uri="{BB962C8B-B14F-4D97-AF65-F5344CB8AC3E}">
        <p14:creationId xmlns:p14="http://schemas.microsoft.com/office/powerpoint/2010/main" val="281647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report should be amended as changes are made throughout the year to ensure the factors used for the July 1 General aid and MOE estimates are as accurate as possible </a:t>
            </a:r>
          </a:p>
          <a:p>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15</a:t>
            </a:fld>
            <a:endParaRPr lang="en-US" dirty="0"/>
          </a:p>
        </p:txBody>
      </p:sp>
    </p:spTree>
    <p:extLst>
      <p:ext uri="{BB962C8B-B14F-4D97-AF65-F5344CB8AC3E}">
        <p14:creationId xmlns:p14="http://schemas.microsoft.com/office/powerpoint/2010/main" val="4186456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E49B0-F500-4C0C-9AC4-CD0502457B17}"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F3A2-5DEE-4E2D-ACFE-D2250D8C2050}" type="slidenum">
              <a:rPr lang="en-US" smtClean="0"/>
              <a:t>‹#›</a:t>
            </a:fld>
            <a:endParaRPr lang="en-US" dirty="0"/>
          </a:p>
        </p:txBody>
      </p:sp>
    </p:spTree>
    <p:extLst>
      <p:ext uri="{BB962C8B-B14F-4D97-AF65-F5344CB8AC3E}">
        <p14:creationId xmlns:p14="http://schemas.microsoft.com/office/powerpoint/2010/main" val="1566988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dpi.wi.gov/sites/default/files/imce/sfs/pdf/fy22-multi-tasker.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dpi.wi.gov/sites/default/files/imce/sfs/pdf/fy22-at-a-glance.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pi.wi.gov/sfs/reporting/safr/census-instruct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pi.wi.gov/sfs/reporting/safr/census-instruc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pi.wi.gov/sfs/aid/categorical/state-tuitio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dpi.wi.gov/sfs/aid/special-ed/high-co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dpi.wi.gov/sfs/limits/exemptions/transfer-servic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hyperlink" Target="https://wisedata.dpi.wi.gov/StaffDirectory/Public/Staff/SearchStaf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dpi.wi.gov/sfs/communications/staff-director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dpi.wi.gov/sfs/finances/budgeting/budget-hearing-adoption"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mailto:roger.kordus@dpi.wi.gov"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dpi.wi.gov/sfs/finances/debt/overview"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dpi.wi.gov/sfs/finances/wufar/overview"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mailto:dpifin@dpi.wi.gov" TargetMode="External"/><Relationship Id="rId2" Type="http://schemas.openxmlformats.org/officeDocument/2006/relationships/hyperlink" Target="https://dpi.wi.gov/sfs/communications/staff-directo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fs/communications/listserves/overview" TargetMode="External"/><Relationship Id="rId2" Type="http://schemas.openxmlformats.org/officeDocument/2006/relationships/hyperlink" Target="https://dpi.wi.gov/sfs/outreach/overview"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pi.wi.gov/sf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a:normAutofit fontScale="85000" lnSpcReduction="10000"/>
          </a:bodyPr>
          <a:lstStyle/>
          <a:p>
            <a:pPr>
              <a:lnSpc>
                <a:spcPct val="100000"/>
              </a:lnSpc>
            </a:pPr>
            <a:r>
              <a:rPr lang="en-US" sz="4400" dirty="0"/>
              <a:t>Tying It All Together</a:t>
            </a:r>
            <a:br>
              <a:rPr lang="en-US" sz="4400" dirty="0"/>
            </a:br>
            <a:r>
              <a:rPr lang="en-US" sz="4000" dirty="0"/>
              <a:t>WASBO Spring Conference</a:t>
            </a:r>
          </a:p>
        </p:txBody>
      </p:sp>
      <p:sp>
        <p:nvSpPr>
          <p:cNvPr id="3" name="Text Placeholder 2"/>
          <p:cNvSpPr>
            <a:spLocks noGrp="1"/>
          </p:cNvSpPr>
          <p:nvPr>
            <p:ph type="body" sz="quarter" idx="11"/>
          </p:nvPr>
        </p:nvSpPr>
        <p:spPr>
          <a:xfrm>
            <a:off x="5972962" y="2977151"/>
            <a:ext cx="2877424" cy="1068417"/>
          </a:xfrm>
        </p:spPr>
        <p:txBody>
          <a:bodyPr>
            <a:noAutofit/>
          </a:bodyPr>
          <a:lstStyle/>
          <a:p>
            <a:pPr>
              <a:lnSpc>
                <a:spcPts val="1182"/>
              </a:lnSpc>
              <a:spcAft>
                <a:spcPts val="1200"/>
              </a:spcAft>
            </a:pPr>
            <a:r>
              <a:rPr lang="en-US" sz="1318" dirty="0"/>
              <a:t>Mark Elworthy, Director</a:t>
            </a:r>
          </a:p>
          <a:p>
            <a:pPr>
              <a:lnSpc>
                <a:spcPts val="1182"/>
              </a:lnSpc>
              <a:spcAft>
                <a:spcPts val="1200"/>
              </a:spcAft>
            </a:pPr>
            <a:r>
              <a:rPr lang="en-US" sz="1318" dirty="0"/>
              <a:t>Bob Soldner, Assistant Director</a:t>
            </a:r>
          </a:p>
          <a:p>
            <a:pPr>
              <a:spcAft>
                <a:spcPts val="0"/>
              </a:spcAft>
            </a:pPr>
            <a:r>
              <a:rPr lang="en-US" sz="1400" dirty="0">
                <a:latin typeface="Lato Black" panose="020F0A02020204030203"/>
              </a:rPr>
              <a:t>School Financial Services Team</a:t>
            </a:r>
          </a:p>
          <a:p>
            <a:pPr>
              <a:spcAft>
                <a:spcPts val="0"/>
              </a:spcAft>
            </a:pPr>
            <a:r>
              <a:rPr lang="en-US" sz="1400" dirty="0">
                <a:latin typeface="Lato Black" panose="020F0A02020204030203"/>
              </a:rPr>
              <a:t>May 19, 2022</a:t>
            </a:r>
          </a:p>
        </p:txBody>
      </p:sp>
    </p:spTree>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3360" y="946"/>
            <a:ext cx="9137284" cy="875564"/>
          </a:xfrm>
        </p:spPr>
        <p:txBody>
          <a:bodyPr/>
          <a:lstStyle/>
          <a:p>
            <a:r>
              <a:rPr lang="en-US" sz="3299" dirty="0">
                <a:solidFill>
                  <a:srgbClr val="FFFF00"/>
                </a:solidFill>
              </a:rPr>
              <a:t>Master Multi-Tasker – new cycle begins</a:t>
            </a:r>
          </a:p>
        </p:txBody>
      </p:sp>
      <p:pic>
        <p:nvPicPr>
          <p:cNvPr id="7" name="Picture 6">
            <a:extLst>
              <a:ext uri="{FF2B5EF4-FFF2-40B4-BE49-F238E27FC236}">
                <a16:creationId xmlns:a16="http://schemas.microsoft.com/office/drawing/2014/main" id="{E898274B-7D63-4431-8C91-F83B78A7D10C}"/>
              </a:ext>
            </a:extLst>
          </p:cNvPr>
          <p:cNvPicPr>
            <a:picLocks noChangeAspect="1"/>
          </p:cNvPicPr>
          <p:nvPr/>
        </p:nvPicPr>
        <p:blipFill>
          <a:blip r:embed="rId3"/>
          <a:stretch>
            <a:fillRect/>
          </a:stretch>
        </p:blipFill>
        <p:spPr>
          <a:xfrm>
            <a:off x="807689" y="1021011"/>
            <a:ext cx="7934632" cy="4095967"/>
          </a:xfrm>
          <a:prstGeom prst="rect">
            <a:avLst/>
          </a:prstGeom>
        </p:spPr>
      </p:pic>
      <p:sp>
        <p:nvSpPr>
          <p:cNvPr id="10" name="TextBox 9">
            <a:extLst>
              <a:ext uri="{FF2B5EF4-FFF2-40B4-BE49-F238E27FC236}">
                <a16:creationId xmlns:a16="http://schemas.microsoft.com/office/drawing/2014/main" id="{C9D3E4A8-E462-4243-AB10-314BC7AEFA47}"/>
              </a:ext>
            </a:extLst>
          </p:cNvPr>
          <p:cNvSpPr txBox="1"/>
          <p:nvPr/>
        </p:nvSpPr>
        <p:spPr>
          <a:xfrm>
            <a:off x="922788" y="3800213"/>
            <a:ext cx="3187817" cy="1200329"/>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“Multitasker” document (</a:t>
            </a:r>
            <a:r>
              <a:rPr lang="en-US" sz="1800" b="0" i="0" u="sng" strike="noStrike" dirty="0">
                <a:solidFill>
                  <a:srgbClr val="1155CC"/>
                </a:solidFill>
                <a:effectLst/>
                <a:latin typeface="Arial" panose="020B0604020202020204" pitchFamily="34" charset="0"/>
                <a:hlinkClick r:id="rId4"/>
              </a:rPr>
              <a:t>https://dpi.wi.gov/sites/default/files/imce/sfs/pdf/fy22-multi-tasker.pdf</a:t>
            </a:r>
            <a:r>
              <a:rPr lang="en-US" sz="1800" b="0" i="0" u="none" strike="noStrike"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0991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C24CD-028E-4D16-AD2B-E3B07E624469}"/>
              </a:ext>
            </a:extLst>
          </p:cNvPr>
          <p:cNvSpPr>
            <a:spLocks noGrp="1"/>
          </p:cNvSpPr>
          <p:nvPr>
            <p:ph type="body" sz="quarter" idx="13"/>
          </p:nvPr>
        </p:nvSpPr>
        <p:spPr/>
        <p:txBody>
          <a:bodyPr>
            <a:normAutofit fontScale="25000" lnSpcReduction="20000"/>
          </a:bodyPr>
          <a:lstStyle/>
          <a:p>
            <a:endParaRPr lang="en-US" sz="14400" dirty="0"/>
          </a:p>
          <a:p>
            <a:r>
              <a:rPr lang="en-US" sz="14400" dirty="0"/>
              <a:t>School Financial Services Team Resources</a:t>
            </a:r>
          </a:p>
          <a:p>
            <a:endParaRPr lang="en-US" dirty="0"/>
          </a:p>
        </p:txBody>
      </p:sp>
      <p:sp>
        <p:nvSpPr>
          <p:cNvPr id="3" name="Text Placeholder 2">
            <a:extLst>
              <a:ext uri="{FF2B5EF4-FFF2-40B4-BE49-F238E27FC236}">
                <a16:creationId xmlns:a16="http://schemas.microsoft.com/office/drawing/2014/main" id="{4127D7A5-B86C-4FBE-ABCD-DCD86FF1A41A}"/>
              </a:ext>
            </a:extLst>
          </p:cNvPr>
          <p:cNvSpPr>
            <a:spLocks noGrp="1"/>
          </p:cNvSpPr>
          <p:nvPr>
            <p:ph type="body" sz="quarter" idx="14"/>
          </p:nvPr>
        </p:nvSpPr>
        <p:spPr>
          <a:xfrm>
            <a:off x="2048561" y="1222596"/>
            <a:ext cx="5046877" cy="2512779"/>
          </a:xfrm>
        </p:spPr>
        <p:txBody>
          <a:bodyPr/>
          <a:lstStyle/>
          <a:p>
            <a:pPr marL="0" indent="0">
              <a:buNone/>
            </a:pPr>
            <a:endParaRPr lang="en-US" dirty="0"/>
          </a:p>
        </p:txBody>
      </p:sp>
      <p:sp>
        <p:nvSpPr>
          <p:cNvPr id="5" name="TextBox 4">
            <a:extLst>
              <a:ext uri="{FF2B5EF4-FFF2-40B4-BE49-F238E27FC236}">
                <a16:creationId xmlns:a16="http://schemas.microsoft.com/office/drawing/2014/main" id="{32F23519-CC6C-484D-A420-47DB65FBF60E}"/>
              </a:ext>
            </a:extLst>
          </p:cNvPr>
          <p:cNvSpPr txBox="1"/>
          <p:nvPr/>
        </p:nvSpPr>
        <p:spPr>
          <a:xfrm>
            <a:off x="671119" y="2387084"/>
            <a:ext cx="7474591" cy="1077218"/>
          </a:xfrm>
          <a:prstGeom prst="rect">
            <a:avLst/>
          </a:prstGeom>
          <a:noFill/>
        </p:spPr>
        <p:txBody>
          <a:bodyPr wrap="square">
            <a:spAutoFit/>
          </a:bodyPr>
          <a:lstStyle/>
          <a:p>
            <a:pPr algn="ctr">
              <a:lnSpc>
                <a:spcPct val="100000"/>
              </a:lnSpc>
            </a:pPr>
            <a:r>
              <a:rPr lang="en-US" sz="3200" dirty="0">
                <a:solidFill>
                  <a:srgbClr val="0066CC"/>
                </a:solidFill>
                <a:latin typeface="Lato Black" panose="020F0A02020204030203" pitchFamily="34" charset="0"/>
              </a:rPr>
              <a:t>Summer Activities</a:t>
            </a:r>
          </a:p>
          <a:p>
            <a:pPr algn="ctr">
              <a:lnSpc>
                <a:spcPct val="100000"/>
              </a:lnSpc>
            </a:pPr>
            <a:r>
              <a:rPr lang="en-US" sz="3200" dirty="0">
                <a:solidFill>
                  <a:srgbClr val="0066CC"/>
                </a:solidFill>
                <a:latin typeface="Lato Black" panose="020F0A02020204030203" pitchFamily="34" charset="0"/>
              </a:rPr>
              <a:t>Current Fiscal Year Data (2021-2022)</a:t>
            </a:r>
            <a:endParaRPr lang="en-US" sz="2800" dirty="0">
              <a:solidFill>
                <a:srgbClr val="0066CC"/>
              </a:solidFill>
              <a:latin typeface="Lato Black" panose="020F0A02020204030203" pitchFamily="34" charset="0"/>
            </a:endParaRPr>
          </a:p>
        </p:txBody>
      </p:sp>
    </p:spTree>
    <p:extLst>
      <p:ext uri="{BB962C8B-B14F-4D97-AF65-F5344CB8AC3E}">
        <p14:creationId xmlns:p14="http://schemas.microsoft.com/office/powerpoint/2010/main" val="309418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80" y="1"/>
            <a:ext cx="9063485" cy="946564"/>
          </a:xfrm>
        </p:spPr>
        <p:txBody>
          <a:bodyPr vert="horz" lIns="66968" tIns="33484" rIns="66968" bIns="33484" rtlCol="0" anchor="ctr">
            <a:normAutofit/>
          </a:bodyPr>
          <a:lstStyle/>
          <a:p>
            <a:pPr>
              <a:lnSpc>
                <a:spcPct val="150000"/>
              </a:lnSpc>
              <a:spcBef>
                <a:spcPts val="750"/>
              </a:spcBef>
              <a:spcAft>
                <a:spcPts val="439"/>
              </a:spcAft>
              <a:buFont typeface="Arial" panose="020B0604020202020204" pitchFamily="34" charset="0"/>
            </a:pPr>
            <a:r>
              <a:rPr lang="en-US" dirty="0"/>
              <a:t>What You Should Do…Today </a:t>
            </a:r>
            <a:r>
              <a:rPr lang="en-US" sz="3515" dirty="0">
                <a:latin typeface="+mj-lt"/>
              </a:rPr>
              <a:t>!</a:t>
            </a:r>
          </a:p>
        </p:txBody>
      </p:sp>
      <p:sp>
        <p:nvSpPr>
          <p:cNvPr id="14339" name="Rectangle 3"/>
          <p:cNvSpPr>
            <a:spLocks noGrp="1" noChangeArrowheads="1"/>
          </p:cNvSpPr>
          <p:nvPr>
            <p:ph idx="1"/>
          </p:nvPr>
        </p:nvSpPr>
        <p:spPr>
          <a:xfrm>
            <a:off x="1381232" y="1110871"/>
            <a:ext cx="6115050" cy="3485874"/>
          </a:xfrm>
        </p:spPr>
        <p:txBody>
          <a:bodyPr>
            <a:noAutofit/>
          </a:bodyPr>
          <a:lstStyle/>
          <a:p>
            <a:pPr marL="342900" indent="-342900">
              <a:lnSpc>
                <a:spcPct val="120000"/>
              </a:lnSpc>
              <a:spcAft>
                <a:spcPts val="1800"/>
              </a:spcAft>
              <a:buFont typeface="Arial" panose="020B0604020202020204" pitchFamily="34" charset="0"/>
              <a:buChar char="•"/>
            </a:pPr>
            <a:r>
              <a:rPr lang="en-US" dirty="0">
                <a:latin typeface="Lato Black" panose="020F0A02020204030203"/>
              </a:rPr>
              <a:t>Make sure you are identified appropriately in the PI-1500 District Contacts Report</a:t>
            </a:r>
          </a:p>
          <a:p>
            <a:pPr marL="342900" indent="-342900">
              <a:lnSpc>
                <a:spcPct val="120000"/>
              </a:lnSpc>
              <a:spcAft>
                <a:spcPts val="1800"/>
              </a:spcAft>
              <a:buFont typeface="Arial" panose="020B0604020202020204" pitchFamily="34" charset="0"/>
              <a:buChar char="•"/>
            </a:pPr>
            <a:r>
              <a:rPr lang="en-US" dirty="0">
                <a:latin typeface="Lato Black" panose="020F0A02020204030203"/>
              </a:rPr>
              <a:t>Please ensure updates are made to reflect changes in staff or responsibilities</a:t>
            </a:r>
          </a:p>
        </p:txBody>
      </p:sp>
    </p:spTree>
    <p:extLst>
      <p:ext uri="{BB962C8B-B14F-4D97-AF65-F5344CB8AC3E}">
        <p14:creationId xmlns:p14="http://schemas.microsoft.com/office/powerpoint/2010/main" val="11643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80" y="1"/>
            <a:ext cx="9063485" cy="946564"/>
          </a:xfrm>
        </p:spPr>
        <p:txBody>
          <a:bodyPr vert="horz" lIns="66968" tIns="33484" rIns="66968" bIns="33484" rtlCol="0" anchor="ctr">
            <a:normAutofit/>
          </a:bodyPr>
          <a:lstStyle/>
          <a:p>
            <a:pPr>
              <a:lnSpc>
                <a:spcPct val="150000"/>
              </a:lnSpc>
              <a:spcBef>
                <a:spcPts val="750"/>
              </a:spcBef>
              <a:spcAft>
                <a:spcPts val="439"/>
              </a:spcAft>
              <a:buFont typeface="Arial" panose="020B0604020202020204" pitchFamily="34" charset="0"/>
            </a:pPr>
            <a:r>
              <a:rPr lang="en-US" dirty="0"/>
              <a:t>What You Should Do…Today </a:t>
            </a:r>
            <a:r>
              <a:rPr lang="en-US" sz="3515" dirty="0">
                <a:latin typeface="+mj-lt"/>
              </a:rPr>
              <a:t>!</a:t>
            </a:r>
          </a:p>
        </p:txBody>
      </p:sp>
      <p:sp>
        <p:nvSpPr>
          <p:cNvPr id="14339" name="Rectangle 3"/>
          <p:cNvSpPr>
            <a:spLocks noGrp="1" noChangeArrowheads="1"/>
          </p:cNvSpPr>
          <p:nvPr>
            <p:ph idx="1"/>
          </p:nvPr>
        </p:nvSpPr>
        <p:spPr>
          <a:xfrm>
            <a:off x="1381232" y="1110871"/>
            <a:ext cx="6115050" cy="3485874"/>
          </a:xfrm>
        </p:spPr>
        <p:txBody>
          <a:bodyPr>
            <a:noAutofit/>
          </a:bodyPr>
          <a:lstStyle/>
          <a:p>
            <a:pPr marL="342900" indent="-342900">
              <a:lnSpc>
                <a:spcPct val="120000"/>
              </a:lnSpc>
              <a:spcAft>
                <a:spcPts val="1800"/>
              </a:spcAft>
              <a:buFont typeface="Arial" panose="020B0604020202020204" pitchFamily="34" charset="0"/>
              <a:buChar char="•"/>
            </a:pPr>
            <a:r>
              <a:rPr lang="en-US" dirty="0">
                <a:latin typeface="Lato Black" panose="020F0A02020204030203"/>
              </a:rPr>
              <a:t>Make sure you are identified appropriately in the PI-1500 District Contacts Report</a:t>
            </a:r>
          </a:p>
          <a:p>
            <a:pPr marL="342900" indent="-342900">
              <a:lnSpc>
                <a:spcPct val="120000"/>
              </a:lnSpc>
              <a:spcAft>
                <a:spcPts val="1800"/>
              </a:spcAft>
              <a:buFont typeface="Arial" panose="020B0604020202020204" pitchFamily="34" charset="0"/>
              <a:buChar char="•"/>
            </a:pPr>
            <a:r>
              <a:rPr lang="en-US" dirty="0">
                <a:latin typeface="Lato Black" panose="020F0A02020204030203"/>
              </a:rPr>
              <a:t>Please ensure updates are made to reflect changes in staff or responsibilities</a:t>
            </a:r>
          </a:p>
        </p:txBody>
      </p:sp>
    </p:spTree>
    <p:extLst>
      <p:ext uri="{BB962C8B-B14F-4D97-AF65-F5344CB8AC3E}">
        <p14:creationId xmlns:p14="http://schemas.microsoft.com/office/powerpoint/2010/main" val="399250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1680" y="0"/>
            <a:ext cx="9140642" cy="909587"/>
          </a:xfrm>
        </p:spPr>
        <p:txBody>
          <a:bodyPr>
            <a:normAutofit/>
          </a:bodyPr>
          <a:lstStyle/>
          <a:p>
            <a:pPr algn="ctr" eaLnBrk="1" hangingPunct="1"/>
            <a:r>
              <a:rPr lang="fr-CA" altLang="en-US" b="1" dirty="0">
                <a:solidFill>
                  <a:srgbClr val="FFFF00"/>
                </a:solidFill>
              </a:rPr>
              <a:t>Budget Report  PI-1504 and PI-1504SE</a:t>
            </a:r>
          </a:p>
        </p:txBody>
      </p:sp>
      <p:sp>
        <p:nvSpPr>
          <p:cNvPr id="74755" name="Content Placeholder 3"/>
          <p:cNvSpPr>
            <a:spLocks noGrp="1"/>
          </p:cNvSpPr>
          <p:nvPr>
            <p:ph idx="1"/>
          </p:nvPr>
        </p:nvSpPr>
        <p:spPr>
          <a:xfrm>
            <a:off x="1173616" y="1051024"/>
            <a:ext cx="7014836" cy="3581699"/>
          </a:xfrm>
        </p:spPr>
        <p:txBody>
          <a:bodyPr>
            <a:normAutofit fontScale="92500"/>
          </a:bodyPr>
          <a:lstStyle/>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Reports used to collect  districts’ proposed revenues and expenses for the 2021-22 fiscal year (Adopted Budget)</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Data is used to calculate the July 1 General School Aids estimate for 2021-22 (§121.15(4)(b)) and MOE for IDEA in WISEgrants</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Update/revise entries on or before </a:t>
            </a:r>
            <a:r>
              <a:rPr lang="en-US" altLang="en-US" u="sng" dirty="0">
                <a:highlight>
                  <a:srgbClr val="FFFF00"/>
                </a:highlight>
                <a:latin typeface="Lato Black" panose="020F0A02020204030203"/>
              </a:rPr>
              <a:t>June 9, 2022</a:t>
            </a:r>
          </a:p>
        </p:txBody>
      </p:sp>
      <p:sp>
        <p:nvSpPr>
          <p:cNvPr id="2" name="Slide Number Placeholder 1"/>
          <p:cNvSpPr>
            <a:spLocks noGrp="1"/>
          </p:cNvSpPr>
          <p:nvPr>
            <p:ph type="sldNum" sz="quarter" idx="12"/>
          </p:nvPr>
        </p:nvSpPr>
        <p:spPr/>
        <p:txBody>
          <a:bodyPr/>
          <a:lstStyle/>
          <a:p>
            <a:pPr>
              <a:defRPr/>
            </a:pPr>
            <a:r>
              <a:rPr lang="fr-CA" altLang="en-US" dirty="0"/>
              <a:t> </a:t>
            </a:r>
          </a:p>
        </p:txBody>
      </p:sp>
    </p:spTree>
    <p:extLst>
      <p:ext uri="{BB962C8B-B14F-4D97-AF65-F5344CB8AC3E}">
        <p14:creationId xmlns:p14="http://schemas.microsoft.com/office/powerpoint/2010/main" val="102393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1680" y="0"/>
            <a:ext cx="9140642" cy="909587"/>
          </a:xfrm>
        </p:spPr>
        <p:txBody>
          <a:bodyPr>
            <a:normAutofit/>
          </a:bodyPr>
          <a:lstStyle/>
          <a:p>
            <a:pPr algn="ctr" eaLnBrk="1" hangingPunct="1"/>
            <a:r>
              <a:rPr lang="fr-CA" altLang="en-US" b="1" dirty="0">
                <a:solidFill>
                  <a:srgbClr val="FFFF00"/>
                </a:solidFill>
              </a:rPr>
              <a:t>PI-1563 Membership Report</a:t>
            </a:r>
          </a:p>
        </p:txBody>
      </p:sp>
      <p:sp>
        <p:nvSpPr>
          <p:cNvPr id="74755" name="Content Placeholder 3"/>
          <p:cNvSpPr>
            <a:spLocks noGrp="1"/>
          </p:cNvSpPr>
          <p:nvPr>
            <p:ph idx="1"/>
          </p:nvPr>
        </p:nvSpPr>
        <p:spPr>
          <a:xfrm>
            <a:off x="1173616" y="1051024"/>
            <a:ext cx="7014836" cy="3581699"/>
          </a:xfrm>
        </p:spPr>
        <p:txBody>
          <a:bodyPr>
            <a:normAutofit lnSpcReduction="10000"/>
          </a:bodyPr>
          <a:lstStyle/>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Data is used to calculate the July 1 General School Aids estimate for 2022-23</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Update/revise entries on or before </a:t>
            </a:r>
            <a:r>
              <a:rPr lang="en-US" altLang="en-US" u="sng" dirty="0">
                <a:highlight>
                  <a:srgbClr val="FFFF00"/>
                </a:highlight>
                <a:latin typeface="Lato Black" panose="020F0A02020204030203"/>
              </a:rPr>
              <a:t>June 9, </a:t>
            </a:r>
            <a:r>
              <a:rPr lang="en-US" altLang="en-US" u="sng" dirty="0">
                <a:latin typeface="Lato Black" panose="020F0A02020204030203"/>
              </a:rPr>
              <a:t>2022</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Further adjustments may be made up to September 30</a:t>
            </a:r>
            <a:r>
              <a:rPr lang="en-US" altLang="en-US" baseline="30000" dirty="0">
                <a:latin typeface="Lato Black" panose="020F0A02020204030203"/>
              </a:rPr>
              <a:t>th</a:t>
            </a:r>
            <a:endParaRPr lang="en-US" altLang="en-US" dirty="0">
              <a:latin typeface="Lato Black" panose="020F0A02020204030203"/>
            </a:endParaRP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Email request to  Roger.Kordus@dpi.wi.gov</a:t>
            </a:r>
          </a:p>
        </p:txBody>
      </p:sp>
      <p:sp>
        <p:nvSpPr>
          <p:cNvPr id="2" name="Slide Number Placeholder 1"/>
          <p:cNvSpPr>
            <a:spLocks noGrp="1"/>
          </p:cNvSpPr>
          <p:nvPr>
            <p:ph type="sldNum" sz="quarter" idx="12"/>
          </p:nvPr>
        </p:nvSpPr>
        <p:spPr/>
        <p:txBody>
          <a:bodyPr/>
          <a:lstStyle/>
          <a:p>
            <a:pPr>
              <a:defRPr/>
            </a:pPr>
            <a:r>
              <a:rPr lang="fr-CA" altLang="en-US" dirty="0"/>
              <a:t> </a:t>
            </a:r>
          </a:p>
        </p:txBody>
      </p:sp>
    </p:spTree>
    <p:extLst>
      <p:ext uri="{BB962C8B-B14F-4D97-AF65-F5344CB8AC3E}">
        <p14:creationId xmlns:p14="http://schemas.microsoft.com/office/powerpoint/2010/main" val="103277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80" y="0"/>
            <a:ext cx="9140642" cy="924447"/>
          </a:xfrm>
        </p:spPr>
        <p:txBody>
          <a:bodyPr>
            <a:normAutofit/>
          </a:bodyPr>
          <a:lstStyle/>
          <a:p>
            <a:r>
              <a:rPr lang="en-US" dirty="0">
                <a:solidFill>
                  <a:schemeClr val="bg1"/>
                </a:solidFill>
              </a:rPr>
              <a:t>Open Enrollment</a:t>
            </a:r>
          </a:p>
        </p:txBody>
      </p:sp>
      <p:sp>
        <p:nvSpPr>
          <p:cNvPr id="22532" name="Content Placeholder 2"/>
          <p:cNvSpPr>
            <a:spLocks noGrp="1"/>
          </p:cNvSpPr>
          <p:nvPr>
            <p:ph sz="quarter" idx="4294967295"/>
          </p:nvPr>
        </p:nvSpPr>
        <p:spPr>
          <a:xfrm>
            <a:off x="1070996" y="1108950"/>
            <a:ext cx="7002009" cy="3629180"/>
          </a:xfrm>
        </p:spPr>
        <p:txBody>
          <a:bodyPr>
            <a:noAutofit/>
          </a:bodyPr>
          <a:lstStyle/>
          <a:p>
            <a:pPr marL="542875" indent="-342900">
              <a:spcBef>
                <a:spcPts val="879"/>
              </a:spcBef>
              <a:spcAft>
                <a:spcPts val="879"/>
              </a:spcAft>
            </a:pPr>
            <a:r>
              <a:rPr lang="en-US" altLang="en-US" sz="2198" dirty="0"/>
              <a:t>Verify Students participating in Open Enrollment</a:t>
            </a:r>
          </a:p>
          <a:p>
            <a:pPr marL="1113189" lvl="2" indent="-257175">
              <a:lnSpc>
                <a:spcPct val="100000"/>
              </a:lnSpc>
              <a:spcBef>
                <a:spcPts val="879"/>
              </a:spcBef>
              <a:spcAft>
                <a:spcPts val="879"/>
              </a:spcAft>
            </a:pPr>
            <a:r>
              <a:rPr lang="en-US" altLang="en-US" sz="1611" b="1" dirty="0"/>
              <a:t>Confirm student status of pupils- both In and Out</a:t>
            </a:r>
          </a:p>
          <a:p>
            <a:pPr marL="542875" indent="-342900">
              <a:spcBef>
                <a:spcPts val="879"/>
              </a:spcBef>
              <a:spcAft>
                <a:spcPts val="879"/>
              </a:spcAft>
            </a:pPr>
            <a:r>
              <a:rPr lang="en-US" altLang="en-US" sz="2198" dirty="0"/>
              <a:t>Update PI-1563 September and January Pupil Counts for any membership changes</a:t>
            </a:r>
          </a:p>
          <a:p>
            <a:pPr marL="542875" indent="-342900">
              <a:spcBef>
                <a:spcPts val="879"/>
              </a:spcBef>
              <a:spcAft>
                <a:spcPts val="879"/>
              </a:spcAft>
            </a:pPr>
            <a:r>
              <a:rPr lang="en-US" altLang="en-US" sz="2051" dirty="0"/>
              <a:t>Complete changes in OPAL before May 1</a:t>
            </a:r>
            <a:r>
              <a:rPr lang="en-US" altLang="en-US" sz="2051" baseline="30000" dirty="0"/>
              <a:t>st</a:t>
            </a:r>
            <a:endParaRPr lang="en-US" altLang="en-US" sz="2051" dirty="0"/>
          </a:p>
          <a:p>
            <a:pPr marL="542875" indent="-342900">
              <a:spcBef>
                <a:spcPts val="879"/>
              </a:spcBef>
              <a:spcAft>
                <a:spcPts val="879"/>
              </a:spcAft>
            </a:pPr>
            <a:r>
              <a:rPr lang="en-US" altLang="en-US" sz="2051" dirty="0"/>
              <a:t>Aid adjustments for June are then calculated by the Parental Educational </a:t>
            </a:r>
            <a:r>
              <a:rPr lang="en-US" altLang="en-US" sz="2051" dirty="0" err="1"/>
              <a:t>OptionsTeam</a:t>
            </a:r>
            <a:endParaRPr lang="en-US" altLang="en-US" sz="2051" dirty="0"/>
          </a:p>
          <a:p>
            <a:pPr marL="542875" indent="-342900">
              <a:spcBef>
                <a:spcPts val="879"/>
              </a:spcBef>
              <a:spcAft>
                <a:spcPts val="879"/>
              </a:spcAft>
            </a:pPr>
            <a:r>
              <a:rPr lang="en-US" altLang="en-US" sz="2051" dirty="0"/>
              <a:t>Update (amend) your Budget if needed</a:t>
            </a:r>
          </a:p>
          <a:p>
            <a:pPr marL="199975" indent="0">
              <a:spcBef>
                <a:spcPts val="879"/>
              </a:spcBef>
              <a:spcAft>
                <a:spcPts val="879"/>
              </a:spcAft>
              <a:buNone/>
            </a:pPr>
            <a:endParaRPr lang="en-US" altLang="en-US" sz="2051" dirty="0">
              <a:solidFill>
                <a:srgbClr val="002060"/>
              </a:solidFill>
            </a:endParaRPr>
          </a:p>
        </p:txBody>
      </p:sp>
    </p:spTree>
    <p:extLst>
      <p:ext uri="{BB962C8B-B14F-4D97-AF65-F5344CB8AC3E}">
        <p14:creationId xmlns:p14="http://schemas.microsoft.com/office/powerpoint/2010/main" val="167377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solidFill>
                  <a:schemeClr val="bg1"/>
                </a:solidFill>
              </a:rPr>
              <a:t>State Aid Payment Adjustments</a:t>
            </a:r>
          </a:p>
        </p:txBody>
      </p:sp>
      <p:sp>
        <p:nvSpPr>
          <p:cNvPr id="22532" name="Content Placeholder 2"/>
          <p:cNvSpPr>
            <a:spLocks noGrp="1"/>
          </p:cNvSpPr>
          <p:nvPr>
            <p:ph sz="quarter" idx="4294967295"/>
          </p:nvPr>
        </p:nvSpPr>
        <p:spPr>
          <a:xfrm>
            <a:off x="299580" y="924448"/>
            <a:ext cx="8517636" cy="4057598"/>
          </a:xfrm>
        </p:spPr>
        <p:txBody>
          <a:bodyPr>
            <a:noAutofit/>
          </a:bodyPr>
          <a:lstStyle/>
          <a:p>
            <a:pPr marL="199975" indent="0">
              <a:spcBef>
                <a:spcPts val="879"/>
              </a:spcBef>
              <a:spcAft>
                <a:spcPts val="879"/>
              </a:spcAft>
              <a:buNone/>
            </a:pPr>
            <a:r>
              <a:rPr lang="en-US" altLang="en-US" dirty="0">
                <a:latin typeface="Lato Black" panose="020F0A02020204030203"/>
              </a:rPr>
              <a:t>Aid withheld for Open Enrollment and Voucher adjustment in June</a:t>
            </a:r>
            <a:endParaRPr lang="en-US" altLang="en-US" sz="2051" dirty="0">
              <a:solidFill>
                <a:srgbClr val="002060"/>
              </a:solidFill>
            </a:endParaRPr>
          </a:p>
        </p:txBody>
      </p:sp>
      <p:pic>
        <p:nvPicPr>
          <p:cNvPr id="2" name="Picture 1"/>
          <p:cNvPicPr>
            <a:picLocks noChangeAspect="1"/>
          </p:cNvPicPr>
          <p:nvPr/>
        </p:nvPicPr>
        <p:blipFill>
          <a:blip r:embed="rId3"/>
          <a:stretch>
            <a:fillRect/>
          </a:stretch>
        </p:blipFill>
        <p:spPr>
          <a:xfrm>
            <a:off x="1628221" y="1413809"/>
            <a:ext cx="5406269" cy="3568236"/>
          </a:xfrm>
          <a:prstGeom prst="rect">
            <a:avLst/>
          </a:prstGeom>
        </p:spPr>
      </p:pic>
      <p:sp>
        <p:nvSpPr>
          <p:cNvPr id="5" name="Rounded Rectangle 4"/>
          <p:cNvSpPr/>
          <p:nvPr/>
        </p:nvSpPr>
        <p:spPr>
          <a:xfrm>
            <a:off x="1535906" y="2164557"/>
            <a:ext cx="2600325" cy="1900237"/>
          </a:xfrm>
          <a:prstGeom prst="round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7" name="Rounded Rectangle 6"/>
          <p:cNvSpPr/>
          <p:nvPr/>
        </p:nvSpPr>
        <p:spPr>
          <a:xfrm>
            <a:off x="4228546" y="2364581"/>
            <a:ext cx="2855257" cy="450057"/>
          </a:xfrm>
          <a:prstGeom prst="roundRect">
            <a:avLst>
              <a:gd name="adj" fmla="val 50000"/>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124459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80" y="0"/>
            <a:ext cx="9140642" cy="924447"/>
          </a:xfrm>
        </p:spPr>
        <p:txBody>
          <a:bodyPr>
            <a:normAutofit/>
          </a:bodyPr>
          <a:lstStyle/>
          <a:p>
            <a:r>
              <a:rPr lang="en-US" dirty="0">
                <a:solidFill>
                  <a:srgbClr val="FFFF00"/>
                </a:solidFill>
              </a:rPr>
              <a:t>Open Enrollment</a:t>
            </a:r>
          </a:p>
        </p:txBody>
      </p:sp>
      <p:sp>
        <p:nvSpPr>
          <p:cNvPr id="22532" name="Content Placeholder 2"/>
          <p:cNvSpPr>
            <a:spLocks noGrp="1"/>
          </p:cNvSpPr>
          <p:nvPr>
            <p:ph sz="quarter" idx="4294967295"/>
          </p:nvPr>
        </p:nvSpPr>
        <p:spPr>
          <a:xfrm>
            <a:off x="1070996" y="1286621"/>
            <a:ext cx="7002009" cy="2581113"/>
          </a:xfrm>
        </p:spPr>
        <p:txBody>
          <a:bodyPr>
            <a:noAutofit/>
          </a:bodyPr>
          <a:lstStyle/>
          <a:p>
            <a:pPr marL="542875" indent="-342900">
              <a:spcBef>
                <a:spcPts val="879"/>
              </a:spcBef>
              <a:spcAft>
                <a:spcPts val="879"/>
              </a:spcAft>
            </a:pPr>
            <a:r>
              <a:rPr lang="en-US" altLang="en-US" dirty="0">
                <a:latin typeface="+mj-lt"/>
              </a:rPr>
              <a:t>Contact PEO for corrections until </a:t>
            </a:r>
            <a:r>
              <a:rPr lang="en-US" altLang="en-US" dirty="0">
                <a:highlight>
                  <a:srgbClr val="FFFF00"/>
                </a:highlight>
                <a:latin typeface="+mj-lt"/>
              </a:rPr>
              <a:t>June 21</a:t>
            </a:r>
            <a:r>
              <a:rPr lang="en-US" altLang="en-US" baseline="30000" dirty="0">
                <a:highlight>
                  <a:srgbClr val="FFFF00"/>
                </a:highlight>
                <a:latin typeface="+mj-lt"/>
              </a:rPr>
              <a:t>st</a:t>
            </a:r>
            <a:endParaRPr lang="en-US" altLang="en-US" dirty="0">
              <a:highlight>
                <a:srgbClr val="FFFF00"/>
              </a:highlight>
              <a:latin typeface="+mj-lt"/>
            </a:endParaRPr>
          </a:p>
          <a:p>
            <a:pPr marL="542875" indent="-342900">
              <a:spcBef>
                <a:spcPts val="879"/>
              </a:spcBef>
              <a:spcAft>
                <a:spcPts val="879"/>
              </a:spcAft>
            </a:pPr>
            <a:r>
              <a:rPr lang="en-US" altLang="en-US" dirty="0">
                <a:latin typeface="+mj-lt"/>
              </a:rPr>
              <a:t>Update PI-1563 September and January Pupil Counts for any membership changes</a:t>
            </a:r>
          </a:p>
          <a:p>
            <a:pPr marL="542875" indent="-342900">
              <a:spcBef>
                <a:spcPts val="879"/>
              </a:spcBef>
              <a:spcAft>
                <a:spcPts val="879"/>
              </a:spcAft>
            </a:pPr>
            <a:r>
              <a:rPr lang="en-US" altLang="en-US" strike="sngStrike" dirty="0">
                <a:highlight>
                  <a:srgbClr val="FFFF00"/>
                </a:highlight>
                <a:latin typeface="+mj-lt"/>
              </a:rPr>
              <a:t>Aid adjustments for July </a:t>
            </a:r>
            <a:r>
              <a:rPr lang="en-US" altLang="en-US" strike="sngStrike" dirty="0">
                <a:latin typeface="+mj-lt"/>
              </a:rPr>
              <a:t>are then calculated by the PEO Team</a:t>
            </a:r>
          </a:p>
        </p:txBody>
      </p:sp>
    </p:spTree>
    <p:extLst>
      <p:ext uri="{BB962C8B-B14F-4D97-AF65-F5344CB8AC3E}">
        <p14:creationId xmlns:p14="http://schemas.microsoft.com/office/powerpoint/2010/main" val="44281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solidFill>
                  <a:srgbClr val="FFFF00"/>
                </a:solidFill>
              </a:rPr>
              <a:t>State Aid Payment Adjustments</a:t>
            </a:r>
          </a:p>
        </p:txBody>
      </p:sp>
      <p:sp>
        <p:nvSpPr>
          <p:cNvPr id="22532" name="Content Placeholder 2"/>
          <p:cNvSpPr>
            <a:spLocks noGrp="1"/>
          </p:cNvSpPr>
          <p:nvPr>
            <p:ph sz="quarter" idx="4294967295"/>
          </p:nvPr>
        </p:nvSpPr>
        <p:spPr>
          <a:xfrm>
            <a:off x="349759" y="924448"/>
            <a:ext cx="8517636" cy="4057598"/>
          </a:xfrm>
        </p:spPr>
        <p:txBody>
          <a:bodyPr>
            <a:noAutofit/>
          </a:bodyPr>
          <a:lstStyle/>
          <a:p>
            <a:pPr marL="199975" indent="0">
              <a:spcBef>
                <a:spcPts val="879"/>
              </a:spcBef>
              <a:spcAft>
                <a:spcPts val="879"/>
              </a:spcAft>
              <a:buNone/>
            </a:pPr>
            <a:r>
              <a:rPr lang="en-US" altLang="en-US" dirty="0">
                <a:latin typeface="Lato Black" panose="020F0A02020204030203"/>
              </a:rPr>
              <a:t>Aid withheld for Open Enrollment adjustment in July</a:t>
            </a:r>
            <a:endParaRPr lang="en-US" altLang="en-US" sz="2051" dirty="0">
              <a:solidFill>
                <a:srgbClr val="002060"/>
              </a:solidFill>
            </a:endParaRPr>
          </a:p>
        </p:txBody>
      </p:sp>
      <p:pic>
        <p:nvPicPr>
          <p:cNvPr id="4" name="Picture 3"/>
          <p:cNvPicPr>
            <a:picLocks noChangeAspect="1"/>
          </p:cNvPicPr>
          <p:nvPr/>
        </p:nvPicPr>
        <p:blipFill>
          <a:blip r:embed="rId3"/>
          <a:stretch>
            <a:fillRect/>
          </a:stretch>
        </p:blipFill>
        <p:spPr>
          <a:xfrm>
            <a:off x="1549908" y="1469584"/>
            <a:ext cx="5587556" cy="3308156"/>
          </a:xfrm>
          <a:prstGeom prst="rect">
            <a:avLst/>
          </a:prstGeom>
        </p:spPr>
      </p:pic>
    </p:spTree>
    <p:extLst>
      <p:ext uri="{BB962C8B-B14F-4D97-AF65-F5344CB8AC3E}">
        <p14:creationId xmlns:p14="http://schemas.microsoft.com/office/powerpoint/2010/main" val="105376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Summer At a Glance Goals</a:t>
            </a:r>
          </a:p>
        </p:txBody>
      </p:sp>
      <p:sp>
        <p:nvSpPr>
          <p:cNvPr id="3" name="Text Placeholder 2"/>
          <p:cNvSpPr>
            <a:spLocks noGrp="1"/>
          </p:cNvSpPr>
          <p:nvPr>
            <p:ph type="body" sz="quarter" idx="14"/>
          </p:nvPr>
        </p:nvSpPr>
        <p:spPr>
          <a:xfrm>
            <a:off x="629174" y="983581"/>
            <a:ext cx="8179265" cy="2702807"/>
          </a:xfrm>
        </p:spPr>
        <p:txBody>
          <a:bodyPr>
            <a:noAutofit/>
          </a:bodyPr>
          <a:lstStyle/>
          <a:p>
            <a:pPr marL="457200" indent="-457200">
              <a:spcAft>
                <a:spcPts val="2400"/>
              </a:spcAft>
              <a:buFont typeface="Arial" panose="020B0604020202020204" pitchFamily="34" charset="0"/>
              <a:buChar char="•"/>
            </a:pPr>
            <a:r>
              <a:rPr lang="en-US" sz="2400" dirty="0">
                <a:latin typeface="Lato Black" panose="020F0A02020204030203" pitchFamily="34" charset="0"/>
              </a:rPr>
              <a:t>Introduce the School Financial Services (SFS) team</a:t>
            </a:r>
          </a:p>
          <a:p>
            <a:pPr marL="457200" indent="-457200">
              <a:spcAft>
                <a:spcPts val="2400"/>
              </a:spcAft>
              <a:buFont typeface="Arial" panose="020B0604020202020204" pitchFamily="34" charset="0"/>
              <a:buChar char="•"/>
            </a:pPr>
            <a:r>
              <a:rPr lang="en-US" sz="2400" dirty="0">
                <a:latin typeface="Lato Black" panose="020F0A02020204030203" pitchFamily="34" charset="0"/>
              </a:rPr>
              <a:t>Provide overview of school finance</a:t>
            </a:r>
          </a:p>
          <a:p>
            <a:pPr marL="457200" indent="-457200">
              <a:spcAft>
                <a:spcPts val="2400"/>
              </a:spcAft>
              <a:buFont typeface="Arial" panose="020B0604020202020204" pitchFamily="34" charset="0"/>
              <a:buChar char="•"/>
            </a:pPr>
            <a:r>
              <a:rPr lang="en-US" sz="2400" dirty="0">
                <a:latin typeface="Lato Black" panose="020F0A02020204030203" pitchFamily="34" charset="0"/>
              </a:rPr>
              <a:t>Introduce the fiscal year cycle(s)</a:t>
            </a:r>
          </a:p>
          <a:p>
            <a:pPr marL="457200" indent="-457200">
              <a:spcAft>
                <a:spcPts val="2400"/>
              </a:spcAft>
              <a:buFont typeface="Arial" panose="020B0604020202020204" pitchFamily="34" charset="0"/>
              <a:buChar char="•"/>
            </a:pPr>
            <a:r>
              <a:rPr lang="en-US" sz="2400" dirty="0">
                <a:latin typeface="Lato Black" panose="020F0A02020204030203" pitchFamily="34" charset="0"/>
              </a:rPr>
              <a:t>Show how data elements translate into state aid payments &amp; the revenue limit</a:t>
            </a:r>
          </a:p>
        </p:txBody>
      </p:sp>
    </p:spTree>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680" y="107573"/>
            <a:ext cx="9137284" cy="875564"/>
          </a:xfrm>
        </p:spPr>
        <p:txBody>
          <a:bodyPr/>
          <a:lstStyle/>
          <a:p>
            <a:r>
              <a:rPr lang="en-US" altLang="en-US" sz="3514" dirty="0"/>
              <a:t>Fiscal Year at a Glance – 2021-22 data</a:t>
            </a:r>
            <a:endParaRPr lang="fr-CA" altLang="en-US" sz="3514" dirty="0"/>
          </a:p>
        </p:txBody>
      </p:sp>
      <p:sp>
        <p:nvSpPr>
          <p:cNvPr id="4" name="Oval 3"/>
          <p:cNvSpPr/>
          <p:nvPr/>
        </p:nvSpPr>
        <p:spPr>
          <a:xfrm>
            <a:off x="3575442" y="1210572"/>
            <a:ext cx="598848" cy="3412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211"/>
            <a:endParaRPr lang="en-US">
              <a:solidFill>
                <a:prstClr val="white"/>
              </a:solidFill>
              <a:latin typeface="Lato"/>
            </a:endParaRPr>
          </a:p>
        </p:txBody>
      </p:sp>
      <p:sp>
        <p:nvSpPr>
          <p:cNvPr id="7" name="Oval 6"/>
          <p:cNvSpPr/>
          <p:nvPr/>
        </p:nvSpPr>
        <p:spPr>
          <a:xfrm>
            <a:off x="4685133" y="1210572"/>
            <a:ext cx="598848" cy="3412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211"/>
            <a:endParaRPr lang="en-US">
              <a:solidFill>
                <a:prstClr val="white"/>
              </a:solidFill>
              <a:latin typeface="Lato"/>
            </a:endParaRPr>
          </a:p>
        </p:txBody>
      </p:sp>
      <p:pic>
        <p:nvPicPr>
          <p:cNvPr id="6" name="Picture 5">
            <a:extLst>
              <a:ext uri="{FF2B5EF4-FFF2-40B4-BE49-F238E27FC236}">
                <a16:creationId xmlns:a16="http://schemas.microsoft.com/office/drawing/2014/main" id="{29804CA2-41C5-4CA9-A913-FD19E75DBA4C}"/>
              </a:ext>
            </a:extLst>
          </p:cNvPr>
          <p:cNvPicPr>
            <a:picLocks noChangeAspect="1"/>
          </p:cNvPicPr>
          <p:nvPr/>
        </p:nvPicPr>
        <p:blipFill>
          <a:blip r:embed="rId3"/>
          <a:stretch>
            <a:fillRect/>
          </a:stretch>
        </p:blipFill>
        <p:spPr>
          <a:xfrm>
            <a:off x="0" y="983137"/>
            <a:ext cx="9144000" cy="3519932"/>
          </a:xfrm>
          <a:prstGeom prst="rect">
            <a:avLst/>
          </a:prstGeom>
        </p:spPr>
      </p:pic>
      <p:sp>
        <p:nvSpPr>
          <p:cNvPr id="8" name="TextBox 7">
            <a:extLst>
              <a:ext uri="{FF2B5EF4-FFF2-40B4-BE49-F238E27FC236}">
                <a16:creationId xmlns:a16="http://schemas.microsoft.com/office/drawing/2014/main" id="{58AC0B0C-2AB5-48BD-AD4E-1ACC32F0BCD7}"/>
              </a:ext>
            </a:extLst>
          </p:cNvPr>
          <p:cNvSpPr txBox="1"/>
          <p:nvPr/>
        </p:nvSpPr>
        <p:spPr>
          <a:xfrm>
            <a:off x="423526" y="4503069"/>
            <a:ext cx="8523214" cy="646331"/>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Fiscal Year at a Glance document (</a:t>
            </a:r>
            <a:r>
              <a:rPr lang="en-US" sz="1800" b="0" i="0" u="sng" strike="noStrike" dirty="0">
                <a:solidFill>
                  <a:srgbClr val="1155CC"/>
                </a:solidFill>
                <a:effectLst/>
                <a:latin typeface="Arial" panose="020B0604020202020204" pitchFamily="34" charset="0"/>
                <a:hlinkClick r:id="rId4"/>
              </a:rPr>
              <a:t>https://dpi.wi.gov/sites/default/files/imce/sfs/pdf/fy22-at-a-glance.pdf</a:t>
            </a:r>
            <a:r>
              <a:rPr lang="en-US" sz="1800" b="0" i="0" u="none" strike="noStrike"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00323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fr-CA" altLang="en-US" dirty="0"/>
              <a:t>PI-1547 Transportation Report</a:t>
            </a:r>
            <a:endParaRPr lang="en-US" b="1" dirty="0"/>
          </a:p>
        </p:txBody>
      </p:sp>
      <p:sp>
        <p:nvSpPr>
          <p:cNvPr id="3" name="Content Placeholder 2"/>
          <p:cNvSpPr>
            <a:spLocks noGrp="1"/>
          </p:cNvSpPr>
          <p:nvPr>
            <p:ph idx="1"/>
          </p:nvPr>
        </p:nvSpPr>
        <p:spPr>
          <a:xfrm>
            <a:off x="1150138" y="1177971"/>
            <a:ext cx="6843725" cy="3382599"/>
          </a:xfrm>
        </p:spPr>
        <p:txBody>
          <a:bodyPr>
            <a:noAutofit/>
          </a:bodyPr>
          <a:lstStyle/>
          <a:p>
            <a:pPr marL="342900" indent="-342900">
              <a:spcAft>
                <a:spcPts val="1800"/>
              </a:spcAft>
              <a:buFont typeface="Arial" panose="020B0604020202020204" pitchFamily="34" charset="0"/>
              <a:buChar char="•"/>
            </a:pPr>
            <a:r>
              <a:rPr lang="en-US" sz="2100" dirty="0">
                <a:latin typeface="Lato Black" panose="020F0A02020204030203" pitchFamily="34" charset="0"/>
              </a:rPr>
              <a:t>2021-22 School Year ridership report is due on early July </a:t>
            </a:r>
          </a:p>
          <a:p>
            <a:pPr marL="342900" indent="-342900">
              <a:spcAft>
                <a:spcPts val="1800"/>
              </a:spcAft>
              <a:buFont typeface="Arial" panose="020B0604020202020204" pitchFamily="34" charset="0"/>
              <a:buChar char="•"/>
            </a:pPr>
            <a:r>
              <a:rPr lang="en-US" sz="2100" dirty="0">
                <a:latin typeface="Lato Black" panose="020F0A02020204030203" pitchFamily="34" charset="0"/>
              </a:rPr>
              <a:t>Actual home to school ridership by mileage category</a:t>
            </a:r>
          </a:p>
          <a:p>
            <a:pPr marL="342900" indent="-342900">
              <a:spcAft>
                <a:spcPts val="1800"/>
              </a:spcAft>
              <a:buFont typeface="Arial" panose="020B0604020202020204" pitchFamily="34" charset="0"/>
              <a:buChar char="•"/>
            </a:pPr>
            <a:r>
              <a:rPr lang="en-US" sz="2100" dirty="0">
                <a:latin typeface="Lato Black" panose="020F0A02020204030203" pitchFamily="34" charset="0"/>
              </a:rPr>
              <a:t>Districts will need to document the procedures used to determine actual ridership</a:t>
            </a:r>
          </a:p>
          <a:p>
            <a:pPr marL="342900" indent="-342900">
              <a:spcAft>
                <a:spcPts val="1800"/>
              </a:spcAft>
              <a:buFont typeface="Arial" panose="020B0604020202020204" pitchFamily="34" charset="0"/>
              <a:buChar char="•"/>
            </a:pPr>
            <a:r>
              <a:rPr lang="en-US" sz="2100" dirty="0">
                <a:latin typeface="Lato Black" panose="020F0A02020204030203" pitchFamily="34" charset="0"/>
              </a:rPr>
              <a:t>Aid is calculated based on the number of pupils riding in a specific mileage category</a:t>
            </a:r>
          </a:p>
          <a:p>
            <a:endParaRPr lang="en-US" sz="1800" dirty="0"/>
          </a:p>
        </p:txBody>
      </p:sp>
    </p:spTree>
    <p:extLst>
      <p:ext uri="{BB962C8B-B14F-4D97-AF65-F5344CB8AC3E}">
        <p14:creationId xmlns:p14="http://schemas.microsoft.com/office/powerpoint/2010/main" val="148409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fr-CA" altLang="en-US" dirty="0"/>
              <a:t>PI-1547 Transportation Report</a:t>
            </a:r>
            <a:endParaRPr lang="en-US" b="1" dirty="0"/>
          </a:p>
        </p:txBody>
      </p:sp>
      <p:sp>
        <p:nvSpPr>
          <p:cNvPr id="3" name="Content Placeholder 2"/>
          <p:cNvSpPr>
            <a:spLocks noGrp="1"/>
          </p:cNvSpPr>
          <p:nvPr>
            <p:ph idx="1"/>
          </p:nvPr>
        </p:nvSpPr>
        <p:spPr>
          <a:xfrm>
            <a:off x="1150138" y="1177971"/>
            <a:ext cx="6843725" cy="3835227"/>
          </a:xfrm>
        </p:spPr>
        <p:txBody>
          <a:bodyPr>
            <a:noAutofit/>
          </a:bodyPr>
          <a:lstStyle/>
          <a:p>
            <a:r>
              <a:rPr lang="en-US" sz="1800" dirty="0">
                <a:latin typeface="Lato Black" panose="020F0A02020204030203" pitchFamily="34" charset="0"/>
              </a:rPr>
              <a:t>Do NOT report students receiving specialized transportation per an IEP in the PI-1547 </a:t>
            </a:r>
          </a:p>
          <a:p>
            <a:r>
              <a:rPr lang="en-US" sz="1800" dirty="0">
                <a:latin typeface="Lato Black" panose="020F0A02020204030203" pitchFamily="34" charset="0"/>
              </a:rPr>
              <a:t>Eligible expenditures are reported in the 1505SE for State Special Education Categorical Aid</a:t>
            </a:r>
          </a:p>
          <a:p>
            <a:r>
              <a:rPr lang="en-US" sz="1800" dirty="0">
                <a:latin typeface="Lato Black" panose="020F0A02020204030203" pitchFamily="34" charset="0"/>
              </a:rPr>
              <a:t>With VERY LIMITED EXCEPTION, pupils without an IEP need for specialized transportation may not ride on such routes and will result in a reduction in aid eligibility</a:t>
            </a:r>
          </a:p>
          <a:p>
            <a:r>
              <a:rPr lang="en-US" sz="1800" dirty="0">
                <a:latin typeface="Lato Black" panose="020F0A02020204030203" pitchFamily="34" charset="0"/>
              </a:rPr>
              <a:t>Special Education Categorical Aid contact: dpifin@dpi.wo.gov</a:t>
            </a:r>
          </a:p>
        </p:txBody>
      </p:sp>
    </p:spTree>
    <p:extLst>
      <p:ext uri="{BB962C8B-B14F-4D97-AF65-F5344CB8AC3E}">
        <p14:creationId xmlns:p14="http://schemas.microsoft.com/office/powerpoint/2010/main" val="239338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Calendar Report</a:t>
            </a:r>
          </a:p>
        </p:txBody>
      </p:sp>
      <p:sp>
        <p:nvSpPr>
          <p:cNvPr id="3" name="Text Placeholder 2"/>
          <p:cNvSpPr>
            <a:spLocks noGrp="1"/>
          </p:cNvSpPr>
          <p:nvPr>
            <p:ph type="body" sz="quarter" idx="14"/>
          </p:nvPr>
        </p:nvSpPr>
        <p:spPr>
          <a:xfrm>
            <a:off x="877824" y="1080016"/>
            <a:ext cx="8017002" cy="3392066"/>
          </a:xfrm>
        </p:spPr>
        <p:txBody>
          <a:bodyPr>
            <a:normAutofit fontScale="92500"/>
          </a:bodyPr>
          <a:lstStyle/>
          <a:p>
            <a:r>
              <a:rPr lang="en-US" dirty="0"/>
              <a:t>2022-23 days and hours of instruction due the end of  July </a:t>
            </a:r>
          </a:p>
          <a:p>
            <a:r>
              <a:rPr lang="en-US" dirty="0"/>
              <a:t>School days are days on which school is actually taught </a:t>
            </a:r>
          </a:p>
          <a:p>
            <a:r>
              <a:rPr lang="en-US" dirty="0"/>
              <a:t>and the following exceptional days </a:t>
            </a:r>
          </a:p>
          <a:p>
            <a:pPr lvl="1"/>
            <a:r>
              <a:rPr lang="en-US" b="1" dirty="0"/>
              <a:t>inclement weather, parent teacher conferences closed by order of a local health officer, or threat to the health or safety of pupils or school personnel</a:t>
            </a:r>
          </a:p>
          <a:p>
            <a:r>
              <a:rPr lang="en-US" dirty="0"/>
              <a:t>Wis. Stats. §115.01(10)(a)</a:t>
            </a:r>
          </a:p>
        </p:txBody>
      </p:sp>
    </p:spTree>
    <p:extLst>
      <p:ext uri="{BB962C8B-B14F-4D97-AF65-F5344CB8AC3E}">
        <p14:creationId xmlns:p14="http://schemas.microsoft.com/office/powerpoint/2010/main" val="63064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Census Report</a:t>
            </a:r>
          </a:p>
        </p:txBody>
      </p:sp>
      <p:sp>
        <p:nvSpPr>
          <p:cNvPr id="3" name="Text Placeholder 2"/>
          <p:cNvSpPr>
            <a:spLocks noGrp="1"/>
          </p:cNvSpPr>
          <p:nvPr>
            <p:ph type="body" sz="quarter" idx="14"/>
          </p:nvPr>
        </p:nvSpPr>
        <p:spPr>
          <a:xfrm>
            <a:off x="877824" y="1080016"/>
            <a:ext cx="8017002" cy="3392066"/>
          </a:xfrm>
        </p:spPr>
        <p:txBody>
          <a:bodyPr>
            <a:normAutofit/>
          </a:bodyPr>
          <a:lstStyle/>
          <a:p>
            <a:r>
              <a:rPr lang="en-US" dirty="0"/>
              <a:t>2021-22 counts are due early August Includes district resident children ages 4-20 </a:t>
            </a:r>
          </a:p>
          <a:p>
            <a:r>
              <a:rPr lang="en-US" dirty="0"/>
              <a:t>Includes children in private schools  and homebased</a:t>
            </a:r>
          </a:p>
          <a:p>
            <a:r>
              <a:rPr lang="en-US" dirty="0"/>
              <a:t>Excludes children in penal institutions</a:t>
            </a:r>
          </a:p>
          <a:p>
            <a:pPr marL="0" indent="0">
              <a:buNone/>
            </a:pPr>
            <a:endParaRPr lang="en-US" dirty="0"/>
          </a:p>
        </p:txBody>
      </p:sp>
    </p:spTree>
    <p:extLst>
      <p:ext uri="{BB962C8B-B14F-4D97-AF65-F5344CB8AC3E}">
        <p14:creationId xmlns:p14="http://schemas.microsoft.com/office/powerpoint/2010/main" val="377328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9143999" cy="924447"/>
          </a:xfrm>
        </p:spPr>
        <p:txBody>
          <a:bodyPr>
            <a:normAutofit/>
          </a:bodyPr>
          <a:lstStyle/>
          <a:p>
            <a:r>
              <a:rPr lang="en-US" dirty="0"/>
              <a:t>PI-1505 Census Report</a:t>
            </a:r>
          </a:p>
        </p:txBody>
      </p:sp>
      <p:sp>
        <p:nvSpPr>
          <p:cNvPr id="3" name="Text Placeholder 2"/>
          <p:cNvSpPr>
            <a:spLocks noGrp="1"/>
          </p:cNvSpPr>
          <p:nvPr>
            <p:ph type="body" sz="quarter" idx="14"/>
          </p:nvPr>
        </p:nvSpPr>
        <p:spPr>
          <a:xfrm>
            <a:off x="877824" y="1080016"/>
            <a:ext cx="8017002" cy="3392066"/>
          </a:xfrm>
        </p:spPr>
        <p:txBody>
          <a:bodyPr>
            <a:normAutofit fontScale="85000" lnSpcReduction="10000"/>
          </a:bodyPr>
          <a:lstStyle/>
          <a:p>
            <a:pPr marL="0" indent="0">
              <a:buNone/>
            </a:pPr>
            <a:r>
              <a:rPr lang="en-US" dirty="0"/>
              <a:t>State Statute 120.18(1)(a) allows a district to identify census numbers using one of two established procedures.</a:t>
            </a:r>
          </a:p>
          <a:p>
            <a:r>
              <a:rPr lang="en-US" dirty="0"/>
              <a:t>Actually, physically count children in the community by June 30th</a:t>
            </a:r>
          </a:p>
          <a:p>
            <a:r>
              <a:rPr lang="en-US" dirty="0"/>
              <a:t>Use a mathematical calculation to determine a census number which includes the prior year September 3rd Friday count </a:t>
            </a:r>
          </a:p>
          <a:p>
            <a:pPr marL="0" indent="0">
              <a:buNone/>
            </a:pPr>
            <a:r>
              <a:rPr lang="en-US" dirty="0"/>
              <a:t>Reasonability Check Available </a:t>
            </a:r>
          </a:p>
          <a:p>
            <a:pPr marL="0" indent="0">
              <a:buNone/>
            </a:pPr>
            <a:r>
              <a:rPr lang="en-US" dirty="0">
                <a:hlinkClick r:id="rId2"/>
              </a:rPr>
              <a:t>https://dpi.wi.gov/sfs/reporting/safr/census-instructions</a:t>
            </a:r>
            <a:endParaRPr lang="en-US" dirty="0"/>
          </a:p>
        </p:txBody>
      </p:sp>
    </p:spTree>
    <p:extLst>
      <p:ext uri="{BB962C8B-B14F-4D97-AF65-F5344CB8AC3E}">
        <p14:creationId xmlns:p14="http://schemas.microsoft.com/office/powerpoint/2010/main" val="321551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9143999" cy="924447"/>
          </a:xfrm>
        </p:spPr>
        <p:txBody>
          <a:bodyPr>
            <a:normAutofit/>
          </a:bodyPr>
          <a:lstStyle/>
          <a:p>
            <a:r>
              <a:rPr lang="en-US" dirty="0"/>
              <a:t>PI-1505 Census Report</a:t>
            </a:r>
          </a:p>
        </p:txBody>
      </p:sp>
      <p:sp>
        <p:nvSpPr>
          <p:cNvPr id="3" name="Text Placeholder 2"/>
          <p:cNvSpPr>
            <a:spLocks noGrp="1"/>
          </p:cNvSpPr>
          <p:nvPr>
            <p:ph type="body" sz="quarter" idx="14"/>
          </p:nvPr>
        </p:nvSpPr>
        <p:spPr>
          <a:xfrm>
            <a:off x="734948" y="4366843"/>
            <a:ext cx="8017002" cy="468047"/>
          </a:xfrm>
        </p:spPr>
        <p:txBody>
          <a:bodyPr>
            <a:normAutofit/>
          </a:bodyPr>
          <a:lstStyle/>
          <a:p>
            <a:pPr marL="0" indent="0">
              <a:buNone/>
            </a:pPr>
            <a:r>
              <a:rPr lang="en-US" sz="1500" dirty="0"/>
              <a:t>Reasonability Check Available </a:t>
            </a:r>
            <a:r>
              <a:rPr lang="en-US" sz="1500" dirty="0">
                <a:hlinkClick r:id="rId2"/>
              </a:rPr>
              <a:t>https://dpi.wi.gov/sfs/reporting/safr/census-instructions</a:t>
            </a:r>
            <a:endParaRPr lang="en-US" sz="1500" dirty="0"/>
          </a:p>
        </p:txBody>
      </p:sp>
      <p:pic>
        <p:nvPicPr>
          <p:cNvPr id="4" name="Picture 3"/>
          <p:cNvPicPr>
            <a:picLocks noChangeAspect="1"/>
          </p:cNvPicPr>
          <p:nvPr/>
        </p:nvPicPr>
        <p:blipFill>
          <a:blip r:embed="rId3"/>
          <a:stretch>
            <a:fillRect/>
          </a:stretch>
        </p:blipFill>
        <p:spPr>
          <a:xfrm>
            <a:off x="1629662" y="1492132"/>
            <a:ext cx="5884674" cy="2510246"/>
          </a:xfrm>
          <a:prstGeom prst="rect">
            <a:avLst/>
          </a:prstGeom>
        </p:spPr>
      </p:pic>
      <p:sp>
        <p:nvSpPr>
          <p:cNvPr id="5" name="TextBox 4"/>
          <p:cNvSpPr txBox="1"/>
          <p:nvPr/>
        </p:nvSpPr>
        <p:spPr>
          <a:xfrm>
            <a:off x="1545665" y="1035165"/>
            <a:ext cx="5875006" cy="369332"/>
          </a:xfrm>
          <a:prstGeom prst="rect">
            <a:avLst/>
          </a:prstGeom>
          <a:noFill/>
        </p:spPr>
        <p:txBody>
          <a:bodyPr wrap="none" rtlCol="0">
            <a:spAutoFit/>
          </a:bodyPr>
          <a:lstStyle/>
          <a:p>
            <a:r>
              <a:rPr lang="en-US" sz="1800" b="1" dirty="0"/>
              <a:t>Based on September count date or other fixed point in time</a:t>
            </a:r>
          </a:p>
        </p:txBody>
      </p:sp>
    </p:spTree>
    <p:extLst>
      <p:ext uri="{BB962C8B-B14F-4D97-AF65-F5344CB8AC3E}">
        <p14:creationId xmlns:p14="http://schemas.microsoft.com/office/powerpoint/2010/main" val="37109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9143999" cy="924447"/>
          </a:xfrm>
        </p:spPr>
        <p:txBody>
          <a:bodyPr>
            <a:normAutofit/>
          </a:bodyPr>
          <a:lstStyle/>
          <a:p>
            <a:r>
              <a:rPr lang="en-US" dirty="0"/>
              <a:t>PI-1505 Census Report</a:t>
            </a:r>
          </a:p>
        </p:txBody>
      </p:sp>
      <p:sp>
        <p:nvSpPr>
          <p:cNvPr id="3" name="Text Placeholder 2"/>
          <p:cNvSpPr>
            <a:spLocks noGrp="1"/>
          </p:cNvSpPr>
          <p:nvPr>
            <p:ph type="body" sz="quarter" idx="14"/>
          </p:nvPr>
        </p:nvSpPr>
        <p:spPr>
          <a:xfrm>
            <a:off x="446341" y="924447"/>
            <a:ext cx="8251316" cy="4150473"/>
          </a:xfrm>
        </p:spPr>
        <p:txBody>
          <a:bodyPr>
            <a:noAutofit/>
          </a:bodyPr>
          <a:lstStyle/>
          <a:p>
            <a:pPr marL="0" indent="0">
              <a:buNone/>
            </a:pPr>
            <a:r>
              <a:rPr lang="en-US" sz="1800" dirty="0">
                <a:latin typeface="+mj-lt"/>
              </a:rPr>
              <a:t>DPI uses this data to calculate &amp; distribute School Library Aid</a:t>
            </a:r>
          </a:p>
          <a:p>
            <a:r>
              <a:rPr lang="en-US" sz="1800" dirty="0">
                <a:latin typeface="+mj-lt"/>
              </a:rPr>
              <a:t>Net Interest earnings from Common School Funds are distributed annually</a:t>
            </a:r>
          </a:p>
          <a:p>
            <a:r>
              <a:rPr lang="en-US" sz="1800" dirty="0">
                <a:latin typeface="+mj-lt"/>
              </a:rPr>
              <a:t>Per head allocation --  total funding / statewide census</a:t>
            </a:r>
          </a:p>
          <a:p>
            <a:r>
              <a:rPr lang="en-US" sz="1800" dirty="0">
                <a:latin typeface="+mj-lt"/>
              </a:rPr>
              <a:t>Aid estimate provided in January = actual payment in April</a:t>
            </a:r>
          </a:p>
          <a:p>
            <a:r>
              <a:rPr lang="en-US" sz="1800" dirty="0">
                <a:latin typeface="+mj-lt"/>
              </a:rPr>
              <a:t>Aid must used for purchase of School Library materials (including computer hardware and instructional media)</a:t>
            </a:r>
          </a:p>
          <a:p>
            <a:r>
              <a:rPr lang="en-US" sz="1800" dirty="0">
                <a:latin typeface="+mj-lt"/>
              </a:rPr>
              <a:t>Allocation is to be expended by June 30th of the year in which the aid is received</a:t>
            </a:r>
            <a:endParaRPr lang="en-US" sz="1800" dirty="0"/>
          </a:p>
        </p:txBody>
      </p:sp>
    </p:spTree>
    <p:extLst>
      <p:ext uri="{BB962C8B-B14F-4D97-AF65-F5344CB8AC3E}">
        <p14:creationId xmlns:p14="http://schemas.microsoft.com/office/powerpoint/2010/main" val="295036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9143999" cy="924447"/>
          </a:xfrm>
        </p:spPr>
        <p:txBody>
          <a:bodyPr>
            <a:normAutofit/>
          </a:bodyPr>
          <a:lstStyle/>
          <a:p>
            <a:r>
              <a:rPr lang="en-US" dirty="0"/>
              <a:t>PI-1589 Group and Foster Home Report</a:t>
            </a:r>
          </a:p>
        </p:txBody>
      </p:sp>
      <p:sp>
        <p:nvSpPr>
          <p:cNvPr id="3" name="Text Placeholder 2"/>
          <p:cNvSpPr>
            <a:spLocks noGrp="1"/>
          </p:cNvSpPr>
          <p:nvPr>
            <p:ph type="body" sz="quarter" idx="14"/>
          </p:nvPr>
        </p:nvSpPr>
        <p:spPr>
          <a:xfrm>
            <a:off x="877824" y="1080016"/>
            <a:ext cx="8017002" cy="3392066"/>
          </a:xfrm>
        </p:spPr>
        <p:txBody>
          <a:bodyPr>
            <a:normAutofit fontScale="77500" lnSpcReduction="20000"/>
          </a:bodyPr>
          <a:lstStyle/>
          <a:p>
            <a:r>
              <a:rPr lang="en-US" dirty="0"/>
              <a:t>Used to count pupils in a foster placement who were NOT captured in the September or January pupil counts for General Aid membership</a:t>
            </a:r>
          </a:p>
          <a:p>
            <a:r>
              <a:rPr lang="en-US" dirty="0"/>
              <a:t>Only for pupils in foster placement located on taxable property (excludes pupils who could be claimed for State Tuition)</a:t>
            </a:r>
          </a:p>
          <a:p>
            <a:r>
              <a:rPr lang="en-US" dirty="0"/>
              <a:t>Report process begins with letter from SFS Team to districts sent out in May – due back to DPI on June 30</a:t>
            </a:r>
          </a:p>
          <a:p>
            <a:r>
              <a:rPr lang="en-US" dirty="0"/>
              <a:t>Districts may be required to provide follow up data on a student</a:t>
            </a:r>
          </a:p>
          <a:p>
            <a:pPr marL="0" indent="0">
              <a:buNone/>
            </a:pPr>
            <a:endParaRPr lang="en-US" dirty="0"/>
          </a:p>
        </p:txBody>
      </p:sp>
    </p:spTree>
    <p:extLst>
      <p:ext uri="{BB962C8B-B14F-4D97-AF65-F5344CB8AC3E}">
        <p14:creationId xmlns:p14="http://schemas.microsoft.com/office/powerpoint/2010/main" val="165052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1680" y="1"/>
            <a:ext cx="9059898" cy="925032"/>
          </a:xfrm>
        </p:spPr>
        <p:txBody>
          <a:bodyPr>
            <a:normAutofit/>
          </a:bodyPr>
          <a:lstStyle/>
          <a:p>
            <a:pPr algn="ctr" eaLnBrk="1" hangingPunct="1"/>
            <a:r>
              <a:rPr lang="fr-CA" altLang="en-US" b="1" dirty="0"/>
              <a:t>PI-1524 State Tuition Claim</a:t>
            </a:r>
          </a:p>
        </p:txBody>
      </p:sp>
      <p:sp>
        <p:nvSpPr>
          <p:cNvPr id="31747" name="Content Placeholder 5"/>
          <p:cNvSpPr>
            <a:spLocks noGrp="1"/>
          </p:cNvSpPr>
          <p:nvPr>
            <p:ph idx="1"/>
          </p:nvPr>
        </p:nvSpPr>
        <p:spPr>
          <a:xfrm>
            <a:off x="1256363" y="1098947"/>
            <a:ext cx="6673689" cy="3856435"/>
          </a:xfrm>
        </p:spPr>
        <p:txBody>
          <a:bodyPr>
            <a:normAutofit fontScale="92500" lnSpcReduction="10000"/>
          </a:bodyPr>
          <a:lstStyle/>
          <a:p>
            <a:pPr marL="0" indent="0">
              <a:lnSpc>
                <a:spcPct val="110000"/>
              </a:lnSpc>
              <a:spcAft>
                <a:spcPts val="1800"/>
              </a:spcAft>
              <a:buNone/>
              <a:defRPr/>
            </a:pPr>
            <a:r>
              <a:rPr lang="en-US" altLang="en-US" sz="2250" dirty="0">
                <a:latin typeface="Lato Black" panose="020F0A02020204030203" pitchFamily="34" charset="0"/>
              </a:rPr>
              <a:t>2021-22 cost claim is due on November 1, 2022</a:t>
            </a:r>
          </a:p>
          <a:p>
            <a:pPr lvl="1" indent="-342900">
              <a:lnSpc>
                <a:spcPct val="110000"/>
              </a:lnSpc>
              <a:spcAft>
                <a:spcPts val="1800"/>
              </a:spcAft>
              <a:buFont typeface="Arial" panose="020B0604020202020204" pitchFamily="34" charset="0"/>
              <a:buChar char="•"/>
              <a:defRPr/>
            </a:pPr>
            <a:r>
              <a:rPr lang="en-US" altLang="en-US" sz="2250" b="1" dirty="0">
                <a:latin typeface="Lato Black" panose="020F0A02020204030203" pitchFamily="34" charset="0"/>
              </a:rPr>
              <a:t>Report is used to collect data on the costs of educating pupils living in certain institutions or homes (juvenile correction facilities) within the district</a:t>
            </a:r>
          </a:p>
          <a:p>
            <a:pPr lvl="1" indent="-342900">
              <a:lnSpc>
                <a:spcPct val="110000"/>
              </a:lnSpc>
              <a:spcBef>
                <a:spcPts val="439"/>
              </a:spcBef>
              <a:spcAft>
                <a:spcPts val="1800"/>
              </a:spcAft>
              <a:buFont typeface="Arial" panose="020B0604020202020204" pitchFamily="34" charset="0"/>
              <a:buChar char="•"/>
              <a:defRPr/>
            </a:pPr>
            <a:r>
              <a:rPr lang="en-US" altLang="en-US" sz="2250" b="1" dirty="0">
                <a:latin typeface="Lato Black" panose="020F0A02020204030203" pitchFamily="34" charset="0"/>
              </a:rPr>
              <a:t>Data is used to calculate eligibility for State Tuition Payments</a:t>
            </a:r>
          </a:p>
          <a:p>
            <a:pPr lvl="1" indent="-342900">
              <a:lnSpc>
                <a:spcPct val="110000"/>
              </a:lnSpc>
              <a:spcBef>
                <a:spcPts val="439"/>
              </a:spcBef>
              <a:spcAft>
                <a:spcPts val="1800"/>
              </a:spcAft>
              <a:buFont typeface="Arial" panose="020B0604020202020204" pitchFamily="34" charset="0"/>
              <a:buChar char="•"/>
              <a:defRPr/>
            </a:pPr>
            <a:r>
              <a:rPr lang="en-US" altLang="en-US" sz="2250" b="1" dirty="0">
                <a:latin typeface="Lato Black" panose="020F0A02020204030203" pitchFamily="34" charset="0"/>
              </a:rPr>
              <a:t>This report is not in SAFR – paper form </a:t>
            </a:r>
            <a:r>
              <a:rPr lang="en-US" altLang="en-US" sz="2198" dirty="0">
                <a:hlinkClick r:id="rId3"/>
              </a:rPr>
              <a:t>http://dpi.wi.gov/sfs/aid/categorical/state-tuition</a:t>
            </a:r>
            <a:endParaRPr lang="en-US" altLang="en-US" sz="2198" dirty="0"/>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Tree>
    <p:extLst>
      <p:ext uri="{BB962C8B-B14F-4D97-AF65-F5344CB8AC3E}">
        <p14:creationId xmlns:p14="http://schemas.microsoft.com/office/powerpoint/2010/main" val="265314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E6555-EA6E-40FB-8ADE-5C217F85AE64}"/>
              </a:ext>
            </a:extLst>
          </p:cNvPr>
          <p:cNvSpPr>
            <a:spLocks noGrp="1"/>
          </p:cNvSpPr>
          <p:nvPr>
            <p:ph type="body" sz="quarter" idx="13"/>
          </p:nvPr>
        </p:nvSpPr>
        <p:spPr/>
        <p:txBody>
          <a:bodyPr/>
          <a:lstStyle/>
          <a:p>
            <a:r>
              <a:rPr lang="en-US" dirty="0"/>
              <a:t>Summer Goals</a:t>
            </a:r>
          </a:p>
        </p:txBody>
      </p:sp>
      <p:sp>
        <p:nvSpPr>
          <p:cNvPr id="3" name="Text Placeholder 2">
            <a:extLst>
              <a:ext uri="{FF2B5EF4-FFF2-40B4-BE49-F238E27FC236}">
                <a16:creationId xmlns:a16="http://schemas.microsoft.com/office/drawing/2014/main" id="{59E8D198-61E7-4DA7-8D0D-CACF5712FAFD}"/>
              </a:ext>
            </a:extLst>
          </p:cNvPr>
          <p:cNvSpPr>
            <a:spLocks noGrp="1"/>
          </p:cNvSpPr>
          <p:nvPr>
            <p:ph type="body" sz="quarter" idx="14"/>
          </p:nvPr>
        </p:nvSpPr>
        <p:spPr>
          <a:xfrm>
            <a:off x="1476462" y="1197429"/>
            <a:ext cx="5622443" cy="3324237"/>
          </a:xfrm>
        </p:spPr>
        <p:txBody>
          <a:bodyPr>
            <a:normAutofit fontScale="25000" lnSpcReduction="20000"/>
          </a:bodyPr>
          <a:lstStyle/>
          <a:p>
            <a:pPr marL="457200" indent="-457200">
              <a:spcAft>
                <a:spcPts val="2400"/>
              </a:spcAft>
              <a:buFont typeface="Arial" panose="020B0604020202020204" pitchFamily="34" charset="0"/>
              <a:buChar char="•"/>
            </a:pPr>
            <a:r>
              <a:rPr lang="en-US" sz="8000" dirty="0">
                <a:latin typeface="Lato Black" panose="020F0A02020204030203" pitchFamily="34" charset="0"/>
              </a:rPr>
              <a:t>Identify what you need to know now</a:t>
            </a:r>
          </a:p>
          <a:p>
            <a:pPr marL="1380720" lvl="2" indent="-457200">
              <a:spcAft>
                <a:spcPts val="2400"/>
              </a:spcAft>
              <a:buFont typeface="Arial" panose="020B0604020202020204" pitchFamily="34" charset="0"/>
              <a:buChar char="•"/>
            </a:pPr>
            <a:r>
              <a:rPr lang="en-US" sz="8000" dirty="0">
                <a:latin typeface="Lato Black" panose="020F0A02020204030203" pitchFamily="34" charset="0"/>
              </a:rPr>
              <a:t>Audit preparation, year end activities, Transfer of Service</a:t>
            </a:r>
          </a:p>
          <a:p>
            <a:pPr marL="1380720" lvl="2" indent="-457200">
              <a:spcAft>
                <a:spcPts val="2400"/>
              </a:spcAft>
              <a:buFont typeface="Arial" panose="020B0604020202020204" pitchFamily="34" charset="0"/>
              <a:buChar char="•"/>
            </a:pPr>
            <a:r>
              <a:rPr lang="en-US" sz="8000" dirty="0">
                <a:latin typeface="Lato Black" panose="020F0A02020204030203" pitchFamily="34" charset="0"/>
              </a:rPr>
              <a:t>Budget Preparation</a:t>
            </a:r>
          </a:p>
          <a:p>
            <a:pPr marL="457200" indent="-457200">
              <a:spcAft>
                <a:spcPts val="2400"/>
              </a:spcAft>
              <a:buFont typeface="Arial" panose="020B0604020202020204" pitchFamily="34" charset="0"/>
              <a:buChar char="•"/>
            </a:pPr>
            <a:r>
              <a:rPr lang="en-US" sz="8000" dirty="0">
                <a:latin typeface="Lato Black" panose="020F0A02020204030203" pitchFamily="34" charset="0"/>
              </a:rPr>
              <a:t>Review DPI and local reporting requirements</a:t>
            </a:r>
          </a:p>
          <a:p>
            <a:pPr marL="457200" indent="-457200">
              <a:spcAft>
                <a:spcPts val="2400"/>
              </a:spcAft>
              <a:buFont typeface="Arial" panose="020B0604020202020204" pitchFamily="34" charset="0"/>
              <a:buChar char="•"/>
            </a:pPr>
            <a:r>
              <a:rPr lang="en-US" sz="8000" dirty="0">
                <a:latin typeface="Lato Black" panose="020F0A02020204030203" pitchFamily="34" charset="0"/>
              </a:rPr>
              <a:t>Review upcoming activities and reports </a:t>
            </a:r>
          </a:p>
          <a:p>
            <a:endParaRPr lang="en-US" dirty="0"/>
          </a:p>
        </p:txBody>
      </p:sp>
    </p:spTree>
    <p:extLst>
      <p:ext uri="{BB962C8B-B14F-4D97-AF65-F5344CB8AC3E}">
        <p14:creationId xmlns:p14="http://schemas.microsoft.com/office/powerpoint/2010/main" val="49781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9143999" cy="924447"/>
          </a:xfrm>
        </p:spPr>
        <p:txBody>
          <a:bodyPr>
            <a:normAutofit/>
          </a:bodyPr>
          <a:lstStyle/>
          <a:p>
            <a:r>
              <a:rPr lang="en-US" dirty="0"/>
              <a:t>PI-1570 High Cost Special Education Claim</a:t>
            </a:r>
          </a:p>
        </p:txBody>
      </p:sp>
      <p:sp>
        <p:nvSpPr>
          <p:cNvPr id="3" name="Text Placeholder 2"/>
          <p:cNvSpPr>
            <a:spLocks noGrp="1"/>
          </p:cNvSpPr>
          <p:nvPr>
            <p:ph type="body" sz="quarter" idx="14"/>
          </p:nvPr>
        </p:nvSpPr>
        <p:spPr>
          <a:xfrm>
            <a:off x="877824" y="1080016"/>
            <a:ext cx="8017002" cy="3392066"/>
          </a:xfrm>
        </p:spPr>
        <p:txBody>
          <a:bodyPr>
            <a:normAutofit fontScale="92500"/>
          </a:bodyPr>
          <a:lstStyle/>
          <a:p>
            <a:r>
              <a:rPr lang="en-US" dirty="0"/>
              <a:t>2021-22 costs are due December 5, 2022</a:t>
            </a:r>
          </a:p>
          <a:p>
            <a:r>
              <a:rPr lang="en-US" dirty="0"/>
              <a:t>Reimbursement of net individual pupil costs over $30,000 </a:t>
            </a:r>
          </a:p>
          <a:p>
            <a:r>
              <a:rPr lang="en-US" dirty="0"/>
              <a:t>Sum-certain, prorated if necessary</a:t>
            </a:r>
          </a:p>
          <a:p>
            <a:r>
              <a:rPr lang="en-US" dirty="0"/>
              <a:t>Cannot receive with Supplemental SPED Aid</a:t>
            </a:r>
          </a:p>
          <a:p>
            <a:r>
              <a:rPr lang="en-US" dirty="0">
                <a:hlinkClick r:id="rId2" action="ppaction://hlinkfile"/>
              </a:rPr>
              <a:t>dpi.wi.gov/</a:t>
            </a:r>
            <a:r>
              <a:rPr lang="en-US" dirty="0" err="1">
                <a:hlinkClick r:id="rId2" action="ppaction://hlinkfile"/>
              </a:rPr>
              <a:t>sfs</a:t>
            </a:r>
            <a:r>
              <a:rPr lang="en-US" dirty="0">
                <a:hlinkClick r:id="rId2" action="ppaction://hlinkfile"/>
              </a:rPr>
              <a:t>/aid/special-</a:t>
            </a:r>
            <a:r>
              <a:rPr lang="en-US" dirty="0" err="1">
                <a:hlinkClick r:id="rId2" action="ppaction://hlinkfile"/>
              </a:rPr>
              <a:t>ed</a:t>
            </a:r>
            <a:r>
              <a:rPr lang="en-US" dirty="0">
                <a:hlinkClick r:id="rId2" action="ppaction://hlinkfile"/>
              </a:rPr>
              <a:t>/high-cost</a:t>
            </a:r>
            <a:endParaRPr lang="en-US" dirty="0"/>
          </a:p>
          <a:p>
            <a:endParaRPr lang="en-US" dirty="0"/>
          </a:p>
        </p:txBody>
      </p:sp>
    </p:spTree>
    <p:extLst>
      <p:ext uri="{BB962C8B-B14F-4D97-AF65-F5344CB8AC3E}">
        <p14:creationId xmlns:p14="http://schemas.microsoft.com/office/powerpoint/2010/main" val="65121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680" y="13716"/>
            <a:ext cx="9142320" cy="925033"/>
          </a:xfrm>
        </p:spPr>
        <p:txBody>
          <a:bodyPr>
            <a:normAutofit/>
          </a:bodyPr>
          <a:lstStyle/>
          <a:p>
            <a:pPr algn="ctr" eaLnBrk="1" hangingPunct="1"/>
            <a:r>
              <a:rPr lang="fr-CA" altLang="en-US" b="1" dirty="0">
                <a:solidFill>
                  <a:srgbClr val="FFFF00"/>
                </a:solidFill>
              </a:rPr>
              <a:t>PI-1505 Fianical Reports</a:t>
            </a:r>
          </a:p>
        </p:txBody>
      </p:sp>
      <p:sp>
        <p:nvSpPr>
          <p:cNvPr id="31747" name="Content Placeholder 5"/>
          <p:cNvSpPr>
            <a:spLocks noGrp="1"/>
          </p:cNvSpPr>
          <p:nvPr>
            <p:ph idx="1"/>
          </p:nvPr>
        </p:nvSpPr>
        <p:spPr>
          <a:xfrm>
            <a:off x="637220" y="998517"/>
            <a:ext cx="7871240" cy="3959817"/>
          </a:xfrm>
        </p:spPr>
        <p:txBody>
          <a:bodyPr>
            <a:noAutofit/>
          </a:bodyPr>
          <a:lstStyle/>
          <a:p>
            <a:pPr marL="342900" indent="-342900">
              <a:spcAft>
                <a:spcPts val="1800"/>
              </a:spcAft>
              <a:buFont typeface="Arial" panose="020B0604020202020204" pitchFamily="34" charset="0"/>
              <a:buChar char="•"/>
              <a:defRPr/>
            </a:pPr>
            <a:r>
              <a:rPr lang="en-US" altLang="en-US" dirty="0">
                <a:latin typeface="Lato Black" panose="020F0A02020204030203" pitchFamily="34" charset="0"/>
              </a:rPr>
              <a:t>PI1505AC is used to collect critical financial data from the district’s ledger for the October 15</a:t>
            </a:r>
            <a:r>
              <a:rPr lang="en-US" altLang="en-US" baseline="30000" dirty="0">
                <a:latin typeface="Lato Black" panose="020F0A02020204030203" pitchFamily="34" charset="0"/>
              </a:rPr>
              <a:t>th</a:t>
            </a:r>
            <a:r>
              <a:rPr lang="en-US" altLang="en-US" dirty="0">
                <a:latin typeface="Lato Black" panose="020F0A02020204030203" pitchFamily="34" charset="0"/>
              </a:rPr>
              <a:t> General Aid Calculation and is due </a:t>
            </a:r>
            <a:r>
              <a:rPr lang="en-US" altLang="en-US" dirty="0">
                <a:highlight>
                  <a:srgbClr val="FFFF00"/>
                </a:highlight>
                <a:latin typeface="Lato Black" panose="020F0A02020204030203" pitchFamily="34" charset="0"/>
              </a:rPr>
              <a:t>August 30</a:t>
            </a:r>
            <a:r>
              <a:rPr lang="en-US" altLang="en-US" dirty="0">
                <a:latin typeface="Lato Black" panose="020F0A02020204030203" pitchFamily="34" charset="0"/>
              </a:rPr>
              <a:t>, 2022</a:t>
            </a:r>
          </a:p>
          <a:p>
            <a:pPr marL="342900" indent="-342900">
              <a:spcAft>
                <a:spcPts val="1800"/>
              </a:spcAft>
              <a:buFont typeface="Arial" panose="020B0604020202020204" pitchFamily="34" charset="0"/>
              <a:buChar char="•"/>
              <a:defRPr/>
            </a:pPr>
            <a:r>
              <a:rPr lang="en-US" altLang="en-US" dirty="0">
                <a:latin typeface="Lato Black" panose="020F0A02020204030203" pitchFamily="34" charset="0"/>
              </a:rPr>
              <a:t>District’s Full Annual Report should be prepared and match the district’s PI-1506-AC Audit Report (submitted by district’s auditor) and is due September 13, 2019</a:t>
            </a:r>
          </a:p>
          <a:p>
            <a:pPr marL="342900" indent="-342900">
              <a:spcAft>
                <a:spcPts val="1800"/>
              </a:spcAft>
              <a:buFont typeface="Arial" panose="020B0604020202020204" pitchFamily="34" charset="0"/>
              <a:buChar char="•"/>
              <a:defRPr/>
            </a:pPr>
            <a:r>
              <a:rPr lang="en-US" altLang="en-US" dirty="0">
                <a:latin typeface="Lato Black" panose="020F0A02020204030203" pitchFamily="34" charset="0"/>
              </a:rPr>
              <a:t>PI-1505 and PI-1505SE full annual and special education reports are due </a:t>
            </a:r>
            <a:r>
              <a:rPr lang="en-US" altLang="en-US" dirty="0">
                <a:highlight>
                  <a:srgbClr val="FFFF00"/>
                </a:highlight>
                <a:latin typeface="Lato Black" panose="020F0A02020204030203" pitchFamily="34" charset="0"/>
              </a:rPr>
              <a:t>September 20, 2022</a:t>
            </a:r>
          </a:p>
          <a:p>
            <a:pPr marL="342900" indent="-342900">
              <a:spcAft>
                <a:spcPts val="1800"/>
              </a:spcAft>
              <a:buFont typeface="Arial" panose="020B0604020202020204" pitchFamily="34" charset="0"/>
              <a:buChar char="•"/>
              <a:defRPr/>
            </a:pPr>
            <a:endParaRPr lang="en-US" altLang="en-US"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Tree>
    <p:extLst>
      <p:ext uri="{BB962C8B-B14F-4D97-AF65-F5344CB8AC3E}">
        <p14:creationId xmlns:p14="http://schemas.microsoft.com/office/powerpoint/2010/main" val="356984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680" y="13716"/>
            <a:ext cx="9142320" cy="925033"/>
          </a:xfrm>
        </p:spPr>
        <p:txBody>
          <a:bodyPr>
            <a:normAutofit/>
          </a:bodyPr>
          <a:lstStyle/>
          <a:p>
            <a:pPr algn="ctr" eaLnBrk="1" hangingPunct="1"/>
            <a:r>
              <a:rPr lang="fr-CA" altLang="en-US" b="1" dirty="0"/>
              <a:t>Transfer of Service</a:t>
            </a:r>
          </a:p>
        </p:txBody>
      </p:sp>
      <p:sp>
        <p:nvSpPr>
          <p:cNvPr id="31747" name="Content Placeholder 5"/>
          <p:cNvSpPr>
            <a:spLocks noGrp="1"/>
          </p:cNvSpPr>
          <p:nvPr>
            <p:ph idx="1"/>
          </p:nvPr>
        </p:nvSpPr>
        <p:spPr>
          <a:xfrm>
            <a:off x="637220" y="998517"/>
            <a:ext cx="7871240" cy="3959817"/>
          </a:xfrm>
        </p:spPr>
        <p:txBody>
          <a:bodyPr>
            <a:noAutofit/>
          </a:bodyPr>
          <a:lstStyle/>
          <a:p>
            <a:pPr marL="0" indent="0">
              <a:spcAft>
                <a:spcPts val="1800"/>
              </a:spcAft>
              <a:buNone/>
              <a:defRPr/>
            </a:pPr>
            <a:endParaRPr lang="en-US" altLang="en-US" dirty="0">
              <a:latin typeface="Lato Black" panose="020F0A02020204030203" pitchFamily="34" charset="0"/>
            </a:endParaRPr>
          </a:p>
          <a:p>
            <a:pPr marL="342900" indent="-342900">
              <a:spcAft>
                <a:spcPts val="1800"/>
              </a:spcAft>
              <a:buFont typeface="Arial" panose="020B0604020202020204" pitchFamily="34" charset="0"/>
              <a:buChar char="•"/>
              <a:defRPr/>
            </a:pPr>
            <a:endParaRPr lang="en-US" altLang="en-US"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
        <p:nvSpPr>
          <p:cNvPr id="6" name="TextBox 5">
            <a:extLst>
              <a:ext uri="{FF2B5EF4-FFF2-40B4-BE49-F238E27FC236}">
                <a16:creationId xmlns:a16="http://schemas.microsoft.com/office/drawing/2014/main" id="{7E5407E6-0132-448A-8293-9EC726A413E1}"/>
              </a:ext>
            </a:extLst>
          </p:cNvPr>
          <p:cNvSpPr txBox="1"/>
          <p:nvPr/>
        </p:nvSpPr>
        <p:spPr>
          <a:xfrm>
            <a:off x="635540" y="1635854"/>
            <a:ext cx="7266888" cy="1200329"/>
          </a:xfrm>
          <a:prstGeom prst="rect">
            <a:avLst/>
          </a:prstGeom>
          <a:noFill/>
        </p:spPr>
        <p:txBody>
          <a:bodyPr wrap="square">
            <a:spAutoFit/>
          </a:bodyPr>
          <a:lstStyle/>
          <a:p>
            <a:pPr algn="ctr">
              <a:lnSpc>
                <a:spcPct val="100000"/>
              </a:lnSpc>
            </a:pPr>
            <a:r>
              <a:rPr lang="en-US" sz="3600" dirty="0">
                <a:solidFill>
                  <a:srgbClr val="0066CC"/>
                </a:solidFill>
              </a:rPr>
              <a:t>Transfer of Service</a:t>
            </a:r>
          </a:p>
          <a:p>
            <a:pPr algn="ctr">
              <a:lnSpc>
                <a:spcPct val="100000"/>
              </a:lnSpc>
            </a:pPr>
            <a:r>
              <a:rPr lang="en-US" sz="3600" dirty="0">
                <a:solidFill>
                  <a:srgbClr val="0066CC"/>
                </a:solidFill>
              </a:rPr>
              <a:t>Exemption to the Revenue Limit</a:t>
            </a:r>
          </a:p>
        </p:txBody>
      </p:sp>
    </p:spTree>
    <p:extLst>
      <p:ext uri="{BB962C8B-B14F-4D97-AF65-F5344CB8AC3E}">
        <p14:creationId xmlns:p14="http://schemas.microsoft.com/office/powerpoint/2010/main" val="33816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680" y="13716"/>
            <a:ext cx="9142320" cy="925033"/>
          </a:xfrm>
        </p:spPr>
        <p:txBody>
          <a:bodyPr>
            <a:normAutofit/>
          </a:bodyPr>
          <a:lstStyle/>
          <a:p>
            <a:pPr algn="ctr" eaLnBrk="1" hangingPunct="1"/>
            <a:r>
              <a:rPr lang="fr-CA" altLang="en-US" b="1" dirty="0"/>
              <a:t>Transfer of Service</a:t>
            </a:r>
          </a:p>
        </p:txBody>
      </p:sp>
      <p:sp>
        <p:nvSpPr>
          <p:cNvPr id="31747" name="Content Placeholder 5"/>
          <p:cNvSpPr>
            <a:spLocks noGrp="1"/>
          </p:cNvSpPr>
          <p:nvPr>
            <p:ph idx="1"/>
          </p:nvPr>
        </p:nvSpPr>
        <p:spPr>
          <a:xfrm>
            <a:off x="637220" y="998517"/>
            <a:ext cx="7871240" cy="3959817"/>
          </a:xfrm>
        </p:spPr>
        <p:txBody>
          <a:bodyPr>
            <a:noAutofit/>
          </a:bodyPr>
          <a:lstStyle/>
          <a:p>
            <a:pPr marL="0" indent="0">
              <a:lnSpc>
                <a:spcPct val="90000"/>
              </a:lnSpc>
              <a:buNone/>
            </a:pPr>
            <a:r>
              <a:rPr lang="en-US" sz="2100" dirty="0">
                <a:solidFill>
                  <a:srgbClr val="000000"/>
                </a:solidFill>
              </a:rPr>
              <a:t>The added tax authority increases the ability of districts to fund actual additional costs related to </a:t>
            </a:r>
          </a:p>
          <a:p>
            <a:pPr marL="438955" indent="-335313">
              <a:lnSpc>
                <a:spcPct val="90000"/>
              </a:lnSpc>
            </a:pPr>
            <a:r>
              <a:rPr lang="en-US" sz="2100" dirty="0">
                <a:solidFill>
                  <a:srgbClr val="000000"/>
                </a:solidFill>
              </a:rPr>
              <a:t>serving incoming students with Special  Education and/or Limited English needs</a:t>
            </a:r>
          </a:p>
          <a:p>
            <a:pPr marL="438955" indent="-335313">
              <a:lnSpc>
                <a:spcPct val="90000"/>
              </a:lnSpc>
            </a:pPr>
            <a:r>
              <a:rPr lang="en-US" sz="2100" dirty="0">
                <a:solidFill>
                  <a:srgbClr val="000000"/>
                </a:solidFill>
              </a:rPr>
              <a:t>providing services that were previously provided by another </a:t>
            </a:r>
            <a:r>
              <a:rPr lang="en-US" sz="2100" dirty="0"/>
              <a:t>municipality</a:t>
            </a:r>
          </a:p>
          <a:p>
            <a:pPr marL="438955" indent="-335313">
              <a:lnSpc>
                <a:spcPct val="90000"/>
              </a:lnSpc>
            </a:pPr>
            <a:r>
              <a:rPr lang="en-US" sz="2100" dirty="0"/>
              <a:t>Decision Tree and other resources </a:t>
            </a:r>
            <a:r>
              <a:rPr lang="en-US" sz="2100" dirty="0">
                <a:hlinkClick r:id="rId3"/>
              </a:rPr>
              <a:t>https://dpi.wi.gov/sfs/limits/exemptions/transfer-service</a:t>
            </a:r>
            <a:endParaRPr lang="en-US" sz="2100" dirty="0"/>
          </a:p>
          <a:p>
            <a:pPr marL="0" indent="0">
              <a:spcAft>
                <a:spcPts val="1800"/>
              </a:spcAft>
              <a:buNone/>
              <a:defRPr/>
            </a:pPr>
            <a:endParaRPr lang="en-US" altLang="en-US" dirty="0">
              <a:latin typeface="Lato Black" panose="020F0A02020204030203" pitchFamily="34" charset="0"/>
            </a:endParaRPr>
          </a:p>
          <a:p>
            <a:pPr marL="342900" indent="-342900">
              <a:spcAft>
                <a:spcPts val="1800"/>
              </a:spcAft>
              <a:buFont typeface="Arial" panose="020B0604020202020204" pitchFamily="34" charset="0"/>
              <a:buChar char="•"/>
              <a:defRPr/>
            </a:pPr>
            <a:endParaRPr lang="en-US" altLang="en-US"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Tree>
    <p:extLst>
      <p:ext uri="{BB962C8B-B14F-4D97-AF65-F5344CB8AC3E}">
        <p14:creationId xmlns:p14="http://schemas.microsoft.com/office/powerpoint/2010/main" val="3530387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680" y="13716"/>
            <a:ext cx="9142320" cy="925033"/>
          </a:xfrm>
        </p:spPr>
        <p:txBody>
          <a:bodyPr>
            <a:normAutofit/>
          </a:bodyPr>
          <a:lstStyle/>
          <a:p>
            <a:pPr algn="ctr" eaLnBrk="1" hangingPunct="1"/>
            <a:r>
              <a:rPr lang="fr-CA" altLang="en-US" b="1" dirty="0"/>
              <a:t>Transfer of Service</a:t>
            </a:r>
          </a:p>
        </p:txBody>
      </p:sp>
      <p:sp>
        <p:nvSpPr>
          <p:cNvPr id="31747" name="Content Placeholder 5"/>
          <p:cNvSpPr>
            <a:spLocks noGrp="1"/>
          </p:cNvSpPr>
          <p:nvPr>
            <p:ph idx="1"/>
          </p:nvPr>
        </p:nvSpPr>
        <p:spPr>
          <a:xfrm>
            <a:off x="637220" y="938749"/>
            <a:ext cx="7871240" cy="3797558"/>
          </a:xfrm>
        </p:spPr>
        <p:txBody>
          <a:bodyPr>
            <a:noAutofit/>
          </a:bodyPr>
          <a:lstStyle/>
          <a:p>
            <a:pPr marL="351164" indent="-351164">
              <a:spcAft>
                <a:spcPts val="461"/>
              </a:spcAft>
              <a:buNone/>
            </a:pPr>
            <a:r>
              <a:rPr lang="en-US" sz="1800" dirty="0"/>
              <a:t>What is a Transfer of Service (TOS)?</a:t>
            </a:r>
            <a:endParaRPr lang="en-US" sz="1800" i="1" dirty="0"/>
          </a:p>
          <a:p>
            <a:pPr marL="351164" indent="-351164">
              <a:spcAft>
                <a:spcPts val="461"/>
              </a:spcAft>
            </a:pPr>
            <a:r>
              <a:rPr lang="en-US" sz="1800" dirty="0"/>
              <a:t>A recurring exemption to the revenue limit based on the change in responsibility for a service</a:t>
            </a:r>
          </a:p>
          <a:p>
            <a:pPr marL="351164" indent="-351164">
              <a:spcAft>
                <a:spcPts val="461"/>
              </a:spcAft>
            </a:pPr>
            <a:r>
              <a:rPr lang="en-US" sz="1800" dirty="0"/>
              <a:t>Allows for an increase local levy authority</a:t>
            </a:r>
          </a:p>
          <a:p>
            <a:pPr marL="0" indent="0">
              <a:spcAft>
                <a:spcPts val="461"/>
              </a:spcAft>
              <a:buNone/>
            </a:pPr>
            <a:endParaRPr lang="en-US" sz="1800" dirty="0"/>
          </a:p>
          <a:p>
            <a:pPr marL="0" indent="0">
              <a:spcAft>
                <a:spcPts val="461"/>
              </a:spcAft>
              <a:buNone/>
            </a:pPr>
            <a:r>
              <a:rPr lang="en-US" sz="1800" dirty="0"/>
              <a:t>What a Transfer of Service is </a:t>
            </a:r>
            <a:r>
              <a:rPr lang="en-US" sz="1800" u="sng" dirty="0"/>
              <a:t>NOT</a:t>
            </a:r>
            <a:r>
              <a:rPr lang="en-US" sz="1800" dirty="0"/>
              <a:t>:</a:t>
            </a:r>
          </a:p>
          <a:p>
            <a:pPr marL="351164" lvl="1" indent="-351164">
              <a:lnSpc>
                <a:spcPct val="100000"/>
              </a:lnSpc>
              <a:spcBef>
                <a:spcPts val="0"/>
              </a:spcBef>
              <a:spcAft>
                <a:spcPts val="461"/>
              </a:spcAft>
              <a:buFont typeface="Arial" panose="020B0604020202020204" pitchFamily="34" charset="0"/>
              <a:buChar char="•"/>
            </a:pPr>
            <a:r>
              <a:rPr lang="en-US" sz="1800" b="1" dirty="0"/>
              <a:t>A payment from the State</a:t>
            </a:r>
          </a:p>
          <a:p>
            <a:pPr marL="351164" lvl="1" indent="-351164">
              <a:lnSpc>
                <a:spcPct val="100000"/>
              </a:lnSpc>
              <a:spcBef>
                <a:spcPts val="0"/>
              </a:spcBef>
              <a:spcAft>
                <a:spcPts val="461"/>
              </a:spcAft>
              <a:buFont typeface="Arial" panose="020B0604020202020204" pitchFamily="34" charset="0"/>
              <a:buChar char="•"/>
            </a:pPr>
            <a:r>
              <a:rPr lang="en-US" sz="1800" b="1" dirty="0"/>
              <a:t>A payment from another school district</a:t>
            </a:r>
          </a:p>
          <a:p>
            <a:pPr marL="351164" lvl="1" indent="-351164">
              <a:lnSpc>
                <a:spcPct val="100000"/>
              </a:lnSpc>
              <a:spcBef>
                <a:spcPts val="0"/>
              </a:spcBef>
              <a:spcAft>
                <a:spcPts val="461"/>
              </a:spcAft>
              <a:buFont typeface="Arial" panose="020B0604020202020204" pitchFamily="34" charset="0"/>
              <a:buChar char="•"/>
            </a:pPr>
            <a:r>
              <a:rPr lang="en-US" sz="1800" b="1" dirty="0"/>
              <a:t>A reduction in levy authority</a:t>
            </a:r>
          </a:p>
          <a:p>
            <a:pPr marL="351164" lvl="1" indent="-351164">
              <a:lnSpc>
                <a:spcPct val="100000"/>
              </a:lnSpc>
              <a:spcBef>
                <a:spcPts val="0"/>
              </a:spcBef>
              <a:spcAft>
                <a:spcPts val="461"/>
              </a:spcAft>
              <a:buFont typeface="Arial" panose="020B0604020202020204" pitchFamily="34" charset="0"/>
              <a:buChar char="•"/>
            </a:pPr>
            <a:r>
              <a:rPr lang="en-US" sz="1800" b="1" dirty="0"/>
              <a:t>A means of increasing tax authority to cover rising costs of </a:t>
            </a:r>
            <a:r>
              <a:rPr lang="en-US" sz="1800" b="1" i="1" dirty="0"/>
              <a:t>existing services</a:t>
            </a:r>
          </a:p>
          <a:p>
            <a:pPr marL="351164" lvl="1" indent="-351164">
              <a:lnSpc>
                <a:spcPct val="100000"/>
              </a:lnSpc>
              <a:spcBef>
                <a:spcPts val="0"/>
              </a:spcBef>
              <a:spcAft>
                <a:spcPts val="461"/>
              </a:spcAft>
              <a:buFont typeface="Arial" panose="020B0604020202020204" pitchFamily="34" charset="0"/>
              <a:buChar char="•"/>
            </a:pPr>
            <a:endParaRPr lang="en-US" sz="1800" b="1" dirty="0"/>
          </a:p>
          <a:p>
            <a:pPr marL="342900" indent="-342900">
              <a:spcAft>
                <a:spcPts val="1800"/>
              </a:spcAft>
              <a:buFont typeface="Arial" panose="020B0604020202020204" pitchFamily="34" charset="0"/>
              <a:buChar char="•"/>
              <a:defRPr/>
            </a:pPr>
            <a:endParaRPr lang="en-US" altLang="en-US" sz="1800" dirty="0">
              <a:latin typeface="Lato Black" panose="020F0A02020204030203" pitchFamily="34" charset="0"/>
            </a:endParaRPr>
          </a:p>
          <a:p>
            <a:pPr marL="342900" indent="-342900">
              <a:spcAft>
                <a:spcPts val="1800"/>
              </a:spcAft>
              <a:buFont typeface="Arial" panose="020B0604020202020204" pitchFamily="34" charset="0"/>
              <a:buChar char="•"/>
              <a:defRPr/>
            </a:pPr>
            <a:endParaRPr lang="en-US" altLang="en-US" sz="1800"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Tree>
    <p:extLst>
      <p:ext uri="{BB962C8B-B14F-4D97-AF65-F5344CB8AC3E}">
        <p14:creationId xmlns:p14="http://schemas.microsoft.com/office/powerpoint/2010/main" val="391016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58483-7CC1-44A9-9225-7AA43CC732B6}"/>
              </a:ext>
            </a:extLst>
          </p:cNvPr>
          <p:cNvSpPr>
            <a:spLocks noGrp="1"/>
          </p:cNvSpPr>
          <p:nvPr>
            <p:ph type="body" sz="quarter" idx="13"/>
          </p:nvPr>
        </p:nvSpPr>
        <p:spPr/>
        <p:txBody>
          <a:bodyPr/>
          <a:lstStyle/>
          <a:p>
            <a:r>
              <a:rPr lang="en-US" dirty="0"/>
              <a:t>Work to be completed in the Summer</a:t>
            </a:r>
          </a:p>
        </p:txBody>
      </p:sp>
      <p:sp>
        <p:nvSpPr>
          <p:cNvPr id="3" name="Text Placeholder 2">
            <a:extLst>
              <a:ext uri="{FF2B5EF4-FFF2-40B4-BE49-F238E27FC236}">
                <a16:creationId xmlns:a16="http://schemas.microsoft.com/office/drawing/2014/main" id="{5718E7D1-DBB9-4768-87AF-85978351A72C}"/>
              </a:ext>
            </a:extLst>
          </p:cNvPr>
          <p:cNvSpPr>
            <a:spLocks noGrp="1"/>
          </p:cNvSpPr>
          <p:nvPr>
            <p:ph type="body" sz="quarter" idx="14"/>
          </p:nvPr>
        </p:nvSpPr>
        <p:spPr>
          <a:xfrm>
            <a:off x="973124" y="1197429"/>
            <a:ext cx="6660858" cy="3156457"/>
          </a:xfrm>
        </p:spPr>
        <p:txBody>
          <a:bodyPr>
            <a:normAutofit fontScale="92500" lnSpcReduction="20000"/>
          </a:bodyPr>
          <a:lstStyle/>
          <a:p>
            <a:r>
              <a:rPr lang="en-US" sz="3000" dirty="0"/>
              <a:t>Summer &amp; Intersession Transportation</a:t>
            </a:r>
          </a:p>
          <a:p>
            <a:r>
              <a:rPr lang="en-US" sz="3000" dirty="0"/>
              <a:t>Summer School membership counts</a:t>
            </a:r>
          </a:p>
          <a:p>
            <a:r>
              <a:rPr lang="en-US" sz="3000" dirty="0"/>
              <a:t>School Fees</a:t>
            </a:r>
          </a:p>
          <a:p>
            <a:r>
              <a:rPr lang="en-US" sz="3000" dirty="0"/>
              <a:t>Audit of summer school fees</a:t>
            </a:r>
          </a:p>
          <a:p>
            <a:r>
              <a:rPr lang="en-US" sz="3000" dirty="0"/>
              <a:t>Budget Preparation</a:t>
            </a:r>
          </a:p>
          <a:p>
            <a:pPr marL="0" indent="0">
              <a:buNone/>
            </a:pPr>
            <a:endParaRPr lang="en-US" dirty="0"/>
          </a:p>
          <a:p>
            <a:endParaRPr lang="en-US" dirty="0"/>
          </a:p>
        </p:txBody>
      </p:sp>
    </p:spTree>
    <p:extLst>
      <p:ext uri="{BB962C8B-B14F-4D97-AF65-F5344CB8AC3E}">
        <p14:creationId xmlns:p14="http://schemas.microsoft.com/office/powerpoint/2010/main" val="3473469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58483-7CC1-44A9-9225-7AA43CC732B6}"/>
              </a:ext>
            </a:extLst>
          </p:cNvPr>
          <p:cNvSpPr>
            <a:spLocks noGrp="1"/>
          </p:cNvSpPr>
          <p:nvPr>
            <p:ph type="body" sz="quarter" idx="13"/>
          </p:nvPr>
        </p:nvSpPr>
        <p:spPr/>
        <p:txBody>
          <a:bodyPr/>
          <a:lstStyle/>
          <a:p>
            <a:r>
              <a:rPr lang="en-US" dirty="0"/>
              <a:t>Work to be completed in the Summer</a:t>
            </a:r>
          </a:p>
        </p:txBody>
      </p:sp>
      <p:sp>
        <p:nvSpPr>
          <p:cNvPr id="3" name="Text Placeholder 2">
            <a:extLst>
              <a:ext uri="{FF2B5EF4-FFF2-40B4-BE49-F238E27FC236}">
                <a16:creationId xmlns:a16="http://schemas.microsoft.com/office/drawing/2014/main" id="{5718E7D1-DBB9-4768-87AF-85978351A72C}"/>
              </a:ext>
            </a:extLst>
          </p:cNvPr>
          <p:cNvSpPr>
            <a:spLocks noGrp="1"/>
          </p:cNvSpPr>
          <p:nvPr>
            <p:ph type="body" sz="quarter" idx="14"/>
          </p:nvPr>
        </p:nvSpPr>
        <p:spPr>
          <a:xfrm>
            <a:off x="973124" y="1197429"/>
            <a:ext cx="6660858" cy="3156457"/>
          </a:xfrm>
        </p:spPr>
        <p:txBody>
          <a:bodyPr/>
          <a:lstStyle/>
          <a:p>
            <a:r>
              <a:rPr lang="en-US" sz="2800" dirty="0"/>
              <a:t>Energy Efficiency Exemption</a:t>
            </a:r>
          </a:p>
          <a:p>
            <a:r>
              <a:rPr lang="en-US" sz="2800" dirty="0"/>
              <a:t>Debt Schedule</a:t>
            </a:r>
          </a:p>
          <a:p>
            <a:r>
              <a:rPr lang="en-US" sz="2800" dirty="0"/>
              <a:t>Budget Adoption</a:t>
            </a:r>
          </a:p>
          <a:p>
            <a:r>
              <a:rPr lang="en-US" sz="2800" dirty="0"/>
              <a:t>WUFAR Updates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5429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1680" y="0"/>
            <a:ext cx="9140642" cy="948956"/>
          </a:xfrm>
        </p:spPr>
        <p:txBody>
          <a:bodyPr>
            <a:normAutofit/>
          </a:bodyPr>
          <a:lstStyle/>
          <a:p>
            <a:pPr algn="ctr" eaLnBrk="1" hangingPunct="1"/>
            <a:r>
              <a:rPr lang="fr-CA" altLang="en-US" b="1" dirty="0"/>
              <a:t>Summer &amp; Interim Session Transportation</a:t>
            </a:r>
          </a:p>
        </p:txBody>
      </p:sp>
      <p:sp>
        <p:nvSpPr>
          <p:cNvPr id="2" name="Slide Number Placeholder 1"/>
          <p:cNvSpPr>
            <a:spLocks noGrp="1"/>
          </p:cNvSpPr>
          <p:nvPr>
            <p:ph type="sldNum" sz="quarter" idx="12"/>
          </p:nvPr>
        </p:nvSpPr>
        <p:spPr/>
        <p:txBody>
          <a:bodyPr/>
          <a:lstStyle/>
          <a:p>
            <a:pPr>
              <a:defRPr/>
            </a:pPr>
            <a:r>
              <a:rPr lang="fr-CA" altLang="en-US" dirty="0"/>
              <a:t> </a:t>
            </a:r>
          </a:p>
        </p:txBody>
      </p:sp>
      <p:sp>
        <p:nvSpPr>
          <p:cNvPr id="3" name="Rectangle 2"/>
          <p:cNvSpPr/>
          <p:nvPr/>
        </p:nvSpPr>
        <p:spPr>
          <a:xfrm>
            <a:off x="2286001" y="1117955"/>
            <a:ext cx="4572000" cy="3139321"/>
          </a:xfrm>
          <a:prstGeom prst="rect">
            <a:avLst/>
          </a:prstGeom>
        </p:spPr>
        <p:txBody>
          <a:bodyPr>
            <a:spAutoFit/>
          </a:bodyPr>
          <a:lstStyle/>
          <a:p>
            <a:pPr marL="342900" indent="-342900">
              <a:spcAft>
                <a:spcPts val="1800"/>
              </a:spcAft>
              <a:buFont typeface="Arial" panose="020B0604020202020204" pitchFamily="34" charset="0"/>
              <a:buChar char="•"/>
            </a:pPr>
            <a:r>
              <a:rPr lang="en-US" sz="2100" dirty="0">
                <a:latin typeface="Lato Black" panose="020F0A02020204030203" pitchFamily="34" charset="0"/>
              </a:rPr>
              <a:t>Summer 2022 ridership report is due on October 1, 2022</a:t>
            </a:r>
          </a:p>
          <a:p>
            <a:pPr marL="342900" indent="-342900">
              <a:spcAft>
                <a:spcPts val="1800"/>
              </a:spcAft>
              <a:buFont typeface="Arial" panose="020B0604020202020204" pitchFamily="34" charset="0"/>
              <a:buChar char="•"/>
            </a:pPr>
            <a:r>
              <a:rPr lang="en-US" sz="2100" dirty="0">
                <a:latin typeface="Lato Black" panose="020F0A02020204030203" pitchFamily="34" charset="0"/>
              </a:rPr>
              <a:t>Districts will need to document the procedures used to determine actual ridership</a:t>
            </a:r>
          </a:p>
          <a:p>
            <a:pPr marL="342900" indent="-342900">
              <a:spcAft>
                <a:spcPts val="1800"/>
              </a:spcAft>
              <a:buFont typeface="Arial" panose="020B0604020202020204" pitchFamily="34" charset="0"/>
              <a:buChar char="•"/>
            </a:pPr>
            <a:r>
              <a:rPr lang="en-US" sz="2100" dirty="0">
                <a:latin typeface="Lato Black" panose="020F0A02020204030203" pitchFamily="34" charset="0"/>
              </a:rPr>
              <a:t>Aid is calculated based on the number of pupils riding in a specific mileage category</a:t>
            </a:r>
          </a:p>
        </p:txBody>
      </p:sp>
    </p:spTree>
    <p:extLst>
      <p:ext uri="{BB962C8B-B14F-4D97-AF65-F5344CB8AC3E}">
        <p14:creationId xmlns:p14="http://schemas.microsoft.com/office/powerpoint/2010/main" val="88699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1680" y="-50533"/>
            <a:ext cx="9140642" cy="970949"/>
          </a:xfrm>
        </p:spPr>
        <p:txBody>
          <a:bodyPr>
            <a:normAutofit/>
          </a:bodyPr>
          <a:lstStyle/>
          <a:p>
            <a:pPr algn="ctr" eaLnBrk="1" hangingPunct="1"/>
            <a:r>
              <a:rPr lang="fr-CA" altLang="en-US" b="1" dirty="0"/>
              <a:t>PI-1804-1805 Summer &amp; Interim Session</a:t>
            </a:r>
          </a:p>
        </p:txBody>
      </p:sp>
      <p:sp>
        <p:nvSpPr>
          <p:cNvPr id="82947" name="Content Placeholder 5"/>
          <p:cNvSpPr>
            <a:spLocks noGrp="1"/>
          </p:cNvSpPr>
          <p:nvPr>
            <p:ph idx="1"/>
          </p:nvPr>
        </p:nvSpPr>
        <p:spPr>
          <a:xfrm>
            <a:off x="747523" y="1002712"/>
            <a:ext cx="8010506" cy="3586163"/>
          </a:xfrm>
        </p:spPr>
        <p:txBody>
          <a:bodyPr>
            <a:noAutofit/>
          </a:bodyPr>
          <a:lstStyle/>
          <a:p>
            <a:pPr marL="0" indent="0">
              <a:spcAft>
                <a:spcPts val="1800"/>
              </a:spcAft>
              <a:buClr>
                <a:srgbClr val="002060"/>
              </a:buClr>
              <a:buNone/>
            </a:pPr>
            <a:r>
              <a:rPr lang="en-US" altLang="en-US" dirty="0">
                <a:latin typeface="Lato Black" panose="020F0A02020204030203"/>
              </a:rPr>
              <a:t>Remember: Summer starts the (membership) school year</a:t>
            </a:r>
          </a:p>
          <a:p>
            <a:pPr marL="342900" indent="-342900">
              <a:spcAft>
                <a:spcPts val="1800"/>
              </a:spcAft>
              <a:buFont typeface="Arial" panose="020B0604020202020204" pitchFamily="34" charset="0"/>
              <a:buChar char="•"/>
            </a:pPr>
            <a:r>
              <a:rPr lang="en-US" altLang="en-US" dirty="0">
                <a:latin typeface="Lato Black" panose="020F0A02020204030203"/>
              </a:rPr>
              <a:t>Report used to collect district minutes of instruction for the just-ended summer term</a:t>
            </a:r>
          </a:p>
          <a:p>
            <a:pPr marL="342900" indent="-342900">
              <a:spcAft>
                <a:spcPts val="1800"/>
              </a:spcAft>
              <a:buFont typeface="Arial" panose="020B0604020202020204" pitchFamily="34" charset="0"/>
              <a:buChar char="•"/>
            </a:pPr>
            <a:r>
              <a:rPr lang="en-US" altLang="en-US" dirty="0">
                <a:latin typeface="Lato Black" panose="020F0A02020204030203"/>
              </a:rPr>
              <a:t>FTE (full time equivalency) data is used in the calculation of a district’s current year Revenue Limit (40%) and the following year’s Equalization Aid</a:t>
            </a:r>
          </a:p>
          <a:p>
            <a:pPr marL="342900" indent="-342900">
              <a:spcAft>
                <a:spcPts val="1800"/>
              </a:spcAft>
              <a:buFont typeface="Arial" panose="020B0604020202020204" pitchFamily="34" charset="0"/>
              <a:buChar char="•"/>
            </a:pPr>
            <a:r>
              <a:rPr lang="en-US" altLang="en-US" dirty="0">
                <a:latin typeface="Lato Black" panose="020F0A02020204030203"/>
              </a:rPr>
              <a:t>2019-20 [Summer 2019] is due October 1</a:t>
            </a: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38</a:t>
            </a:fld>
            <a:endParaRPr lang="fr-CA" altLang="en-US" dirty="0"/>
          </a:p>
        </p:txBody>
      </p:sp>
    </p:spTree>
    <p:extLst>
      <p:ext uri="{BB962C8B-B14F-4D97-AF65-F5344CB8AC3E}">
        <p14:creationId xmlns:p14="http://schemas.microsoft.com/office/powerpoint/2010/main" val="2329492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21644" y="151114"/>
            <a:ext cx="5900738" cy="651272"/>
          </a:xfrm>
        </p:spPr>
        <p:txBody>
          <a:bodyPr vert="horz" wrap="square" lIns="68580" tIns="34290" rIns="68580" bIns="34290" numCol="1" rtlCol="0" anchor="ctr" anchorCtr="0" compatLnSpc="1">
            <a:prstTxWarp prst="textNoShape">
              <a:avLst/>
            </a:prstTxWarp>
            <a:normAutofit/>
          </a:bodyPr>
          <a:lstStyle/>
          <a:p>
            <a:pPr algn="ctr" eaLnBrk="1" hangingPunct="1">
              <a:defRPr/>
            </a:pPr>
            <a:r>
              <a:rPr lang="en-US" dirty="0">
                <a:ea typeface="ＭＳ Ｐゴシック" pitchFamily="-84" charset="-128"/>
              </a:rPr>
              <a:t>School Fees</a:t>
            </a:r>
          </a:p>
        </p:txBody>
      </p:sp>
      <p:sp>
        <p:nvSpPr>
          <p:cNvPr id="40963" name="Rectangle 3"/>
          <p:cNvSpPr>
            <a:spLocks noGrp="1" noChangeArrowheads="1"/>
          </p:cNvSpPr>
          <p:nvPr>
            <p:ph idx="1"/>
          </p:nvPr>
        </p:nvSpPr>
        <p:spPr>
          <a:xfrm>
            <a:off x="889000" y="1028700"/>
            <a:ext cx="7566026" cy="4000500"/>
          </a:xfrm>
        </p:spPr>
        <p:txBody>
          <a:bodyPr>
            <a:normAutofit/>
          </a:bodyPr>
          <a:lstStyle/>
          <a:p>
            <a:pPr marL="404622" indent="-342900">
              <a:spcAft>
                <a:spcPts val="0"/>
              </a:spcAft>
              <a:buFont typeface="Arial" panose="020B0604020202020204" pitchFamily="34" charset="0"/>
              <a:buChar char="•"/>
              <a:defRPr/>
            </a:pPr>
            <a:r>
              <a:rPr lang="en-US" dirty="0">
                <a:ea typeface="+mn-ea"/>
                <a:cs typeface="+mn-cs"/>
              </a:rPr>
              <a:t>Fees for the resident student or parent may be charged for individual use supplies (towels, gym clothes, band instruments, notebooks, pencils), textbooks, or similar items (workbooks) if the district claims state aid under state statute 121.14.</a:t>
            </a:r>
          </a:p>
          <a:p>
            <a:pPr marL="404622" indent="-342900">
              <a:spcAft>
                <a:spcPts val="0"/>
              </a:spcAft>
              <a:buFont typeface="Arial" panose="020B0604020202020204" pitchFamily="34" charset="0"/>
              <a:buChar char="•"/>
              <a:defRPr/>
            </a:pPr>
            <a:endParaRPr lang="en-US" dirty="0">
              <a:ea typeface="+mn-ea"/>
              <a:cs typeface="+mn-cs"/>
            </a:endParaRPr>
          </a:p>
          <a:p>
            <a:pPr marL="404622" indent="-342900">
              <a:spcAft>
                <a:spcPts val="0"/>
              </a:spcAft>
              <a:buFont typeface="Arial" panose="020B0604020202020204" pitchFamily="34" charset="0"/>
              <a:buChar char="•"/>
              <a:defRPr/>
            </a:pPr>
            <a:r>
              <a:rPr lang="en-US" dirty="0">
                <a:ea typeface="+mn-ea"/>
                <a:cs typeface="+mn-cs"/>
              </a:rPr>
              <a:t>Fees may be charged for social, recreational, or extracurricular summer classes and programs which are neither credited toward graduation nor eligible for state aid [s. 118.04(4)]. </a:t>
            </a:r>
            <a:r>
              <a:rPr lang="en-US" sz="1350" dirty="0"/>
              <a:t>(not summer courses for FTE)</a:t>
            </a:r>
          </a:p>
          <a:p>
            <a:pPr marL="274320" indent="-212598">
              <a:spcAft>
                <a:spcPts val="0"/>
              </a:spcAft>
              <a:buNone/>
              <a:defRPr/>
            </a:pPr>
            <a:endParaRPr lang="en-US" dirty="0">
              <a:ea typeface="+mn-ea"/>
              <a:cs typeface="+mn-cs"/>
            </a:endParaRP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buClr>
                <a:schemeClr val="accent1"/>
              </a:buClr>
              <a:buSzPct val="80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ts val="413"/>
              </a:spcBef>
              <a:buClr>
                <a:schemeClr val="accent1"/>
              </a:buClr>
              <a:buFont typeface="Verdana" panose="020B0604030504040204" pitchFamily="34" charset="0"/>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accent2"/>
              </a:buClr>
              <a:buFont typeface="Wingdings 2" panose="05020102010507070707" pitchFamily="18"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lr>
                <a:srgbClr val="C32D2E"/>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39E565E-2642-4C91-B610-FE8DAA4B7EAC}" type="slidenum">
              <a:rPr lang="en-US" altLang="en-US" sz="900">
                <a:solidFill>
                  <a:srgbClr val="B5A788"/>
                </a:solidFill>
              </a:rPr>
              <a:pPr>
                <a:spcBef>
                  <a:spcPct val="0"/>
                </a:spcBef>
                <a:buClrTx/>
                <a:buSzTx/>
                <a:buFontTx/>
                <a:buNone/>
              </a:pPr>
              <a:t>39</a:t>
            </a:fld>
            <a:endParaRPr lang="en-US" altLang="en-US" sz="900">
              <a:solidFill>
                <a:srgbClr val="B5A788"/>
              </a:solidFill>
            </a:endParaRPr>
          </a:p>
        </p:txBody>
      </p:sp>
    </p:spTree>
    <p:extLst>
      <p:ext uri="{BB962C8B-B14F-4D97-AF65-F5344CB8AC3E}">
        <p14:creationId xmlns:p14="http://schemas.microsoft.com/office/powerpoint/2010/main" val="331072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2FE9B-69E2-4E2F-9CD9-5DF5DF044250}"/>
              </a:ext>
            </a:extLst>
          </p:cNvPr>
          <p:cNvSpPr>
            <a:spLocks noGrp="1"/>
          </p:cNvSpPr>
          <p:nvPr>
            <p:ph type="body" sz="quarter" idx="13"/>
          </p:nvPr>
        </p:nvSpPr>
        <p:spPr/>
        <p:txBody>
          <a:bodyPr/>
          <a:lstStyle/>
          <a:p>
            <a:r>
              <a:rPr lang="en-US" dirty="0"/>
              <a:t>Meet the SFS Team</a:t>
            </a:r>
          </a:p>
        </p:txBody>
      </p:sp>
      <p:sp>
        <p:nvSpPr>
          <p:cNvPr id="3" name="Text Placeholder 2">
            <a:extLst>
              <a:ext uri="{FF2B5EF4-FFF2-40B4-BE49-F238E27FC236}">
                <a16:creationId xmlns:a16="http://schemas.microsoft.com/office/drawing/2014/main" id="{6EF65335-7E2E-4AF7-AD70-736994884B7D}"/>
              </a:ext>
            </a:extLst>
          </p:cNvPr>
          <p:cNvSpPr>
            <a:spLocks noGrp="1"/>
          </p:cNvSpPr>
          <p:nvPr>
            <p:ph type="body" sz="quarter" idx="14"/>
          </p:nvPr>
        </p:nvSpPr>
        <p:spPr>
          <a:xfrm>
            <a:off x="2048561" y="2571750"/>
            <a:ext cx="5046877" cy="2512779"/>
          </a:xfrm>
        </p:spPr>
        <p:txBody>
          <a:bodyPr>
            <a:normAutofit fontScale="92500"/>
          </a:bodyPr>
          <a:lstStyle/>
          <a:p>
            <a:endParaRPr lang="en-US" dirty="0">
              <a:latin typeface="Lato Black" panose="020F0A02020204030203"/>
              <a:hlinkClick r:id="rId2"/>
            </a:endParaRPr>
          </a:p>
          <a:p>
            <a:r>
              <a:rPr lang="en-US" dirty="0">
                <a:latin typeface="Lato Black" panose="020F0A02020204030203"/>
                <a:hlinkClick r:id="rId2"/>
              </a:rPr>
              <a:t>General Search</a:t>
            </a:r>
            <a:r>
              <a:rPr lang="en-US" dirty="0">
                <a:latin typeface="Lato Black" panose="020F0A02020204030203"/>
              </a:rPr>
              <a:t> – All DPI employees</a:t>
            </a:r>
          </a:p>
          <a:p>
            <a:r>
              <a:rPr lang="en-US" dirty="0">
                <a:latin typeface="Lato Black" panose="020F0A02020204030203"/>
                <a:hlinkClick r:id="rId3"/>
              </a:rPr>
              <a:t>SFS Team Homepage</a:t>
            </a:r>
            <a:endParaRPr lang="en-US" dirty="0">
              <a:latin typeface="Lato Black" panose="020F0A02020204030203"/>
            </a:endParaRPr>
          </a:p>
          <a:p>
            <a:r>
              <a:rPr lang="en-US" sz="2400" b="1" dirty="0">
                <a:latin typeface="Lato Black" panose="020F0A02020204030203"/>
                <a:hlinkClick r:id="rId4"/>
              </a:rPr>
              <a:t>SFS Team Directory</a:t>
            </a:r>
            <a:endParaRPr lang="en-US" sz="2400" b="1" dirty="0">
              <a:latin typeface="Lato Black" panose="020F0A02020204030203"/>
            </a:endParaRPr>
          </a:p>
          <a:p>
            <a:pPr marL="0" indent="0">
              <a:buNone/>
            </a:pPr>
            <a:endParaRPr lang="en-US" dirty="0"/>
          </a:p>
        </p:txBody>
      </p:sp>
      <p:pic>
        <p:nvPicPr>
          <p:cNvPr id="4098" name="Picture 2" descr="Welcome to School Financial Services banner">
            <a:extLst>
              <a:ext uri="{FF2B5EF4-FFF2-40B4-BE49-F238E27FC236}">
                <a16:creationId xmlns:a16="http://schemas.microsoft.com/office/drawing/2014/main" id="{B50F2F00-8595-48E6-9399-A2948E921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492" y="1121465"/>
            <a:ext cx="5161946" cy="168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58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85950" y="205978"/>
            <a:ext cx="5957888" cy="651272"/>
          </a:xfrm>
        </p:spPr>
        <p:txBody>
          <a:bodyPr vert="horz" wrap="square" lIns="68580" tIns="34290" rIns="68580" bIns="34290" numCol="1" rtlCol="0" anchor="ctr" anchorCtr="0" compatLnSpc="1">
            <a:prstTxWarp prst="textNoShape">
              <a:avLst/>
            </a:prstTxWarp>
            <a:normAutofit fontScale="90000"/>
          </a:bodyPr>
          <a:lstStyle/>
          <a:p>
            <a:pPr algn="ctr" eaLnBrk="1" hangingPunct="1">
              <a:defRPr/>
            </a:pPr>
            <a:r>
              <a:rPr lang="en-US" dirty="0">
                <a:ea typeface="ＭＳ Ｐゴシック" pitchFamily="-84" charset="-128"/>
              </a:rPr>
              <a:t>Audit of Summer School Fees</a:t>
            </a:r>
          </a:p>
        </p:txBody>
      </p:sp>
      <p:sp>
        <p:nvSpPr>
          <p:cNvPr id="67587" name="Rectangle 3"/>
          <p:cNvSpPr>
            <a:spLocks noGrp="1" noChangeArrowheads="1"/>
          </p:cNvSpPr>
          <p:nvPr>
            <p:ph idx="1"/>
          </p:nvPr>
        </p:nvSpPr>
        <p:spPr>
          <a:xfrm>
            <a:off x="774415" y="1221341"/>
            <a:ext cx="7651679" cy="3886200"/>
          </a:xfrm>
        </p:spPr>
        <p:txBody>
          <a:bodyPr>
            <a:normAutofit/>
          </a:bodyPr>
          <a:lstStyle/>
          <a:p>
            <a:pPr marL="342900" indent="-342900">
              <a:spcAft>
                <a:spcPts val="1800"/>
              </a:spcAft>
            </a:pPr>
            <a:r>
              <a:rPr lang="en-US" altLang="en-US" sz="2100" dirty="0">
                <a:latin typeface="Lato Black" panose="020F0A02020204030203"/>
                <a:ea typeface="ＭＳ Ｐゴシック" panose="020B0600070205080204" pitchFamily="34" charset="-128"/>
              </a:rPr>
              <a:t>Complete the fee reconciliation tab in the PI1804 workbook</a:t>
            </a:r>
          </a:p>
          <a:p>
            <a:pPr marL="342900" indent="-342900">
              <a:spcAft>
                <a:spcPts val="1800"/>
              </a:spcAft>
            </a:pPr>
            <a:r>
              <a:rPr lang="en-US" altLang="en-US" sz="2100" dirty="0">
                <a:latin typeface="Lato Black" panose="020F0A02020204030203"/>
                <a:ea typeface="ＭＳ Ｐゴシック" panose="020B0600070205080204" pitchFamily="34" charset="-128"/>
              </a:rPr>
              <a:t>If your district is required to have a membership audit, the auditor will review your summer school FTE and the PI1804 reconciliation spreadsheet</a:t>
            </a:r>
          </a:p>
          <a:p>
            <a:pPr marL="342900" indent="-342900">
              <a:spcAft>
                <a:spcPts val="0"/>
              </a:spcAft>
            </a:pPr>
            <a:r>
              <a:rPr lang="en-US" altLang="en-US" sz="2100" dirty="0">
                <a:latin typeface="Lato Black" panose="020F0A02020204030203"/>
                <a:ea typeface="ＭＳ Ｐゴシック" panose="020B0600070205080204" pitchFamily="34" charset="-128"/>
              </a:rPr>
              <a:t>The auditor will question fees if:</a:t>
            </a:r>
          </a:p>
          <a:p>
            <a:pPr marL="857237" lvl="2" indent="-342900">
              <a:lnSpc>
                <a:spcPct val="100000"/>
              </a:lnSpc>
            </a:pPr>
            <a:r>
              <a:rPr lang="en-US" altLang="en-US" sz="1800" b="1" dirty="0">
                <a:latin typeface="Lato Black" panose="020F0A02020204030203"/>
                <a:ea typeface="ＭＳ Ｐゴシック" panose="020B0600070205080204" pitchFamily="34" charset="-128"/>
              </a:rPr>
              <a:t>the fee does not appear to be legal</a:t>
            </a:r>
          </a:p>
          <a:p>
            <a:pPr marL="857237" lvl="2" indent="-342900">
              <a:lnSpc>
                <a:spcPct val="100000"/>
              </a:lnSpc>
            </a:pPr>
            <a:r>
              <a:rPr lang="en-US" altLang="en-US" sz="1800" b="1" dirty="0">
                <a:latin typeface="Lato Black" panose="020F0A02020204030203"/>
                <a:ea typeface="ＭＳ Ｐゴシック" panose="020B0600070205080204" pitchFamily="34" charset="-128"/>
              </a:rPr>
              <a:t>the amount of the fee charged per course exceeds the actual cost of the course</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buClr>
                <a:schemeClr val="accent1"/>
              </a:buClr>
              <a:buSzPct val="80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ts val="413"/>
              </a:spcBef>
              <a:buClr>
                <a:schemeClr val="accent1"/>
              </a:buClr>
              <a:buFont typeface="Verdana" panose="020B0604030504040204" pitchFamily="34" charset="0"/>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accent2"/>
              </a:buClr>
              <a:buFont typeface="Wingdings 2" panose="05020102010507070707" pitchFamily="18"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lr>
                <a:srgbClr val="C32D2E"/>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525BA9D-A7CD-49A2-93DE-B0EA462F9A78}" type="slidenum">
              <a:rPr lang="en-US" altLang="en-US" sz="900">
                <a:solidFill>
                  <a:srgbClr val="B5A788"/>
                </a:solidFill>
              </a:rPr>
              <a:pPr>
                <a:spcBef>
                  <a:spcPct val="0"/>
                </a:spcBef>
                <a:buClrTx/>
                <a:buSzTx/>
                <a:buFontTx/>
                <a:buNone/>
              </a:pPr>
              <a:t>40</a:t>
            </a:fld>
            <a:endParaRPr lang="en-US" altLang="en-US" sz="900">
              <a:solidFill>
                <a:srgbClr val="B5A788"/>
              </a:solidFill>
            </a:endParaRPr>
          </a:p>
        </p:txBody>
      </p:sp>
    </p:spTree>
    <p:extLst>
      <p:ext uri="{BB962C8B-B14F-4D97-AF65-F5344CB8AC3E}">
        <p14:creationId xmlns:p14="http://schemas.microsoft.com/office/powerpoint/2010/main" val="66252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5"/>
          <p:cNvSpPr>
            <a:spLocks noGrp="1"/>
          </p:cNvSpPr>
          <p:nvPr>
            <p:ph idx="1"/>
          </p:nvPr>
        </p:nvSpPr>
        <p:spPr>
          <a:xfrm>
            <a:off x="1630961" y="1070174"/>
            <a:ext cx="5882080" cy="3735280"/>
          </a:xfrm>
        </p:spPr>
        <p:txBody>
          <a:bodyPr>
            <a:noAutofit/>
          </a:bodyPr>
          <a:lstStyle/>
          <a:p>
            <a:pPr>
              <a:buFont typeface="Arial" panose="020B0604020202020204" pitchFamily="34" charset="0"/>
              <a:buChar char="•"/>
            </a:pPr>
            <a:r>
              <a:rPr lang="en-US" sz="2100" dirty="0"/>
              <a:t>School boards are required to approve a “proposed” budget for presentation at the budget hearing</a:t>
            </a:r>
          </a:p>
          <a:p>
            <a:pPr>
              <a:buFont typeface="Arial" panose="020B0604020202020204" pitchFamily="34" charset="0"/>
              <a:buChar char="•"/>
            </a:pPr>
            <a:r>
              <a:rPr lang="en-US" sz="2100" dirty="0"/>
              <a:t>Board adoption of an “original” budget after the hearing but no later than the meeting in which the levy is set (levy must be set by November 1</a:t>
            </a:r>
            <a:r>
              <a:rPr lang="en-US" sz="2100" baseline="30000" dirty="0"/>
              <a:t>st</a:t>
            </a:r>
            <a:r>
              <a:rPr lang="en-US" sz="2100" dirty="0"/>
              <a:t>)</a:t>
            </a:r>
          </a:p>
        </p:txBody>
      </p:sp>
      <p:sp>
        <p:nvSpPr>
          <p:cNvPr id="2" name="Slide Number Placeholder 1"/>
          <p:cNvSpPr>
            <a:spLocks noGrp="1"/>
          </p:cNvSpPr>
          <p:nvPr>
            <p:ph type="sldNum" sz="quarter" idx="12"/>
          </p:nvPr>
        </p:nvSpPr>
        <p:spPr/>
        <p:txBody>
          <a:bodyPr/>
          <a:lstStyle/>
          <a:p>
            <a:pPr>
              <a:defRPr/>
            </a:pPr>
            <a:r>
              <a:rPr lang="fr-CA" altLang="en-US" dirty="0"/>
              <a:t> </a:t>
            </a:r>
          </a:p>
        </p:txBody>
      </p:sp>
      <p:sp>
        <p:nvSpPr>
          <p:cNvPr id="5" name="Titre 1"/>
          <p:cNvSpPr txBox="1">
            <a:spLocks/>
          </p:cNvSpPr>
          <p:nvPr/>
        </p:nvSpPr>
        <p:spPr>
          <a:xfrm>
            <a:off x="1680" y="0"/>
            <a:ext cx="9140642" cy="925497"/>
          </a:xfrm>
          <a:prstGeom prst="rect">
            <a:avLst/>
          </a:prstGeom>
        </p:spPr>
        <p:txBody>
          <a:bodyPr vert="horz" lIns="68580" tIns="34290" rIns="68580" bIns="34290" rtlCol="0" anchor="ctr">
            <a:normAutofit fontScale="97500"/>
          </a:bodyPr>
          <a:lstStyle>
            <a:lvl1pPr algn="ctr" defTabSz="914377" rtl="0" eaLnBrk="1" latinLnBrk="0" hangingPunct="1">
              <a:lnSpc>
                <a:spcPct val="90000"/>
              </a:lnSpc>
              <a:spcBef>
                <a:spcPct val="0"/>
              </a:spcBef>
              <a:buNone/>
              <a:defRPr sz="4800" kern="1200">
                <a:solidFill>
                  <a:schemeClr val="bg1"/>
                </a:solidFill>
                <a:latin typeface="Lato Black" panose="020F0A02020204030203" pitchFamily="34" charset="0"/>
                <a:ea typeface="+mj-ea"/>
                <a:cs typeface="+mj-cs"/>
              </a:defRPr>
            </a:lvl1pPr>
          </a:lstStyle>
          <a:p>
            <a:r>
              <a:rPr lang="fr-CA" altLang="en-US" sz="3600" b="1" dirty="0"/>
              <a:t>2022-23 Budget Preparation</a:t>
            </a:r>
          </a:p>
        </p:txBody>
      </p:sp>
    </p:spTree>
    <p:extLst>
      <p:ext uri="{BB962C8B-B14F-4D97-AF65-F5344CB8AC3E}">
        <p14:creationId xmlns:p14="http://schemas.microsoft.com/office/powerpoint/2010/main" val="2462955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5"/>
          <p:cNvSpPr>
            <a:spLocks noGrp="1"/>
          </p:cNvSpPr>
          <p:nvPr>
            <p:ph idx="1"/>
          </p:nvPr>
        </p:nvSpPr>
        <p:spPr>
          <a:xfrm>
            <a:off x="1083077" y="998736"/>
            <a:ext cx="6977848" cy="3735280"/>
          </a:xfrm>
        </p:spPr>
        <p:txBody>
          <a:bodyPr>
            <a:noAutofit/>
          </a:bodyPr>
          <a:lstStyle/>
          <a:p>
            <a:pPr>
              <a:buFont typeface="Arial" panose="020B0604020202020204" pitchFamily="34" charset="0"/>
              <a:buChar char="•"/>
            </a:pPr>
            <a:r>
              <a:rPr lang="en-US" sz="2100" dirty="0"/>
              <a:t>School boards are required to approve a “proposed” budget for presentation at the budget hearing</a:t>
            </a:r>
          </a:p>
          <a:p>
            <a:pPr>
              <a:buFont typeface="Arial" panose="020B0604020202020204" pitchFamily="34" charset="0"/>
              <a:buChar char="•"/>
            </a:pPr>
            <a:r>
              <a:rPr lang="en-US" sz="2100" dirty="0"/>
              <a:t>Board adoption of an “original” budget after the hearing but no later than the meeting in which the levy is set (levy must be set by November 1</a:t>
            </a:r>
            <a:r>
              <a:rPr lang="en-US" sz="2100" baseline="30000" dirty="0"/>
              <a:t>st</a:t>
            </a:r>
            <a:r>
              <a:rPr lang="en-US" sz="2100" dirty="0"/>
              <a:t>)</a:t>
            </a:r>
          </a:p>
          <a:p>
            <a:pPr>
              <a:buFont typeface="Arial" panose="020B0604020202020204" pitchFamily="34" charset="0"/>
              <a:buChar char="•"/>
            </a:pPr>
            <a:r>
              <a:rPr lang="en-US" sz="2100" dirty="0"/>
              <a:t>Review and prepare for the annual meeting as well as meeting notice requirements.</a:t>
            </a:r>
          </a:p>
          <a:p>
            <a:pPr>
              <a:buFont typeface="Arial" panose="020B0604020202020204" pitchFamily="34" charset="0"/>
              <a:buChar char="•"/>
            </a:pPr>
            <a:r>
              <a:rPr lang="en-US" sz="2100" dirty="0"/>
              <a:t>DPI provides samples that the district can utilize for this process which are available at </a:t>
            </a:r>
          </a:p>
          <a:p>
            <a:pPr algn="ctr">
              <a:buFont typeface="Arial" panose="020B0604020202020204" pitchFamily="34" charset="0"/>
              <a:buChar char="•"/>
            </a:pPr>
            <a:r>
              <a:rPr lang="en-US" sz="2100" dirty="0">
                <a:solidFill>
                  <a:schemeClr val="accent6">
                    <a:lumMod val="75000"/>
                  </a:schemeClr>
                </a:solidFill>
                <a:hlinkClick r:id="rId3"/>
              </a:rPr>
              <a:t>http://dpi.wi.gov/sfs/finances/budgeting/budget-hearing-adoption</a:t>
            </a:r>
            <a:r>
              <a:rPr lang="en-US" sz="2100" dirty="0">
                <a:solidFill>
                  <a:schemeClr val="accent6">
                    <a:lumMod val="75000"/>
                  </a:schemeClr>
                </a:solidFill>
              </a:rPr>
              <a:t> </a:t>
            </a:r>
            <a:endParaRPr lang="en-US" sz="2100" i="1" dirty="0"/>
          </a:p>
          <a:p>
            <a:pPr>
              <a:spcBef>
                <a:spcPts val="220"/>
              </a:spcBef>
              <a:spcAft>
                <a:spcPts val="1800"/>
              </a:spcAft>
              <a:buFont typeface="Arial" panose="020B0604020202020204" pitchFamily="34" charset="0"/>
              <a:buChar char="•"/>
              <a:defRPr/>
            </a:pPr>
            <a:endParaRPr lang="en-US" sz="2100"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p:txBody>
      </p:sp>
      <p:sp>
        <p:nvSpPr>
          <p:cNvPr id="5" name="Titre 1"/>
          <p:cNvSpPr txBox="1">
            <a:spLocks/>
          </p:cNvSpPr>
          <p:nvPr/>
        </p:nvSpPr>
        <p:spPr>
          <a:xfrm>
            <a:off x="1680" y="0"/>
            <a:ext cx="9140642" cy="925497"/>
          </a:xfrm>
          <a:prstGeom prst="rect">
            <a:avLst/>
          </a:prstGeom>
        </p:spPr>
        <p:txBody>
          <a:bodyPr vert="horz" lIns="68580" tIns="34290" rIns="68580" bIns="34290" rtlCol="0" anchor="ctr">
            <a:normAutofit fontScale="97500"/>
          </a:bodyPr>
          <a:lstStyle>
            <a:lvl1pPr algn="ctr" defTabSz="914377" rtl="0" eaLnBrk="1" latinLnBrk="0" hangingPunct="1">
              <a:lnSpc>
                <a:spcPct val="90000"/>
              </a:lnSpc>
              <a:spcBef>
                <a:spcPct val="0"/>
              </a:spcBef>
              <a:buNone/>
              <a:defRPr sz="4800" kern="1200">
                <a:solidFill>
                  <a:schemeClr val="bg1"/>
                </a:solidFill>
                <a:latin typeface="Lato Black" panose="020F0A02020204030203" pitchFamily="34" charset="0"/>
                <a:ea typeface="+mj-ea"/>
                <a:cs typeface="+mj-cs"/>
              </a:defRPr>
            </a:lvl1pPr>
          </a:lstStyle>
          <a:p>
            <a:r>
              <a:rPr lang="fr-CA" altLang="en-US" sz="3600" b="1" dirty="0"/>
              <a:t>2022-23 Budget Preparation</a:t>
            </a:r>
          </a:p>
        </p:txBody>
      </p:sp>
    </p:spTree>
    <p:extLst>
      <p:ext uri="{BB962C8B-B14F-4D97-AF65-F5344CB8AC3E}">
        <p14:creationId xmlns:p14="http://schemas.microsoft.com/office/powerpoint/2010/main" val="1416308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1680" y="32485"/>
            <a:ext cx="9040655" cy="877102"/>
          </a:xfrm>
        </p:spPr>
        <p:txBody>
          <a:bodyPr>
            <a:noAutofit/>
          </a:bodyPr>
          <a:lstStyle/>
          <a:p>
            <a:r>
              <a:rPr lang="fr-CA" altLang="en-US" dirty="0"/>
              <a:t>Energy Efficiency Savings Reporting</a:t>
            </a:r>
          </a:p>
        </p:txBody>
      </p:sp>
      <p:sp>
        <p:nvSpPr>
          <p:cNvPr id="80899" name="Content Placeholder 5"/>
          <p:cNvSpPr>
            <a:spLocks noGrp="1"/>
          </p:cNvSpPr>
          <p:nvPr>
            <p:ph idx="1"/>
          </p:nvPr>
        </p:nvSpPr>
        <p:spPr>
          <a:xfrm>
            <a:off x="1090192" y="1115022"/>
            <a:ext cx="7688048" cy="3515933"/>
          </a:xfrm>
        </p:spPr>
        <p:txBody>
          <a:bodyPr>
            <a:noAutofit/>
          </a:bodyPr>
          <a:lstStyle/>
          <a:p>
            <a:pPr>
              <a:spcAft>
                <a:spcPts val="1800"/>
              </a:spcAft>
              <a:buFont typeface="Arial" panose="020B0604020202020204" pitchFamily="34" charset="0"/>
              <a:buChar char="•"/>
              <a:defRPr/>
            </a:pPr>
            <a:r>
              <a:rPr lang="en-US" dirty="0">
                <a:latin typeface="Lato Black" panose="020F0A02020204030203" pitchFamily="34" charset="0"/>
              </a:rPr>
              <a:t>Districts should review their reported utility savings in the SAFR Reporting Portal</a:t>
            </a:r>
          </a:p>
          <a:p>
            <a:pPr>
              <a:spcAft>
                <a:spcPts val="1800"/>
              </a:spcAft>
              <a:buFont typeface="Arial" panose="020B0604020202020204" pitchFamily="34" charset="0"/>
              <a:buChar char="•"/>
              <a:defRPr/>
            </a:pPr>
            <a:r>
              <a:rPr lang="en-US" altLang="en-US" dirty="0">
                <a:latin typeface="Lato Black" panose="020F0A02020204030203" pitchFamily="34" charset="0"/>
              </a:rPr>
              <a:t>Report/update savings within two weeks of the budget hearing date. Confirm </a:t>
            </a:r>
            <a:r>
              <a:rPr lang="en-US" altLang="en-US" u="sng" dirty="0">
                <a:latin typeface="Lato Black" panose="020F0A02020204030203" pitchFamily="34" charset="0"/>
              </a:rPr>
              <a:t>before </a:t>
            </a:r>
            <a:r>
              <a:rPr lang="en-US" altLang="en-US" dirty="0">
                <a:latin typeface="Lato Black" panose="020F0A02020204030203" pitchFamily="34" charset="0"/>
              </a:rPr>
              <a:t>setting your levy</a:t>
            </a:r>
          </a:p>
          <a:p>
            <a:pPr>
              <a:spcAft>
                <a:spcPts val="1800"/>
              </a:spcAft>
              <a:buFont typeface="Arial" panose="020B0604020202020204" pitchFamily="34" charset="0"/>
              <a:buChar char="•"/>
              <a:defRPr/>
            </a:pPr>
            <a:r>
              <a:rPr lang="en-US" dirty="0">
                <a:latin typeface="Lato Black" panose="020F0A02020204030203" pitchFamily="34" charset="0"/>
              </a:rPr>
              <a:t>Districts needing to update their energy efficiency utility savings are to contact Roger Kordus at 608-267-3752 or </a:t>
            </a:r>
            <a:r>
              <a:rPr lang="en-US" dirty="0">
                <a:hlinkClick r:id="rId3"/>
              </a:rPr>
              <a:t>roger.kordus@dpi.wi.gov</a:t>
            </a: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43</a:t>
            </a:fld>
            <a:endParaRPr lang="fr-CA" altLang="en-US" dirty="0"/>
          </a:p>
        </p:txBody>
      </p:sp>
    </p:spTree>
    <p:extLst>
      <p:ext uri="{BB962C8B-B14F-4D97-AF65-F5344CB8AC3E}">
        <p14:creationId xmlns:p14="http://schemas.microsoft.com/office/powerpoint/2010/main" val="3087531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Debt Schedule </a:t>
            </a:r>
          </a:p>
        </p:txBody>
      </p:sp>
      <p:sp>
        <p:nvSpPr>
          <p:cNvPr id="3" name="Content Placeholder 2"/>
          <p:cNvSpPr>
            <a:spLocks noGrp="1"/>
          </p:cNvSpPr>
          <p:nvPr>
            <p:ph idx="1"/>
          </p:nvPr>
        </p:nvSpPr>
        <p:spPr>
          <a:xfrm>
            <a:off x="1193007" y="1014413"/>
            <a:ext cx="6636544" cy="4036219"/>
          </a:xfrm>
        </p:spPr>
        <p:txBody>
          <a:bodyPr>
            <a:normAutofit fontScale="92500" lnSpcReduction="20000"/>
          </a:bodyPr>
          <a:lstStyle/>
          <a:p>
            <a:pPr>
              <a:spcAft>
                <a:spcPts val="1350"/>
              </a:spcAft>
            </a:pPr>
            <a:r>
              <a:rPr lang="en-US" dirty="0"/>
              <a:t>Submit any changes to debt schedule within 10 days of the change (in the school finance reporting portal - “SAFR”)</a:t>
            </a:r>
          </a:p>
          <a:p>
            <a:pPr>
              <a:spcAft>
                <a:spcPts val="1350"/>
              </a:spcAft>
            </a:pPr>
            <a:r>
              <a:rPr lang="en-US" dirty="0"/>
              <a:t>New debt issued OR changes to existing debt schedules.</a:t>
            </a:r>
          </a:p>
          <a:p>
            <a:pPr>
              <a:spcAft>
                <a:spcPts val="1350"/>
              </a:spcAft>
            </a:pPr>
            <a:r>
              <a:rPr lang="en-US" dirty="0"/>
              <a:t>Keeping SAFR updated will ensure consistency with the debt schedule data in the district’s Annual Report</a:t>
            </a:r>
          </a:p>
          <a:p>
            <a:pPr>
              <a:spcAft>
                <a:spcPts val="1350"/>
              </a:spcAft>
            </a:pPr>
            <a:r>
              <a:rPr lang="en-US" dirty="0"/>
              <a:t>For more information on debt, including reporting instructions, please refer to         </a:t>
            </a:r>
            <a:r>
              <a:rPr lang="en-US" dirty="0">
                <a:hlinkClick r:id="rId2"/>
              </a:rPr>
              <a:t>http://dpi.wi.gov/sfs/finances/debt/overview </a:t>
            </a:r>
            <a:endParaRPr lang="en-US" dirty="0"/>
          </a:p>
          <a:p>
            <a:pPr>
              <a:spcAft>
                <a:spcPts val="1350"/>
              </a:spcAft>
            </a:pPr>
            <a:r>
              <a:rPr lang="en-US" dirty="0"/>
              <a:t>Contact: dpifin@dpi.wi.gov</a:t>
            </a:r>
          </a:p>
        </p:txBody>
      </p:sp>
    </p:spTree>
    <p:extLst>
      <p:ext uri="{BB962C8B-B14F-4D97-AF65-F5344CB8AC3E}">
        <p14:creationId xmlns:p14="http://schemas.microsoft.com/office/powerpoint/2010/main" val="1353140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p:nvPr>
        </p:nvSpPr>
        <p:spPr>
          <a:xfrm>
            <a:off x="1680" y="-32486"/>
            <a:ext cx="9140642" cy="985387"/>
          </a:xfrm>
        </p:spPr>
        <p:txBody>
          <a:bodyPr/>
          <a:lstStyle/>
          <a:p>
            <a:pPr algn="ctr" eaLnBrk="1" hangingPunct="1"/>
            <a:r>
              <a:rPr lang="fr-CA" altLang="en-US" b="1" dirty="0">
                <a:solidFill>
                  <a:srgbClr val="C00000"/>
                </a:solidFill>
                <a:latin typeface="Comic Sans MS" panose="030F0702030302020204" pitchFamily="66" charset="0"/>
              </a:rPr>
              <a:t> </a:t>
            </a:r>
            <a:r>
              <a:rPr lang="fr-CA" altLang="en-US" b="1" dirty="0"/>
              <a:t>Budget Adoption</a:t>
            </a:r>
          </a:p>
        </p:txBody>
      </p:sp>
      <p:sp>
        <p:nvSpPr>
          <p:cNvPr id="43011" name="Content Placeholder 5"/>
          <p:cNvSpPr>
            <a:spLocks noGrp="1"/>
          </p:cNvSpPr>
          <p:nvPr>
            <p:ph idx="1"/>
          </p:nvPr>
        </p:nvSpPr>
        <p:spPr>
          <a:xfrm>
            <a:off x="1237562" y="992387"/>
            <a:ext cx="6668878" cy="3872081"/>
          </a:xfrm>
        </p:spPr>
        <p:txBody>
          <a:bodyPr>
            <a:normAutofit lnSpcReduction="10000"/>
          </a:bodyPr>
          <a:lstStyle/>
          <a:p>
            <a:pPr marL="0" indent="0">
              <a:spcAft>
                <a:spcPts val="900"/>
              </a:spcAft>
              <a:buNone/>
              <a:defRPr/>
            </a:pPr>
            <a:r>
              <a:rPr lang="en-US" dirty="0">
                <a:latin typeface="Lato Black" panose="020F0A02020204030203"/>
              </a:rPr>
              <a:t>The school board shall adopt a budget at a school board meeting after the public hearing and no later than the meeting in which the tax levy is set.  This is sometimes referred to as the “original” budget.</a:t>
            </a:r>
          </a:p>
          <a:p>
            <a:pPr lvl="1">
              <a:buFont typeface="Wingdings" panose="05000000000000000000" pitchFamily="2" charset="2"/>
              <a:buChar char="Ø"/>
              <a:defRPr/>
            </a:pPr>
            <a:r>
              <a:rPr lang="en-US" sz="2344" b="1" dirty="0">
                <a:solidFill>
                  <a:srgbClr val="C00000"/>
                </a:solidFill>
              </a:rPr>
              <a:t>November 1</a:t>
            </a:r>
            <a:r>
              <a:rPr lang="en-US" sz="2344" b="1" baseline="30000" dirty="0">
                <a:solidFill>
                  <a:srgbClr val="C00000"/>
                </a:solidFill>
              </a:rPr>
              <a:t>st</a:t>
            </a:r>
            <a:r>
              <a:rPr lang="en-US" sz="2344" b="1" dirty="0">
                <a:solidFill>
                  <a:srgbClr val="C00000"/>
                </a:solidFill>
              </a:rPr>
              <a:t> </a:t>
            </a:r>
            <a:r>
              <a:rPr lang="en-US" sz="2344" dirty="0"/>
              <a:t>– </a:t>
            </a:r>
            <a:r>
              <a:rPr lang="en-US" sz="2100" b="1" dirty="0">
                <a:solidFill>
                  <a:srgbClr val="002060"/>
                </a:solidFill>
                <a:latin typeface="Lato Black" panose="020F0A02020204030203"/>
              </a:rPr>
              <a:t>deadline for adopting the “original” budget and setting the levy amount</a:t>
            </a:r>
          </a:p>
          <a:p>
            <a:pPr lvl="1">
              <a:buFont typeface="Wingdings" panose="05000000000000000000" pitchFamily="2" charset="2"/>
              <a:buChar char="Ø"/>
              <a:defRPr/>
            </a:pPr>
            <a:r>
              <a:rPr lang="en-US" sz="2344" b="1" dirty="0">
                <a:solidFill>
                  <a:srgbClr val="C00000"/>
                </a:solidFill>
              </a:rPr>
              <a:t>November 10</a:t>
            </a:r>
            <a:r>
              <a:rPr lang="en-US" sz="2344" b="1" baseline="30000" dirty="0">
                <a:solidFill>
                  <a:srgbClr val="C00000"/>
                </a:solidFill>
              </a:rPr>
              <a:t>th</a:t>
            </a:r>
            <a:r>
              <a:rPr lang="en-US" sz="2344" b="1" dirty="0">
                <a:solidFill>
                  <a:srgbClr val="C00000"/>
                </a:solidFill>
              </a:rPr>
              <a:t> </a:t>
            </a:r>
            <a:r>
              <a:rPr lang="en-US" sz="2344" dirty="0"/>
              <a:t>– </a:t>
            </a:r>
            <a:r>
              <a:rPr lang="en-US" sz="2100" b="1" dirty="0">
                <a:solidFill>
                  <a:srgbClr val="002060"/>
                </a:solidFill>
                <a:latin typeface="Lato Black" panose="020F0A02020204030203"/>
              </a:rPr>
              <a:t>deadline for certifying the levy amount to the municipalities</a:t>
            </a:r>
          </a:p>
          <a:p>
            <a:pPr>
              <a:buFont typeface="Wingdings" pitchFamily="2" charset="2"/>
              <a:buChar char="q"/>
              <a:defRPr/>
            </a:pPr>
            <a:endParaRPr lang="en-US" altLang="en-US" sz="2100" dirty="0">
              <a:solidFill>
                <a:srgbClr val="C00000"/>
              </a:solidFill>
              <a:latin typeface="Comic Sans MS" pitchFamily="66" charset="0"/>
            </a:endParaRP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45</a:t>
            </a:fld>
            <a:endParaRPr lang="fr-CA" altLang="en-US" dirty="0"/>
          </a:p>
        </p:txBody>
      </p:sp>
    </p:spTree>
    <p:extLst>
      <p:ext uri="{BB962C8B-B14F-4D97-AF65-F5344CB8AC3E}">
        <p14:creationId xmlns:p14="http://schemas.microsoft.com/office/powerpoint/2010/main" val="3839447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1680" y="0"/>
            <a:ext cx="9140642" cy="909587"/>
          </a:xfrm>
        </p:spPr>
        <p:txBody>
          <a:bodyPr>
            <a:normAutofit/>
          </a:bodyPr>
          <a:lstStyle/>
          <a:p>
            <a:pPr algn="ctr" eaLnBrk="1" hangingPunct="1"/>
            <a:r>
              <a:rPr lang="fr-CA" altLang="en-US" b="1" dirty="0"/>
              <a:t>WUFAR Updates</a:t>
            </a:r>
          </a:p>
        </p:txBody>
      </p:sp>
      <p:sp>
        <p:nvSpPr>
          <p:cNvPr id="74755" name="Content Placeholder 3"/>
          <p:cNvSpPr>
            <a:spLocks noGrp="1"/>
          </p:cNvSpPr>
          <p:nvPr>
            <p:ph idx="1"/>
          </p:nvPr>
        </p:nvSpPr>
        <p:spPr>
          <a:xfrm>
            <a:off x="1173617" y="1051024"/>
            <a:ext cx="6668878" cy="3581699"/>
          </a:xfrm>
        </p:spPr>
        <p:txBody>
          <a:bodyPr>
            <a:normAutofit fontScale="85000" lnSpcReduction="20000"/>
          </a:bodyPr>
          <a:lstStyle/>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Minimal changes for the 2022-2023 school year</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Released in October and April of the fiscal year</a:t>
            </a:r>
          </a:p>
          <a:p>
            <a:pPr marL="342900" indent="-342900">
              <a:lnSpc>
                <a:spcPct val="120000"/>
              </a:lnSpc>
              <a:spcAft>
                <a:spcPts val="1800"/>
              </a:spcAft>
              <a:buFont typeface="Arial" panose="020B0604020202020204" pitchFamily="34" charset="0"/>
              <a:buChar char="•"/>
            </a:pPr>
            <a:r>
              <a:rPr lang="en-US" altLang="en-US" dirty="0">
                <a:latin typeface="Lato Black" panose="020F0A02020204030203"/>
              </a:rPr>
              <a:t>Significant changes occurred in FY19</a:t>
            </a:r>
          </a:p>
          <a:p>
            <a:pPr marL="521208" lvl="1" indent="-342900">
              <a:lnSpc>
                <a:spcPct val="120000"/>
              </a:lnSpc>
              <a:spcAft>
                <a:spcPts val="1800"/>
              </a:spcAft>
              <a:buFont typeface="Courier New" panose="02070309020205020404" pitchFamily="49" charset="0"/>
              <a:buChar char="o"/>
            </a:pPr>
            <a:r>
              <a:rPr lang="en-US" altLang="en-US" dirty="0">
                <a:latin typeface="Lato Black" panose="020F0A02020204030203"/>
              </a:rPr>
              <a:t>Related to Federal reporting of technology </a:t>
            </a:r>
          </a:p>
          <a:p>
            <a:pPr marL="521208" lvl="1" indent="-342900">
              <a:lnSpc>
                <a:spcPct val="120000"/>
              </a:lnSpc>
              <a:spcAft>
                <a:spcPts val="1800"/>
              </a:spcAft>
              <a:buFont typeface="Courier New" panose="02070309020205020404" pitchFamily="49" charset="0"/>
              <a:buChar char="o"/>
            </a:pPr>
            <a:r>
              <a:rPr lang="en-US" altLang="en-US" dirty="0">
                <a:latin typeface="Lato Black" panose="020F0A02020204030203"/>
              </a:rPr>
              <a:t>Non-tech codes are impacted as well</a:t>
            </a:r>
          </a:p>
          <a:p>
            <a:pPr marL="521208" lvl="1" indent="-342900">
              <a:lnSpc>
                <a:spcPct val="120000"/>
              </a:lnSpc>
              <a:spcAft>
                <a:spcPts val="1800"/>
              </a:spcAft>
              <a:buFont typeface="Courier New" panose="02070309020205020404" pitchFamily="49" charset="0"/>
              <a:buChar char="o"/>
            </a:pPr>
            <a:r>
              <a:rPr lang="en-US" altLang="en-US" dirty="0">
                <a:latin typeface="Lato Black" panose="020F0A02020204030203"/>
              </a:rPr>
              <a:t>Common School fund now has a project code</a:t>
            </a:r>
          </a:p>
          <a:p>
            <a:pPr marL="342900" indent="-342900">
              <a:lnSpc>
                <a:spcPct val="120000"/>
              </a:lnSpc>
              <a:spcAft>
                <a:spcPts val="1800"/>
              </a:spcAft>
              <a:buClr>
                <a:srgbClr val="002060"/>
              </a:buClr>
              <a:buFont typeface="Arial" panose="020B0604020202020204" pitchFamily="34" charset="0"/>
              <a:buChar char="•"/>
            </a:pPr>
            <a:endParaRPr lang="en-US" altLang="en-US" dirty="0">
              <a:solidFill>
                <a:srgbClr val="002060"/>
              </a:solidFill>
              <a:latin typeface="Lato Black" panose="020F0A02020204030203"/>
            </a:endParaRP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46</a:t>
            </a:fld>
            <a:endParaRPr lang="fr-CA" altLang="en-US" dirty="0"/>
          </a:p>
        </p:txBody>
      </p:sp>
    </p:spTree>
    <p:extLst>
      <p:ext uri="{BB962C8B-B14F-4D97-AF65-F5344CB8AC3E}">
        <p14:creationId xmlns:p14="http://schemas.microsoft.com/office/powerpoint/2010/main" val="3994832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1680" y="0"/>
            <a:ext cx="9140642" cy="909587"/>
          </a:xfrm>
        </p:spPr>
        <p:txBody>
          <a:bodyPr>
            <a:normAutofit/>
          </a:bodyPr>
          <a:lstStyle/>
          <a:p>
            <a:pPr algn="ctr" eaLnBrk="1" hangingPunct="1"/>
            <a:r>
              <a:rPr lang="fr-CA" altLang="en-US" b="1" dirty="0"/>
              <a:t>WUFAR Updates</a:t>
            </a: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47</a:t>
            </a:fld>
            <a:endParaRPr lang="fr-CA" altLang="en-US" dirty="0"/>
          </a:p>
        </p:txBody>
      </p:sp>
      <p:pic>
        <p:nvPicPr>
          <p:cNvPr id="4" name="Picture 3"/>
          <p:cNvPicPr>
            <a:picLocks noChangeAspect="1"/>
          </p:cNvPicPr>
          <p:nvPr/>
        </p:nvPicPr>
        <p:blipFill>
          <a:blip r:embed="rId3"/>
          <a:stretch>
            <a:fillRect/>
          </a:stretch>
        </p:blipFill>
        <p:spPr>
          <a:xfrm>
            <a:off x="914115" y="991761"/>
            <a:ext cx="6986588" cy="3414713"/>
          </a:xfrm>
          <a:prstGeom prst="rect">
            <a:avLst/>
          </a:prstGeom>
        </p:spPr>
      </p:pic>
      <p:sp>
        <p:nvSpPr>
          <p:cNvPr id="5" name="Rectangle 4"/>
          <p:cNvSpPr/>
          <p:nvPr/>
        </p:nvSpPr>
        <p:spPr>
          <a:xfrm>
            <a:off x="2439906" y="4638943"/>
            <a:ext cx="3884910" cy="300082"/>
          </a:xfrm>
          <a:prstGeom prst="rect">
            <a:avLst/>
          </a:prstGeom>
        </p:spPr>
        <p:txBody>
          <a:bodyPr wrap="none">
            <a:spAutoFit/>
          </a:bodyPr>
          <a:lstStyle/>
          <a:p>
            <a:r>
              <a:rPr lang="en-US" sz="1350" dirty="0">
                <a:latin typeface="Lato Black" panose="020F0A02020204030203" pitchFamily="34" charset="0"/>
                <a:hlinkClick r:id="rId4"/>
              </a:rPr>
              <a:t>https://dpi.wi.gov/sfs/finances/wufar/overview</a:t>
            </a:r>
            <a:endParaRPr lang="en-US" sz="1350" dirty="0">
              <a:latin typeface="Lato Black" panose="020F0A02020204030203" pitchFamily="34" charset="0"/>
            </a:endParaRPr>
          </a:p>
        </p:txBody>
      </p:sp>
    </p:spTree>
    <p:extLst>
      <p:ext uri="{BB962C8B-B14F-4D97-AF65-F5344CB8AC3E}">
        <p14:creationId xmlns:p14="http://schemas.microsoft.com/office/powerpoint/2010/main" val="746744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1680" y="0"/>
            <a:ext cx="9140642" cy="909587"/>
          </a:xfrm>
        </p:spPr>
        <p:txBody>
          <a:bodyPr>
            <a:normAutofit/>
          </a:bodyPr>
          <a:lstStyle/>
          <a:p>
            <a:pPr algn="ctr" eaLnBrk="1" hangingPunct="1"/>
            <a:r>
              <a:rPr lang="fr-CA" altLang="en-US" b="1" dirty="0"/>
              <a:t>Points to </a:t>
            </a:r>
            <a:r>
              <a:rPr lang="fr-CA" altLang="en-US" b="1" dirty="0" err="1"/>
              <a:t>Remember</a:t>
            </a:r>
            <a:endParaRPr lang="fr-CA" altLang="en-US" b="1" dirty="0"/>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48</a:t>
            </a:fld>
            <a:endParaRPr lang="fr-CA" altLang="en-US" dirty="0"/>
          </a:p>
        </p:txBody>
      </p:sp>
      <p:sp>
        <p:nvSpPr>
          <p:cNvPr id="7" name="TextBox 6">
            <a:extLst>
              <a:ext uri="{FF2B5EF4-FFF2-40B4-BE49-F238E27FC236}">
                <a16:creationId xmlns:a16="http://schemas.microsoft.com/office/drawing/2014/main" id="{DF1CD662-60E2-4C3B-BB8F-7B0388576F56}"/>
              </a:ext>
            </a:extLst>
          </p:cNvPr>
          <p:cNvSpPr txBox="1"/>
          <p:nvPr/>
        </p:nvSpPr>
        <p:spPr>
          <a:xfrm>
            <a:off x="847288" y="1367406"/>
            <a:ext cx="7910818" cy="2985433"/>
          </a:xfrm>
          <a:prstGeom prst="rect">
            <a:avLst/>
          </a:prstGeom>
          <a:noFill/>
        </p:spPr>
        <p:txBody>
          <a:bodyPr wrap="square">
            <a:spAutoFit/>
          </a:bodyPr>
          <a:lstStyle/>
          <a:p>
            <a:pPr marL="514350" indent="-514350">
              <a:spcAft>
                <a:spcPts val="2400"/>
              </a:spcAft>
              <a:buFont typeface="Wingdings" panose="05000000000000000000" pitchFamily="2" charset="2"/>
              <a:buChar char="Ø"/>
            </a:pPr>
            <a:r>
              <a:rPr lang="en-US" sz="1800" b="1" dirty="0">
                <a:latin typeface="Lato Black" panose="020F0A02020204030203" pitchFamily="34" charset="0"/>
              </a:rPr>
              <a:t>State aids are paid on prior year data  (July 1 aid estimate)</a:t>
            </a:r>
          </a:p>
          <a:p>
            <a:pPr marL="514350" indent="-514350">
              <a:spcAft>
                <a:spcPts val="2400"/>
              </a:spcAft>
              <a:buFont typeface="Wingdings" panose="05000000000000000000" pitchFamily="2" charset="2"/>
              <a:buChar char="Ø"/>
            </a:pPr>
            <a:r>
              <a:rPr lang="en-US" sz="1800" b="1" dirty="0">
                <a:latin typeface="Lato Black" panose="020F0A02020204030203" pitchFamily="34" charset="0"/>
              </a:rPr>
              <a:t>You will often have three budget years cycling at the same time (Hopefully only two at this time)</a:t>
            </a:r>
          </a:p>
          <a:p>
            <a:pPr marL="514350" indent="-514350">
              <a:spcAft>
                <a:spcPts val="2400"/>
              </a:spcAft>
              <a:buFont typeface="Wingdings" panose="05000000000000000000" pitchFamily="2" charset="2"/>
              <a:buChar char="Ø"/>
            </a:pPr>
            <a:r>
              <a:rPr lang="en-US" sz="1800" b="1" dirty="0">
                <a:latin typeface="Lato Black" panose="020F0A02020204030203" pitchFamily="34" charset="0"/>
              </a:rPr>
              <a:t>Statutory requirements, reports, and deadlines</a:t>
            </a:r>
          </a:p>
          <a:p>
            <a:pPr marL="514350" indent="-514350">
              <a:spcAft>
                <a:spcPts val="2400"/>
              </a:spcAft>
              <a:buFont typeface="Wingdings" panose="05000000000000000000" pitchFamily="2" charset="2"/>
              <a:buChar char="Ø"/>
            </a:pPr>
            <a:r>
              <a:rPr lang="en-US" sz="1800" b="1" dirty="0">
                <a:latin typeface="Lato Black" panose="020F0A02020204030203" pitchFamily="34" charset="0"/>
              </a:rPr>
              <a:t> Sign up for the DPI SFS listserv and read it</a:t>
            </a:r>
          </a:p>
          <a:p>
            <a:pPr marL="514350" indent="-514350">
              <a:spcAft>
                <a:spcPts val="2400"/>
              </a:spcAft>
              <a:buFont typeface="Wingdings" panose="05000000000000000000" pitchFamily="2" charset="2"/>
              <a:buChar char="Ø"/>
            </a:pPr>
            <a:r>
              <a:rPr lang="en-US" sz="1800" b="1" dirty="0">
                <a:latin typeface="Lato Black" panose="020F0A02020204030203" pitchFamily="34" charset="0"/>
              </a:rPr>
              <a:t>The SFS website and Team are a resource</a:t>
            </a:r>
          </a:p>
        </p:txBody>
      </p:sp>
    </p:spTree>
    <p:extLst>
      <p:ext uri="{BB962C8B-B14F-4D97-AF65-F5344CB8AC3E}">
        <p14:creationId xmlns:p14="http://schemas.microsoft.com/office/powerpoint/2010/main" val="288351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49B39-D9F8-4534-A277-89EFFEFF9D99}"/>
              </a:ext>
            </a:extLst>
          </p:cNvPr>
          <p:cNvSpPr>
            <a:spLocks noGrp="1"/>
          </p:cNvSpPr>
          <p:nvPr>
            <p:ph type="body" sz="quarter" idx="13"/>
          </p:nvPr>
        </p:nvSpPr>
        <p:spPr/>
        <p:txBody>
          <a:bodyPr/>
          <a:lstStyle/>
          <a:p>
            <a:r>
              <a:rPr lang="en-US" dirty="0"/>
              <a:t>Contact Us</a:t>
            </a:r>
          </a:p>
        </p:txBody>
      </p:sp>
      <p:sp>
        <p:nvSpPr>
          <p:cNvPr id="3" name="Text Placeholder 2">
            <a:extLst>
              <a:ext uri="{FF2B5EF4-FFF2-40B4-BE49-F238E27FC236}">
                <a16:creationId xmlns:a16="http://schemas.microsoft.com/office/drawing/2014/main" id="{91926743-F339-4E15-8609-431909FBA0DE}"/>
              </a:ext>
            </a:extLst>
          </p:cNvPr>
          <p:cNvSpPr>
            <a:spLocks noGrp="1"/>
          </p:cNvSpPr>
          <p:nvPr>
            <p:ph type="body" sz="quarter" idx="14"/>
          </p:nvPr>
        </p:nvSpPr>
        <p:spPr/>
        <p:txBody>
          <a:bodyPr>
            <a:normAutofit fontScale="92500"/>
          </a:bodyPr>
          <a:lstStyle/>
          <a:p>
            <a:r>
              <a:rPr lang="en-US" dirty="0"/>
              <a:t>Team Directory:</a:t>
            </a:r>
            <a:br>
              <a:rPr lang="en-US" dirty="0"/>
            </a:br>
            <a:r>
              <a:rPr lang="en-US" dirty="0">
                <a:hlinkClick r:id="rId2"/>
              </a:rPr>
              <a:t>dpi.wi.gov/sfs/communications/</a:t>
            </a:r>
            <a:br>
              <a:rPr lang="en-US" dirty="0">
                <a:hlinkClick r:id="rId2"/>
              </a:rPr>
            </a:br>
            <a:r>
              <a:rPr lang="en-US" dirty="0">
                <a:hlinkClick r:id="rId2"/>
              </a:rPr>
              <a:t>staff-directory</a:t>
            </a:r>
            <a:endParaRPr lang="en-US" dirty="0"/>
          </a:p>
          <a:p>
            <a:r>
              <a:rPr lang="en-US" dirty="0"/>
              <a:t>General Mailbox: </a:t>
            </a:r>
            <a:r>
              <a:rPr lang="en-US" dirty="0">
                <a:hlinkClick r:id="rId3"/>
              </a:rPr>
              <a:t>dpifin@dpi.wi.gov</a:t>
            </a:r>
            <a:endParaRPr lang="en-US" dirty="0"/>
          </a:p>
        </p:txBody>
      </p:sp>
    </p:spTree>
    <p:extLst>
      <p:ext uri="{BB962C8B-B14F-4D97-AF65-F5344CB8AC3E}">
        <p14:creationId xmlns:p14="http://schemas.microsoft.com/office/powerpoint/2010/main" val="341928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59E10-3CC4-4B40-8E04-AD1F63CC4916}"/>
              </a:ext>
            </a:extLst>
          </p:cNvPr>
          <p:cNvSpPr>
            <a:spLocks noGrp="1"/>
          </p:cNvSpPr>
          <p:nvPr>
            <p:ph type="body" sz="quarter" idx="13"/>
          </p:nvPr>
        </p:nvSpPr>
        <p:spPr/>
        <p:txBody>
          <a:bodyPr/>
          <a:lstStyle/>
          <a:p>
            <a:r>
              <a:rPr lang="en-US" dirty="0"/>
              <a:t>School Financial Services Team Resources</a:t>
            </a:r>
          </a:p>
        </p:txBody>
      </p:sp>
      <p:sp>
        <p:nvSpPr>
          <p:cNvPr id="3" name="Text Placeholder 2">
            <a:extLst>
              <a:ext uri="{FF2B5EF4-FFF2-40B4-BE49-F238E27FC236}">
                <a16:creationId xmlns:a16="http://schemas.microsoft.com/office/drawing/2014/main" id="{E94970D8-17DA-4CD8-8B2D-6A0C74937D28}"/>
              </a:ext>
            </a:extLst>
          </p:cNvPr>
          <p:cNvSpPr>
            <a:spLocks noGrp="1"/>
          </p:cNvSpPr>
          <p:nvPr>
            <p:ph type="body" sz="quarter" idx="14"/>
          </p:nvPr>
        </p:nvSpPr>
        <p:spPr>
          <a:xfrm>
            <a:off x="654341" y="1197429"/>
            <a:ext cx="7474591" cy="3659797"/>
          </a:xfrm>
        </p:spPr>
        <p:txBody>
          <a:bodyPr>
            <a:normAutofit fontScale="40000" lnSpcReduction="20000"/>
          </a:bodyPr>
          <a:lstStyle/>
          <a:p>
            <a:pPr marL="457200" lvl="0" indent="-457200" defTabSz="914377">
              <a:buFont typeface="Arial" panose="020B0604020202020204" pitchFamily="34" charset="0"/>
              <a:buChar char="•"/>
            </a:pPr>
            <a:r>
              <a:rPr lang="en-US" sz="6400" b="1" dirty="0">
                <a:latin typeface="Lato Black" panose="020F0A02020204030203" pitchFamily="34" charset="0"/>
                <a:hlinkClick r:id="rId2"/>
              </a:rPr>
              <a:t>Conferences and Workshops</a:t>
            </a:r>
            <a:endParaRPr lang="en-US" sz="6400" b="1" dirty="0">
              <a:latin typeface="Lato Black" panose="020F0A02020204030203" pitchFamily="34" charset="0"/>
            </a:endParaRPr>
          </a:p>
          <a:p>
            <a:pPr marL="457200" lvl="0" indent="-457200" defTabSz="914377">
              <a:buFont typeface="Arial" panose="020B0604020202020204" pitchFamily="34" charset="0"/>
              <a:buChar char="•"/>
            </a:pPr>
            <a:endParaRPr lang="en-US" sz="6400" b="1" dirty="0">
              <a:latin typeface="Lato Black" panose="020F0A02020204030203" pitchFamily="34" charset="0"/>
            </a:endParaRPr>
          </a:p>
          <a:p>
            <a:pPr marL="457200" lvl="0" indent="-457200" defTabSz="914377">
              <a:buFont typeface="Arial" panose="020B0604020202020204" pitchFamily="34" charset="0"/>
              <a:buChar char="•"/>
            </a:pPr>
            <a:r>
              <a:rPr lang="en-US" sz="6400" b="1" dirty="0">
                <a:latin typeface="Lato Black" panose="020F0A02020204030203" pitchFamily="34" charset="0"/>
                <a:hlinkClick r:id="rId3"/>
              </a:rPr>
              <a:t>SFS Bulletins via the Listserv  </a:t>
            </a:r>
            <a:r>
              <a:rPr lang="en-US" sz="6400" b="1" dirty="0">
                <a:latin typeface="Lato Black" panose="020F0A02020204030203" pitchFamily="34" charset="0"/>
              </a:rPr>
              <a:t>- </a:t>
            </a:r>
            <a:r>
              <a:rPr lang="en-US" sz="6400" b="1" i="1" dirty="0">
                <a:latin typeface="Lato Black" panose="020F0A02020204030203" pitchFamily="34" charset="0"/>
              </a:rPr>
              <a:t>sign up  today</a:t>
            </a:r>
          </a:p>
          <a:p>
            <a:pPr marL="0" lvl="0" indent="0" defTabSz="914377">
              <a:buNone/>
            </a:pPr>
            <a:endParaRPr lang="en-US" sz="6400" b="1" i="1" dirty="0">
              <a:latin typeface="Lato Black" panose="020F0A02020204030203" pitchFamily="34" charset="0"/>
            </a:endParaRPr>
          </a:p>
          <a:p>
            <a:pPr marL="457200" lvl="0" indent="-457200" defTabSz="914377">
              <a:buFont typeface="Arial" panose="020B0604020202020204" pitchFamily="34" charset="0"/>
              <a:buChar char="•"/>
            </a:pPr>
            <a:r>
              <a:rPr lang="en-US" sz="6400" b="1" dirty="0">
                <a:latin typeface="Lato Black" panose="020F0A02020204030203" pitchFamily="34" charset="0"/>
                <a:hlinkClick r:id="rId4"/>
              </a:rPr>
              <a:t>Web site information</a:t>
            </a:r>
            <a:r>
              <a:rPr lang="en-US" sz="6400" b="1" dirty="0">
                <a:latin typeface="Lato Black" panose="020F0A02020204030203" pitchFamily="34" charset="0"/>
              </a:rPr>
              <a:t>, including tutorials - </a:t>
            </a:r>
            <a:r>
              <a:rPr lang="en-US" sz="6400" b="1" i="1" dirty="0">
                <a:latin typeface="Lato Black" panose="020F0A02020204030203" pitchFamily="34" charset="0"/>
              </a:rPr>
              <a:t>bookmark</a:t>
            </a:r>
          </a:p>
          <a:p>
            <a:pPr marL="457200" indent="-457200" defTabSz="914377">
              <a:buFont typeface="Arial" panose="020B0604020202020204" pitchFamily="34" charset="0"/>
              <a:buChar char="•"/>
            </a:pPr>
            <a:endParaRPr lang="en-US" sz="6400" b="1" dirty="0">
              <a:latin typeface="Lato Black" panose="020F0A02020204030203" pitchFamily="34" charset="0"/>
            </a:endParaRPr>
          </a:p>
          <a:p>
            <a:endParaRPr lang="en-US" dirty="0"/>
          </a:p>
        </p:txBody>
      </p:sp>
      <p:pic>
        <p:nvPicPr>
          <p:cNvPr id="2050" name="Picture 2">
            <a:extLst>
              <a:ext uri="{FF2B5EF4-FFF2-40B4-BE49-F238E27FC236}">
                <a16:creationId xmlns:a16="http://schemas.microsoft.com/office/drawing/2014/main" id="{62886727-D078-4545-A18E-FCCA00EDF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111" y="106881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5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C24CD-028E-4D16-AD2B-E3B07E624469}"/>
              </a:ext>
            </a:extLst>
          </p:cNvPr>
          <p:cNvSpPr>
            <a:spLocks noGrp="1"/>
          </p:cNvSpPr>
          <p:nvPr>
            <p:ph type="body" sz="quarter" idx="13"/>
          </p:nvPr>
        </p:nvSpPr>
        <p:spPr/>
        <p:txBody>
          <a:bodyPr>
            <a:normAutofit fontScale="25000" lnSpcReduction="20000"/>
          </a:bodyPr>
          <a:lstStyle/>
          <a:p>
            <a:endParaRPr lang="en-US" dirty="0"/>
          </a:p>
          <a:p>
            <a:r>
              <a:rPr lang="en-US" sz="14400" dirty="0"/>
              <a:t>School Financial Services Team Resources</a:t>
            </a:r>
          </a:p>
          <a:p>
            <a:endParaRPr lang="en-US" dirty="0"/>
          </a:p>
        </p:txBody>
      </p:sp>
      <p:sp>
        <p:nvSpPr>
          <p:cNvPr id="3" name="Text Placeholder 2">
            <a:extLst>
              <a:ext uri="{FF2B5EF4-FFF2-40B4-BE49-F238E27FC236}">
                <a16:creationId xmlns:a16="http://schemas.microsoft.com/office/drawing/2014/main" id="{4127D7A5-B86C-4FBE-ABCD-DCD86FF1A41A}"/>
              </a:ext>
            </a:extLst>
          </p:cNvPr>
          <p:cNvSpPr>
            <a:spLocks noGrp="1"/>
          </p:cNvSpPr>
          <p:nvPr>
            <p:ph type="body" sz="quarter" idx="14"/>
          </p:nvPr>
        </p:nvSpPr>
        <p:spPr>
          <a:xfrm>
            <a:off x="2048561" y="1222596"/>
            <a:ext cx="5046877" cy="2512779"/>
          </a:xfrm>
        </p:spPr>
        <p:txBody>
          <a:bodyPr/>
          <a:lstStyle/>
          <a:p>
            <a:pPr marL="0" indent="0">
              <a:buNone/>
            </a:pPr>
            <a:endParaRPr lang="en-US" dirty="0"/>
          </a:p>
        </p:txBody>
      </p:sp>
      <p:sp>
        <p:nvSpPr>
          <p:cNvPr id="5" name="TextBox 4">
            <a:extLst>
              <a:ext uri="{FF2B5EF4-FFF2-40B4-BE49-F238E27FC236}">
                <a16:creationId xmlns:a16="http://schemas.microsoft.com/office/drawing/2014/main" id="{32F23519-CC6C-484D-A420-47DB65FBF60E}"/>
              </a:ext>
            </a:extLst>
          </p:cNvPr>
          <p:cNvSpPr txBox="1"/>
          <p:nvPr/>
        </p:nvSpPr>
        <p:spPr>
          <a:xfrm>
            <a:off x="1484851" y="2387084"/>
            <a:ext cx="6140741" cy="584775"/>
          </a:xfrm>
          <a:prstGeom prst="rect">
            <a:avLst/>
          </a:prstGeom>
          <a:noFill/>
        </p:spPr>
        <p:txBody>
          <a:bodyPr wrap="square">
            <a:spAutoFit/>
          </a:bodyPr>
          <a:lstStyle/>
          <a:p>
            <a:pPr>
              <a:lnSpc>
                <a:spcPct val="100000"/>
              </a:lnSpc>
            </a:pPr>
            <a:r>
              <a:rPr lang="en-US" sz="3200" dirty="0">
                <a:solidFill>
                  <a:schemeClr val="accent5"/>
                </a:solidFill>
                <a:latin typeface="Lato Black" panose="020F0A02020204030203" pitchFamily="34" charset="0"/>
              </a:rPr>
              <a:t>       Where are We in the Cycle?</a:t>
            </a:r>
          </a:p>
        </p:txBody>
      </p:sp>
    </p:spTree>
    <p:extLst>
      <p:ext uri="{BB962C8B-B14F-4D97-AF65-F5344CB8AC3E}">
        <p14:creationId xmlns:p14="http://schemas.microsoft.com/office/powerpoint/2010/main" val="109249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EDA14-3829-48E0-8CDF-354BD13110E2}"/>
              </a:ext>
            </a:extLst>
          </p:cNvPr>
          <p:cNvSpPr>
            <a:spLocks noGrp="1"/>
          </p:cNvSpPr>
          <p:nvPr>
            <p:ph type="body" sz="quarter" idx="13"/>
          </p:nvPr>
        </p:nvSpPr>
        <p:spPr/>
        <p:txBody>
          <a:bodyPr/>
          <a:lstStyle/>
          <a:p>
            <a:r>
              <a:rPr lang="en-US" dirty="0"/>
              <a:t>Current Year</a:t>
            </a:r>
          </a:p>
        </p:txBody>
      </p:sp>
      <p:sp>
        <p:nvSpPr>
          <p:cNvPr id="3" name="Text Placeholder 2">
            <a:extLst>
              <a:ext uri="{FF2B5EF4-FFF2-40B4-BE49-F238E27FC236}">
                <a16:creationId xmlns:a16="http://schemas.microsoft.com/office/drawing/2014/main" id="{CABCAA94-BF9D-4E9C-9788-EE0CF1C0F06D}"/>
              </a:ext>
            </a:extLst>
          </p:cNvPr>
          <p:cNvSpPr>
            <a:spLocks noGrp="1"/>
          </p:cNvSpPr>
          <p:nvPr>
            <p:ph type="body" sz="quarter" idx="14"/>
          </p:nvPr>
        </p:nvSpPr>
        <p:spPr>
          <a:xfrm>
            <a:off x="973124" y="1197429"/>
            <a:ext cx="6125782" cy="2512779"/>
          </a:xfrm>
        </p:spPr>
        <p:txBody>
          <a:bodyPr>
            <a:normAutofit fontScale="25000" lnSpcReduction="20000"/>
          </a:bodyPr>
          <a:lstStyle/>
          <a:p>
            <a:pPr marL="914389" lvl="1" indent="-457200">
              <a:lnSpc>
                <a:spcPct val="100000"/>
              </a:lnSpc>
              <a:spcBef>
                <a:spcPts val="0"/>
              </a:spcBef>
              <a:spcAft>
                <a:spcPts val="2400"/>
              </a:spcAft>
              <a:buFont typeface="Arial" panose="020B0604020202020204" pitchFamily="34" charset="0"/>
              <a:buChar char="•"/>
              <a:defRPr/>
            </a:pPr>
            <a:r>
              <a:rPr lang="en-US" sz="8000" b="1" dirty="0">
                <a:latin typeface="Lato Black" panose="020F0A02020204030203"/>
              </a:rPr>
              <a:t>Updating Current Year Budget</a:t>
            </a:r>
          </a:p>
          <a:p>
            <a:pPr marL="914389" lvl="1" indent="-457200">
              <a:lnSpc>
                <a:spcPct val="100000"/>
              </a:lnSpc>
              <a:spcBef>
                <a:spcPts val="0"/>
              </a:spcBef>
              <a:spcAft>
                <a:spcPts val="2400"/>
              </a:spcAft>
              <a:buFont typeface="Arial" panose="020B0604020202020204" pitchFamily="34" charset="0"/>
              <a:buChar char="•"/>
              <a:defRPr/>
            </a:pPr>
            <a:r>
              <a:rPr lang="en-US" sz="8000" b="1" dirty="0">
                <a:latin typeface="Lato Black" panose="020F0A02020204030203"/>
              </a:rPr>
              <a:t>Updating Current Year Revenue Limit</a:t>
            </a:r>
          </a:p>
          <a:p>
            <a:pPr marL="914389" lvl="1" indent="-457200">
              <a:lnSpc>
                <a:spcPct val="100000"/>
              </a:lnSpc>
              <a:spcBef>
                <a:spcPts val="0"/>
              </a:spcBef>
              <a:spcAft>
                <a:spcPts val="2400"/>
              </a:spcAft>
              <a:buFont typeface="Arial" panose="020B0604020202020204" pitchFamily="34" charset="0"/>
              <a:buChar char="•"/>
              <a:defRPr/>
            </a:pPr>
            <a:r>
              <a:rPr lang="en-US" sz="8000" b="1" dirty="0">
                <a:latin typeface="Lato Black" panose="020F0A02020204030203"/>
              </a:rPr>
              <a:t>Updating Current Year Membership</a:t>
            </a:r>
          </a:p>
          <a:p>
            <a:pPr marL="914389" lvl="1" indent="-457200">
              <a:lnSpc>
                <a:spcPct val="100000"/>
              </a:lnSpc>
              <a:spcBef>
                <a:spcPts val="0"/>
              </a:spcBef>
              <a:spcAft>
                <a:spcPts val="2400"/>
              </a:spcAft>
              <a:buFont typeface="Arial" panose="020B0604020202020204" pitchFamily="34" charset="0"/>
              <a:buChar char="•"/>
              <a:defRPr/>
            </a:pPr>
            <a:r>
              <a:rPr lang="en-US" sz="8000" b="1" dirty="0">
                <a:latin typeface="Lato Black" panose="020F0A02020204030203"/>
              </a:rPr>
              <a:t>June and July aid withholding  for Vouchers and Open Enrollment </a:t>
            </a:r>
          </a:p>
          <a:p>
            <a:pPr marL="914389" lvl="1" indent="-457200">
              <a:lnSpc>
                <a:spcPct val="100000"/>
              </a:lnSpc>
              <a:spcBef>
                <a:spcPts val="0"/>
              </a:spcBef>
              <a:spcAft>
                <a:spcPts val="2400"/>
              </a:spcAft>
              <a:buFont typeface="Arial" panose="020B0604020202020204" pitchFamily="34" charset="0"/>
              <a:buChar char="•"/>
              <a:defRPr/>
            </a:pPr>
            <a:r>
              <a:rPr lang="en-US" sz="8000" b="1" dirty="0">
                <a:latin typeface="Lato Black" panose="020F0A02020204030203"/>
              </a:rPr>
              <a:t>Reports will open / close this summer</a:t>
            </a:r>
          </a:p>
          <a:p>
            <a:endParaRPr lang="en-US" dirty="0"/>
          </a:p>
        </p:txBody>
      </p:sp>
    </p:spTree>
    <p:extLst>
      <p:ext uri="{BB962C8B-B14F-4D97-AF65-F5344CB8AC3E}">
        <p14:creationId xmlns:p14="http://schemas.microsoft.com/office/powerpoint/2010/main" val="69734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Upcoming Year</a:t>
            </a:r>
            <a:endParaRPr lang="en-US" dirty="0"/>
          </a:p>
        </p:txBody>
      </p:sp>
      <p:sp>
        <p:nvSpPr>
          <p:cNvPr id="3" name="Content Placeholder 2"/>
          <p:cNvSpPr>
            <a:spLocks noGrp="1"/>
          </p:cNvSpPr>
          <p:nvPr>
            <p:ph idx="1"/>
          </p:nvPr>
        </p:nvSpPr>
        <p:spPr>
          <a:xfrm>
            <a:off x="1272667" y="1209310"/>
            <a:ext cx="6573882" cy="3460988"/>
          </a:xfrm>
        </p:spPr>
        <p:txBody>
          <a:bodyPr>
            <a:normAutofit fontScale="77500" lnSpcReduction="20000"/>
          </a:bodyPr>
          <a:lstStyle/>
          <a:p>
            <a:pPr marL="342900" indent="-342900">
              <a:lnSpc>
                <a:spcPct val="120000"/>
              </a:lnSpc>
              <a:spcAft>
                <a:spcPts val="1800"/>
              </a:spcAft>
              <a:buFont typeface="Arial" panose="020B0604020202020204" pitchFamily="34" charset="0"/>
              <a:buChar char="•"/>
            </a:pPr>
            <a:r>
              <a:rPr lang="en-US" sz="3450" dirty="0">
                <a:latin typeface="Lato Black" panose="020F0A02020204030203"/>
              </a:rPr>
              <a:t>Summer and Interim Membership</a:t>
            </a:r>
          </a:p>
          <a:p>
            <a:pPr marL="342900" indent="-342900">
              <a:lnSpc>
                <a:spcPct val="120000"/>
              </a:lnSpc>
              <a:spcAft>
                <a:spcPts val="1800"/>
              </a:spcAft>
              <a:buFont typeface="Arial" panose="020B0604020202020204" pitchFamily="34" charset="0"/>
              <a:buChar char="•"/>
            </a:pPr>
            <a:r>
              <a:rPr lang="en-US" sz="3450" dirty="0">
                <a:latin typeface="Lato Black" panose="020F0A02020204030203"/>
              </a:rPr>
              <a:t>Summer and Interim Transportation</a:t>
            </a:r>
          </a:p>
          <a:p>
            <a:pPr marL="342900" indent="-342900">
              <a:lnSpc>
                <a:spcPct val="120000"/>
              </a:lnSpc>
              <a:spcAft>
                <a:spcPts val="1800"/>
              </a:spcAft>
              <a:buFont typeface="Arial" panose="020B0604020202020204" pitchFamily="34" charset="0"/>
              <a:buChar char="•"/>
            </a:pPr>
            <a:r>
              <a:rPr lang="en-US" sz="3450" dirty="0">
                <a:latin typeface="Lato Black" panose="020F0A02020204030203"/>
              </a:rPr>
              <a:t>Preparing Budget for Hearing and Possible Adoption</a:t>
            </a:r>
          </a:p>
          <a:p>
            <a:pPr marL="342900" indent="-342900">
              <a:lnSpc>
                <a:spcPct val="120000"/>
              </a:lnSpc>
              <a:spcAft>
                <a:spcPts val="1800"/>
              </a:spcAft>
              <a:buFont typeface="Arial" panose="020B0604020202020204" pitchFamily="34" charset="0"/>
              <a:buChar char="•"/>
            </a:pPr>
            <a:r>
              <a:rPr lang="en-US" sz="3450" dirty="0">
                <a:latin typeface="Lato Black" panose="020F0A02020204030203"/>
              </a:rPr>
              <a:t>Collecting Data for Transfer of Service</a:t>
            </a:r>
          </a:p>
          <a:p>
            <a:endParaRPr lang="en-US" dirty="0"/>
          </a:p>
        </p:txBody>
      </p:sp>
    </p:spTree>
    <p:extLst>
      <p:ext uri="{BB962C8B-B14F-4D97-AF65-F5344CB8AC3E}">
        <p14:creationId xmlns:p14="http://schemas.microsoft.com/office/powerpoint/2010/main" val="364295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09" t="2072" r="1047" b="6753"/>
          <a:stretch/>
        </p:blipFill>
        <p:spPr>
          <a:xfrm>
            <a:off x="885684" y="1076278"/>
            <a:ext cx="7372634" cy="3911591"/>
          </a:xfrm>
          <a:prstGeom prst="rect">
            <a:avLst/>
          </a:prstGeom>
        </p:spPr>
      </p:pic>
      <p:sp>
        <p:nvSpPr>
          <p:cNvPr id="30722" name="Titre 1"/>
          <p:cNvSpPr>
            <a:spLocks noGrp="1"/>
          </p:cNvSpPr>
          <p:nvPr>
            <p:ph type="title"/>
          </p:nvPr>
        </p:nvSpPr>
        <p:spPr>
          <a:xfrm>
            <a:off x="3360" y="946"/>
            <a:ext cx="9137284" cy="875564"/>
          </a:xfrm>
        </p:spPr>
        <p:txBody>
          <a:bodyPr/>
          <a:lstStyle/>
          <a:p>
            <a:r>
              <a:rPr lang="en-US" sz="3299" dirty="0">
                <a:solidFill>
                  <a:srgbClr val="FFFF00"/>
                </a:solidFill>
              </a:rPr>
              <a:t>Master Multi-Tasker</a:t>
            </a:r>
          </a:p>
        </p:txBody>
      </p:sp>
      <p:sp>
        <p:nvSpPr>
          <p:cNvPr id="5" name="Oval 4"/>
          <p:cNvSpPr/>
          <p:nvPr/>
        </p:nvSpPr>
        <p:spPr>
          <a:xfrm>
            <a:off x="676598" y="3042341"/>
            <a:ext cx="1007756" cy="56215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2044">
              <a:defRPr/>
            </a:pPr>
            <a:endParaRPr lang="en-US" sz="1204">
              <a:solidFill>
                <a:prstClr val="white"/>
              </a:solidFill>
              <a:latin typeface="Calibri"/>
            </a:endParaRPr>
          </a:p>
        </p:txBody>
      </p:sp>
    </p:spTree>
    <p:extLst>
      <p:ext uri="{BB962C8B-B14F-4D97-AF65-F5344CB8AC3E}">
        <p14:creationId xmlns:p14="http://schemas.microsoft.com/office/powerpoint/2010/main" val="4121384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4369</TotalTime>
  <Words>2469</Words>
  <Application>Microsoft Office PowerPoint</Application>
  <PresentationFormat>On-screen Show (16:9)</PresentationFormat>
  <Paragraphs>286</Paragraphs>
  <Slides>49</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Comic Sans MS</vt:lpstr>
      <vt:lpstr>Courier New</vt:lpstr>
      <vt:lpstr>Lato</vt:lpstr>
      <vt:lpstr>Lato Black</vt:lpstr>
      <vt:lpstr>Wingdings</vt:lpstr>
      <vt:lpstr>Office Theme</vt:lpstr>
      <vt:lpstr>Title Slide</vt:lpstr>
      <vt:lpstr>Sample Text Slide</vt:lpstr>
      <vt:lpstr>PowerPoint Presentation</vt:lpstr>
      <vt:lpstr>PowerPoint Presentation</vt:lpstr>
      <vt:lpstr>PowerPoint Presentation</vt:lpstr>
      <vt:lpstr>PowerPoint Presentation</vt:lpstr>
      <vt:lpstr>PowerPoint Presentation</vt:lpstr>
      <vt:lpstr>Upcoming Year</vt:lpstr>
      <vt:lpstr>Master Multi-Tasker</vt:lpstr>
      <vt:lpstr>Master Multi-Tasker – new cycle begins</vt:lpstr>
      <vt:lpstr>PowerPoint Presentation</vt:lpstr>
      <vt:lpstr>What You Should Do…Today !</vt:lpstr>
      <vt:lpstr>What You Should Do…Today !</vt:lpstr>
      <vt:lpstr>Budget Report  PI-1504 and PI-1504SE</vt:lpstr>
      <vt:lpstr>PI-1563 Membership Report</vt:lpstr>
      <vt:lpstr>PowerPoint Presentation</vt:lpstr>
      <vt:lpstr>PowerPoint Presentation</vt:lpstr>
      <vt:lpstr>PowerPoint Presentation</vt:lpstr>
      <vt:lpstr>PowerPoint Presentation</vt:lpstr>
      <vt:lpstr>Fiscal Year at a Glance – 2021-22 data</vt:lpstr>
      <vt:lpstr>PI-1547 Transportation Report</vt:lpstr>
      <vt:lpstr>PI-1547 Transportation Report</vt:lpstr>
      <vt:lpstr>PowerPoint Presentation</vt:lpstr>
      <vt:lpstr>PowerPoint Presentation</vt:lpstr>
      <vt:lpstr>PowerPoint Presentation</vt:lpstr>
      <vt:lpstr>PowerPoint Presentation</vt:lpstr>
      <vt:lpstr>PowerPoint Presentation</vt:lpstr>
      <vt:lpstr>PowerPoint Presentation</vt:lpstr>
      <vt:lpstr>PI-1524 State Tuition Claim</vt:lpstr>
      <vt:lpstr>PowerPoint Presentation</vt:lpstr>
      <vt:lpstr>PI-1505 Fianical Reports</vt:lpstr>
      <vt:lpstr>Transfer of Service</vt:lpstr>
      <vt:lpstr>Transfer of Service</vt:lpstr>
      <vt:lpstr>Transfer of Service</vt:lpstr>
      <vt:lpstr>PowerPoint Presentation</vt:lpstr>
      <vt:lpstr>PowerPoint Presentation</vt:lpstr>
      <vt:lpstr>Summer &amp; Interim Session Transportation</vt:lpstr>
      <vt:lpstr>PI-1804-1805 Summer &amp; Interim Session</vt:lpstr>
      <vt:lpstr>School Fees</vt:lpstr>
      <vt:lpstr>Audit of Summer School Fees</vt:lpstr>
      <vt:lpstr>PowerPoint Presentation</vt:lpstr>
      <vt:lpstr>PowerPoint Presentation</vt:lpstr>
      <vt:lpstr>Energy Efficiency Savings Reporting</vt:lpstr>
      <vt:lpstr>Debt Schedule </vt:lpstr>
      <vt:lpstr> Budget Adoption</vt:lpstr>
      <vt:lpstr>WUFAR Updates</vt:lpstr>
      <vt:lpstr>WUFAR Updates</vt:lpstr>
      <vt:lpstr>Points to Remember</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Tying It All Together</dc:title>
  <dc:creator>DPI - School Financial Services</dc:creator>
  <cp:keywords>wasbo, spring, conference, 2022, tying, together, public, instruction, school, financial, service</cp:keywords>
  <cp:lastModifiedBy>Huelsman, Scott M.   DPI</cp:lastModifiedBy>
  <cp:revision>126</cp:revision>
  <dcterms:created xsi:type="dcterms:W3CDTF">2016-02-23T19:34:17Z</dcterms:created>
  <dcterms:modified xsi:type="dcterms:W3CDTF">2022-06-01T14:47:39Z</dcterms:modified>
</cp:coreProperties>
</file>