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0"/>
  </p:notesMasterIdLst>
  <p:sldIdLst>
    <p:sldId id="325" r:id="rId2"/>
    <p:sldId id="273" r:id="rId3"/>
    <p:sldId id="284" r:id="rId4"/>
    <p:sldId id="380" r:id="rId5"/>
    <p:sldId id="285" r:id="rId6"/>
    <p:sldId id="362" r:id="rId7"/>
    <p:sldId id="363" r:id="rId8"/>
    <p:sldId id="381" r:id="rId9"/>
    <p:sldId id="384" r:id="rId10"/>
    <p:sldId id="383" r:id="rId11"/>
    <p:sldId id="385" r:id="rId12"/>
    <p:sldId id="386" r:id="rId13"/>
    <p:sldId id="388" r:id="rId14"/>
    <p:sldId id="378" r:id="rId15"/>
    <p:sldId id="379" r:id="rId16"/>
    <p:sldId id="364" r:id="rId17"/>
    <p:sldId id="365" r:id="rId18"/>
    <p:sldId id="321" r:id="rId19"/>
  </p:sldIdLst>
  <p:sldSz cx="12480925" cy="7023100"/>
  <p:notesSz cx="6858000" cy="9144000"/>
  <p:defaultTextStyle>
    <a:defPPr>
      <a:defRPr lang="en-US"/>
    </a:defPPr>
    <a:lvl1pPr marL="0" algn="l" defTabSz="1114471" rtl="0" eaLnBrk="1" latinLnBrk="0" hangingPunct="1">
      <a:defRPr sz="2194" kern="1200">
        <a:solidFill>
          <a:schemeClr val="tx1"/>
        </a:solidFill>
        <a:latin typeface="+mn-lt"/>
        <a:ea typeface="+mn-ea"/>
        <a:cs typeface="+mn-cs"/>
      </a:defRPr>
    </a:lvl1pPr>
    <a:lvl2pPr marL="557235" algn="l" defTabSz="1114471" rtl="0" eaLnBrk="1" latinLnBrk="0" hangingPunct="1">
      <a:defRPr sz="2194" kern="1200">
        <a:solidFill>
          <a:schemeClr val="tx1"/>
        </a:solidFill>
        <a:latin typeface="+mn-lt"/>
        <a:ea typeface="+mn-ea"/>
        <a:cs typeface="+mn-cs"/>
      </a:defRPr>
    </a:lvl2pPr>
    <a:lvl3pPr marL="1114471" algn="l" defTabSz="1114471" rtl="0" eaLnBrk="1" latinLnBrk="0" hangingPunct="1">
      <a:defRPr sz="2194" kern="1200">
        <a:solidFill>
          <a:schemeClr val="tx1"/>
        </a:solidFill>
        <a:latin typeface="+mn-lt"/>
        <a:ea typeface="+mn-ea"/>
        <a:cs typeface="+mn-cs"/>
      </a:defRPr>
    </a:lvl3pPr>
    <a:lvl4pPr marL="1671706" algn="l" defTabSz="1114471" rtl="0" eaLnBrk="1" latinLnBrk="0" hangingPunct="1">
      <a:defRPr sz="2194" kern="1200">
        <a:solidFill>
          <a:schemeClr val="tx1"/>
        </a:solidFill>
        <a:latin typeface="+mn-lt"/>
        <a:ea typeface="+mn-ea"/>
        <a:cs typeface="+mn-cs"/>
      </a:defRPr>
    </a:lvl4pPr>
    <a:lvl5pPr marL="2228941" algn="l" defTabSz="1114471" rtl="0" eaLnBrk="1" latinLnBrk="0" hangingPunct="1">
      <a:defRPr sz="2194" kern="1200">
        <a:solidFill>
          <a:schemeClr val="tx1"/>
        </a:solidFill>
        <a:latin typeface="+mn-lt"/>
        <a:ea typeface="+mn-ea"/>
        <a:cs typeface="+mn-cs"/>
      </a:defRPr>
    </a:lvl5pPr>
    <a:lvl6pPr marL="2786177" algn="l" defTabSz="1114471" rtl="0" eaLnBrk="1" latinLnBrk="0" hangingPunct="1">
      <a:defRPr sz="2194" kern="1200">
        <a:solidFill>
          <a:schemeClr val="tx1"/>
        </a:solidFill>
        <a:latin typeface="+mn-lt"/>
        <a:ea typeface="+mn-ea"/>
        <a:cs typeface="+mn-cs"/>
      </a:defRPr>
    </a:lvl6pPr>
    <a:lvl7pPr marL="3343412" algn="l" defTabSz="1114471" rtl="0" eaLnBrk="1" latinLnBrk="0" hangingPunct="1">
      <a:defRPr sz="2194" kern="1200">
        <a:solidFill>
          <a:schemeClr val="tx1"/>
        </a:solidFill>
        <a:latin typeface="+mn-lt"/>
        <a:ea typeface="+mn-ea"/>
        <a:cs typeface="+mn-cs"/>
      </a:defRPr>
    </a:lvl7pPr>
    <a:lvl8pPr marL="3900648" algn="l" defTabSz="1114471" rtl="0" eaLnBrk="1" latinLnBrk="0" hangingPunct="1">
      <a:defRPr sz="2194" kern="1200">
        <a:solidFill>
          <a:schemeClr val="tx1"/>
        </a:solidFill>
        <a:latin typeface="+mn-lt"/>
        <a:ea typeface="+mn-ea"/>
        <a:cs typeface="+mn-cs"/>
      </a:defRPr>
    </a:lvl8pPr>
    <a:lvl9pPr marL="4457883" algn="l" defTabSz="1114471" rtl="0" eaLnBrk="1" latinLnBrk="0" hangingPunct="1">
      <a:defRPr sz="21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931" userDrawn="1">
          <p15:clr>
            <a:srgbClr val="A4A3A4"/>
          </p15:clr>
        </p15:guide>
        <p15:guide id="3" orient="horz" pos="22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087"/>
    <a:srgbClr val="FF00FF"/>
    <a:srgbClr val="FFFF00"/>
    <a:srgbClr val="66FF33"/>
    <a:srgbClr val="ED7D31"/>
    <a:srgbClr val="0000FF"/>
    <a:srgbClr val="0066CC"/>
    <a:srgbClr val="333399"/>
    <a:srgbClr val="00AB4E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6" autoAdjust="0"/>
    <p:restoredTop sz="78273" autoAdjust="0"/>
  </p:normalViewPr>
  <p:slideViewPr>
    <p:cSldViewPr snapToGrid="0">
      <p:cViewPr varScale="1">
        <p:scale>
          <a:sx n="109" d="100"/>
          <a:sy n="109" d="100"/>
        </p:scale>
        <p:origin x="630" y="108"/>
      </p:cViewPr>
      <p:guideLst>
        <p:guide pos="3931"/>
        <p:guide orient="horz" pos="22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10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66B86-A74A-4C80-A57B-B68EC8B0A391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2A5A1-56EA-41D0-9C52-5BB87E183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5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2A5A1-56EA-41D0-9C52-5BB87E183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80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Using FY24 for reference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Districts coming in under $11,000 on line 3 will not receive full magnitude of Per Member Change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57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Using FY24 for reference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Hold Harmless means next year’s base will not grow by $325 * membership.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County in which a CCDEB may levy (three in state)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17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Amounts not available until mid-October </a:t>
            </a:r>
            <a:r>
              <a:rPr lang="en-US" dirty="0">
                <a:sym typeface="Wingdings" panose="05000000000000000000" pitchFamily="2" charset="2"/>
              </a:rPr>
              <a:t> put in RLW alongside Oct 15 aid amounts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sym typeface="Wingdings" panose="05000000000000000000" pitchFamily="2" charset="2"/>
              </a:rPr>
              <a:t>Hard to predict</a:t>
            </a:r>
            <a:endParaRPr lang="en-US" dirty="0"/>
          </a:p>
          <a:p>
            <a:pPr eaLnBrk="1" hangingPunct="1">
              <a:spcBef>
                <a:spcPct val="0"/>
              </a:spcBef>
            </a:pPr>
            <a:r>
              <a:rPr lang="en-US" dirty="0"/>
              <a:t>If not levied for, will have hole in budget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28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90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22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FUTURE: Focus on NR nature of exemptions; $$ might be the same but base won’t increase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041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089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51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19100" y="703263"/>
            <a:ext cx="6170613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5790"/>
            <a:ext cx="5140960" cy="4181767"/>
          </a:xfrm>
          <a:noFill/>
        </p:spPr>
        <p:txBody>
          <a:bodyPr wrap="square" lIns="92183" tIns="45283" rIns="92183" bIns="4528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11/16/2011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WASBO New School Administrators August 2016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9DBB388-453A-4BFD-B4FB-876F77A2851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07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2A5A1-56EA-41D0-9C52-5BB87E183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54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514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Year-to-year vs 3YRA; can have a Y2Y membership increase but be in DE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376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8BE71-7C99-F442-BF14-4D98A0E36D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30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Know district’s school enrollment trends; size of graduating class vs size of 4K/5K class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How many students are in each of your grade levels? Bubble right now in class size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External factors: new subdivision construction, new charter schools, new workplaces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Review documentation used by predecessor for presenting to school board; meet/exceed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“Low” fall 2021 membership counts just dropped out of “Current” line 6 </a:t>
            </a:r>
            <a:r>
              <a:rPr lang="en-US" dirty="0" err="1"/>
              <a:t>memb</a:t>
            </a:r>
            <a:r>
              <a:rPr lang="en-US" dirty="0"/>
              <a:t>. Calc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        Drop of students YOY was less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68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3-year freeze if fail operational referendum STILL IN PLACE FOR NOW (track SB395/AB403)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88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Using FY24 for reference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$325 per member change is added first then Low Revenue Increase brings line 5 up to $11,000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63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Using FY24 for reference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$325 addition gets district over $11,000 on line 5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4CBD82-46E7-44DF-AA83-C068C809714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9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862203" y="1766642"/>
            <a:ext cx="8614582" cy="172408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5214"/>
              </a:lnSpc>
              <a:buNone/>
              <a:defRPr sz="4914" baseline="0">
                <a:solidFill>
                  <a:srgbClr val="333399"/>
                </a:solidFill>
                <a:latin typeface="Lato Black" panose="020F0A02020204030203" pitchFamily="34" charset="0"/>
              </a:defRPr>
            </a:lvl1pPr>
            <a:lvl2pPr>
              <a:defRPr sz="3599">
                <a:solidFill>
                  <a:srgbClr val="333399"/>
                </a:solidFill>
                <a:latin typeface="+mj-lt"/>
              </a:defRPr>
            </a:lvl2pPr>
            <a:lvl3pPr>
              <a:defRPr sz="3599">
                <a:solidFill>
                  <a:srgbClr val="333399"/>
                </a:solidFill>
                <a:latin typeface="+mj-lt"/>
              </a:defRPr>
            </a:lvl3pPr>
            <a:lvl4pPr>
              <a:defRPr sz="3599">
                <a:solidFill>
                  <a:srgbClr val="333399"/>
                </a:solidFill>
                <a:latin typeface="+mj-lt"/>
              </a:defRPr>
            </a:lvl4pPr>
            <a:lvl5pPr>
              <a:defRPr sz="3599">
                <a:solidFill>
                  <a:srgbClr val="333399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Slide Master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7449809" y="4144592"/>
            <a:ext cx="3042118" cy="15345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57"/>
            </a:lvl1pPr>
            <a:lvl2pPr marL="467873" indent="0">
              <a:lnSpc>
                <a:spcPct val="100000"/>
              </a:lnSpc>
              <a:buNone/>
              <a:defRPr sz="2000"/>
            </a:lvl2pPr>
            <a:lvl3pPr marL="935745" indent="0">
              <a:lnSpc>
                <a:spcPct val="100000"/>
              </a:lnSpc>
              <a:buNone/>
              <a:defRPr sz="2000"/>
            </a:lvl3pPr>
            <a:lvl4pPr marL="1403618" indent="0">
              <a:lnSpc>
                <a:spcPct val="100000"/>
              </a:lnSpc>
              <a:buNone/>
              <a:defRPr sz="2000"/>
            </a:lvl4pPr>
            <a:lvl5pPr marL="1871491" indent="0">
              <a:lnSpc>
                <a:spcPct val="100000"/>
              </a:lnSpc>
              <a:buNone/>
              <a:defRPr sz="2000"/>
            </a:lvl5pPr>
          </a:lstStyle>
          <a:p>
            <a:pPr lvl="0"/>
            <a:r>
              <a:rPr lang="en-US" dirty="0"/>
              <a:t>Name of Presenter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9CF15B-7097-4014-8585-E1AD834EDA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5" b="3725"/>
          <a:stretch/>
        </p:blipFill>
        <p:spPr>
          <a:xfrm>
            <a:off x="-11326" y="4470423"/>
            <a:ext cx="12503576" cy="255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18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only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1"/>
            <a:ext cx="12480925" cy="12584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914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D0062-E47B-1EC6-8CB4-C2DAAC629DC3}"/>
              </a:ext>
            </a:extLst>
          </p:cNvPr>
          <p:cNvSpPr txBox="1"/>
          <p:nvPr userDrawn="1"/>
        </p:nvSpPr>
        <p:spPr>
          <a:xfrm>
            <a:off x="11073302" y="6466096"/>
            <a:ext cx="1407623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96AD1C-CA49-45F0-9819-E0E5BC810F71}" type="slidenum">
              <a:rPr lang="en-US" sz="2799" b="1" smtClean="0">
                <a:solidFill>
                  <a:srgbClr val="FF0000"/>
                </a:solidFill>
                <a:latin typeface="Lato" panose="020F0502020204030203" pitchFamily="34" charset="0"/>
              </a:rPr>
              <a:pPr algn="ctr"/>
              <a:t>‹#›</a:t>
            </a:fld>
            <a:endParaRPr lang="en-US" sz="2399" b="1" dirty="0">
              <a:solidFill>
                <a:srgbClr val="FF0000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85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extLst>
    <p:ext uri="{DCECCB84-F9BA-43D5-87BE-67443E8EF086}">
      <p15:sldGuideLst xmlns:p15="http://schemas.microsoft.com/office/powerpoint/2012/main">
        <p15:guide id="1" orient="horz" pos="1638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766642"/>
            <a:ext cx="12480925" cy="172408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5214"/>
              </a:lnSpc>
              <a:buNone/>
              <a:defRPr sz="4914" baseline="0">
                <a:solidFill>
                  <a:srgbClr val="333399"/>
                </a:solidFill>
                <a:latin typeface="Lato Black" panose="020F0A02020204030203" pitchFamily="34" charset="0"/>
              </a:defRPr>
            </a:lvl1pPr>
            <a:lvl2pPr>
              <a:defRPr sz="3599">
                <a:solidFill>
                  <a:srgbClr val="333399"/>
                </a:solidFill>
                <a:latin typeface="+mj-lt"/>
              </a:defRPr>
            </a:lvl2pPr>
            <a:lvl3pPr>
              <a:defRPr sz="3599">
                <a:solidFill>
                  <a:srgbClr val="333399"/>
                </a:solidFill>
                <a:latin typeface="+mj-lt"/>
              </a:defRPr>
            </a:lvl3pPr>
            <a:lvl4pPr>
              <a:defRPr sz="3599">
                <a:solidFill>
                  <a:srgbClr val="333399"/>
                </a:solidFill>
                <a:latin typeface="+mj-lt"/>
              </a:defRPr>
            </a:lvl4pPr>
            <a:lvl5pPr>
              <a:defRPr sz="3599">
                <a:solidFill>
                  <a:srgbClr val="333399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Slide Master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7449809" y="4144592"/>
            <a:ext cx="3042118" cy="15345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57"/>
            </a:lvl1pPr>
            <a:lvl2pPr marL="467873" indent="0">
              <a:lnSpc>
                <a:spcPct val="100000"/>
              </a:lnSpc>
              <a:buNone/>
              <a:defRPr sz="2000"/>
            </a:lvl2pPr>
            <a:lvl3pPr marL="935745" indent="0">
              <a:lnSpc>
                <a:spcPct val="100000"/>
              </a:lnSpc>
              <a:buNone/>
              <a:defRPr sz="2000"/>
            </a:lvl3pPr>
            <a:lvl4pPr marL="1403618" indent="0">
              <a:lnSpc>
                <a:spcPct val="100000"/>
              </a:lnSpc>
              <a:buNone/>
              <a:defRPr sz="2000"/>
            </a:lvl4pPr>
            <a:lvl5pPr marL="1871491" indent="0">
              <a:lnSpc>
                <a:spcPct val="100000"/>
              </a:lnSpc>
              <a:buNone/>
              <a:defRPr sz="2000"/>
            </a:lvl5pPr>
          </a:lstStyle>
          <a:p>
            <a:pPr lvl="0"/>
            <a:r>
              <a:rPr lang="en-US" dirty="0"/>
              <a:t>Name of Presenter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265645-85AD-8740-A5BB-153947EF50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596" y="6096951"/>
            <a:ext cx="3582874" cy="7919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6A7154-73F5-4ADC-BDE9-5EC16883F97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5" b="3725"/>
          <a:stretch/>
        </p:blipFill>
        <p:spPr>
          <a:xfrm>
            <a:off x="-11326" y="4470423"/>
            <a:ext cx="12503576" cy="255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023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35497" y="0"/>
            <a:ext cx="10972800" cy="12622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840633" y="1858617"/>
            <a:ext cx="6888637" cy="4631635"/>
          </a:xfrm>
        </p:spPr>
        <p:txBody>
          <a:bodyPr>
            <a:normAutofit/>
          </a:bodyPr>
          <a:lstStyle>
            <a:lvl1pPr marL="468024" indent="-468024">
              <a:lnSpc>
                <a:spcPct val="150000"/>
              </a:lnSpc>
              <a:spcAft>
                <a:spcPts val="599"/>
              </a:spcAft>
              <a:buFont typeface="Arial"/>
              <a:buChar char="•"/>
              <a:defRPr sz="3276" b="1"/>
            </a:lvl1pPr>
            <a:lvl2pPr marL="467873" indent="0">
              <a:buNone/>
              <a:defRPr sz="2399"/>
            </a:lvl2pPr>
            <a:lvl3pPr marL="935745" indent="0">
              <a:buNone/>
              <a:defRPr sz="2399"/>
            </a:lvl3pPr>
            <a:lvl4pPr marL="1403619" indent="0">
              <a:buNone/>
              <a:defRPr sz="2399"/>
            </a:lvl4pPr>
            <a:lvl5pPr marL="1871492" indent="0">
              <a:buNone/>
              <a:defRPr sz="2399"/>
            </a:lvl5pPr>
          </a:lstStyle>
          <a:p>
            <a:pPr lvl="0"/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1593420" y="6622990"/>
            <a:ext cx="887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96AD1C-CA49-45F0-9819-E0E5BC810F71}" type="slidenum">
              <a:rPr lang="en-US" sz="2000" b="1" smtClean="0">
                <a:solidFill>
                  <a:srgbClr val="C00000"/>
                </a:solidFill>
              </a:rPr>
              <a:pPr algn="ctr"/>
              <a:t>‹#›</a:t>
            </a:fld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8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75252" y="0"/>
            <a:ext cx="10962861" cy="12523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" name="Media Placeholder 2"/>
          <p:cNvSpPr>
            <a:spLocks noGrp="1"/>
          </p:cNvSpPr>
          <p:nvPr>
            <p:ph type="media" sz="quarter" idx="15"/>
          </p:nvPr>
        </p:nvSpPr>
        <p:spPr>
          <a:xfrm>
            <a:off x="2867832" y="1838740"/>
            <a:ext cx="6886177" cy="46415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143359-E258-466B-83C1-ED7AE591E966}"/>
              </a:ext>
            </a:extLst>
          </p:cNvPr>
          <p:cNvSpPr txBox="1"/>
          <p:nvPr userDrawn="1"/>
        </p:nvSpPr>
        <p:spPr>
          <a:xfrm>
            <a:off x="11593420" y="6622990"/>
            <a:ext cx="887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96AD1C-CA49-45F0-9819-E0E5BC810F71}" type="slidenum">
              <a:rPr lang="en-US" sz="2000" b="1" smtClean="0">
                <a:solidFill>
                  <a:srgbClr val="C00000"/>
                </a:solidFill>
              </a:rPr>
              <a:pPr algn="ctr"/>
              <a:t>‹#›</a:t>
            </a:fld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612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1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5435" y="0"/>
            <a:ext cx="10972800" cy="12622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217317" y="1878495"/>
            <a:ext cx="5054278" cy="4552123"/>
          </a:xfrm>
        </p:spPr>
        <p:txBody>
          <a:bodyPr>
            <a:normAutofit/>
          </a:bodyPr>
          <a:lstStyle>
            <a:lvl1pPr marL="468024" indent="-468024">
              <a:lnSpc>
                <a:spcPct val="150000"/>
              </a:lnSpc>
              <a:spcAft>
                <a:spcPts val="599"/>
              </a:spcAft>
              <a:buFont typeface="Arial"/>
              <a:buChar char="•"/>
              <a:defRPr sz="3276" b="1"/>
            </a:lvl1pPr>
            <a:lvl2pPr marL="467873" indent="0">
              <a:lnSpc>
                <a:spcPct val="150000"/>
              </a:lnSpc>
              <a:buNone/>
              <a:defRPr/>
            </a:lvl2pPr>
            <a:lvl3pPr marL="935745" indent="0">
              <a:lnSpc>
                <a:spcPct val="150000"/>
              </a:lnSpc>
              <a:buNone/>
              <a:defRPr/>
            </a:lvl3pPr>
            <a:lvl4pPr marL="1403619" indent="0">
              <a:lnSpc>
                <a:spcPct val="150000"/>
              </a:lnSpc>
              <a:buNone/>
              <a:defRPr/>
            </a:lvl4pPr>
            <a:lvl5pPr marL="1871492" indent="0">
              <a:lnSpc>
                <a:spcPct val="150000"/>
              </a:lnSpc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5" hasCustomPrompt="1"/>
          </p:nvPr>
        </p:nvSpPr>
        <p:spPr>
          <a:xfrm>
            <a:off x="6626261" y="1873283"/>
            <a:ext cx="4668671" cy="455852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picture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6D1C46-0553-47E1-BDD0-F653C59BA14A}"/>
              </a:ext>
            </a:extLst>
          </p:cNvPr>
          <p:cNvSpPr txBox="1"/>
          <p:nvPr userDrawn="1"/>
        </p:nvSpPr>
        <p:spPr>
          <a:xfrm>
            <a:off x="11593420" y="6622990"/>
            <a:ext cx="887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96AD1C-CA49-45F0-9819-E0E5BC810F71}" type="slidenum">
              <a:rPr lang="en-US" sz="2000" b="1" smtClean="0">
                <a:solidFill>
                  <a:srgbClr val="C00000"/>
                </a:solidFill>
              </a:rPr>
              <a:pPr algn="ctr"/>
              <a:t>‹#›</a:t>
            </a:fld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011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36" userDrawn="1">
          <p15:clr>
            <a:srgbClr val="FBAE40"/>
          </p15:clr>
        </p15:guide>
        <p15:guide id="2" pos="786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1249"/>
            <a:ext cx="12480925" cy="1170517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36D47F-D5A6-4F9F-A61B-5FFD1C7B1698}"/>
              </a:ext>
            </a:extLst>
          </p:cNvPr>
          <p:cNvSpPr txBox="1"/>
          <p:nvPr userDrawn="1"/>
        </p:nvSpPr>
        <p:spPr>
          <a:xfrm>
            <a:off x="11593420" y="6622990"/>
            <a:ext cx="887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96AD1C-CA49-45F0-9819-E0E5BC810F71}" type="slidenum">
              <a:rPr lang="en-US" sz="2000" b="1" smtClean="0">
                <a:solidFill>
                  <a:srgbClr val="C00000"/>
                </a:solidFill>
              </a:rPr>
              <a:pPr algn="ctr"/>
              <a:t>‹#›</a:t>
            </a:fld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45834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85" y="1638723"/>
            <a:ext cx="11336840" cy="4634923"/>
          </a:xfrm>
        </p:spPr>
        <p:txBody>
          <a:bodyPr/>
          <a:lstStyle>
            <a:lvl1pPr marL="177208" indent="-177208">
              <a:lnSpc>
                <a:spcPts val="2663"/>
              </a:lnSpc>
              <a:buFont typeface="Arial" pitchFamily="34" charset="0"/>
              <a:buChar char="•"/>
              <a:defRPr sz="2458" b="0"/>
            </a:lvl1pPr>
            <a:lvl2pPr marL="700703" indent="-232484">
              <a:lnSpc>
                <a:spcPts val="2663"/>
              </a:lnSpc>
              <a:defRPr sz="2048"/>
            </a:lvl2pPr>
            <a:lvl3pPr marL="1113645" indent="-177208">
              <a:lnSpc>
                <a:spcPts val="2663"/>
              </a:lnSpc>
              <a:defRPr sz="1843"/>
            </a:lvl3pPr>
            <a:lvl4pPr marL="1578612" indent="-173957">
              <a:lnSpc>
                <a:spcPts val="2663"/>
              </a:lnSpc>
              <a:defRPr sz="1639"/>
            </a:lvl4pPr>
            <a:lvl5pPr marL="2050082" indent="-177208">
              <a:lnSpc>
                <a:spcPts val="2663"/>
              </a:lnSpc>
              <a:defRPr sz="1434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872139" y="1014448"/>
            <a:ext cx="10088748" cy="468207"/>
          </a:xfrm>
        </p:spPr>
        <p:txBody>
          <a:bodyPr>
            <a:normAutofit/>
          </a:bodyPr>
          <a:lstStyle>
            <a:lvl1pPr>
              <a:buFontTx/>
              <a:buNone/>
              <a:defRPr sz="2458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24046" y="281249"/>
            <a:ext cx="11232833" cy="1170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5F6269-35BE-4C23-AC3B-4A162F2C41DA}"/>
              </a:ext>
            </a:extLst>
          </p:cNvPr>
          <p:cNvSpPr txBox="1"/>
          <p:nvPr userDrawn="1"/>
        </p:nvSpPr>
        <p:spPr>
          <a:xfrm>
            <a:off x="11593420" y="6622990"/>
            <a:ext cx="887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96AD1C-CA49-45F0-9819-E0E5BC810F71}" type="slidenum">
              <a:rPr lang="en-US" sz="2000" b="1" smtClean="0">
                <a:solidFill>
                  <a:srgbClr val="C00000"/>
                </a:solidFill>
              </a:rPr>
              <a:pPr algn="ctr"/>
              <a:t>‹#›</a:t>
            </a:fld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1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85" y="1638723"/>
            <a:ext cx="11336840" cy="4634923"/>
          </a:xfrm>
        </p:spPr>
        <p:txBody>
          <a:bodyPr/>
          <a:lstStyle>
            <a:lvl1pPr marL="177208" indent="-177208">
              <a:lnSpc>
                <a:spcPts val="2663"/>
              </a:lnSpc>
              <a:buFont typeface="Arial" pitchFamily="34" charset="0"/>
              <a:buChar char="•"/>
              <a:defRPr sz="2458" b="0"/>
            </a:lvl1pPr>
            <a:lvl2pPr marL="700703" indent="-232484">
              <a:lnSpc>
                <a:spcPts val="2663"/>
              </a:lnSpc>
              <a:defRPr sz="2048"/>
            </a:lvl2pPr>
            <a:lvl3pPr marL="1113645" indent="-177208">
              <a:lnSpc>
                <a:spcPts val="2663"/>
              </a:lnSpc>
              <a:defRPr sz="1843"/>
            </a:lvl3pPr>
            <a:lvl4pPr marL="1578612" indent="-173957">
              <a:lnSpc>
                <a:spcPts val="2663"/>
              </a:lnSpc>
              <a:defRPr sz="1639"/>
            </a:lvl4pPr>
            <a:lvl5pPr marL="2050082" indent="-177208">
              <a:lnSpc>
                <a:spcPts val="2663"/>
              </a:lnSpc>
              <a:defRPr sz="1434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872139" y="1014448"/>
            <a:ext cx="10088748" cy="468207"/>
          </a:xfrm>
        </p:spPr>
        <p:txBody>
          <a:bodyPr>
            <a:normAutofit/>
          </a:bodyPr>
          <a:lstStyle>
            <a:lvl1pPr>
              <a:buFontTx/>
              <a:buNone/>
              <a:defRPr sz="2458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24046" y="281249"/>
            <a:ext cx="11232833" cy="1170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C63FE-E9EC-4DFD-9ABF-E83752E63163}"/>
              </a:ext>
            </a:extLst>
          </p:cNvPr>
          <p:cNvSpPr txBox="1"/>
          <p:nvPr userDrawn="1"/>
        </p:nvSpPr>
        <p:spPr>
          <a:xfrm>
            <a:off x="11593420" y="6622990"/>
            <a:ext cx="887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96AD1C-CA49-45F0-9819-E0E5BC810F71}" type="slidenum">
              <a:rPr lang="en-US" sz="2000" b="1" smtClean="0">
                <a:solidFill>
                  <a:srgbClr val="C00000"/>
                </a:solidFill>
              </a:rPr>
              <a:pPr algn="ctr"/>
              <a:t>‹#›</a:t>
            </a:fld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3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85" y="1638723"/>
            <a:ext cx="11336840" cy="4634923"/>
          </a:xfrm>
        </p:spPr>
        <p:txBody>
          <a:bodyPr/>
          <a:lstStyle>
            <a:lvl1pPr marL="177208" indent="-177208">
              <a:lnSpc>
                <a:spcPts val="2663"/>
              </a:lnSpc>
              <a:buFont typeface="Arial" pitchFamily="34" charset="0"/>
              <a:buChar char="•"/>
              <a:defRPr sz="2458" b="0"/>
            </a:lvl1pPr>
            <a:lvl2pPr marL="700703" indent="-232484">
              <a:lnSpc>
                <a:spcPts val="2663"/>
              </a:lnSpc>
              <a:defRPr sz="2048"/>
            </a:lvl2pPr>
            <a:lvl3pPr marL="1113645" indent="-177208">
              <a:lnSpc>
                <a:spcPts val="2663"/>
              </a:lnSpc>
              <a:defRPr sz="1843"/>
            </a:lvl3pPr>
            <a:lvl4pPr marL="1578612" indent="-173957">
              <a:lnSpc>
                <a:spcPts val="2663"/>
              </a:lnSpc>
              <a:defRPr sz="1639"/>
            </a:lvl4pPr>
            <a:lvl5pPr marL="2050082" indent="-177208">
              <a:lnSpc>
                <a:spcPts val="2663"/>
              </a:lnSpc>
              <a:defRPr sz="1434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872139" y="1014448"/>
            <a:ext cx="10088748" cy="468207"/>
          </a:xfrm>
        </p:spPr>
        <p:txBody>
          <a:bodyPr>
            <a:normAutofit/>
          </a:bodyPr>
          <a:lstStyle>
            <a:lvl1pPr>
              <a:buFontTx/>
              <a:buNone/>
              <a:defRPr sz="2458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24046" y="281249"/>
            <a:ext cx="11232833" cy="11705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420662-727B-45C9-8899-B4D41EE076F2}"/>
              </a:ext>
            </a:extLst>
          </p:cNvPr>
          <p:cNvSpPr txBox="1"/>
          <p:nvPr userDrawn="1"/>
        </p:nvSpPr>
        <p:spPr>
          <a:xfrm>
            <a:off x="11593420" y="6622990"/>
            <a:ext cx="887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496AD1C-CA49-45F0-9819-E0E5BC810F71}" type="slidenum">
              <a:rPr lang="en-US" sz="2000" b="1" smtClean="0">
                <a:solidFill>
                  <a:srgbClr val="C00000"/>
                </a:solidFill>
              </a:rPr>
              <a:pPr algn="ctr"/>
              <a:t>‹#›</a:t>
            </a:fld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0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558" t="2280" r="11021" b="2749"/>
          <a:stretch/>
        </p:blipFill>
        <p:spPr>
          <a:xfrm>
            <a:off x="0" y="2"/>
            <a:ext cx="12476748" cy="702309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8064" y="1869575"/>
            <a:ext cx="10764798" cy="4456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itle 4"/>
          <p:cNvSpPr txBox="1">
            <a:spLocks/>
          </p:cNvSpPr>
          <p:nvPr userDrawn="1"/>
        </p:nvSpPr>
        <p:spPr bwMode="auto">
          <a:xfrm>
            <a:off x="-8605" y="1"/>
            <a:ext cx="12489530" cy="1258460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91407" tIns="45703" rIns="91407" bIns="45703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3199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44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97" r:id="rId2"/>
    <p:sldLayoutId id="2147483672" r:id="rId3"/>
    <p:sldLayoutId id="2147483676" r:id="rId4"/>
    <p:sldLayoutId id="2147483679" r:id="rId5"/>
    <p:sldLayoutId id="2147483681" r:id="rId6"/>
    <p:sldLayoutId id="2147483685" r:id="rId7"/>
    <p:sldLayoutId id="2147483686" r:id="rId8"/>
    <p:sldLayoutId id="2147483688" r:id="rId9"/>
    <p:sldLayoutId id="2147483698" r:id="rId10"/>
  </p:sldLayoutIdLst>
  <p:txStyles>
    <p:titleStyle>
      <a:lvl1pPr algn="l" defTabSz="936071" rtl="0" eaLnBrk="1" latinLnBrk="0" hangingPunct="1">
        <a:lnSpc>
          <a:spcPct val="90000"/>
        </a:lnSpc>
        <a:spcBef>
          <a:spcPct val="0"/>
        </a:spcBef>
        <a:buNone/>
        <a:defRPr sz="4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36071" rtl="0" eaLnBrk="1" latinLnBrk="0" hangingPunct="1">
        <a:lnSpc>
          <a:spcPct val="150000"/>
        </a:lnSpc>
        <a:spcBef>
          <a:spcPts val="1024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02053" indent="-234018" algn="l" defTabSz="936071" rtl="0" eaLnBrk="1" latinLnBrk="0" hangingPunct="1">
        <a:lnSpc>
          <a:spcPct val="150000"/>
        </a:lnSpc>
        <a:spcBef>
          <a:spcPts val="512"/>
        </a:spcBef>
        <a:spcAft>
          <a:spcPts val="600"/>
        </a:spcAft>
        <a:buFont typeface="Lato" panose="020F0502020204030203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70089" indent="-234018" algn="l" defTabSz="936071" rtl="0" eaLnBrk="1" latinLnBrk="0" hangingPunct="1">
        <a:lnSpc>
          <a:spcPct val="150000"/>
        </a:lnSpc>
        <a:spcBef>
          <a:spcPts val="512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38125" indent="-234018" algn="l" defTabSz="936071" rtl="0" eaLnBrk="1" latinLnBrk="0" hangingPunct="1">
        <a:lnSpc>
          <a:spcPct val="150000"/>
        </a:lnSpc>
        <a:spcBef>
          <a:spcPts val="512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06160" indent="-234018" algn="l" defTabSz="936071" rtl="0" eaLnBrk="1" latinLnBrk="0" hangingPunct="1">
        <a:lnSpc>
          <a:spcPct val="150000"/>
        </a:lnSpc>
        <a:spcBef>
          <a:spcPts val="512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74196" indent="-234018" algn="l" defTabSz="936071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6pPr>
      <a:lvl7pPr marL="3042232" indent="-234018" algn="l" defTabSz="936071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7pPr>
      <a:lvl8pPr marL="3510267" indent="-234018" algn="l" defTabSz="936071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8pPr>
      <a:lvl9pPr marL="3978303" indent="-234018" algn="l" defTabSz="936071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607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1pPr>
      <a:lvl2pPr marL="468036" algn="l" defTabSz="93607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2pPr>
      <a:lvl3pPr marL="936071" algn="l" defTabSz="93607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3pPr>
      <a:lvl4pPr marL="1404107" algn="l" defTabSz="93607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4pPr>
      <a:lvl5pPr marL="1872143" algn="l" defTabSz="93607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5pPr>
      <a:lvl6pPr marL="2340178" algn="l" defTabSz="93607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6pPr>
      <a:lvl7pPr marL="2808214" algn="l" defTabSz="93607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7pPr>
      <a:lvl8pPr marL="3276249" algn="l" defTabSz="93607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8pPr>
      <a:lvl9pPr marL="3744285" algn="l" defTabSz="93607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dpi.wi.gov/sfs/finances/private-school-vouchers" TargetMode="Externa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sites/default/files/imce/sfs/pdf/FY24-ChoiceOptionsFundingTable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sfs/statistical/longitudinal-data/revenue-limi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sf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sfs/limits/worksheets/revenu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03654" y="1775697"/>
            <a:ext cx="6094029" cy="2749443"/>
          </a:xfrm>
        </p:spPr>
        <p:txBody>
          <a:bodyPr vert="horz" lIns="91440" tIns="45720" rIns="91440" bIns="45720" rtlCol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4000"/>
              <a:buNone/>
            </a:pPr>
            <a:r>
              <a:rPr lang="en-US" sz="5400" dirty="0">
                <a:effectLst>
                  <a:outerShdw blurRad="12700" dist="12700" dir="2700000" algn="tl">
                    <a:srgbClr val="000000">
                      <a:alpha val="30000"/>
                    </a:srgbClr>
                  </a:outerShdw>
                </a:effectLst>
              </a:rPr>
              <a:t>Revenue Limits </a:t>
            </a:r>
            <a:br>
              <a:rPr lang="en-US" sz="5400" dirty="0">
                <a:effectLst>
                  <a:outerShdw blurRad="12700" dist="12700" dir="27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12700" dist="12700" dir="2700000" algn="tl">
                    <a:srgbClr val="000000">
                      <a:alpha val="30000"/>
                    </a:srgbClr>
                  </a:outerShdw>
                </a:effectLst>
              </a:rPr>
              <a:t>and </a:t>
            </a:r>
            <a:br>
              <a:rPr lang="en-US" sz="5400" dirty="0">
                <a:effectLst>
                  <a:outerShdw blurRad="12700" dist="12700" dir="27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12700" dist="12700" dir="2700000" algn="tl">
                    <a:srgbClr val="000000">
                      <a:alpha val="30000"/>
                    </a:srgbClr>
                  </a:outerShdw>
                </a:effectLst>
              </a:rPr>
              <a:t>Budget Planning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8C6E76-1C3D-4557-9FC4-978BDD844AD0}"/>
              </a:ext>
            </a:extLst>
          </p:cNvPr>
          <p:cNvSpPr txBox="1"/>
          <p:nvPr/>
        </p:nvSpPr>
        <p:spPr>
          <a:xfrm>
            <a:off x="479864" y="200847"/>
            <a:ext cx="11521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WASBO Winter at a Glance</a:t>
            </a:r>
            <a:b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December 2023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D9180D1-EED9-4B77-BDE4-FDAAA6E1D6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408390" y="2980905"/>
            <a:ext cx="4316626" cy="1544235"/>
          </a:xfrm>
        </p:spPr>
        <p:txBody>
          <a:bodyPr numCol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dirty="0"/>
              <a:t>Mark Elworthy, Director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Jennifer Buros, Assistant Director</a:t>
            </a:r>
          </a:p>
          <a:p>
            <a:pPr>
              <a:spcBef>
                <a:spcPts val="0"/>
              </a:spcBef>
              <a:spcAft>
                <a:spcPts val="1638"/>
              </a:spcAft>
            </a:pPr>
            <a:r>
              <a:rPr lang="en-US" sz="1800" dirty="0"/>
              <a:t>School Financial Services Team</a:t>
            </a:r>
          </a:p>
          <a:p>
            <a:pPr>
              <a:lnSpc>
                <a:spcPts val="1613"/>
              </a:lnSpc>
              <a:spcAft>
                <a:spcPts val="1638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4086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493F71-A7C2-6F8D-8174-DC0BAF1B0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10" y="1430653"/>
            <a:ext cx="8513064" cy="5409419"/>
          </a:xfrm>
          <a:prstGeom prst="rect">
            <a:avLst/>
          </a:prstGeom>
          <a:solidFill>
            <a:schemeClr val="bg1"/>
          </a:solidFill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Low Revenue &amp; Per Member Increases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72600" y="2017964"/>
            <a:ext cx="2884714" cy="2748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36071">
              <a:lnSpc>
                <a:spcPct val="150000"/>
              </a:lnSpc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District Three</a:t>
            </a:r>
            <a:endParaRPr lang="en-US" sz="2400" b="1" dirty="0">
              <a:solidFill>
                <a:srgbClr val="262087"/>
              </a:solidFill>
            </a:endParaRPr>
          </a:p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Line 3: $11,009</a:t>
            </a:r>
          </a:p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Line 5: $11,334</a:t>
            </a:r>
          </a:p>
          <a:p>
            <a:pPr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defRPr/>
            </a:pPr>
            <a:endParaRPr lang="en-US" sz="2400" dirty="0">
              <a:solidFill>
                <a:srgbClr val="262087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3B8BFC-5002-2D15-06F4-027343CEFC78}"/>
              </a:ext>
            </a:extLst>
          </p:cNvPr>
          <p:cNvSpPr/>
          <p:nvPr/>
        </p:nvSpPr>
        <p:spPr>
          <a:xfrm>
            <a:off x="7315200" y="2114550"/>
            <a:ext cx="1531619" cy="2286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B9638-1055-5885-912B-4AC0F5C2EB7B}"/>
              </a:ext>
            </a:extLst>
          </p:cNvPr>
          <p:cNvSpPr/>
          <p:nvPr/>
        </p:nvSpPr>
        <p:spPr>
          <a:xfrm>
            <a:off x="7315199" y="3334386"/>
            <a:ext cx="1531619" cy="2286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AEF5DD-797E-6574-AAC0-0D3339E6148E}"/>
              </a:ext>
            </a:extLst>
          </p:cNvPr>
          <p:cNvSpPr/>
          <p:nvPr/>
        </p:nvSpPr>
        <p:spPr>
          <a:xfrm>
            <a:off x="5772150" y="2926080"/>
            <a:ext cx="1531619" cy="2286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7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471CF6-475A-79FF-9140-474153BF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10" y="1430653"/>
            <a:ext cx="8513064" cy="5409419"/>
          </a:xfrm>
          <a:prstGeom prst="rect">
            <a:avLst/>
          </a:prstGeom>
          <a:solidFill>
            <a:schemeClr val="bg1"/>
          </a:solidFill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Low Revenue &amp; Per Member Increases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72600" y="2017964"/>
            <a:ext cx="2884714" cy="4010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b="1" dirty="0">
                <a:solidFill>
                  <a:srgbClr val="262087"/>
                </a:solidFill>
              </a:rPr>
              <a:t>District Four</a:t>
            </a:r>
          </a:p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Line 3: $13,216</a:t>
            </a:r>
          </a:p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Line 5: $13,541</a:t>
            </a:r>
          </a:p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$364,851 7B </a:t>
            </a:r>
            <a:br>
              <a:rPr lang="en-US" sz="2400" dirty="0">
                <a:solidFill>
                  <a:srgbClr val="262087"/>
                </a:solidFill>
              </a:rPr>
            </a:br>
            <a:r>
              <a:rPr lang="en-US" sz="2400" dirty="0">
                <a:solidFill>
                  <a:srgbClr val="262087"/>
                </a:solidFill>
              </a:rPr>
              <a:t>Hold Harmless</a:t>
            </a:r>
          </a:p>
          <a:p>
            <a:pPr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defRPr/>
            </a:pPr>
            <a:endParaRPr lang="en-US" sz="2400" dirty="0">
              <a:solidFill>
                <a:srgbClr val="262087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3B8BFC-5002-2D15-06F4-027343CEFC78}"/>
              </a:ext>
            </a:extLst>
          </p:cNvPr>
          <p:cNvSpPr/>
          <p:nvPr/>
        </p:nvSpPr>
        <p:spPr>
          <a:xfrm>
            <a:off x="7315200" y="2114550"/>
            <a:ext cx="1531619" cy="2286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B9638-1055-5885-912B-4AC0F5C2EB7B}"/>
              </a:ext>
            </a:extLst>
          </p:cNvPr>
          <p:cNvSpPr/>
          <p:nvPr/>
        </p:nvSpPr>
        <p:spPr>
          <a:xfrm>
            <a:off x="7315199" y="3334386"/>
            <a:ext cx="1531619" cy="2286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AEF5DD-797E-6574-AAC0-0D3339E6148E}"/>
              </a:ext>
            </a:extLst>
          </p:cNvPr>
          <p:cNvSpPr/>
          <p:nvPr/>
        </p:nvSpPr>
        <p:spPr>
          <a:xfrm>
            <a:off x="5772150" y="2926080"/>
            <a:ext cx="1531619" cy="23368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2D49EA-A5F1-1888-9FD6-65016BAC08C0}"/>
              </a:ext>
            </a:extLst>
          </p:cNvPr>
          <p:cNvSpPr/>
          <p:nvPr/>
        </p:nvSpPr>
        <p:spPr>
          <a:xfrm>
            <a:off x="5772150" y="4147428"/>
            <a:ext cx="1531619" cy="23368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2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Voucher Deductions: Lines 10H and 10I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DB7EAC6-DD68-C047-3AEE-A0196257BD66}"/>
              </a:ext>
            </a:extLst>
          </p:cNvPr>
          <p:cNvGrpSpPr/>
          <p:nvPr/>
        </p:nvGrpSpPr>
        <p:grpSpPr>
          <a:xfrm>
            <a:off x="622490" y="1818980"/>
            <a:ext cx="8513064" cy="2042257"/>
            <a:chOff x="2004250" y="2754581"/>
            <a:chExt cx="8513064" cy="2042257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5907640-E745-7425-31F2-12BEBDDF9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04250" y="2754581"/>
              <a:ext cx="8513064" cy="2042257"/>
            </a:xfrm>
            <a:prstGeom prst="rect">
              <a:avLst/>
            </a:prstGeom>
            <a:solidFill>
              <a:schemeClr val="bg1"/>
            </a:solidFill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12D49EA-A5F1-1888-9FD6-65016BAC08C0}"/>
                </a:ext>
              </a:extLst>
            </p:cNvPr>
            <p:cNvSpPr/>
            <p:nvPr/>
          </p:nvSpPr>
          <p:spPr>
            <a:xfrm>
              <a:off x="7435976" y="4351368"/>
              <a:ext cx="1531619" cy="445469"/>
            </a:xfrm>
            <a:prstGeom prst="rect">
              <a:avLst/>
            </a:prstGeom>
            <a:noFill/>
            <a:ln w="38100">
              <a:solidFill>
                <a:srgbClr val="FF00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CBCD094-F66A-2A45-56AE-9F504D58D4D9}"/>
              </a:ext>
            </a:extLst>
          </p:cNvPr>
          <p:cNvSpPr txBox="1"/>
          <p:nvPr/>
        </p:nvSpPr>
        <p:spPr>
          <a:xfrm>
            <a:off x="4455205" y="4309003"/>
            <a:ext cx="3570514" cy="573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From longitudinal RLW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79EE9D-94DF-CDFE-07BB-BE4055F4C7E1}"/>
              </a:ext>
            </a:extLst>
          </p:cNvPr>
          <p:cNvSpPr txBox="1"/>
          <p:nvPr/>
        </p:nvSpPr>
        <p:spPr>
          <a:xfrm>
            <a:off x="9047480" y="2528692"/>
            <a:ext cx="2884714" cy="1332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endParaRPr lang="en-US" sz="2400" dirty="0">
              <a:solidFill>
                <a:srgbClr val="262087"/>
              </a:solidFill>
            </a:endParaRPr>
          </a:p>
          <a:p>
            <a:pPr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defRPr/>
            </a:pPr>
            <a:endParaRPr lang="en-US" sz="2400" dirty="0">
              <a:solidFill>
                <a:srgbClr val="262087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414BBED-85BC-F16A-E218-7D9E2F7BF4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37" y="4882365"/>
            <a:ext cx="12128249" cy="1050349"/>
          </a:xfrm>
          <a:prstGeom prst="rect">
            <a:avLst/>
          </a:prstGeom>
          <a:solidFill>
            <a:schemeClr val="bg1"/>
          </a:solidFill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9F7FCD-4493-7412-355B-772A6BBD4F54}"/>
              </a:ext>
            </a:extLst>
          </p:cNvPr>
          <p:cNvSpPr txBox="1"/>
          <p:nvPr/>
        </p:nvSpPr>
        <p:spPr>
          <a:xfrm>
            <a:off x="3117179" y="5975718"/>
            <a:ext cx="6246564" cy="767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444444"/>
                </a:solidFill>
                <a:effectLst/>
                <a:latin typeface="Lato" panose="020F0502020204030203" pitchFamily="34" charset="0"/>
                <a:hlinkClick r:id="rId6"/>
              </a:rPr>
              <a:t>School Choice Expansion and Independent Charter School Fiscal Impacts</a:t>
            </a:r>
            <a:endParaRPr lang="en-US" b="0" i="0" dirty="0">
              <a:solidFill>
                <a:srgbClr val="444444"/>
              </a:solidFill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789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Voucher Impacts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BECB57-38CF-F6F7-CDE4-B6367367003F}"/>
              </a:ext>
            </a:extLst>
          </p:cNvPr>
          <p:cNvSpPr txBox="1"/>
          <p:nvPr/>
        </p:nvSpPr>
        <p:spPr>
          <a:xfrm>
            <a:off x="193040" y="1323057"/>
            <a:ext cx="121920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 sz="2400" b="1">
                <a:solidFill>
                  <a:srgbClr val="262087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en-US" b="0" dirty="0"/>
              <a:t>Funding comparison for WI Choice Programs available at</a:t>
            </a:r>
          </a:p>
          <a:p>
            <a:pPr>
              <a:lnSpc>
                <a:spcPct val="100000"/>
              </a:lnSpc>
            </a:pPr>
            <a:r>
              <a:rPr lang="en-US" b="0" dirty="0">
                <a:hlinkClick r:id="rId3"/>
              </a:rPr>
              <a:t>https://dpi.wi.gov/sites/default/files/imce/sfs/pdf/FY24-ChoiceOptionsFundingTable.pdf</a:t>
            </a:r>
            <a:r>
              <a:rPr lang="en-US" b="0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F096F2-F8A2-3CE1-76D4-190856685B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3795" y="2387415"/>
            <a:ext cx="8633333" cy="4422380"/>
          </a:xfrm>
          <a:prstGeom prst="rect">
            <a:avLst/>
          </a:prstGeom>
          <a:solidFill>
            <a:schemeClr val="bg1"/>
          </a:solidFill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660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Breakout Discussion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0671" y="2214159"/>
            <a:ext cx="9967142" cy="2619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defRPr/>
            </a:pPr>
            <a:r>
              <a:rPr lang="en-US" sz="2600" dirty="0">
                <a:solidFill>
                  <a:srgbClr val="262087"/>
                </a:solidFill>
              </a:rPr>
              <a:t>How did the increase to the low revenue ceiling impact your district’s budgeting process in 2023-2024?</a:t>
            </a:r>
          </a:p>
          <a:p>
            <a:pPr algn="ctr"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defRPr/>
            </a:pPr>
            <a:r>
              <a:rPr lang="en-US" sz="2600" dirty="0">
                <a:solidFill>
                  <a:srgbClr val="262087"/>
                </a:solidFill>
              </a:rPr>
              <a:t>Did the increase to the low revenue ceiling and/or per member adjustment affect your plans for a future referendum?</a:t>
            </a:r>
          </a:p>
        </p:txBody>
      </p:sp>
    </p:spTree>
    <p:extLst>
      <p:ext uri="{BB962C8B-B14F-4D97-AF65-F5344CB8AC3E}">
        <p14:creationId xmlns:p14="http://schemas.microsoft.com/office/powerpoint/2010/main" val="386797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 Member Change Takeaways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3431" y="1706504"/>
            <a:ext cx="9042291" cy="3610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8219" indent="-468219"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Line 5: Maximum Revenue/Member</a:t>
            </a:r>
            <a:endParaRPr lang="en-US" sz="2400" dirty="0">
              <a:solidFill>
                <a:srgbClr val="FF0000"/>
              </a:solidFill>
            </a:endParaRPr>
          </a:p>
          <a:p>
            <a:pPr marL="468219" indent="-468219"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Line 7B: Hold Harmless Non-Recurring Exemption</a:t>
            </a:r>
          </a:p>
          <a:p>
            <a:pPr marL="468219" indent="-468219"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Line 10B: Declining Enrollment vs Not</a:t>
            </a:r>
          </a:p>
          <a:p>
            <a:pPr marL="468219" indent="-468219"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Line 13: Allowable Limited Revenue</a:t>
            </a:r>
          </a:p>
          <a:p>
            <a:pPr marL="468219" indent="-468219"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262087"/>
                </a:solidFill>
              </a:rPr>
              <a:t>Effect on next year’s base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General Aid Projections?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5240" y="1565312"/>
            <a:ext cx="8830443" cy="4788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439"/>
              </a:spcAft>
              <a:buNone/>
            </a:pPr>
            <a:r>
              <a:rPr lang="en-US" sz="2800" dirty="0">
                <a:solidFill>
                  <a:srgbClr val="262087"/>
                </a:solidFill>
                <a:latin typeface="+mj-lt"/>
              </a:rPr>
              <a:t>General Aid (Equalization Aid) is a key component, BUT it will be covered in greater detail in Spring...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439"/>
              </a:spcAft>
              <a:buNone/>
            </a:pPr>
            <a:endParaRPr lang="en-US" sz="2800" dirty="0">
              <a:solidFill>
                <a:srgbClr val="262087"/>
              </a:solidFill>
              <a:highlight>
                <a:srgbClr val="FF0000"/>
              </a:highlight>
              <a:latin typeface="+mj-l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439"/>
              </a:spcAft>
              <a:buNone/>
            </a:pPr>
            <a:r>
              <a:rPr lang="en-US" sz="2800" dirty="0">
                <a:solidFill>
                  <a:srgbClr val="262087"/>
                </a:solidFill>
                <a:latin typeface="+mj-lt"/>
              </a:rPr>
              <a:t>Three key factors to consider vs PY: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439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087"/>
                </a:solidFill>
                <a:latin typeface="+mj-lt"/>
              </a:rPr>
              <a:t>Membership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439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087"/>
                </a:solidFill>
                <a:latin typeface="+mj-lt"/>
              </a:rPr>
              <a:t>Shared cost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439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087"/>
                </a:solidFill>
                <a:latin typeface="+mj-lt"/>
              </a:rPr>
              <a:t>Property value</a:t>
            </a:r>
          </a:p>
        </p:txBody>
      </p:sp>
    </p:spTree>
    <p:extLst>
      <p:ext uri="{BB962C8B-B14F-4D97-AF65-F5344CB8AC3E}">
        <p14:creationId xmlns:p14="http://schemas.microsoft.com/office/powerpoint/2010/main" val="135373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Additional DPI Resources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25C453-69F5-4496-ACD7-28A634F1D524}"/>
              </a:ext>
            </a:extLst>
          </p:cNvPr>
          <p:cNvSpPr txBox="1"/>
          <p:nvPr/>
        </p:nvSpPr>
        <p:spPr>
          <a:xfrm>
            <a:off x="827265" y="1558454"/>
            <a:ext cx="10514025" cy="2543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defTabSz="936071">
              <a:lnSpc>
                <a:spcPct val="150000"/>
              </a:lnSpc>
              <a:spcAft>
                <a:spcPts val="1200"/>
              </a:spcAft>
              <a:buSzPts val="2400"/>
              <a:buNone/>
              <a:defRPr/>
            </a:pPr>
            <a:r>
              <a:rPr lang="en-US" sz="2400" dirty="0">
                <a:solidFill>
                  <a:srgbClr val="262087"/>
                </a:solidFill>
              </a:rPr>
              <a:t>Revenue Limit Longitudinal Worksheet:  </a:t>
            </a:r>
            <a:r>
              <a:rPr lang="en-US" sz="2400" dirty="0">
                <a:solidFill>
                  <a:srgbClr val="2620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https://dpi.wi.gov/sfs/statistical/longitudinal-data/revenue-limit</a:t>
            </a:r>
            <a:r>
              <a:rPr lang="en-US" sz="2400" dirty="0">
                <a:solidFill>
                  <a:srgbClr val="262087"/>
                </a:solidFill>
              </a:rPr>
              <a:t> </a:t>
            </a:r>
          </a:p>
          <a:p>
            <a:pPr marL="468219" indent="-468219" defTabSz="936071">
              <a:lnSpc>
                <a:spcPct val="150000"/>
              </a:lnSpc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Key for Membership, Base Revenue, Exemptions</a:t>
            </a:r>
          </a:p>
          <a:p>
            <a:pPr marL="468219" indent="-468219" defTabSz="936071">
              <a:lnSpc>
                <a:spcPct val="150000"/>
              </a:lnSpc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Provides context/historical perspective</a:t>
            </a:r>
          </a:p>
        </p:txBody>
      </p:sp>
    </p:spTree>
    <p:extLst>
      <p:ext uri="{BB962C8B-B14F-4D97-AF65-F5344CB8AC3E}">
        <p14:creationId xmlns:p14="http://schemas.microsoft.com/office/powerpoint/2010/main" val="394145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813448" y="6398824"/>
            <a:ext cx="1950861" cy="468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247" dirty="0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310553" y="6398824"/>
            <a:ext cx="2965309" cy="468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247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" y="0"/>
            <a:ext cx="12480924" cy="12801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Questions?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FF06EF84-4D58-4881-9930-F49D80589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320" y="1971032"/>
            <a:ext cx="9566284" cy="373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48" b="1" dirty="0">
                <a:solidFill>
                  <a:srgbClr val="262087"/>
                </a:solidFill>
              </a:rPr>
              <a:t> </a:t>
            </a:r>
            <a:r>
              <a:rPr lang="en-US" sz="2800" b="1" dirty="0">
                <a:solidFill>
                  <a:srgbClr val="262087"/>
                </a:solidFill>
              </a:rPr>
              <a:t>DPI School Financial Services Team Website:   </a:t>
            </a:r>
            <a:r>
              <a:rPr lang="en-US" sz="2800" b="1" dirty="0">
                <a:solidFill>
                  <a:srgbClr val="2620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https://dpi.wi.gov/sfs</a:t>
            </a:r>
            <a:r>
              <a:rPr lang="en-US" sz="2800" b="1" dirty="0">
                <a:solidFill>
                  <a:srgbClr val="262087"/>
                </a:solidFill>
              </a:rPr>
              <a:t> </a:t>
            </a:r>
            <a:endParaRPr lang="en-US" sz="2800" b="1" dirty="0">
              <a:solidFill>
                <a:srgbClr val="2620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  <a:buNone/>
              <a:defRPr/>
            </a:pPr>
            <a:endParaRPr lang="en-US" sz="2800" b="1" dirty="0">
              <a:solidFill>
                <a:srgbClr val="262087"/>
              </a:solidFill>
            </a:endParaRPr>
          </a:p>
          <a:p>
            <a:pPr>
              <a:spcBef>
                <a:spcPts val="300"/>
              </a:spcBef>
              <a:spcAft>
                <a:spcPts val="200"/>
              </a:spcAft>
              <a:defRPr/>
            </a:pPr>
            <a:r>
              <a:rPr lang="en-US" sz="2800" dirty="0" err="1">
                <a:solidFill>
                  <a:srgbClr val="262087"/>
                </a:solidFill>
              </a:rPr>
              <a:t>DPIfin</a:t>
            </a:r>
            <a:r>
              <a:rPr lang="en-US" sz="2800" dirty="0">
                <a:solidFill>
                  <a:srgbClr val="262087"/>
                </a:solidFill>
              </a:rPr>
              <a:t>		      dpifin@dpi.wi.gov		     608-267-9114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  <a:buNone/>
              <a:defRPr/>
            </a:pPr>
            <a:endParaRPr lang="en-US" sz="2800" b="1" dirty="0">
              <a:solidFill>
                <a:srgbClr val="262087"/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  <a:buNone/>
              <a:defRPr/>
            </a:pPr>
            <a:r>
              <a:rPr lang="en-US" sz="2800" b="1" dirty="0">
                <a:solidFill>
                  <a:srgbClr val="262087"/>
                </a:solidFill>
              </a:rPr>
              <a:t>Jennifer </a:t>
            </a:r>
            <a:r>
              <a:rPr lang="en-US" sz="2800" b="1" dirty="0" err="1">
                <a:solidFill>
                  <a:srgbClr val="262087"/>
                </a:solidFill>
              </a:rPr>
              <a:t>Buros</a:t>
            </a:r>
            <a:r>
              <a:rPr lang="en-US" sz="2800" b="1" dirty="0">
                <a:solidFill>
                  <a:srgbClr val="262087"/>
                </a:solidFill>
              </a:rPr>
              <a:t>     </a:t>
            </a:r>
            <a:r>
              <a:rPr lang="en-US" sz="2800" dirty="0">
                <a:solidFill>
                  <a:srgbClr val="262087"/>
                </a:solidFill>
              </a:rPr>
              <a:t>jennifer.buros@dpi.wi.gov</a:t>
            </a:r>
            <a:r>
              <a:rPr lang="en-US" sz="2800" b="1" dirty="0">
                <a:solidFill>
                  <a:srgbClr val="262087"/>
                </a:solidFill>
              </a:rPr>
              <a:t>	     </a:t>
            </a:r>
            <a:r>
              <a:rPr lang="en-US" sz="2800" dirty="0">
                <a:solidFill>
                  <a:srgbClr val="262087"/>
                </a:solidFill>
              </a:rPr>
              <a:t>608-266-1966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  <a:buNone/>
              <a:defRPr/>
            </a:pPr>
            <a:r>
              <a:rPr lang="en-US" sz="2800" b="1" dirty="0">
                <a:solidFill>
                  <a:srgbClr val="262087"/>
                </a:solidFill>
              </a:rPr>
              <a:t>Ben Kopitzke	      </a:t>
            </a:r>
            <a:r>
              <a:rPr lang="en-US" sz="2800" dirty="0">
                <a:solidFill>
                  <a:srgbClr val="262087"/>
                </a:solidFill>
              </a:rPr>
              <a:t>ben.kopitzke@dpi.wi.gov</a:t>
            </a:r>
            <a:r>
              <a:rPr lang="en-US" sz="2800" b="1" dirty="0">
                <a:solidFill>
                  <a:srgbClr val="262087"/>
                </a:solidFill>
              </a:rPr>
              <a:t>	     </a:t>
            </a:r>
            <a:r>
              <a:rPr lang="en-US" sz="2800" dirty="0">
                <a:solidFill>
                  <a:srgbClr val="262087"/>
                </a:solidFill>
              </a:rPr>
              <a:t>608-267-9279</a:t>
            </a:r>
          </a:p>
          <a:p>
            <a:endParaRPr lang="en-US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480925" cy="123399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010316" y="1714217"/>
            <a:ext cx="11098924" cy="4788183"/>
          </a:xfrm>
        </p:spPr>
        <p:txBody>
          <a:bodyPr>
            <a:noAutofit/>
          </a:bodyPr>
          <a:lstStyle/>
          <a:p>
            <a:pPr marL="388556" lvl="1" indent="-351164" defTabSz="1114471">
              <a:spcBef>
                <a:spcPct val="20000"/>
              </a:spcBef>
              <a:spcAft>
                <a:spcPct val="30000"/>
              </a:spcAft>
              <a:buClr>
                <a:srgbClr val="262087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262087"/>
                </a:solidFill>
              </a:rPr>
              <a:t>Prepare for Budget decisions</a:t>
            </a:r>
          </a:p>
          <a:p>
            <a:pPr marL="388556" lvl="1" indent="-351164" defTabSz="1114471">
              <a:spcBef>
                <a:spcPct val="20000"/>
              </a:spcBef>
              <a:spcAft>
                <a:spcPct val="30000"/>
              </a:spcAft>
              <a:buClr>
                <a:srgbClr val="262087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262087"/>
                </a:solidFill>
              </a:rPr>
              <a:t>Understand how to use FY24 Revenue Limit Worksheet for budget planning</a:t>
            </a:r>
          </a:p>
          <a:p>
            <a:pPr marL="388556" lvl="1" indent="-351164" defTabSz="1114471">
              <a:spcBef>
                <a:spcPct val="20000"/>
              </a:spcBef>
              <a:spcAft>
                <a:spcPct val="30000"/>
              </a:spcAft>
              <a:buClr>
                <a:srgbClr val="262087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262087"/>
                </a:solidFill>
              </a:rPr>
              <a:t>Review key sections/data</a:t>
            </a:r>
          </a:p>
          <a:p>
            <a:pPr marL="388556" lvl="1" indent="-351164" defTabSz="1114471">
              <a:spcBef>
                <a:spcPct val="20000"/>
              </a:spcBef>
              <a:spcAft>
                <a:spcPct val="30000"/>
              </a:spcAft>
              <a:buClr>
                <a:srgbClr val="262087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262087"/>
                </a:solidFill>
              </a:rPr>
              <a:t>Explore additional DPI resources on website: Revenue Limit worksheets, longitudinal data, etc.</a:t>
            </a:r>
          </a:p>
          <a:p>
            <a:pPr marL="388556" lvl="1" indent="-351164" defTabSz="1114471">
              <a:spcBef>
                <a:spcPct val="20000"/>
              </a:spcBef>
              <a:spcAft>
                <a:spcPct val="30000"/>
              </a:spcAft>
              <a:buClr>
                <a:srgbClr val="262087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262087"/>
                </a:solidFill>
              </a:rPr>
              <a:t>Open for questions throughout the presentation!</a:t>
            </a:r>
          </a:p>
        </p:txBody>
      </p:sp>
    </p:spTree>
    <p:extLst>
      <p:ext uri="{BB962C8B-B14F-4D97-AF65-F5344CB8AC3E}">
        <p14:creationId xmlns:p14="http://schemas.microsoft.com/office/powerpoint/2010/main" val="16963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Let’s Jump to the Revenue Limit Worksheets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9510" y="2117747"/>
            <a:ext cx="10514025" cy="2440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8219" lvl="0" indent="-468219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Link to Revenue Limit Worksheets:  </a:t>
            </a:r>
            <a:r>
              <a:rPr lang="en-US" sz="2400" dirty="0">
                <a:solidFill>
                  <a:srgbClr val="2620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https://dpi.wi.gov/sfs/limits/worksheets/revenue</a:t>
            </a:r>
            <a:endParaRPr lang="en-US" sz="2400" dirty="0">
              <a:solidFill>
                <a:srgbClr val="262087"/>
              </a:solidFill>
            </a:endParaRPr>
          </a:p>
          <a:p>
            <a:pPr marL="1025454" lvl="1" indent="-468219"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Find both the FY24 Revenue Limit Worksheet AND </a:t>
            </a:r>
            <a:br>
              <a:rPr lang="en-US" sz="2400" dirty="0">
                <a:solidFill>
                  <a:srgbClr val="262087"/>
                </a:solidFill>
              </a:rPr>
            </a:br>
            <a:r>
              <a:rPr lang="en-US" sz="2400" dirty="0">
                <a:solidFill>
                  <a:srgbClr val="262087"/>
                </a:solidFill>
              </a:rPr>
              <a:t>the FY25 Blank Executable Worksheet</a:t>
            </a:r>
          </a:p>
        </p:txBody>
      </p:sp>
    </p:spTree>
    <p:extLst>
      <p:ext uri="{BB962C8B-B14F-4D97-AF65-F5344CB8AC3E}">
        <p14:creationId xmlns:p14="http://schemas.microsoft.com/office/powerpoint/2010/main" val="62299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Polling Questions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265" y="1558454"/>
            <a:ext cx="10514025" cy="6174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8219" indent="-468219" defTabSz="936071">
              <a:lnSpc>
                <a:spcPct val="150000"/>
              </a:lnSpc>
              <a:spcAft>
                <a:spcPts val="1200"/>
              </a:spcAft>
              <a:buSzPts val="2400"/>
              <a:buFont typeface="+mj-lt"/>
              <a:buAutoNum type="arabicPeriod"/>
              <a:defRPr/>
            </a:pPr>
            <a:r>
              <a:rPr lang="en-US" sz="2400" dirty="0">
                <a:solidFill>
                  <a:srgbClr val="262087"/>
                </a:solidFill>
              </a:rPr>
              <a:t>Compared to 2022-23, did your student enrollment increase or decrease in 2023-24?</a:t>
            </a:r>
            <a:br>
              <a:rPr lang="en-US" sz="2400" dirty="0">
                <a:solidFill>
                  <a:srgbClr val="262087"/>
                </a:solidFill>
              </a:rPr>
            </a:br>
            <a:endParaRPr lang="en-US" sz="2400" dirty="0">
              <a:solidFill>
                <a:srgbClr val="262087"/>
              </a:solidFill>
            </a:endParaRPr>
          </a:p>
          <a:p>
            <a:pPr marL="468219" indent="-468219" defTabSz="936071">
              <a:lnSpc>
                <a:spcPct val="150000"/>
              </a:lnSpc>
              <a:spcAft>
                <a:spcPts val="1200"/>
              </a:spcAft>
              <a:buSzPts val="2400"/>
              <a:buFont typeface="+mj-lt"/>
              <a:buAutoNum type="arabicPeriod"/>
              <a:defRPr/>
            </a:pPr>
            <a:r>
              <a:rPr lang="en-US" sz="2400" dirty="0">
                <a:solidFill>
                  <a:srgbClr val="262087"/>
                </a:solidFill>
              </a:rPr>
              <a:t> Does your district have a base Hold Harmless non-recurring exemption?</a:t>
            </a:r>
            <a:br>
              <a:rPr lang="en-US" sz="2400" dirty="0">
                <a:solidFill>
                  <a:srgbClr val="262087"/>
                </a:solidFill>
              </a:rPr>
            </a:br>
            <a:r>
              <a:rPr lang="en-US" sz="2400" dirty="0">
                <a:solidFill>
                  <a:srgbClr val="262087"/>
                </a:solidFill>
              </a:rPr>
              <a:t>	If yes, what is the amount on Line 7B?</a:t>
            </a:r>
            <a:br>
              <a:rPr lang="en-US" sz="2400" dirty="0">
                <a:solidFill>
                  <a:srgbClr val="262087"/>
                </a:solidFill>
              </a:rPr>
            </a:br>
            <a:endParaRPr lang="en-US" sz="2400" dirty="0">
              <a:solidFill>
                <a:srgbClr val="262087"/>
              </a:solidFill>
            </a:endParaRPr>
          </a:p>
          <a:p>
            <a:pPr marL="468219" indent="-468219" defTabSz="936071">
              <a:lnSpc>
                <a:spcPct val="150000"/>
              </a:lnSpc>
              <a:spcAft>
                <a:spcPts val="1200"/>
              </a:spcAft>
              <a:buSzPts val="2400"/>
              <a:buFont typeface="+mj-lt"/>
              <a:buAutoNum type="arabicPeriod"/>
              <a:defRPr/>
            </a:pPr>
            <a:r>
              <a:rPr lang="en-US" sz="2400" dirty="0">
                <a:solidFill>
                  <a:srgbClr val="262087"/>
                </a:solidFill>
              </a:rPr>
              <a:t>Does your district have a Declining Enrollment non-recurring exemption?</a:t>
            </a:r>
            <a:br>
              <a:rPr lang="en-US" sz="2400" dirty="0">
                <a:solidFill>
                  <a:srgbClr val="262087"/>
                </a:solidFill>
              </a:rPr>
            </a:br>
            <a:r>
              <a:rPr lang="en-US" sz="2400" dirty="0">
                <a:solidFill>
                  <a:srgbClr val="262087"/>
                </a:solidFill>
              </a:rPr>
              <a:t>	If yes, what is the amount on Line 10B?</a:t>
            </a:r>
          </a:p>
          <a:p>
            <a:pPr marL="1025454" lvl="1" indent="-468219" defTabSz="936071">
              <a:lnSpc>
                <a:spcPct val="150000"/>
              </a:lnSpc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rgbClr val="262087"/>
              </a:solidFill>
            </a:endParaRPr>
          </a:p>
          <a:p>
            <a:pPr defTabSz="936071">
              <a:lnSpc>
                <a:spcPct val="150000"/>
              </a:lnSpc>
              <a:spcAft>
                <a:spcPts val="1200"/>
              </a:spcAft>
              <a:buSzPts val="2400"/>
              <a:defRPr/>
            </a:pPr>
            <a:endParaRPr lang="en-US" sz="2400" dirty="0">
              <a:solidFill>
                <a:srgbClr val="262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01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7B4FD8D-24C6-37A3-5FB8-DFA4A9362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4052" y="80386"/>
            <a:ext cx="5188423" cy="6812280"/>
          </a:xfrm>
          <a:prstGeom prst="rect">
            <a:avLst/>
          </a:prstGeom>
          <a:solidFill>
            <a:schemeClr val="bg1"/>
          </a:solidFill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AC330D-F644-5324-6347-3979151A2B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498" y="80386"/>
            <a:ext cx="5118012" cy="6812280"/>
          </a:xfrm>
          <a:prstGeom prst="rect">
            <a:avLst/>
          </a:prstGeom>
          <a:solidFill>
            <a:schemeClr val="bg1"/>
          </a:solidFill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2B33E78-3AFA-4FCD-85F4-80B579B5F9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68592" y="300313"/>
            <a:ext cx="1724060" cy="5094059"/>
          </a:xfrm>
        </p:spPr>
        <p:txBody>
          <a:bodyPr>
            <a:normAutofit/>
          </a:bodyPr>
          <a:lstStyle/>
          <a:p>
            <a:pPr defTabSz="1114236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sz="2730" dirty="0">
              <a:solidFill>
                <a:srgbClr val="000099"/>
              </a:solidFill>
            </a:endParaRPr>
          </a:p>
          <a:p>
            <a:pPr defTabSz="1114236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99"/>
                </a:solidFill>
              </a:rPr>
              <a:t>Build the Base Revenue  Line 1</a:t>
            </a:r>
          </a:p>
          <a:p>
            <a:endParaRPr lang="en-US" sz="2730" dirty="0">
              <a:solidFill>
                <a:srgbClr val="000099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A59EE0F-8629-47F7-B35D-B957B85BDD36}"/>
              </a:ext>
            </a:extLst>
          </p:cNvPr>
          <p:cNvSpPr txBox="1"/>
          <p:nvPr/>
        </p:nvSpPr>
        <p:spPr>
          <a:xfrm>
            <a:off x="10433758" y="2029220"/>
            <a:ext cx="1872139" cy="5542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1" b="1" dirty="0">
                <a:latin typeface="Lato" panose="020F0502020204030203" pitchFamily="34" charset="0"/>
              </a:rPr>
              <a:t>Aid Penalty comes from page 3 RLW</a:t>
            </a:r>
            <a:endParaRPr lang="en-US" sz="1911" b="1" dirty="0">
              <a:latin typeface="Lato" panose="020F050202020403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7EBD16-A498-426D-A46B-7A7C3AB47931}"/>
              </a:ext>
            </a:extLst>
          </p:cNvPr>
          <p:cNvSpPr txBox="1"/>
          <p:nvPr/>
        </p:nvSpPr>
        <p:spPr>
          <a:xfrm>
            <a:off x="10433758" y="3000412"/>
            <a:ext cx="1872139" cy="78521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100" b="1">
                <a:latin typeface="Lato" panose="020F0502020204030203" pitchFamily="34" charset="0"/>
              </a:defRPr>
            </a:lvl1pPr>
          </a:lstStyle>
          <a:p>
            <a:r>
              <a:rPr lang="en-US" sz="1501" dirty="0"/>
              <a:t>Total levied NRE comes from page </a:t>
            </a:r>
            <a:br>
              <a:rPr lang="en-US" sz="1501" dirty="0"/>
            </a:br>
            <a:r>
              <a:rPr lang="en-US" sz="1501" dirty="0"/>
              <a:t>3 RLW</a:t>
            </a:r>
          </a:p>
        </p:txBody>
      </p:sp>
      <p:cxnSp>
        <p:nvCxnSpPr>
          <p:cNvPr id="1025" name="Straight Arrow Connector 1024">
            <a:extLst>
              <a:ext uri="{FF2B5EF4-FFF2-40B4-BE49-F238E27FC236}">
                <a16:creationId xmlns:a16="http://schemas.microsoft.com/office/drawing/2014/main" id="{22AC6558-0A96-DC9E-852F-517D0C77E3FA}"/>
              </a:ext>
            </a:extLst>
          </p:cNvPr>
          <p:cNvCxnSpPr>
            <a:cxnSpLocks/>
            <a:stCxn id="1037" idx="3"/>
            <a:endCxn id="1038" idx="1"/>
          </p:cNvCxnSpPr>
          <p:nvPr/>
        </p:nvCxnSpPr>
        <p:spPr>
          <a:xfrm flipV="1">
            <a:off x="5746425" y="1176404"/>
            <a:ext cx="4447894" cy="4285291"/>
          </a:xfrm>
          <a:prstGeom prst="straightConnector1">
            <a:avLst/>
          </a:prstGeom>
          <a:ln w="38100">
            <a:solidFill>
              <a:srgbClr val="00CC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4224DFA1-0F5D-74B9-61A2-4FA802F2F9DC}"/>
              </a:ext>
            </a:extLst>
          </p:cNvPr>
          <p:cNvSpPr/>
          <p:nvPr/>
        </p:nvSpPr>
        <p:spPr>
          <a:xfrm>
            <a:off x="4758352" y="5245012"/>
            <a:ext cx="988073" cy="433365"/>
          </a:xfrm>
          <a:prstGeom prst="rect">
            <a:avLst/>
          </a:prstGeom>
          <a:ln w="38100">
            <a:solidFill>
              <a:srgbClr val="00CC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995"/>
          </a:p>
        </p:txBody>
      </p: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9C4AA46B-043C-1DE6-005E-68E20D55F936}"/>
              </a:ext>
            </a:extLst>
          </p:cNvPr>
          <p:cNvSpPr/>
          <p:nvPr/>
        </p:nvSpPr>
        <p:spPr>
          <a:xfrm>
            <a:off x="10194319" y="1000265"/>
            <a:ext cx="1890055" cy="352278"/>
          </a:xfrm>
          <a:prstGeom prst="rect">
            <a:avLst/>
          </a:prstGeom>
          <a:ln w="38100">
            <a:solidFill>
              <a:srgbClr val="00CC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995"/>
          </a:p>
        </p:txBody>
      </p:sp>
      <p:cxnSp>
        <p:nvCxnSpPr>
          <p:cNvPr id="1043" name="Straight Arrow Connector 1042">
            <a:extLst>
              <a:ext uri="{FF2B5EF4-FFF2-40B4-BE49-F238E27FC236}">
                <a16:creationId xmlns:a16="http://schemas.microsoft.com/office/drawing/2014/main" id="{6AA780BB-0054-2E81-94A1-9D54414953B5}"/>
              </a:ext>
            </a:extLst>
          </p:cNvPr>
          <p:cNvCxnSpPr>
            <a:cxnSpLocks/>
            <a:stCxn id="1044" idx="3"/>
            <a:endCxn id="1045" idx="1"/>
          </p:cNvCxnSpPr>
          <p:nvPr/>
        </p:nvCxnSpPr>
        <p:spPr>
          <a:xfrm flipV="1">
            <a:off x="5734777" y="727538"/>
            <a:ext cx="4459542" cy="3692143"/>
          </a:xfrm>
          <a:prstGeom prst="straightConnector1">
            <a:avLst/>
          </a:prstGeom>
          <a:ln w="38100">
            <a:solidFill>
              <a:srgbClr val="FF00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271EB276-199E-70E1-ACCC-3AB0B09CC6C0}"/>
              </a:ext>
            </a:extLst>
          </p:cNvPr>
          <p:cNvSpPr/>
          <p:nvPr/>
        </p:nvSpPr>
        <p:spPr>
          <a:xfrm>
            <a:off x="4758352" y="4151923"/>
            <a:ext cx="976426" cy="535515"/>
          </a:xfrm>
          <a:prstGeom prst="rect">
            <a:avLst/>
          </a:prstGeom>
          <a:ln w="38100">
            <a:solidFill>
              <a:srgbClr val="FF00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995"/>
          </a:p>
        </p:txBody>
      </p:sp>
      <p:sp>
        <p:nvSpPr>
          <p:cNvPr id="1045" name="Rectangle 1044">
            <a:extLst>
              <a:ext uri="{FF2B5EF4-FFF2-40B4-BE49-F238E27FC236}">
                <a16:creationId xmlns:a16="http://schemas.microsoft.com/office/drawing/2014/main" id="{9597B868-14FD-A9A0-B3CA-69941D7F5A15}"/>
              </a:ext>
            </a:extLst>
          </p:cNvPr>
          <p:cNvSpPr/>
          <p:nvPr/>
        </p:nvSpPr>
        <p:spPr>
          <a:xfrm>
            <a:off x="10194319" y="465696"/>
            <a:ext cx="1890055" cy="523683"/>
          </a:xfrm>
          <a:prstGeom prst="rect">
            <a:avLst/>
          </a:prstGeom>
          <a:ln w="38100">
            <a:solidFill>
              <a:srgbClr val="FF00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995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3350C0F-B63E-58B6-61E1-E743CF4795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6865" y="3952143"/>
            <a:ext cx="4251960" cy="27740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F7F0274-7682-F83D-C709-474BF1949C41}"/>
              </a:ext>
            </a:extLst>
          </p:cNvPr>
          <p:cNvSpPr/>
          <p:nvPr/>
        </p:nvSpPr>
        <p:spPr>
          <a:xfrm>
            <a:off x="8181892" y="5245012"/>
            <a:ext cx="4007458" cy="114201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08A55A0-2AA0-6F0A-A165-CA67C8A0B7E3}"/>
              </a:ext>
            </a:extLst>
          </p:cNvPr>
          <p:cNvSpPr/>
          <p:nvPr/>
        </p:nvSpPr>
        <p:spPr>
          <a:xfrm>
            <a:off x="8181892" y="5974365"/>
            <a:ext cx="4007458" cy="114201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7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Using 2023-24 to Help Plan for 2024-25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265" y="1337072"/>
            <a:ext cx="10514025" cy="4820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Membership trends and projections</a:t>
            </a:r>
          </a:p>
          <a:p>
            <a:pPr marL="468219" lvl="0" indent="-468219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2023-24 (FY24) Declining Enrollment (DE) non-recurring exemptions</a:t>
            </a:r>
          </a:p>
          <a:p>
            <a:pPr marL="1025454" lvl="1" indent="-468219" defTabSz="936071">
              <a:lnSpc>
                <a:spcPct val="150000"/>
              </a:lnSpc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2020-21: 79.3%</a:t>
            </a:r>
          </a:p>
          <a:p>
            <a:pPr marL="1025454" lvl="1" indent="-468219" defTabSz="936071">
              <a:lnSpc>
                <a:spcPct val="150000"/>
              </a:lnSpc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2021-22: 73.6%</a:t>
            </a:r>
          </a:p>
          <a:p>
            <a:pPr marL="1025454" lvl="1" indent="-468219" defTabSz="936071">
              <a:lnSpc>
                <a:spcPct val="150000"/>
              </a:lnSpc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2022-23: 74.8%</a:t>
            </a:r>
          </a:p>
          <a:p>
            <a:pPr marL="1025454" lvl="1" indent="-468219" defTabSz="936071">
              <a:lnSpc>
                <a:spcPct val="150000"/>
              </a:lnSpc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262087"/>
                </a:solidFill>
              </a:rPr>
              <a:t>2023-24: 61.3%</a:t>
            </a:r>
          </a:p>
          <a:p>
            <a:pPr marL="468219" lvl="0" indent="-468219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Projecting for 2024-25... case by case basis</a:t>
            </a:r>
          </a:p>
        </p:txBody>
      </p:sp>
    </p:spTree>
    <p:extLst>
      <p:ext uri="{BB962C8B-B14F-4D97-AF65-F5344CB8AC3E}">
        <p14:creationId xmlns:p14="http://schemas.microsoft.com/office/powerpoint/2010/main" val="247710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Knowns for 2024-25 (FY25)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265" y="1558454"/>
            <a:ext cx="10514025" cy="5682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36071">
              <a:lnSpc>
                <a:spcPct val="150000"/>
              </a:lnSpc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2023-25 biennial budget and adjacent legislation impacted Line 4 of the RLW:</a:t>
            </a:r>
          </a:p>
          <a:p>
            <a:pPr marL="468219" indent="-468219"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2024-25 Per Member Change                 $325</a:t>
            </a:r>
          </a:p>
          <a:p>
            <a:pPr marL="468219" indent="-468219"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2024-25 Low Revenue Ceiling                 $11,000</a:t>
            </a:r>
          </a:p>
          <a:p>
            <a:pPr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defRPr/>
            </a:pPr>
            <a:br>
              <a:rPr lang="en-US" sz="2400" dirty="0">
                <a:solidFill>
                  <a:srgbClr val="262087"/>
                </a:solidFill>
              </a:rPr>
            </a:br>
            <a:r>
              <a:rPr lang="en-US" sz="2400" dirty="0">
                <a:solidFill>
                  <a:srgbClr val="262087"/>
                </a:solidFill>
              </a:rPr>
              <a:t>Model various </a:t>
            </a:r>
            <a:r>
              <a:rPr lang="en-US" sz="2400" b="1" dirty="0">
                <a:solidFill>
                  <a:srgbClr val="262087"/>
                </a:solidFill>
              </a:rPr>
              <a:t>MEMBERSHIP</a:t>
            </a:r>
            <a:r>
              <a:rPr lang="en-US" sz="2400" dirty="0">
                <a:solidFill>
                  <a:srgbClr val="262087"/>
                </a:solidFill>
              </a:rPr>
              <a:t> scenarios for planning</a:t>
            </a:r>
          </a:p>
          <a:p>
            <a:pPr marL="468219" indent="-468219"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e.g., Best Case, Worst Case, No Change</a:t>
            </a:r>
          </a:p>
          <a:p>
            <a:pPr marL="468219" indent="-468219"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262087"/>
                </a:solidFill>
              </a:rPr>
              <a:t>Look at the membership value “dropping off” of the current calculation</a:t>
            </a:r>
          </a:p>
          <a:p>
            <a:pPr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defRPr/>
            </a:pPr>
            <a:endParaRPr lang="en-US" sz="2400" dirty="0">
              <a:solidFill>
                <a:srgbClr val="262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2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Low Revenue &amp; Per Member Increases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72600" y="2017964"/>
            <a:ext cx="2884714" cy="2748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District One</a:t>
            </a:r>
          </a:p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Line 3: $10,000</a:t>
            </a:r>
          </a:p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Line 5: $11,000</a:t>
            </a:r>
          </a:p>
          <a:p>
            <a:pPr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defRPr/>
            </a:pPr>
            <a:endParaRPr lang="en-US" sz="2400" dirty="0">
              <a:solidFill>
                <a:srgbClr val="262087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77AE8F-CD67-8CD7-74B6-76DF3366F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10" y="1428114"/>
            <a:ext cx="8508909" cy="5406779"/>
          </a:xfrm>
          <a:prstGeom prst="rect">
            <a:avLst/>
          </a:prstGeom>
          <a:solidFill>
            <a:schemeClr val="bg1"/>
          </a:solidFill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E3B8BFC-5002-2D15-06F4-027343CEFC78}"/>
              </a:ext>
            </a:extLst>
          </p:cNvPr>
          <p:cNvSpPr/>
          <p:nvPr/>
        </p:nvSpPr>
        <p:spPr>
          <a:xfrm>
            <a:off x="7315200" y="2114550"/>
            <a:ext cx="1531619" cy="2286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B9638-1055-5885-912B-4AC0F5C2EB7B}"/>
              </a:ext>
            </a:extLst>
          </p:cNvPr>
          <p:cNvSpPr/>
          <p:nvPr/>
        </p:nvSpPr>
        <p:spPr>
          <a:xfrm>
            <a:off x="7315199" y="3334386"/>
            <a:ext cx="1531619" cy="2286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AEF5DD-797E-6574-AAC0-0D3339E6148E}"/>
              </a:ext>
            </a:extLst>
          </p:cNvPr>
          <p:cNvSpPr/>
          <p:nvPr/>
        </p:nvSpPr>
        <p:spPr>
          <a:xfrm>
            <a:off x="5772150" y="2926080"/>
            <a:ext cx="1531619" cy="2286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9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7394FA8-A399-3937-ADFC-288E685BA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10" y="1425474"/>
            <a:ext cx="8513064" cy="5409419"/>
          </a:xfrm>
          <a:prstGeom prst="rect">
            <a:avLst/>
          </a:prstGeom>
          <a:solidFill>
            <a:schemeClr val="bg1"/>
          </a:solidFill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0" y="0"/>
            <a:ext cx="12480925" cy="12435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36071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Low Revenue &amp; Per Member Increases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72600" y="2017964"/>
            <a:ext cx="2884714" cy="2748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District Two</a:t>
            </a:r>
          </a:p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Line 3: $10,855</a:t>
            </a:r>
          </a:p>
          <a:p>
            <a:pPr lvl="0" algn="ctr" defTabSz="93607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ts val="2400"/>
              <a:defRPr/>
            </a:pPr>
            <a:r>
              <a:rPr lang="en-US" sz="2400" dirty="0">
                <a:solidFill>
                  <a:srgbClr val="262087"/>
                </a:solidFill>
              </a:rPr>
              <a:t>Line 5: $11,180</a:t>
            </a:r>
          </a:p>
          <a:p>
            <a:pPr defTabSz="936071">
              <a:lnSpc>
                <a:spcPct val="150000"/>
              </a:lnSpc>
              <a:spcBef>
                <a:spcPts val="439"/>
              </a:spcBef>
              <a:spcAft>
                <a:spcPts val="1200"/>
              </a:spcAft>
              <a:buSzPts val="2400"/>
              <a:defRPr/>
            </a:pPr>
            <a:endParaRPr lang="en-US" sz="2400" dirty="0">
              <a:solidFill>
                <a:srgbClr val="262087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3B8BFC-5002-2D15-06F4-027343CEFC78}"/>
              </a:ext>
            </a:extLst>
          </p:cNvPr>
          <p:cNvSpPr/>
          <p:nvPr/>
        </p:nvSpPr>
        <p:spPr>
          <a:xfrm>
            <a:off x="7315200" y="2114550"/>
            <a:ext cx="1531619" cy="2286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B9638-1055-5885-912B-4AC0F5C2EB7B}"/>
              </a:ext>
            </a:extLst>
          </p:cNvPr>
          <p:cNvSpPr/>
          <p:nvPr/>
        </p:nvSpPr>
        <p:spPr>
          <a:xfrm>
            <a:off x="7315199" y="3334386"/>
            <a:ext cx="1531619" cy="2286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AEF5DD-797E-6574-AAC0-0D3339E6148E}"/>
              </a:ext>
            </a:extLst>
          </p:cNvPr>
          <p:cNvSpPr/>
          <p:nvPr/>
        </p:nvSpPr>
        <p:spPr>
          <a:xfrm>
            <a:off x="5772150" y="2926080"/>
            <a:ext cx="1531619" cy="2286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PI - LATO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44468</TotalTime>
  <Words>937</Words>
  <Application>Microsoft Office PowerPoint</Application>
  <PresentationFormat>Custom</PresentationFormat>
  <Paragraphs>128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Lato</vt:lpstr>
      <vt:lpstr>Lato Black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Public Instruction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Revenue Limits and Budget Planning - WASBO Winter at a Glance 2023</dc:title>
  <dc:creator>dpifin@dpi.wi.gov</dc:creator>
  <cp:keywords>revenue, limit, budget, plan, wasbo, winter, glance, wisconsin, public, instruction, school, financial, service</cp:keywords>
  <cp:lastModifiedBy>Huelsman, Scott M.   DPI</cp:lastModifiedBy>
  <cp:revision>314</cp:revision>
  <dcterms:created xsi:type="dcterms:W3CDTF">2016-02-23T19:34:17Z</dcterms:created>
  <dcterms:modified xsi:type="dcterms:W3CDTF">2023-12-12T21:35:16Z</dcterms:modified>
</cp:coreProperties>
</file>