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9"/>
  </p:notesMasterIdLst>
  <p:sldIdLst>
    <p:sldId id="376" r:id="rId2"/>
    <p:sldId id="384" r:id="rId3"/>
    <p:sldId id="385" r:id="rId4"/>
    <p:sldId id="386" r:id="rId5"/>
    <p:sldId id="387" r:id="rId6"/>
    <p:sldId id="388" r:id="rId7"/>
    <p:sldId id="389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6" r:id="rId23"/>
    <p:sldId id="408" r:id="rId24"/>
    <p:sldId id="409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10" r:id="rId33"/>
    <p:sldId id="411" r:id="rId34"/>
    <p:sldId id="412" r:id="rId35"/>
    <p:sldId id="413" r:id="rId36"/>
    <p:sldId id="414" r:id="rId37"/>
    <p:sldId id="415" r:id="rId38"/>
  </p:sldIdLst>
  <p:sldSz cx="9144000" cy="5143500" type="screen16x9"/>
  <p:notesSz cx="6858000" cy="91440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pos="2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56"/>
    <a:srgbClr val="F2F8EC"/>
    <a:srgbClr val="DBECCC"/>
    <a:srgbClr val="262087"/>
    <a:srgbClr val="0066CC"/>
    <a:srgbClr val="0099CC"/>
    <a:srgbClr val="0099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1" autoAdjust="0"/>
    <p:restoredTop sz="59036" autoAdjust="0"/>
  </p:normalViewPr>
  <p:slideViewPr>
    <p:cSldViewPr snapToGrid="0">
      <p:cViewPr varScale="1">
        <p:scale>
          <a:sx n="99" d="100"/>
          <a:sy n="99" d="100"/>
        </p:scale>
        <p:origin x="84" y="726"/>
      </p:cViewPr>
      <p:guideLst>
        <p:guide pos="2880"/>
        <p:guide orient="horz" pos="2358"/>
        <p:guide orient="horz" pos="2868"/>
        <p:guide pos="2863"/>
        <p:guide orient="horz" pos="3239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hdp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hdp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Simplified Revenue Limit - Current Law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Sheet1!$N$19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Sheet1!$K$18:$K$22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Sheet1!$G$7:$G$11</c:f>
              <c:numCache>
                <c:formatCode>_(* #,##0_);_(* \(#,##0\);_(* "-"??_);_(@_)</c:formatCode>
                <c:ptCount val="5"/>
                <c:pt idx="0">
                  <c:v>7200000</c:v>
                </c:pt>
                <c:pt idx="1">
                  <c:v>7104000</c:v>
                </c:pt>
                <c:pt idx="2">
                  <c:v>7104000</c:v>
                </c:pt>
                <c:pt idx="3">
                  <c:v>7104000</c:v>
                </c:pt>
                <c:pt idx="4">
                  <c:v>7200000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9-473D-8DC7-E13A80DC46D4}"/>
            </c:ext>
          </c:extLst>
        </c:ser>
        <c:ser>
          <c:idx val="1"/>
          <c:order val="1"/>
          <c:tx>
            <c:strRef>
              <c:f>Sheet1!$N$20</c:f>
              <c:strCache>
                <c:ptCount val="1"/>
                <c:pt idx="0">
                  <c:v>Declining Enrollment &amp; Base Hold Harmless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Sheet1!$K$18:$K$22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Sheet1!$H$7:$H$11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96000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9-473D-8DC7-E13A80DC4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215576"/>
        <c:axId val="474220168"/>
      </c:barChart>
      <c:catAx>
        <c:axId val="47421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20168"/>
        <c:crosses val="autoZero"/>
        <c:auto val="1"/>
        <c:lblAlgn val="ctr"/>
        <c:lblOffset val="100"/>
        <c:noMultiLvlLbl val="0"/>
      </c:catAx>
      <c:valAx>
        <c:axId val="474220168"/>
        <c:scaling>
          <c:orientation val="minMax"/>
          <c:max val="7300000"/>
          <c:min val="68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crossAx val="474215576"/>
        <c:crosses val="autoZero"/>
        <c:crossBetween val="between"/>
        <c:majorUnit val="100000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Simplified Revenue Limit - Proposed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Sheet1!$N$19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Sheet1!$K$18:$K$22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(Sheet1!$G$25:$G$26,Sheet1!$G$17,Sheet1!$G$28:$G$29)</c:f>
              <c:numCache>
                <c:formatCode>_(* #,##0_);_(* \(#,##0\);_(* "-"??_);_(@_)</c:formatCode>
                <c:ptCount val="5"/>
                <c:pt idx="0">
                  <c:v>7200000</c:v>
                </c:pt>
                <c:pt idx="1">
                  <c:v>7104000</c:v>
                </c:pt>
                <c:pt idx="2">
                  <c:v>7104000</c:v>
                </c:pt>
                <c:pt idx="3">
                  <c:v>7200000</c:v>
                </c:pt>
                <c:pt idx="4">
                  <c:v>7200000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B-4F7F-8FF8-C20D48BBE6AC}"/>
            </c:ext>
          </c:extLst>
        </c:ser>
        <c:ser>
          <c:idx val="1"/>
          <c:order val="1"/>
          <c:tx>
            <c:strRef>
              <c:f>Sheet1!$N$20</c:f>
              <c:strCache>
                <c:ptCount val="1"/>
                <c:pt idx="0">
                  <c:v>Declining Enrollment &amp; Base Hold Harmless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Sheet1!$K$18:$K$22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Sheet1!$H$7:$H$11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96000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B-4F7F-8FF8-C20D48BBE6AC}"/>
            </c:ext>
          </c:extLst>
        </c:ser>
        <c:ser>
          <c:idx val="2"/>
          <c:order val="2"/>
          <c:tx>
            <c:v>"DE2"</c:v>
          </c:tx>
          <c:spPr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  <a:effectLst/>
          </c:spPr>
          <c:invertIfNegative val="0"/>
          <c:cat>
            <c:strRef>
              <c:f>Sheet1!$K$18:$K$22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(Sheet1!$H$28:$H$29,Sheet1!$H$26,Sheet1!$H$25,Sheet1!$H$27)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96000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DB-4F7F-8FF8-C20D48BBE6AC}"/>
            </c:ext>
          </c:extLst>
        </c:ser>
        <c:ser>
          <c:idx val="3"/>
          <c:order val="3"/>
          <c:tx>
            <c:v>"MHH"</c:v>
          </c:tx>
          <c:spPr>
            <a:solidFill>
              <a:schemeClr val="bg1"/>
            </a:solidFill>
            <a:ln w="19050">
              <a:solidFill>
                <a:schemeClr val="accent1"/>
              </a:solidFill>
              <a:prstDash val="sysDash"/>
            </a:ln>
            <a:effectLst/>
          </c:spPr>
          <c:invertIfNegative val="0"/>
          <c:cat>
            <c:strRef>
              <c:f>Sheet1!$K$18:$K$22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(Sheet1!$H$27:$H$29,Sheet1!$H$25:$H$26)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DB-4F7F-8FF8-C20D48BBE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215576"/>
        <c:axId val="474220168"/>
      </c:barChart>
      <c:catAx>
        <c:axId val="47421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20168"/>
        <c:crosses val="autoZero"/>
        <c:auto val="1"/>
        <c:lblAlgn val="ctr"/>
        <c:lblOffset val="100"/>
        <c:noMultiLvlLbl val="0"/>
      </c:catAx>
      <c:valAx>
        <c:axId val="474220168"/>
        <c:scaling>
          <c:orientation val="minMax"/>
          <c:max val="7300000"/>
          <c:min val="68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crossAx val="474215576"/>
        <c:crosses val="autoZero"/>
        <c:crossBetween val="between"/>
        <c:majorUnit val="100000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325AA-1E64-49BA-8996-77737FED70D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912C3-847E-41C5-88C1-A7123FA55B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u="sng" dirty="0" smtClean="0">
              <a:solidFill>
                <a:schemeClr val="tx1"/>
              </a:solidFill>
            </a:rPr>
            <a:t>Fall  2020</a:t>
          </a:r>
          <a:r>
            <a:rPr lang="en-US" sz="1200" b="1" dirty="0" smtClean="0">
              <a:solidFill>
                <a:schemeClr val="tx1"/>
              </a:solidFill>
            </a:rPr>
            <a:t>:</a:t>
          </a:r>
        </a:p>
        <a:p>
          <a:r>
            <a:rPr lang="en-US" sz="1200" b="1" dirty="0" smtClean="0">
              <a:solidFill>
                <a:schemeClr val="tx1"/>
              </a:solidFill>
            </a:rPr>
            <a:t>Agencies </a:t>
          </a:r>
          <a:r>
            <a:rPr lang="en-US" sz="1200" b="1" dirty="0">
              <a:solidFill>
                <a:schemeClr val="tx1"/>
              </a:solidFill>
            </a:rPr>
            <a:t>submit </a:t>
          </a:r>
          <a:r>
            <a:rPr lang="en-US" sz="1200" b="1" dirty="0" smtClean="0">
              <a:solidFill>
                <a:schemeClr val="tx1"/>
              </a:solidFill>
            </a:rPr>
            <a:t>budget requests</a:t>
          </a:r>
          <a:endParaRPr lang="en-US" sz="1200" b="1" dirty="0">
            <a:solidFill>
              <a:schemeClr val="tx1"/>
            </a:solidFill>
          </a:endParaRPr>
        </a:p>
      </dgm:t>
    </dgm:pt>
    <dgm:pt modelId="{CB94C052-77C6-4018-AE65-2262A36ED899}" type="parTrans" cxnId="{B6E0C9F5-B577-4CE1-B428-904647965232}">
      <dgm:prSet/>
      <dgm:spPr/>
      <dgm:t>
        <a:bodyPr/>
        <a:lstStyle/>
        <a:p>
          <a:endParaRPr lang="en-US"/>
        </a:p>
      </dgm:t>
    </dgm:pt>
    <dgm:pt modelId="{AA71A520-539B-4707-81C8-64977FE0C2B0}" type="sibTrans" cxnId="{B6E0C9F5-B577-4CE1-B428-904647965232}">
      <dgm:prSet/>
      <dgm:spPr/>
      <dgm:t>
        <a:bodyPr/>
        <a:lstStyle/>
        <a:p>
          <a:endParaRPr lang="en-US" dirty="0"/>
        </a:p>
      </dgm:t>
    </dgm:pt>
    <dgm:pt modelId="{FE25F4B0-1458-49F5-B0A6-E98E8EA63AE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Gov </a:t>
          </a:r>
          <a:r>
            <a:rPr lang="en-US" sz="1200" b="1" dirty="0" smtClean="0">
              <a:solidFill>
                <a:schemeClr val="tx1"/>
              </a:solidFill>
            </a:rPr>
            <a:t>reviews requests  </a:t>
          </a:r>
          <a:r>
            <a:rPr lang="en-US" sz="1200" b="1" dirty="0">
              <a:solidFill>
                <a:schemeClr val="tx1"/>
              </a:solidFill>
            </a:rPr>
            <a:t>&amp; proposes budget (</a:t>
          </a:r>
          <a:r>
            <a:rPr lang="en-US" sz="1200" b="1" dirty="0" smtClean="0">
              <a:solidFill>
                <a:schemeClr val="tx1"/>
              </a:solidFill>
            </a:rPr>
            <a:t>Jan/Feb 2021)</a:t>
          </a:r>
          <a:endParaRPr lang="en-US" sz="1200" b="1" dirty="0">
            <a:solidFill>
              <a:schemeClr val="tx1"/>
            </a:solidFill>
          </a:endParaRPr>
        </a:p>
      </dgm:t>
    </dgm:pt>
    <dgm:pt modelId="{E84A6954-212E-4398-B762-B80EA95F43A3}" type="parTrans" cxnId="{2193EAD0-75B2-4194-8B8F-C83A298715BC}">
      <dgm:prSet/>
      <dgm:spPr/>
      <dgm:t>
        <a:bodyPr/>
        <a:lstStyle/>
        <a:p>
          <a:endParaRPr lang="en-US"/>
        </a:p>
      </dgm:t>
    </dgm:pt>
    <dgm:pt modelId="{76D5DCEE-BEEF-47F4-B76C-465DB74C8E6C}" type="sibTrans" cxnId="{2193EAD0-75B2-4194-8B8F-C83A298715BC}">
      <dgm:prSet/>
      <dgm:spPr/>
      <dgm:t>
        <a:bodyPr/>
        <a:lstStyle/>
        <a:p>
          <a:endParaRPr lang="en-US" dirty="0"/>
        </a:p>
      </dgm:t>
    </dgm:pt>
    <dgm:pt modelId="{0308EB30-F133-43A5-835D-1D2EE028E4E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JCF reviews &amp; takes action (</a:t>
          </a:r>
          <a:r>
            <a:rPr lang="en-US" sz="1200" b="1" dirty="0" smtClean="0">
              <a:solidFill>
                <a:schemeClr val="tx1"/>
              </a:solidFill>
            </a:rPr>
            <a:t>Spring 2021)</a:t>
          </a:r>
          <a:endParaRPr lang="en-US" sz="1200" b="1" dirty="0">
            <a:solidFill>
              <a:schemeClr val="tx1"/>
            </a:solidFill>
          </a:endParaRPr>
        </a:p>
      </dgm:t>
    </dgm:pt>
    <dgm:pt modelId="{2FB543C0-C7C9-4DE8-B49E-D348F1C7B008}" type="parTrans" cxnId="{8A3B0AB8-BDA1-4535-8632-DECABCCC76F4}">
      <dgm:prSet/>
      <dgm:spPr/>
      <dgm:t>
        <a:bodyPr/>
        <a:lstStyle/>
        <a:p>
          <a:endParaRPr lang="en-US"/>
        </a:p>
      </dgm:t>
    </dgm:pt>
    <dgm:pt modelId="{AABD1BC4-E48A-47F6-887E-A3ECDD50EA84}" type="sibTrans" cxnId="{8A3B0AB8-BDA1-4535-8632-DECABCCC76F4}">
      <dgm:prSet/>
      <dgm:spPr/>
      <dgm:t>
        <a:bodyPr/>
        <a:lstStyle/>
        <a:p>
          <a:endParaRPr lang="en-US" dirty="0"/>
        </a:p>
      </dgm:t>
    </dgm:pt>
    <dgm:pt modelId="{EC4AE06B-8323-443C-BD75-D995F14F2D21}">
      <dgm:prSet phldrT="[Text]" custT="1"/>
      <dgm:spPr>
        <a:solidFill>
          <a:srgbClr val="0DD312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Leg votes on Budget Bill &amp;  sends to </a:t>
          </a:r>
          <a:r>
            <a:rPr lang="en-US" sz="1200" b="1" dirty="0" smtClean="0">
              <a:solidFill>
                <a:schemeClr val="tx1"/>
              </a:solidFill>
            </a:rPr>
            <a:t>Gov (June/July 2021)</a:t>
          </a:r>
          <a:endParaRPr lang="en-US" sz="1200" b="1" dirty="0">
            <a:solidFill>
              <a:schemeClr val="tx1"/>
            </a:solidFill>
          </a:endParaRPr>
        </a:p>
      </dgm:t>
    </dgm:pt>
    <dgm:pt modelId="{16E2D555-4D41-426B-9BE3-08E6FD9D9AFE}" type="parTrans" cxnId="{152F9D29-A7EF-4D54-BC7E-416D6C82FF2A}">
      <dgm:prSet/>
      <dgm:spPr/>
      <dgm:t>
        <a:bodyPr/>
        <a:lstStyle/>
        <a:p>
          <a:endParaRPr lang="en-US"/>
        </a:p>
      </dgm:t>
    </dgm:pt>
    <dgm:pt modelId="{400C9D56-1D6A-4794-81DF-14818E2BA3A8}" type="sibTrans" cxnId="{152F9D29-A7EF-4D54-BC7E-416D6C82FF2A}">
      <dgm:prSet/>
      <dgm:spPr/>
      <dgm:t>
        <a:bodyPr/>
        <a:lstStyle/>
        <a:p>
          <a:endParaRPr lang="en-US" dirty="0"/>
        </a:p>
      </dgm:t>
    </dgm:pt>
    <dgm:pt modelId="{C1CFC4BA-AC4A-4F63-87B3-CE6FE43A16B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Gov signs Budget Bill </a:t>
          </a:r>
          <a:r>
            <a:rPr lang="en-US" sz="1200" b="1" dirty="0" smtClean="0">
              <a:solidFill>
                <a:schemeClr val="tx1"/>
              </a:solidFill>
            </a:rPr>
            <a:t>w</a:t>
          </a:r>
          <a:r>
            <a:rPr lang="en-US" sz="1200" b="1" dirty="0">
              <a:solidFill>
                <a:schemeClr val="tx1"/>
              </a:solidFill>
            </a:rPr>
            <a:t>/ </a:t>
          </a:r>
          <a:r>
            <a:rPr lang="en-US" sz="1200" b="1" dirty="0" smtClean="0">
              <a:solidFill>
                <a:schemeClr val="tx1"/>
              </a:solidFill>
            </a:rPr>
            <a:t>vetoes (July 1 2021?)</a:t>
          </a:r>
          <a:endParaRPr lang="en-US" sz="1200" b="1" dirty="0">
            <a:solidFill>
              <a:schemeClr val="tx1"/>
            </a:solidFill>
          </a:endParaRPr>
        </a:p>
      </dgm:t>
    </dgm:pt>
    <dgm:pt modelId="{9463A289-713F-4DDC-B635-A136059FB2E3}" type="parTrans" cxnId="{E2F53908-24A6-4B05-9379-128A0310D76B}">
      <dgm:prSet/>
      <dgm:spPr/>
      <dgm:t>
        <a:bodyPr/>
        <a:lstStyle/>
        <a:p>
          <a:endParaRPr lang="en-US"/>
        </a:p>
      </dgm:t>
    </dgm:pt>
    <dgm:pt modelId="{C3AEBCC2-9387-418A-89FA-0334126F0BEB}" type="sibTrans" cxnId="{E2F53908-24A6-4B05-9379-128A0310D76B}">
      <dgm:prSet/>
      <dgm:spPr/>
      <dgm:t>
        <a:bodyPr/>
        <a:lstStyle/>
        <a:p>
          <a:endParaRPr lang="en-US" dirty="0"/>
        </a:p>
      </dgm:t>
    </dgm:pt>
    <dgm:pt modelId="{3E555D72-4139-41B5-96E2-3B5CDB6E4887}" type="pres">
      <dgm:prSet presAssocID="{127325AA-1E64-49BA-8996-77737FED70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F00B4-3EA6-4F63-9CF5-EC4E87A908BF}" type="pres">
      <dgm:prSet presAssocID="{96F912C3-847E-41C5-88C1-A7123FA55B0D}" presName="node" presStyleLbl="node1" presStyleIdx="0" presStyleCnt="5" custScaleX="110902" custScaleY="110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0C08D-3BAB-49C4-810B-7B24ED174898}" type="pres">
      <dgm:prSet presAssocID="{AA71A520-539B-4707-81C8-64977FE0C2B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093ACA-5D1C-46F4-AFFA-8A675303ACA8}" type="pres">
      <dgm:prSet presAssocID="{AA71A520-539B-4707-81C8-64977FE0C2B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89D38DF-05BA-4A20-94C9-09FC8B98C4D4}" type="pres">
      <dgm:prSet presAssocID="{FE25F4B0-1458-49F5-B0A6-E98E8EA63AE4}" presName="node" presStyleLbl="node1" presStyleIdx="1" presStyleCnt="5" custScaleX="114196" custScaleY="11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CC457-2F41-44AB-B940-3CEDB00DF682}" type="pres">
      <dgm:prSet presAssocID="{76D5DCEE-BEEF-47F4-B76C-465DB74C8E6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9EDA362-A942-4FAF-9F8E-ABABB544572C}" type="pres">
      <dgm:prSet presAssocID="{76D5DCEE-BEEF-47F4-B76C-465DB74C8E6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64FF11C-423B-480B-B498-B0D6260AB4F2}" type="pres">
      <dgm:prSet presAssocID="{0308EB30-F133-43A5-835D-1D2EE028E4E2}" presName="node" presStyleLbl="node1" presStyleIdx="2" presStyleCnt="5" custScaleX="108836" custScaleY="107958" custRadScaleRad="94350" custRadScaleInc="2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196C-ACDD-4B2A-8526-BA9A11F28CBB}" type="pres">
      <dgm:prSet presAssocID="{AABD1BC4-E48A-47F6-887E-A3ECDD50EA84}" presName="sibTrans" presStyleLbl="sibTrans2D1" presStyleIdx="2" presStyleCnt="5" custScaleY="121000"/>
      <dgm:spPr/>
      <dgm:t>
        <a:bodyPr/>
        <a:lstStyle/>
        <a:p>
          <a:endParaRPr lang="en-US"/>
        </a:p>
      </dgm:t>
    </dgm:pt>
    <dgm:pt modelId="{5E319D90-6036-46DF-9B0B-4AFC4D89ED3A}" type="pres">
      <dgm:prSet presAssocID="{AABD1BC4-E48A-47F6-887E-A3ECDD50EA8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DE89272-ECC9-4ABA-88D0-D59A2D3E6736}" type="pres">
      <dgm:prSet presAssocID="{EC4AE06B-8323-443C-BD75-D995F14F2D21}" presName="node" presStyleLbl="node1" presStyleIdx="3" presStyleCnt="5" custScaleX="112575" custScaleY="108187" custRadScaleRad="93851" custRadScaleInc="-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AD06A-96C5-4456-A945-141EA2F490C6}" type="pres">
      <dgm:prSet presAssocID="{400C9D56-1D6A-4794-81DF-14818E2BA3A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C8F62FE-C0E8-4D9B-BE25-0CDD2F509703}" type="pres">
      <dgm:prSet presAssocID="{400C9D56-1D6A-4794-81DF-14818E2BA3A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25369E0-69A2-44BB-A4FC-86C2C8838E8A}" type="pres">
      <dgm:prSet presAssocID="{C1CFC4BA-AC4A-4F63-87B3-CE6FE43A16BE}" presName="node" presStyleLbl="node1" presStyleIdx="4" presStyleCnt="5" custScaleX="105574" custScaleY="105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D7682-00E6-4E48-BDFE-DEB1C0E89B2C}" type="pres">
      <dgm:prSet presAssocID="{C3AEBCC2-9387-418A-89FA-0334126F0BE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CC907C7-860E-405B-A495-EDFCF4B58D72}" type="pres">
      <dgm:prSet presAssocID="{C3AEBCC2-9387-418A-89FA-0334126F0BE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2B5BD8A-888F-4BB9-A61A-4E9EDF8576AF}" type="presOf" srcId="{AABD1BC4-E48A-47F6-887E-A3ECDD50EA84}" destId="{5E319D90-6036-46DF-9B0B-4AFC4D89ED3A}" srcOrd="1" destOrd="0" presId="urn:microsoft.com/office/officeart/2005/8/layout/cycle2"/>
    <dgm:cxn modelId="{FF6393B2-BC1E-496B-8521-2E60553EE1AB}" type="presOf" srcId="{76D5DCEE-BEEF-47F4-B76C-465DB74C8E6C}" destId="{CA8CC457-2F41-44AB-B940-3CEDB00DF682}" srcOrd="0" destOrd="0" presId="urn:microsoft.com/office/officeart/2005/8/layout/cycle2"/>
    <dgm:cxn modelId="{82A7BF71-37A9-43A5-8678-A297A6A59245}" type="presOf" srcId="{96F912C3-847E-41C5-88C1-A7123FA55B0D}" destId="{B6FF00B4-3EA6-4F63-9CF5-EC4E87A908BF}" srcOrd="0" destOrd="0" presId="urn:microsoft.com/office/officeart/2005/8/layout/cycle2"/>
    <dgm:cxn modelId="{152F9D29-A7EF-4D54-BC7E-416D6C82FF2A}" srcId="{127325AA-1E64-49BA-8996-77737FED70D1}" destId="{EC4AE06B-8323-443C-BD75-D995F14F2D21}" srcOrd="3" destOrd="0" parTransId="{16E2D555-4D41-426B-9BE3-08E6FD9D9AFE}" sibTransId="{400C9D56-1D6A-4794-81DF-14818E2BA3A8}"/>
    <dgm:cxn modelId="{FE80D465-52C9-4FEC-B90B-E28888F545AF}" type="presOf" srcId="{400C9D56-1D6A-4794-81DF-14818E2BA3A8}" destId="{4B2AD06A-96C5-4456-A945-141EA2F490C6}" srcOrd="0" destOrd="0" presId="urn:microsoft.com/office/officeart/2005/8/layout/cycle2"/>
    <dgm:cxn modelId="{55440AB1-076D-4C50-9465-58165EAEAEE8}" type="presOf" srcId="{EC4AE06B-8323-443C-BD75-D995F14F2D21}" destId="{3DE89272-ECC9-4ABA-88D0-D59A2D3E6736}" srcOrd="0" destOrd="0" presId="urn:microsoft.com/office/officeart/2005/8/layout/cycle2"/>
    <dgm:cxn modelId="{E2F53908-24A6-4B05-9379-128A0310D76B}" srcId="{127325AA-1E64-49BA-8996-77737FED70D1}" destId="{C1CFC4BA-AC4A-4F63-87B3-CE6FE43A16BE}" srcOrd="4" destOrd="0" parTransId="{9463A289-713F-4DDC-B635-A136059FB2E3}" sibTransId="{C3AEBCC2-9387-418A-89FA-0334126F0BEB}"/>
    <dgm:cxn modelId="{B6E0C9F5-B577-4CE1-B428-904647965232}" srcId="{127325AA-1E64-49BA-8996-77737FED70D1}" destId="{96F912C3-847E-41C5-88C1-A7123FA55B0D}" srcOrd="0" destOrd="0" parTransId="{CB94C052-77C6-4018-AE65-2262A36ED899}" sibTransId="{AA71A520-539B-4707-81C8-64977FE0C2B0}"/>
    <dgm:cxn modelId="{5776273C-5E71-4F66-9CD7-A6BADAAED009}" type="presOf" srcId="{FE25F4B0-1458-49F5-B0A6-E98E8EA63AE4}" destId="{389D38DF-05BA-4A20-94C9-09FC8B98C4D4}" srcOrd="0" destOrd="0" presId="urn:microsoft.com/office/officeart/2005/8/layout/cycle2"/>
    <dgm:cxn modelId="{75868278-BA68-4DFF-BA45-BC5AD15F46D1}" type="presOf" srcId="{AABD1BC4-E48A-47F6-887E-A3ECDD50EA84}" destId="{4D54196C-ACDD-4B2A-8526-BA9A11F28CBB}" srcOrd="0" destOrd="0" presId="urn:microsoft.com/office/officeart/2005/8/layout/cycle2"/>
    <dgm:cxn modelId="{2193EAD0-75B2-4194-8B8F-C83A298715BC}" srcId="{127325AA-1E64-49BA-8996-77737FED70D1}" destId="{FE25F4B0-1458-49F5-B0A6-E98E8EA63AE4}" srcOrd="1" destOrd="0" parTransId="{E84A6954-212E-4398-B762-B80EA95F43A3}" sibTransId="{76D5DCEE-BEEF-47F4-B76C-465DB74C8E6C}"/>
    <dgm:cxn modelId="{8A1DF4A6-E30B-4B31-9154-4E9CB87C263C}" type="presOf" srcId="{0308EB30-F133-43A5-835D-1D2EE028E4E2}" destId="{564FF11C-423B-480B-B498-B0D6260AB4F2}" srcOrd="0" destOrd="0" presId="urn:microsoft.com/office/officeart/2005/8/layout/cycle2"/>
    <dgm:cxn modelId="{540D3A4A-8B09-4E3D-AD64-EEDAE4DB4953}" type="presOf" srcId="{400C9D56-1D6A-4794-81DF-14818E2BA3A8}" destId="{9C8F62FE-C0E8-4D9B-BE25-0CDD2F509703}" srcOrd="1" destOrd="0" presId="urn:microsoft.com/office/officeart/2005/8/layout/cycle2"/>
    <dgm:cxn modelId="{C6A34596-8A25-499D-A074-C52EBA9D3E9F}" type="presOf" srcId="{76D5DCEE-BEEF-47F4-B76C-465DB74C8E6C}" destId="{29EDA362-A942-4FAF-9F8E-ABABB544572C}" srcOrd="1" destOrd="0" presId="urn:microsoft.com/office/officeart/2005/8/layout/cycle2"/>
    <dgm:cxn modelId="{8A3B0AB8-BDA1-4535-8632-DECABCCC76F4}" srcId="{127325AA-1E64-49BA-8996-77737FED70D1}" destId="{0308EB30-F133-43A5-835D-1D2EE028E4E2}" srcOrd="2" destOrd="0" parTransId="{2FB543C0-C7C9-4DE8-B49E-D348F1C7B008}" sibTransId="{AABD1BC4-E48A-47F6-887E-A3ECDD50EA84}"/>
    <dgm:cxn modelId="{DC7548AF-F991-4153-8C4E-09D31FF13971}" type="presOf" srcId="{C3AEBCC2-9387-418A-89FA-0334126F0BEB}" destId="{CCC907C7-860E-405B-A495-EDFCF4B58D72}" srcOrd="1" destOrd="0" presId="urn:microsoft.com/office/officeart/2005/8/layout/cycle2"/>
    <dgm:cxn modelId="{70E024EC-735F-4568-85CF-F63CE5C2F3F7}" type="presOf" srcId="{C3AEBCC2-9387-418A-89FA-0334126F0BEB}" destId="{713D7682-00E6-4E48-BDFE-DEB1C0E89B2C}" srcOrd="0" destOrd="0" presId="urn:microsoft.com/office/officeart/2005/8/layout/cycle2"/>
    <dgm:cxn modelId="{CC7D25AB-E22E-4748-B8A4-DC4CA4C02EEB}" type="presOf" srcId="{AA71A520-539B-4707-81C8-64977FE0C2B0}" destId="{BC90C08D-3BAB-49C4-810B-7B24ED174898}" srcOrd="0" destOrd="0" presId="urn:microsoft.com/office/officeart/2005/8/layout/cycle2"/>
    <dgm:cxn modelId="{761AB803-C314-47C3-921F-19A761E5CFBE}" type="presOf" srcId="{AA71A520-539B-4707-81C8-64977FE0C2B0}" destId="{5A093ACA-5D1C-46F4-AFFA-8A675303ACA8}" srcOrd="1" destOrd="0" presId="urn:microsoft.com/office/officeart/2005/8/layout/cycle2"/>
    <dgm:cxn modelId="{65150079-D7AE-4381-88BF-A08FDD35E868}" type="presOf" srcId="{C1CFC4BA-AC4A-4F63-87B3-CE6FE43A16BE}" destId="{325369E0-69A2-44BB-A4FC-86C2C8838E8A}" srcOrd="0" destOrd="0" presId="urn:microsoft.com/office/officeart/2005/8/layout/cycle2"/>
    <dgm:cxn modelId="{48F9A959-10E0-4055-A8DB-C09B46536329}" type="presOf" srcId="{127325AA-1E64-49BA-8996-77737FED70D1}" destId="{3E555D72-4139-41B5-96E2-3B5CDB6E4887}" srcOrd="0" destOrd="0" presId="urn:microsoft.com/office/officeart/2005/8/layout/cycle2"/>
    <dgm:cxn modelId="{B3D506DA-7C0C-4CCA-8886-2739F396C9B1}" type="presParOf" srcId="{3E555D72-4139-41B5-96E2-3B5CDB6E4887}" destId="{B6FF00B4-3EA6-4F63-9CF5-EC4E87A908BF}" srcOrd="0" destOrd="0" presId="urn:microsoft.com/office/officeart/2005/8/layout/cycle2"/>
    <dgm:cxn modelId="{04AE4B9D-DDDF-4EBF-95F9-2660C197BB53}" type="presParOf" srcId="{3E555D72-4139-41B5-96E2-3B5CDB6E4887}" destId="{BC90C08D-3BAB-49C4-810B-7B24ED174898}" srcOrd="1" destOrd="0" presId="urn:microsoft.com/office/officeart/2005/8/layout/cycle2"/>
    <dgm:cxn modelId="{16C6E007-A519-4308-8E47-5B66581EC75A}" type="presParOf" srcId="{BC90C08D-3BAB-49C4-810B-7B24ED174898}" destId="{5A093ACA-5D1C-46F4-AFFA-8A675303ACA8}" srcOrd="0" destOrd="0" presId="urn:microsoft.com/office/officeart/2005/8/layout/cycle2"/>
    <dgm:cxn modelId="{361541EE-7DDB-47EE-9021-6D4B58956D2E}" type="presParOf" srcId="{3E555D72-4139-41B5-96E2-3B5CDB6E4887}" destId="{389D38DF-05BA-4A20-94C9-09FC8B98C4D4}" srcOrd="2" destOrd="0" presId="urn:microsoft.com/office/officeart/2005/8/layout/cycle2"/>
    <dgm:cxn modelId="{0DDBFD83-CB16-442A-B129-C2A2F318956F}" type="presParOf" srcId="{3E555D72-4139-41B5-96E2-3B5CDB6E4887}" destId="{CA8CC457-2F41-44AB-B940-3CEDB00DF682}" srcOrd="3" destOrd="0" presId="urn:microsoft.com/office/officeart/2005/8/layout/cycle2"/>
    <dgm:cxn modelId="{06F58B35-8B77-4264-BC53-C73AD712280F}" type="presParOf" srcId="{CA8CC457-2F41-44AB-B940-3CEDB00DF682}" destId="{29EDA362-A942-4FAF-9F8E-ABABB544572C}" srcOrd="0" destOrd="0" presId="urn:microsoft.com/office/officeart/2005/8/layout/cycle2"/>
    <dgm:cxn modelId="{58F945ED-300B-416A-981E-AD8CB8873CB5}" type="presParOf" srcId="{3E555D72-4139-41B5-96E2-3B5CDB6E4887}" destId="{564FF11C-423B-480B-B498-B0D6260AB4F2}" srcOrd="4" destOrd="0" presId="urn:microsoft.com/office/officeart/2005/8/layout/cycle2"/>
    <dgm:cxn modelId="{185E6F48-0211-47CE-AD75-AA9BCDCDE603}" type="presParOf" srcId="{3E555D72-4139-41B5-96E2-3B5CDB6E4887}" destId="{4D54196C-ACDD-4B2A-8526-BA9A11F28CBB}" srcOrd="5" destOrd="0" presId="urn:microsoft.com/office/officeart/2005/8/layout/cycle2"/>
    <dgm:cxn modelId="{4666421F-6E8D-4C0B-86A0-F7D128FBA047}" type="presParOf" srcId="{4D54196C-ACDD-4B2A-8526-BA9A11F28CBB}" destId="{5E319D90-6036-46DF-9B0B-4AFC4D89ED3A}" srcOrd="0" destOrd="0" presId="urn:microsoft.com/office/officeart/2005/8/layout/cycle2"/>
    <dgm:cxn modelId="{9C3D1228-3E2E-42B8-84BA-122416C62981}" type="presParOf" srcId="{3E555D72-4139-41B5-96E2-3B5CDB6E4887}" destId="{3DE89272-ECC9-4ABA-88D0-D59A2D3E6736}" srcOrd="6" destOrd="0" presId="urn:microsoft.com/office/officeart/2005/8/layout/cycle2"/>
    <dgm:cxn modelId="{13C33465-5209-4FA4-BE55-EB5418C2A2DE}" type="presParOf" srcId="{3E555D72-4139-41B5-96E2-3B5CDB6E4887}" destId="{4B2AD06A-96C5-4456-A945-141EA2F490C6}" srcOrd="7" destOrd="0" presId="urn:microsoft.com/office/officeart/2005/8/layout/cycle2"/>
    <dgm:cxn modelId="{D8F94FC4-FBA9-4E59-A05A-371D1B36AF01}" type="presParOf" srcId="{4B2AD06A-96C5-4456-A945-141EA2F490C6}" destId="{9C8F62FE-C0E8-4D9B-BE25-0CDD2F509703}" srcOrd="0" destOrd="0" presId="urn:microsoft.com/office/officeart/2005/8/layout/cycle2"/>
    <dgm:cxn modelId="{A13879EB-55E8-4623-ABC6-BD77E229D006}" type="presParOf" srcId="{3E555D72-4139-41B5-96E2-3B5CDB6E4887}" destId="{325369E0-69A2-44BB-A4FC-86C2C8838E8A}" srcOrd="8" destOrd="0" presId="urn:microsoft.com/office/officeart/2005/8/layout/cycle2"/>
    <dgm:cxn modelId="{93857BB6-6966-41A9-8113-517BB7C1AB59}" type="presParOf" srcId="{3E555D72-4139-41B5-96E2-3B5CDB6E4887}" destId="{713D7682-00E6-4E48-BDFE-DEB1C0E89B2C}" srcOrd="9" destOrd="0" presId="urn:microsoft.com/office/officeart/2005/8/layout/cycle2"/>
    <dgm:cxn modelId="{DA58D71B-7B1E-4094-B83B-5A47536D0738}" type="presParOf" srcId="{713D7682-00E6-4E48-BDFE-DEB1C0E89B2C}" destId="{CCC907C7-860E-405B-A495-EDFCF4B58D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0B4-3EA6-4F63-9CF5-EC4E87A908BF}">
      <dsp:nvSpPr>
        <dsp:cNvPr id="0" name=""/>
        <dsp:cNvSpPr/>
      </dsp:nvSpPr>
      <dsp:spPr>
        <a:xfrm>
          <a:off x="2911940" y="-53676"/>
          <a:ext cx="1259006" cy="125909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tx1"/>
              </a:solidFill>
            </a:rPr>
            <a:t>Fall  2020</a:t>
          </a:r>
          <a:r>
            <a:rPr lang="en-US" sz="1200" b="1" kern="1200" dirty="0" smtClean="0">
              <a:solidFill>
                <a:schemeClr val="tx1"/>
              </a:solidFill>
            </a:rPr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Agencies </a:t>
          </a:r>
          <a:r>
            <a:rPr lang="en-US" sz="1200" b="1" kern="1200" dirty="0">
              <a:solidFill>
                <a:schemeClr val="tx1"/>
              </a:solidFill>
            </a:rPr>
            <a:t>submit </a:t>
          </a:r>
          <a:r>
            <a:rPr lang="en-US" sz="1200" b="1" kern="1200" dirty="0" smtClean="0">
              <a:solidFill>
                <a:schemeClr val="tx1"/>
              </a:solidFill>
            </a:rPr>
            <a:t>budget requests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096317" y="130714"/>
        <a:ext cx="890252" cy="890316"/>
      </dsp:txXfrm>
    </dsp:sp>
    <dsp:sp modelId="{BC90C08D-3BAB-49C4-810B-7B24ED174898}">
      <dsp:nvSpPr>
        <dsp:cNvPr id="0" name=""/>
        <dsp:cNvSpPr/>
      </dsp:nvSpPr>
      <dsp:spPr>
        <a:xfrm rot="2160000">
          <a:off x="4106020" y="878058"/>
          <a:ext cx="230045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112610" y="934405"/>
        <a:ext cx="161032" cy="229886"/>
      </dsp:txXfrm>
    </dsp:sp>
    <dsp:sp modelId="{389D38DF-05BA-4A20-94C9-09FC8B98C4D4}">
      <dsp:nvSpPr>
        <dsp:cNvPr id="0" name=""/>
        <dsp:cNvSpPr/>
      </dsp:nvSpPr>
      <dsp:spPr>
        <a:xfrm>
          <a:off x="4273946" y="945319"/>
          <a:ext cx="1296400" cy="126738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Gov </a:t>
          </a:r>
          <a:r>
            <a:rPr lang="en-US" sz="1200" b="1" kern="1200" dirty="0" smtClean="0">
              <a:solidFill>
                <a:schemeClr val="tx1"/>
              </a:solidFill>
            </a:rPr>
            <a:t>reviews requests  </a:t>
          </a:r>
          <a:r>
            <a:rPr lang="en-US" sz="1200" b="1" kern="1200" dirty="0">
              <a:solidFill>
                <a:schemeClr val="tx1"/>
              </a:solidFill>
            </a:rPr>
            <a:t>&amp; proposes budget (</a:t>
          </a:r>
          <a:r>
            <a:rPr lang="en-US" sz="1200" b="1" kern="1200" dirty="0" smtClean="0">
              <a:solidFill>
                <a:schemeClr val="tx1"/>
              </a:solidFill>
            </a:rPr>
            <a:t>Jan/Feb 2021)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463799" y="1130923"/>
        <a:ext cx="916694" cy="896176"/>
      </dsp:txXfrm>
    </dsp:sp>
    <dsp:sp modelId="{CA8CC457-2F41-44AB-B940-3CEDB00DF682}">
      <dsp:nvSpPr>
        <dsp:cNvPr id="0" name=""/>
        <dsp:cNvSpPr/>
      </dsp:nvSpPr>
      <dsp:spPr>
        <a:xfrm rot="6645668">
          <a:off x="4508496" y="2177188"/>
          <a:ext cx="228532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4554927" y="2221763"/>
        <a:ext cx="159972" cy="229886"/>
      </dsp:txXfrm>
    </dsp:sp>
    <dsp:sp modelId="{564FF11C-423B-480B-B498-B0D6260AB4F2}">
      <dsp:nvSpPr>
        <dsp:cNvPr id="0" name=""/>
        <dsp:cNvSpPr/>
      </dsp:nvSpPr>
      <dsp:spPr>
        <a:xfrm>
          <a:off x="3708833" y="2537193"/>
          <a:ext cx="1235551" cy="122558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JCF reviews &amp; takes action (</a:t>
          </a:r>
          <a:r>
            <a:rPr lang="en-US" sz="1200" b="1" kern="1200" dirty="0" smtClean="0">
              <a:solidFill>
                <a:schemeClr val="tx1"/>
              </a:solidFill>
            </a:rPr>
            <a:t>Spring 2021)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889775" y="2716676"/>
        <a:ext cx="873667" cy="866618"/>
      </dsp:txXfrm>
    </dsp:sp>
    <dsp:sp modelId="{4D54196C-ACDD-4B2A-8526-BA9A11F28CBB}">
      <dsp:nvSpPr>
        <dsp:cNvPr id="0" name=""/>
        <dsp:cNvSpPr/>
      </dsp:nvSpPr>
      <dsp:spPr>
        <a:xfrm rot="10841764">
          <a:off x="3462721" y="2908744"/>
          <a:ext cx="173960" cy="46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3514907" y="3001782"/>
        <a:ext cx="121772" cy="278162"/>
      </dsp:txXfrm>
    </dsp:sp>
    <dsp:sp modelId="{3DE89272-ECC9-4ABA-88D0-D59A2D3E6736}">
      <dsp:nvSpPr>
        <dsp:cNvPr id="0" name=""/>
        <dsp:cNvSpPr/>
      </dsp:nvSpPr>
      <dsp:spPr>
        <a:xfrm>
          <a:off x="2102729" y="2516638"/>
          <a:ext cx="1277998" cy="1228184"/>
        </a:xfrm>
        <a:prstGeom prst="ellipse">
          <a:avLst/>
        </a:prstGeom>
        <a:solidFill>
          <a:srgbClr val="0DD3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Leg votes on Budget Bill &amp;  sends to </a:t>
          </a:r>
          <a:r>
            <a:rPr lang="en-US" sz="1200" b="1" kern="1200" dirty="0" smtClean="0">
              <a:solidFill>
                <a:schemeClr val="tx1"/>
              </a:solidFill>
            </a:rPr>
            <a:t>Gov (June/July 2021)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289887" y="2696501"/>
        <a:ext cx="903682" cy="868458"/>
      </dsp:txXfrm>
    </dsp:sp>
    <dsp:sp modelId="{4B2AD06A-96C5-4456-A945-141EA2F490C6}">
      <dsp:nvSpPr>
        <dsp:cNvPr id="0" name=""/>
        <dsp:cNvSpPr/>
      </dsp:nvSpPr>
      <dsp:spPr>
        <a:xfrm rot="14968397">
          <a:off x="2334325" y="2161870"/>
          <a:ext cx="232748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2381479" y="2271194"/>
        <a:ext cx="162924" cy="229886"/>
      </dsp:txXfrm>
    </dsp:sp>
    <dsp:sp modelId="{325369E0-69A2-44BB-A4FC-86C2C8838E8A}">
      <dsp:nvSpPr>
        <dsp:cNvPr id="0" name=""/>
        <dsp:cNvSpPr/>
      </dsp:nvSpPr>
      <dsp:spPr>
        <a:xfrm>
          <a:off x="1561479" y="978026"/>
          <a:ext cx="1198520" cy="12019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Gov signs Budget Bill </a:t>
          </a:r>
          <a:r>
            <a:rPr lang="en-US" sz="1200" b="1" kern="1200" dirty="0" smtClean="0">
              <a:solidFill>
                <a:schemeClr val="tx1"/>
              </a:solidFill>
            </a:rPr>
            <a:t>w</a:t>
          </a:r>
          <a:r>
            <a:rPr lang="en-US" sz="1200" b="1" kern="1200" dirty="0">
              <a:solidFill>
                <a:schemeClr val="tx1"/>
              </a:solidFill>
            </a:rPr>
            <a:t>/ </a:t>
          </a:r>
          <a:r>
            <a:rPr lang="en-US" sz="1200" b="1" kern="1200" dirty="0" smtClean="0">
              <a:solidFill>
                <a:schemeClr val="tx1"/>
              </a:solidFill>
            </a:rPr>
            <a:t>vetoes (July 1 2021?)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736998" y="1154051"/>
        <a:ext cx="847482" cy="849921"/>
      </dsp:txXfrm>
    </dsp:sp>
    <dsp:sp modelId="{713D7682-00E6-4E48-BDFE-DEB1C0E89B2C}">
      <dsp:nvSpPr>
        <dsp:cNvPr id="0" name=""/>
        <dsp:cNvSpPr/>
      </dsp:nvSpPr>
      <dsp:spPr>
        <a:xfrm rot="19440000">
          <a:off x="2706824" y="898796"/>
          <a:ext cx="252953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714070" y="997727"/>
        <a:ext cx="177067" cy="229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0.37751</cdr:x>
      <cdr:y>0.32048</cdr:y>
    </cdr:from>
    <cdr:to>
      <cdr:x>0.44677</cdr:x>
      <cdr:y>0.38992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1380770" y="732610"/>
          <a:ext cx="253325" cy="15874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0.83293</cdr:x>
      <cdr:y>0.1295</cdr:y>
    </cdr:from>
    <cdr:to>
      <cdr:x>0.90653</cdr:x>
      <cdr:y>0.32656</cdr:y>
    </cdr:to>
    <cdr:sp macro="" textlink="">
      <cdr:nvSpPr>
        <cdr:cNvPr id="3" name="Text Box 11"/>
        <cdr:cNvSpPr txBox="1"/>
      </cdr:nvSpPr>
      <cdr:spPr>
        <a:xfrm xmlns:a="http://schemas.openxmlformats.org/drawingml/2006/main">
          <a:off x="3046542" y="296045"/>
          <a:ext cx="269199" cy="4504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2800" b="1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×</a:t>
          </a:r>
          <a:endParaRPr lang="en-US" sz="1200">
            <a:solidFill>
              <a:schemeClr val="accent2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B83D7-E2E6-4168-BC1A-7C3B039E3BE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0779-D02A-4A5F-A8D8-7F5F6831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limits/worksheets/revenu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finances/debt/over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Introduction, Survey, Summary</a:t>
            </a:r>
            <a:r>
              <a:rPr lang="en-US" baseline="0" dirty="0" smtClean="0"/>
              <a:t> -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7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</a:t>
            </a:r>
            <a:r>
              <a:rPr lang="en-US" dirty="0" smtClean="0"/>
              <a:t>the steps in</a:t>
            </a:r>
            <a:r>
              <a:rPr lang="en-US" baseline="0" dirty="0" smtClean="0"/>
              <a:t> the process that we have reviewed in the previous at a glance sessions. At this point you have completed step five and have an adopted </a:t>
            </a:r>
            <a:r>
              <a:rPr lang="en-US" baseline="0" dirty="0" err="1" smtClean="0"/>
              <a:t>buget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2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The district’s budget is a roadmap based on the district’s best estimations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Fall budget </a:t>
            </a:r>
            <a:r>
              <a:rPr lang="en-US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adoption used to set the  levy is</a:t>
            </a:r>
            <a:r>
              <a:rPr lang="en-US" baseline="0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 often called the </a:t>
            </a:r>
            <a:r>
              <a:rPr lang="en-US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district's “original”</a:t>
            </a:r>
            <a:r>
              <a:rPr lang="en-US" baseline="0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 budget</a:t>
            </a:r>
            <a:endParaRPr lang="en-US" dirty="0" smtClean="0">
              <a:solidFill>
                <a:srgbClr val="FF0000"/>
              </a:solidFill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Budgets can </a:t>
            </a:r>
            <a:r>
              <a:rPr lang="en-US" dirty="0" smtClean="0">
                <a:latin typeface="Lato Black" panose="020F0A02020204030203" pitchFamily="34" charset="0"/>
              </a:rPr>
              <a:t>and will likely change as the year progresses as</a:t>
            </a:r>
            <a:r>
              <a:rPr lang="en-US" baseline="0" dirty="0" smtClean="0">
                <a:latin typeface="Lato Black" panose="020F0A02020204030203" pitchFamily="34" charset="0"/>
              </a:rPr>
              <a:t> </a:t>
            </a:r>
            <a:r>
              <a:rPr lang="en-US" dirty="0" smtClean="0">
                <a:latin typeface="Lato Black" panose="020F0A02020204030203" pitchFamily="34" charset="0"/>
              </a:rPr>
              <a:t>needs and resources change (e.g. grant carryover)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0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Remember the steps in</a:t>
            </a:r>
            <a:r>
              <a:rPr lang="en-US" baseline="0" dirty="0" smtClean="0"/>
              <a:t> the process, we need to add one more for amending the adopted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we said, the budget is a plan based on the information you have at the time, things can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purposes and appropriations should be reflected in the amended budget (e.g.. Grant carryover or new grants)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Topic at the Accounting Conference Spring at a glance presentation, but should be happening throughout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5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the 1504SE</a:t>
            </a:r>
            <a:r>
              <a:rPr lang="en-US" baseline="0" dirty="0" smtClean="0"/>
              <a:t> as well</a:t>
            </a:r>
          </a:p>
          <a:p>
            <a:r>
              <a:rPr lang="en-US" baseline="0" dirty="0" smtClean="0"/>
              <a:t>Recall that you can use this to monitor MOE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26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</a:t>
            </a:r>
            <a:r>
              <a:rPr lang="en-US" baseline="0" dirty="0" smtClean="0"/>
              <a:t> the districts that struggle to meet the financial reporting deadlines have issues related to cash reconciliation, don’t be that one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66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Cash flow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Budget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to compare to aids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37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Pupil Count is the 2nd Friday in January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Pupil Count Report (PI-1563) opens on the 2nd Friday – January 10,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enrollment data is converted to a full-time equivalency (FTE) and used in the calculation of a district’s General School Aids (including Equalization  Aid)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Due on Friday, January 24, 2020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If a district submits the report after the due date, the district will be </a:t>
            </a:r>
            <a:r>
              <a:rPr lang="en-US" b="1" u="sng" dirty="0" smtClean="0"/>
              <a:t>required </a:t>
            </a:r>
            <a:r>
              <a:rPr lang="en-US" b="1" dirty="0" smtClean="0"/>
              <a:t>to have a membership audit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55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rgbClr val="002060"/>
                </a:solidFill>
              </a:rPr>
              <a:t>At least 25% of school districts are required to have a membership audit each year (each district must be audited once in every 4-year cycle)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rgbClr val="002060"/>
                </a:solidFill>
              </a:rPr>
              <a:t>An audit finding in the previous year or late report in the current year, will trigger a membership audit in the current year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rgbClr val="002060"/>
                </a:solidFill>
              </a:rPr>
              <a:t>Additional districts are selected randomly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rgbClr val="002060"/>
                </a:solidFill>
              </a:rPr>
              <a:t>If a district is claiming summer/interim membership,  the audit process will include an examination of the membership claimed and any fees collected in the summer/interim session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Districts selected for a membership audit will have reports opened, after</a:t>
            </a:r>
            <a:r>
              <a:rPr lang="en-US" baseline="0" dirty="0" smtClean="0"/>
              <a:t> the announcement of selected districts,</a:t>
            </a:r>
            <a:r>
              <a:rPr lang="en-US" dirty="0" smtClean="0"/>
              <a:t> to make changes approved by the auditor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Others should send an email indicating the reason for the change and request the report</a:t>
            </a:r>
            <a:r>
              <a:rPr lang="en-US" baseline="0" dirty="0" smtClean="0"/>
              <a:t> be opened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Bruce Anderson or Roger Kordus are the contacts for membership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43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9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4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school district budget development process is cyclical in nature and builds upon itself from year to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Learn from prior</a:t>
            </a:r>
            <a:r>
              <a:rPr lang="en-US" baseline="0" dirty="0" smtClean="0"/>
              <a:t> years - budget performance, enrolment trends, staff cost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Review current year budget performance and success in meeting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Project (changes) for future trends, costs and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8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With the Board of Education and/or superintendent develop budget goals and priorities to guide the upcoming budget cycle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Example Review Fee Policy</a:t>
            </a:r>
            <a:r>
              <a:rPr lang="en-US" baseline="0" dirty="0" smtClean="0"/>
              <a:t> and share your findings, as appropriate, with </a:t>
            </a:r>
            <a:r>
              <a:rPr lang="en-US" dirty="0" smtClean="0"/>
              <a:t>Board of Education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Develop a timeline for Budget development including roles and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51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Lato Black" panose="020F0A02020204030203" pitchFamily="34" charset="0"/>
              </a:rPr>
              <a:t>Revenue</a:t>
            </a:r>
            <a:r>
              <a:rPr lang="en-US" baseline="0" dirty="0" smtClean="0">
                <a:latin typeface="Lato Black" panose="020F0A02020204030203" pitchFamily="34" charset="0"/>
              </a:rPr>
              <a:t> Limits control greatest share of revenues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  <a:latin typeface="Lato Black" panose="020F0A02020204030203" pitchFamily="34" charset="0"/>
              </a:rPr>
              <a:t>Authority to exceed the revenue limit (except for exemptions identified by law) is given by a referendum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 Start work on Revenue Limit projection for 2020-21 fiscal year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2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 http</a:t>
            </a:r>
            <a:r>
              <a:rPr lang="en-US" altLang="en-US" sz="2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://dpi.wi.gov/sfs/limits/worksheets/revenue</a:t>
            </a:r>
            <a:r>
              <a:rPr lang="en-US" altLang="en-US" sz="2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You will have to estimate Fall 2020 enrollments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Use 2019-20 property values until new ones are released from DOR</a:t>
            </a:r>
          </a:p>
          <a:p>
            <a:pPr marL="914400" marR="0" lvl="1" indent="-4667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Estimate Revenue Limit exemptions and debt payments based on prior year and knowledge of changes</a:t>
            </a:r>
          </a:p>
          <a:p>
            <a:pPr marL="914400" marR="0" lvl="1" indent="-4667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Check NR exemptions</a:t>
            </a:r>
            <a:r>
              <a:rPr lang="en-US" altLang="en-US" sz="2800" b="1" baseline="0" dirty="0" smtClean="0">
                <a:solidFill>
                  <a:srgbClr val="002060"/>
                </a:solidFill>
              </a:rPr>
              <a:t> (referendum NR dropping off)</a:t>
            </a:r>
            <a:endParaRPr lang="en-US" altLang="en-US" sz="2800" b="1" dirty="0" smtClean="0">
              <a:solidFill>
                <a:srgbClr val="002060"/>
              </a:solidFill>
            </a:endParaRPr>
          </a:p>
          <a:p>
            <a:pPr marL="447675" marR="0" lvl="1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en-US" sz="2800" b="1" dirty="0" smtClean="0">
              <a:solidFill>
                <a:srgbClr val="00206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1200" b="1" dirty="0" smtClean="0">
                <a:solidFill>
                  <a:srgbClr val="002060"/>
                </a:solidFill>
              </a:rPr>
              <a:t>Review Current Year Budget and Actuals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endParaRPr lang="en-US" sz="1200" dirty="0" smtClean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  <a:latin typeface="Lato Black" panose="020F0A02020204030203" pitchFamily="34" charset="0"/>
              </a:rPr>
              <a:t>Revenue outside</a:t>
            </a:r>
            <a:r>
              <a:rPr lang="en-US" sz="1200" baseline="0" dirty="0" smtClean="0">
                <a:solidFill>
                  <a:srgbClr val="002060"/>
                </a:solidFill>
                <a:latin typeface="Lato Black" panose="020F0A02020204030203" pitchFamily="34" charset="0"/>
              </a:rPr>
              <a:t> of “controlled” revenues</a:t>
            </a:r>
            <a:endParaRPr lang="en-US" sz="1200" dirty="0" smtClean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Per Pupil and Special Education are the largest </a:t>
            </a:r>
            <a:r>
              <a:rPr lang="en-US" u="sng" baseline="0" dirty="0" smtClean="0">
                <a:latin typeface="Lato Black" panose="020F0A02020204030203" pitchFamily="34" charset="0"/>
              </a:rPr>
              <a:t>categorical aid </a:t>
            </a:r>
            <a:r>
              <a:rPr lang="en-US" baseline="0" dirty="0" smtClean="0">
                <a:latin typeface="Lato Black" panose="020F0A02020204030203" pitchFamily="34" charset="0"/>
              </a:rPr>
              <a:t>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Federal Grants such as Title I and IDEA (largest) and State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Payment for referendum approved Debt Issues are outside the limit (Levy on a CY basis)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Student Fees may be not be assessed generally and must be related to the cost of an item, BOE policy and fee waiver for indigent students required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2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Review enrollment projections and staffing needs for the upcoming year- class size policy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0" dirty="0" smtClean="0">
                <a:solidFill>
                  <a:srgbClr val="002060"/>
                </a:solidFill>
              </a:rPr>
              <a:t>Consider impacts of Private School Vouchers and Open Enrollment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0" dirty="0" smtClean="0">
                <a:solidFill>
                  <a:srgbClr val="002060"/>
                </a:solidFill>
              </a:rPr>
              <a:t>Plan for overall increases in salaries, </a:t>
            </a:r>
            <a:r>
              <a:rPr lang="en-US" altLang="en-US" sz="1200" b="0" baseline="0" dirty="0" smtClean="0">
                <a:solidFill>
                  <a:srgbClr val="002060"/>
                </a:solidFill>
              </a:rPr>
              <a:t>benefits, utilities, and transportation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002060"/>
                </a:solidFill>
              </a:rPr>
              <a:t>Look at other big ticket items – text book series, laptops, maintenance, utilities, worker compensation and other business insurances</a:t>
            </a:r>
            <a:endParaRPr lang="en-US" b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0" dirty="0" smtClean="0">
                <a:solidFill>
                  <a:srgbClr val="002060"/>
                </a:solidFill>
              </a:rPr>
              <a:t>Identify budgets for Debt Service (Funds 38 &amp; 39)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22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You</a:t>
            </a:r>
            <a:r>
              <a:rPr lang="en-US" baseline="0" dirty="0" smtClean="0"/>
              <a:t> are planning for the second year of the biennium, so more is known sooner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But, there could still be other legislation that will impact your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49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64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55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SFS Team’s main method</a:t>
            </a:r>
            <a:r>
              <a:rPr lang="en-US" baseline="0" dirty="0" smtClean="0"/>
              <a:t> for communicating with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98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For choosing to work in</a:t>
            </a:r>
            <a:r>
              <a:rPr lang="en-US" baseline="0" dirty="0" smtClean="0">
                <a:latin typeface="Lato Black" panose="020F0A02020204030203" pitchFamily="34" charset="0"/>
              </a:rPr>
              <a:t> a public school setting and sharing your talents with those that educate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Best wishes in your pursuit of knowledge unique to public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Contact DPI or another peer if you need help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Thanks you for </a:t>
            </a:r>
            <a:r>
              <a:rPr lang="en-US" baseline="0" smtClean="0">
                <a:latin typeface="Lato Black" panose="020F0A02020204030203" pitchFamily="34" charset="0"/>
              </a:rPr>
              <a:t>your participation </a:t>
            </a:r>
            <a:r>
              <a:rPr lang="en-US" baseline="0" dirty="0" smtClean="0">
                <a:latin typeface="Lato Black" panose="020F0A02020204030203" pitchFamily="34" charset="0"/>
              </a:rPr>
              <a:t>and </a:t>
            </a:r>
            <a:r>
              <a:rPr lang="en-US" baseline="0" smtClean="0">
                <a:latin typeface="Lato Black" panose="020F0A02020204030203" pitchFamily="34" charset="0"/>
              </a:rPr>
              <a:t>feedback so </a:t>
            </a:r>
            <a:r>
              <a:rPr lang="en-US" baseline="0" dirty="0" smtClean="0">
                <a:latin typeface="Lato Black" panose="020F0A02020204030203" pitchFamily="34" charset="0"/>
              </a:rPr>
              <a:t>we can all learn </a:t>
            </a:r>
            <a:r>
              <a:rPr lang="en-US" baseline="0" smtClean="0">
                <a:latin typeface="Lato Black" panose="020F0A02020204030203" pitchFamily="34" charset="0"/>
              </a:rPr>
              <a:t>something new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NOTE: If you completed the September Challenge Academy Report, you will need to complete January too</a:t>
            </a: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Lato Black" panose="020F0A02020204030203" pitchFamily="34" charset="0"/>
              </a:rPr>
              <a:t>Remember to go in and make any changes to the district’s debt schedule that have occurred during the fiscal year.  Debt Service information at:</a:t>
            </a:r>
            <a:r>
              <a:rPr lang="en-US" sz="1200" b="0" dirty="0" smtClean="0"/>
              <a:t>	</a:t>
            </a:r>
            <a:r>
              <a:rPr lang="en-US" sz="1200" b="0" dirty="0" smtClean="0">
                <a:hlinkClick r:id="rId3"/>
              </a:rPr>
              <a:t>http://dpi.wi.gov/sfs/finances/debt/overview</a:t>
            </a:r>
            <a:r>
              <a:rPr lang="en-US" sz="1200" b="0" dirty="0" smtClean="0"/>
              <a:t> </a:t>
            </a: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7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DPI</a:t>
            </a:r>
            <a:r>
              <a:rPr lang="en-US" baseline="0" dirty="0" smtClean="0">
                <a:latin typeface="Lato Black" panose="020F0A02020204030203" pitchFamily="34" charset="0"/>
              </a:rPr>
              <a:t>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Fiscal audit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Lato Black" panose="020F0A02020204030203" pitchFamily="34" charset="0"/>
              </a:rPr>
              <a:t>Preparation of financial statements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9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Black" panose="020F0A02020204030203" pitchFamily="34" charset="0"/>
              </a:rPr>
              <a:t>The SFS</a:t>
            </a:r>
            <a:r>
              <a:rPr lang="en-US" baseline="0" dirty="0" smtClean="0">
                <a:latin typeface="Lato Black" panose="020F0A02020204030203" pitchFamily="34" charset="0"/>
              </a:rPr>
              <a:t> Team’s job is to collect accurate and timely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Lato Black" panose="020F0A02020204030203" pitchFamily="34" charset="0"/>
              </a:rPr>
              <a:t>To do our job we need you and your auditors to timely and as accurate as you can be.</a:t>
            </a:r>
            <a:endParaRPr lang="en-US" dirty="0" smtClean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5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ask about items you have reported to ensure accuracy in reporting improve data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data is used to pay state aids</a:t>
            </a:r>
          </a:p>
        </p:txBody>
      </p:sp>
    </p:spTree>
    <p:extLst>
      <p:ext uri="{BB962C8B-B14F-4D97-AF65-F5344CB8AC3E}">
        <p14:creationId xmlns:p14="http://schemas.microsoft.com/office/powerpoint/2010/main" val="277492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2018-19 Audited Financial</a:t>
            </a:r>
            <a:r>
              <a:rPr lang="en-US" baseline="0" dirty="0" smtClean="0">
                <a:latin typeface="Lato Black" panose="020F0A02020204030203" pitchFamily="34" charset="0"/>
              </a:rPr>
              <a:t> statements and findings are </a:t>
            </a:r>
            <a:r>
              <a:rPr lang="en-US" dirty="0" smtClean="0">
                <a:latin typeface="Lato Black" panose="020F0A02020204030203" pitchFamily="34" charset="0"/>
              </a:rPr>
              <a:t>due to DPI December 2,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This is a DISTRICT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Statute [§115.30] / Admin. Rule [PI 14.03]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Allows SFS Team to complete final sign-off on Annual Reports (aid eligibility, integrity of 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For use by the SFS auditors in their reviews of school audit firms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Lato Black" panose="020F0A02020204030203" pitchFamily="34" charset="0"/>
              </a:rPr>
              <a:t>To meet external audit requirements (Legislative Audit Bureau’s audit of SFS Team’s processes, including calculation of General School Aids)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1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are usually competing for the same pot of money, so good data means you will get your fair share of the 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5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9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3834"/>
            <a:ext cx="914400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B4021-3A30-4F48-B5FC-981F18194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7103" r="1" b="14555"/>
          <a:stretch/>
        </p:blipFill>
        <p:spPr>
          <a:xfrm>
            <a:off x="-1" y="3248879"/>
            <a:ext cx="9144058" cy="189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65645-85AD-8740-A5BB-153947EF5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41" y="4465217"/>
            <a:ext cx="2624950" cy="5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9B0-F500-4C0C-9AC4-CD0502457B17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3A2-5DEE-4E2D-ACFE-D2250D8C2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finances/aids-register/aid-payment-adj-ex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communications/bulletin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" TargetMode="External"/><Relationship Id="rId2" Type="http://schemas.openxmlformats.org/officeDocument/2006/relationships/hyperlink" Target="mailto:dpifin@dpi.wi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i.wi.gov/sfs/communications/staff-directory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.bush@dpi.wi.go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124" y="1563367"/>
            <a:ext cx="8446168" cy="796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50" dirty="0" smtClean="0"/>
              <a:t>Winter at a Glance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Lato" panose="020F0502020204030203" pitchFamily="34" charset="0"/>
              </a:rPr>
              <a:t>WASBO Year of Success</a:t>
            </a:r>
            <a:endParaRPr lang="en-US" sz="2800" dirty="0">
              <a:latin typeface="Lato" panose="020F05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18549" y="3330373"/>
            <a:ext cx="3187743" cy="91824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500" dirty="0" smtClean="0">
                <a:latin typeface="Lato Black" panose="020F0A02020204030203"/>
              </a:rPr>
              <a:t>Dan Bush, Director</a:t>
            </a:r>
            <a:endParaRPr lang="en-US" sz="1500" dirty="0">
              <a:latin typeface="Lato Black" panose="020F0A02020204030203"/>
            </a:endParaRPr>
          </a:p>
          <a:p>
            <a:pPr>
              <a:spcAft>
                <a:spcPts val="0"/>
              </a:spcAft>
            </a:pPr>
            <a:r>
              <a:rPr lang="en-US" sz="1500" dirty="0" smtClean="0">
                <a:latin typeface="Lato Black" panose="020F0A02020204030203"/>
              </a:rPr>
              <a:t>School </a:t>
            </a:r>
            <a:r>
              <a:rPr lang="en-US" sz="1500" dirty="0">
                <a:latin typeface="Lato Black" panose="020F0A02020204030203"/>
              </a:rPr>
              <a:t>Financial Services Team</a:t>
            </a:r>
          </a:p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December </a:t>
            </a:r>
            <a:r>
              <a:rPr lang="en-US" sz="1500" dirty="0" smtClean="0">
                <a:latin typeface="Lato Black" panose="020F0A02020204030203"/>
              </a:rPr>
              <a:t>2, 2020</a:t>
            </a:r>
            <a:endParaRPr lang="en-US" sz="1500" dirty="0">
              <a:latin typeface="Lato Black" panose="020F0A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0207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469" y="4606252"/>
            <a:ext cx="784849" cy="215444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Overview: Budget Adoption and Tax </a:t>
            </a:r>
            <a:r>
              <a:rPr lang="en-US" dirty="0" smtClean="0"/>
              <a:t>Levy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2748" y="3966171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2360" y="3324214"/>
            <a:ext cx="7294089" cy="647421"/>
          </a:xfrm>
          <a:prstGeom prst="rect">
            <a:avLst/>
          </a:prstGeom>
          <a:solidFill>
            <a:srgbClr val="009999"/>
          </a:soli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698600"/>
            <a:ext cx="6540456" cy="646331"/>
          </a:xfrm>
          <a:prstGeom prst="rect">
            <a:avLst/>
          </a:prstGeom>
          <a:solidFill>
            <a:srgbClr val="0099CC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1971671"/>
            <a:ext cx="5693066" cy="707886"/>
          </a:xfrm>
          <a:prstGeom prst="rect">
            <a:avLst/>
          </a:prstGeom>
          <a:solidFill>
            <a:srgbClr val="33A056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327016"/>
            <a:ext cx="4825883" cy="646331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68" y="3966172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3279" y="146247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137383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4159" y="279099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5073" y="3276702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</p:spTree>
    <p:extLst>
      <p:ext uri="{BB962C8B-B14F-4D97-AF65-F5344CB8AC3E}">
        <p14:creationId xmlns:p14="http://schemas.microsoft.com/office/powerpoint/2010/main" val="18889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6200"/>
            <a:ext cx="8534400" cy="4137301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-15602"/>
            <a:ext cx="9144000" cy="9216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2020-21 </a:t>
            </a:r>
            <a:r>
              <a:rPr lang="en-US" dirty="0"/>
              <a:t>Budget </a:t>
            </a:r>
            <a:br>
              <a:rPr lang="en-US" dirty="0"/>
            </a:br>
            <a:r>
              <a:rPr lang="en-US" dirty="0"/>
              <a:t>Prepare for Hearing </a:t>
            </a:r>
            <a:r>
              <a:rPr lang="en-US" dirty="0" smtClean="0"/>
              <a:t>and </a:t>
            </a:r>
            <a:r>
              <a:rPr lang="en-US" dirty="0"/>
              <a:t>Adoption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04" y="1006200"/>
            <a:ext cx="1650816" cy="1650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3924301"/>
            <a:ext cx="666199" cy="631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7624" y="1006201"/>
            <a:ext cx="3393342" cy="326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Lato" panose="020F0502020204030203" pitchFamily="34" charset="0"/>
              </a:rPr>
              <a:t>Budget and Tax Levy</a:t>
            </a:r>
          </a:p>
          <a:p>
            <a:pPr lvl="1"/>
            <a:r>
              <a:rPr lang="en-US" sz="2100" b="1" dirty="0">
                <a:latin typeface="Lato" panose="020F0502020204030203" pitchFamily="34" charset="0"/>
              </a:rPr>
              <a:t>Revenue Limit Estimate</a:t>
            </a:r>
          </a:p>
          <a:p>
            <a:pPr marL="693908" lvl="1" indent="-285743">
              <a:buFont typeface="Arial" panose="020B0604020202020204" pitchFamily="34" charset="0"/>
              <a:buChar char="•"/>
            </a:pPr>
            <a:r>
              <a:rPr lang="en-US" sz="2100" b="1" dirty="0">
                <a:latin typeface="Lato" panose="020F0502020204030203" pitchFamily="34" charset="0"/>
              </a:rPr>
              <a:t>September Membership</a:t>
            </a:r>
          </a:p>
          <a:p>
            <a:pPr marL="693908" lvl="1" indent="-285743">
              <a:buFont typeface="Arial" panose="020B0604020202020204" pitchFamily="34" charset="0"/>
              <a:buChar char="•"/>
            </a:pPr>
            <a:r>
              <a:rPr lang="en-US" sz="2100" b="1" dirty="0">
                <a:latin typeface="Lato" panose="020F0502020204030203" pitchFamily="34" charset="0"/>
              </a:rPr>
              <a:t>Tax Levy</a:t>
            </a:r>
          </a:p>
          <a:p>
            <a:pPr marL="693908" lvl="1" indent="-285743">
              <a:buFont typeface="Arial" panose="020B0604020202020204" pitchFamily="34" charset="0"/>
              <a:buChar char="•"/>
            </a:pPr>
            <a:r>
              <a:rPr lang="en-US" sz="2100" b="1" dirty="0">
                <a:latin typeface="Lato" panose="020F0502020204030203" pitchFamily="34" charset="0"/>
              </a:rPr>
              <a:t>Oct 15</a:t>
            </a:r>
            <a:r>
              <a:rPr lang="en-US" sz="2100" b="1" baseline="30000" dirty="0">
                <a:latin typeface="Lato" panose="020F0502020204030203" pitchFamily="34" charset="0"/>
              </a:rPr>
              <a:t>th</a:t>
            </a:r>
            <a:r>
              <a:rPr lang="en-US" sz="2100" b="1" dirty="0">
                <a:latin typeface="Lato" panose="020F0502020204030203" pitchFamily="34" charset="0"/>
              </a:rPr>
              <a:t> Aid Certification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371" y="4831554"/>
            <a:ext cx="784849" cy="215444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Budget Adoption, Tax Levy and Amendments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6220" y="4200074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034" y="3581770"/>
            <a:ext cx="7294089" cy="647421"/>
          </a:xfrm>
          <a:prstGeom prst="rect">
            <a:avLst/>
          </a:prstGeom>
          <a:solidFill>
            <a:srgbClr val="009999"/>
          </a:soli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976108"/>
            <a:ext cx="6540456" cy="646331"/>
          </a:xfrm>
          <a:prstGeom prst="rect">
            <a:avLst/>
          </a:prstGeom>
          <a:solidFill>
            <a:srgbClr val="0099CC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2323075"/>
            <a:ext cx="5693066" cy="707886"/>
          </a:xfrm>
          <a:prstGeom prst="rect">
            <a:avLst/>
          </a:prstGeom>
          <a:solidFill>
            <a:srgbClr val="33A056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703161"/>
            <a:ext cx="4825883" cy="646331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0" y="443645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4419" y="179038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440079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0693" y="305725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9942" y="3726444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5623" y="1065022"/>
            <a:ext cx="38185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Amend the Adopted budget at a school board meeting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8239" y="121835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#6 </a:t>
            </a:r>
          </a:p>
        </p:txBody>
      </p:sp>
    </p:spTree>
    <p:extLst>
      <p:ext uri="{BB962C8B-B14F-4D97-AF65-F5344CB8AC3E}">
        <p14:creationId xmlns:p14="http://schemas.microsoft.com/office/powerpoint/2010/main" val="3575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15" y="987718"/>
            <a:ext cx="4631635" cy="41557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Report  </a:t>
            </a:r>
            <a:r>
              <a:rPr lang="en-US" dirty="0" smtClean="0"/>
              <a:t>PI-1504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11190" y="1461260"/>
            <a:ext cx="2725484" cy="2017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Update with Board (Amended) Adopted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42" y="3264681"/>
            <a:ext cx="916052" cy="12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Bank Reconciliations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0066" y="1085902"/>
            <a:ext cx="7496675" cy="4057598"/>
          </a:xfrm>
        </p:spPr>
        <p:txBody>
          <a:bodyPr>
            <a:noAutofit/>
          </a:bodyPr>
          <a:lstStyle/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Someone in your office needs to reconcile the bank statement to the district ledger EVERY MONTH 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You cannot balance your reports if you don’t account for  your CASH 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Segregation of duties would suggest that the person making deposits should not reconcile the account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If necessary, the district may/should hire an accounting service to reconcile</a:t>
            </a:r>
          </a:p>
        </p:txBody>
      </p:sp>
    </p:spTree>
    <p:extLst>
      <p:ext uri="{BB962C8B-B14F-4D97-AF65-F5344CB8AC3E}">
        <p14:creationId xmlns:p14="http://schemas.microsoft.com/office/powerpoint/2010/main" val="21546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Actual and Projected State Aid Adjustments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3663" y="1262883"/>
            <a:ext cx="7496675" cy="3139511"/>
          </a:xfrm>
        </p:spPr>
        <p:txBody>
          <a:bodyPr>
            <a:noAutofit/>
          </a:bodyPr>
          <a:lstStyle/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Aid withheld for Open Enrollment adjustment in June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Worksheet posted showing aid withheld in anticipation of June deductions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Revised worksheet for </a:t>
            </a:r>
            <a:r>
              <a:rPr lang="en-US" altLang="en-US" sz="2051" dirty="0" smtClean="0">
                <a:solidFill>
                  <a:srgbClr val="002060"/>
                </a:solidFill>
              </a:rPr>
              <a:t>2021 </a:t>
            </a:r>
            <a:r>
              <a:rPr lang="en-US" altLang="en-US" sz="2051" dirty="0">
                <a:solidFill>
                  <a:srgbClr val="002060"/>
                </a:solidFill>
              </a:rPr>
              <a:t>includes aid eligibility, withheld and paid.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  <a:hlinkClick r:id="rId3"/>
              </a:rPr>
              <a:t>https://dpi.wi.gov/sfs/finances/aids-register/aid-payment-adj-exp</a:t>
            </a:r>
            <a:endParaRPr lang="en-US" altLang="en-US" sz="2051" dirty="0">
              <a:solidFill>
                <a:srgbClr val="002060"/>
              </a:solidFill>
            </a:endParaRPr>
          </a:p>
          <a:p>
            <a:pPr marL="199975" indent="0">
              <a:spcBef>
                <a:spcPts val="879"/>
              </a:spcBef>
              <a:spcAft>
                <a:spcPts val="879"/>
              </a:spcAft>
              <a:buNone/>
            </a:pPr>
            <a:endParaRPr lang="en-US" altLang="en-US" sz="205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PI-1563: January Pupil Count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3" y="2913760"/>
            <a:ext cx="2561989" cy="170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05" y="1051371"/>
            <a:ext cx="2279809" cy="19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877" b="820"/>
          <a:stretch/>
        </p:blipFill>
        <p:spPr>
          <a:xfrm>
            <a:off x="6382195" y="2794942"/>
            <a:ext cx="1980457" cy="19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Membership Audit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0719" y="2945554"/>
            <a:ext cx="5046877" cy="20029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district’s auditor will verify the district’s reported counts for:</a:t>
            </a:r>
          </a:p>
          <a:p>
            <a:r>
              <a:rPr lang="en-US" dirty="0"/>
              <a:t> 3rd  Friday in September</a:t>
            </a:r>
          </a:p>
          <a:p>
            <a:r>
              <a:rPr lang="en-US" dirty="0"/>
              <a:t> 2nd  Friday in January</a:t>
            </a:r>
          </a:p>
          <a:p>
            <a:r>
              <a:rPr lang="en-US" dirty="0"/>
              <a:t> Summer and Interim Session (as well as fees)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0" y="3033604"/>
            <a:ext cx="1826895" cy="182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3" y="1224022"/>
            <a:ext cx="1579764" cy="1224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0718" y="12576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latin typeface="Lato" panose="020F0502020204030203" pitchFamily="34" charset="0"/>
              </a:rPr>
              <a:t>On or about February 1</a:t>
            </a:r>
            <a:r>
              <a:rPr lang="en-US" sz="1800" b="1" baseline="30000" dirty="0">
                <a:latin typeface="Lato" panose="020F0502020204030203" pitchFamily="34" charset="0"/>
              </a:rPr>
              <a:t>st</a:t>
            </a:r>
            <a:r>
              <a:rPr lang="en-US" sz="1800" b="1" dirty="0">
                <a:latin typeface="Lato" panose="020F0502020204030203" pitchFamily="34" charset="0"/>
              </a:rPr>
              <a:t>, the School Finance Team will announce which districts are required to have a membership audit</a:t>
            </a:r>
            <a:endParaRPr lang="en-US" b="1" dirty="0">
              <a:latin typeface="Lato" panose="020F0502020204030203" pitchFamily="34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991029" y="2647215"/>
            <a:ext cx="7796566" cy="137024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27175" y="998303"/>
            <a:ext cx="6889652" cy="3821387"/>
          </a:xfrm>
          <a:prstGeom prst="triangle">
            <a:avLst>
              <a:gd name="adj" fmla="val 49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5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2" cy="9244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Membership Changes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89976" y="2371913"/>
            <a:ext cx="2613412" cy="237392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051" dirty="0">
                <a:solidFill>
                  <a:schemeClr val="bg1"/>
                </a:solidFill>
              </a:rPr>
              <a:t>Both September &amp; January Pupil Count Reports stay open for changes </a:t>
            </a:r>
            <a:r>
              <a:rPr lang="en-US" altLang="en-US" sz="205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until</a:t>
            </a:r>
            <a:r>
              <a:rPr lang="en-US" altLang="en-US" sz="2051" dirty="0">
                <a:solidFill>
                  <a:schemeClr val="bg1"/>
                </a:solidFill>
              </a:rPr>
              <a:t> membership audits are announced in February</a:t>
            </a:r>
          </a:p>
        </p:txBody>
      </p:sp>
    </p:spTree>
    <p:extLst>
      <p:ext uri="{BB962C8B-B14F-4D97-AF65-F5344CB8AC3E}">
        <p14:creationId xmlns:p14="http://schemas.microsoft.com/office/powerpoint/2010/main" val="22456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99657" y="1572065"/>
            <a:ext cx="7425365" cy="1902846"/>
          </a:xfrm>
        </p:spPr>
        <p:txBody>
          <a:bodyPr/>
          <a:lstStyle/>
          <a:p>
            <a:r>
              <a:rPr lang="en-US" dirty="0" smtClean="0"/>
              <a:t>Winter Activities related to</a:t>
            </a:r>
            <a:br>
              <a:rPr lang="en-US" dirty="0" smtClean="0"/>
            </a:br>
            <a:r>
              <a:rPr lang="en-US" dirty="0" smtClean="0"/>
              <a:t>the next fiscal year</a:t>
            </a:r>
            <a:br>
              <a:rPr lang="en-US" dirty="0" smtClean="0"/>
            </a:br>
            <a:r>
              <a:rPr lang="en-US" dirty="0" smtClean="0"/>
              <a:t>(2021-22)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1"/>
          <p:cNvSpPr>
            <a:spLocks noGrp="1"/>
          </p:cNvSpPr>
          <p:nvPr>
            <p:ph type="title"/>
          </p:nvPr>
        </p:nvSpPr>
        <p:spPr>
          <a:xfrm>
            <a:off x="1680" y="0"/>
            <a:ext cx="9140642" cy="964769"/>
          </a:xfrm>
        </p:spPr>
        <p:txBody>
          <a:bodyPr>
            <a:normAutofit/>
          </a:bodyPr>
          <a:lstStyle/>
          <a:p>
            <a:r>
              <a:rPr lang="en-US" altLang="en-US" dirty="0"/>
              <a:t>Recent Reports and </a:t>
            </a:r>
            <a:r>
              <a:rPr lang="en-US" altLang="en-US" dirty="0" smtClean="0"/>
              <a:t>Activities</a:t>
            </a:r>
            <a:endParaRPr lang="en-US" altLang="en-US" dirty="0"/>
          </a:p>
        </p:txBody>
      </p:sp>
      <p:sp>
        <p:nvSpPr>
          <p:cNvPr id="92163" name="Content Placeholder 5"/>
          <p:cNvSpPr>
            <a:spLocks noGrp="1"/>
          </p:cNvSpPr>
          <p:nvPr>
            <p:ph idx="1"/>
          </p:nvPr>
        </p:nvSpPr>
        <p:spPr>
          <a:xfrm>
            <a:off x="1946612" y="1202627"/>
            <a:ext cx="6704754" cy="352710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DPI October 15</a:t>
            </a:r>
            <a:r>
              <a:rPr lang="en-US" altLang="en-US" sz="2475" baseline="30000" dirty="0">
                <a:latin typeface="Lato Black" panose="020F0A02020204030203"/>
              </a:rPr>
              <a:t>th</a:t>
            </a:r>
            <a:r>
              <a:rPr lang="en-US" altLang="en-US" sz="2475" dirty="0">
                <a:latin typeface="Lato Black" panose="020F0A02020204030203"/>
              </a:rPr>
              <a:t>General School Aid Certification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You did your Revenue Limit Calculation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DPI provided Voucher Deductions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Certified tax levy to municipalities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A56-33A5-4C97-BAF5-F9B9A00CC479}" type="slidenum">
              <a:rPr lang="fr-CA" altLang="en-US" smtClean="0"/>
              <a:pPr>
                <a:defRPr/>
              </a:pPr>
              <a:t>2</a:t>
            </a:fld>
            <a:endParaRPr lang="fr-CA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1226" y="1403485"/>
            <a:ext cx="1458936" cy="1392701"/>
            <a:chOff x="106679" y="3401463"/>
            <a:chExt cx="1846165" cy="174203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5400000">
              <a:off x="-62863" y="3571005"/>
              <a:ext cx="1692576" cy="1353492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536" y="3450924"/>
              <a:ext cx="1657308" cy="1692576"/>
              <a:chOff x="234576" y="3401463"/>
              <a:chExt cx="1657308" cy="1692576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6200000">
                <a:off x="368850" y="3571005"/>
                <a:ext cx="1692576" cy="1353492"/>
              </a:xfrm>
              <a:custGeom>
                <a:avLst/>
                <a:gdLst>
                  <a:gd name="T0" fmla="*/ 2147483647 w 1711"/>
                  <a:gd name="T1" fmla="*/ 2147483647 h 1280"/>
                  <a:gd name="T2" fmla="*/ 2147483647 w 1711"/>
                  <a:gd name="T3" fmla="*/ 2147483647 h 1280"/>
                  <a:gd name="T4" fmla="*/ 2147483647 w 1711"/>
                  <a:gd name="T5" fmla="*/ 2147483647 h 1280"/>
                  <a:gd name="T6" fmla="*/ 2147483647 w 1711"/>
                  <a:gd name="T7" fmla="*/ 2147483647 h 1280"/>
                  <a:gd name="T8" fmla="*/ 2147483647 w 1711"/>
                  <a:gd name="T9" fmla="*/ 2147483647 h 1280"/>
                  <a:gd name="T10" fmla="*/ 2147483647 w 1711"/>
                  <a:gd name="T11" fmla="*/ 2147483647 h 1280"/>
                  <a:gd name="T12" fmla="*/ 2147483647 w 1711"/>
                  <a:gd name="T13" fmla="*/ 2147483647 h 1280"/>
                  <a:gd name="T14" fmla="*/ 2147483647 w 1711"/>
                  <a:gd name="T15" fmla="*/ 2147483647 h 1280"/>
                  <a:gd name="T16" fmla="*/ 2147483647 w 1711"/>
                  <a:gd name="T17" fmla="*/ 2147483647 h 1280"/>
                  <a:gd name="T18" fmla="*/ 2147483647 w 1711"/>
                  <a:gd name="T19" fmla="*/ 2147483647 h 1280"/>
                  <a:gd name="T20" fmla="*/ 2147483647 w 1711"/>
                  <a:gd name="T21" fmla="*/ 2147483647 h 1280"/>
                  <a:gd name="T22" fmla="*/ 2147483647 w 1711"/>
                  <a:gd name="T23" fmla="*/ 2147483647 h 1280"/>
                  <a:gd name="T24" fmla="*/ 2147483647 w 1711"/>
                  <a:gd name="T25" fmla="*/ 2147483647 h 1280"/>
                  <a:gd name="T26" fmla="*/ 2147483647 w 1711"/>
                  <a:gd name="T27" fmla="*/ 2147483647 h 1280"/>
                  <a:gd name="T28" fmla="*/ 2147483647 w 1711"/>
                  <a:gd name="T29" fmla="*/ 2147483647 h 1280"/>
                  <a:gd name="T30" fmla="*/ 2147483647 w 1711"/>
                  <a:gd name="T31" fmla="*/ 2147483647 h 1280"/>
                  <a:gd name="T32" fmla="*/ 2147483647 w 1711"/>
                  <a:gd name="T33" fmla="*/ 2147483647 h 1280"/>
                  <a:gd name="T34" fmla="*/ 2147483647 w 1711"/>
                  <a:gd name="T35" fmla="*/ 2147483647 h 1280"/>
                  <a:gd name="T36" fmla="*/ 2147483647 w 1711"/>
                  <a:gd name="T37" fmla="*/ 2147483647 h 1280"/>
                  <a:gd name="T38" fmla="*/ 2147483647 w 1711"/>
                  <a:gd name="T39" fmla="*/ 2147483647 h 1280"/>
                  <a:gd name="T40" fmla="*/ 2147483647 w 1711"/>
                  <a:gd name="T41" fmla="*/ 2147483647 h 1280"/>
                  <a:gd name="T42" fmla="*/ 2147483647 w 1711"/>
                  <a:gd name="T43" fmla="*/ 2147483647 h 1280"/>
                  <a:gd name="T44" fmla="*/ 2147483647 w 1711"/>
                  <a:gd name="T45" fmla="*/ 2147483647 h 1280"/>
                  <a:gd name="T46" fmla="*/ 2147483647 w 1711"/>
                  <a:gd name="T47" fmla="*/ 2147483647 h 1280"/>
                  <a:gd name="T48" fmla="*/ 2147483647 w 1711"/>
                  <a:gd name="T49" fmla="*/ 2147483647 h 1280"/>
                  <a:gd name="T50" fmla="*/ 2147483647 w 1711"/>
                  <a:gd name="T51" fmla="*/ 2147483647 h 1280"/>
                  <a:gd name="T52" fmla="*/ 2147483647 w 1711"/>
                  <a:gd name="T53" fmla="*/ 2147483647 h 1280"/>
                  <a:gd name="T54" fmla="*/ 2147483647 w 1711"/>
                  <a:gd name="T55" fmla="*/ 2147483647 h 1280"/>
                  <a:gd name="T56" fmla="*/ 2147483647 w 1711"/>
                  <a:gd name="T57" fmla="*/ 2147483647 h 1280"/>
                  <a:gd name="T58" fmla="*/ 2147483647 w 1711"/>
                  <a:gd name="T59" fmla="*/ 2147483647 h 1280"/>
                  <a:gd name="T60" fmla="*/ 2147483647 w 1711"/>
                  <a:gd name="T61" fmla="*/ 2147483647 h 1280"/>
                  <a:gd name="T62" fmla="*/ 2147483647 w 1711"/>
                  <a:gd name="T63" fmla="*/ 2147483647 h 1280"/>
                  <a:gd name="T64" fmla="*/ 2147483647 w 1711"/>
                  <a:gd name="T65" fmla="*/ 2147483647 h 1280"/>
                  <a:gd name="T66" fmla="*/ 2147483647 w 1711"/>
                  <a:gd name="T67" fmla="*/ 2147483647 h 1280"/>
                  <a:gd name="T68" fmla="*/ 2147483647 w 1711"/>
                  <a:gd name="T69" fmla="*/ 2147483647 h 1280"/>
                  <a:gd name="T70" fmla="*/ 2147483647 w 1711"/>
                  <a:gd name="T71" fmla="*/ 2147483647 h 1280"/>
                  <a:gd name="T72" fmla="*/ 2147483647 w 1711"/>
                  <a:gd name="T73" fmla="*/ 2147483647 h 1280"/>
                  <a:gd name="T74" fmla="*/ 2147483647 w 1711"/>
                  <a:gd name="T75" fmla="*/ 2147483647 h 1280"/>
                  <a:gd name="T76" fmla="*/ 2147483647 w 1711"/>
                  <a:gd name="T77" fmla="*/ 2147483647 h 1280"/>
                  <a:gd name="T78" fmla="*/ 2147483647 w 1711"/>
                  <a:gd name="T79" fmla="*/ 2147483647 h 1280"/>
                  <a:gd name="T80" fmla="*/ 2147483647 w 1711"/>
                  <a:gd name="T81" fmla="*/ 2147483647 h 1280"/>
                  <a:gd name="T82" fmla="*/ 2147483647 w 1711"/>
                  <a:gd name="T83" fmla="*/ 2147483647 h 1280"/>
                  <a:gd name="T84" fmla="*/ 2147483647 w 1711"/>
                  <a:gd name="T85" fmla="*/ 2147483647 h 1280"/>
                  <a:gd name="T86" fmla="*/ 2147483647 w 1711"/>
                  <a:gd name="T87" fmla="*/ 2147483647 h 1280"/>
                  <a:gd name="T88" fmla="*/ 2147483647 w 1711"/>
                  <a:gd name="T89" fmla="*/ 2147483647 h 1280"/>
                  <a:gd name="T90" fmla="*/ 2147483647 w 1711"/>
                  <a:gd name="T91" fmla="*/ 2147483647 h 1280"/>
                  <a:gd name="T92" fmla="*/ 2147483647 w 1711"/>
                  <a:gd name="T93" fmla="*/ 2147483647 h 1280"/>
                  <a:gd name="T94" fmla="*/ 2147483647 w 1711"/>
                  <a:gd name="T95" fmla="*/ 2147483647 h 1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1"/>
                  <a:gd name="T145" fmla="*/ 0 h 1280"/>
                  <a:gd name="T146" fmla="*/ 1711 w 1711"/>
                  <a:gd name="T147" fmla="*/ 1280 h 128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1" h="1280">
                    <a:moveTo>
                      <a:pt x="1663" y="798"/>
                    </a:moveTo>
                    <a:lnTo>
                      <a:pt x="1673" y="779"/>
                    </a:lnTo>
                    <a:lnTo>
                      <a:pt x="1682" y="757"/>
                    </a:lnTo>
                    <a:lnTo>
                      <a:pt x="1689" y="737"/>
                    </a:lnTo>
                    <a:lnTo>
                      <a:pt x="1695" y="716"/>
                    </a:lnTo>
                    <a:lnTo>
                      <a:pt x="1700" y="694"/>
                    </a:lnTo>
                    <a:lnTo>
                      <a:pt x="1704" y="673"/>
                    </a:lnTo>
                    <a:lnTo>
                      <a:pt x="1707" y="652"/>
                    </a:lnTo>
                    <a:lnTo>
                      <a:pt x="1709" y="631"/>
                    </a:lnTo>
                    <a:lnTo>
                      <a:pt x="1710" y="610"/>
                    </a:lnTo>
                    <a:lnTo>
                      <a:pt x="1710" y="588"/>
                    </a:lnTo>
                    <a:lnTo>
                      <a:pt x="1709" y="566"/>
                    </a:lnTo>
                    <a:lnTo>
                      <a:pt x="1707" y="546"/>
                    </a:lnTo>
                    <a:lnTo>
                      <a:pt x="1703" y="525"/>
                    </a:lnTo>
                    <a:lnTo>
                      <a:pt x="1699" y="504"/>
                    </a:lnTo>
                    <a:lnTo>
                      <a:pt x="1694" y="484"/>
                    </a:lnTo>
                    <a:lnTo>
                      <a:pt x="1688" y="463"/>
                    </a:lnTo>
                    <a:lnTo>
                      <a:pt x="1680" y="443"/>
                    </a:lnTo>
                    <a:lnTo>
                      <a:pt x="1672" y="424"/>
                    </a:lnTo>
                    <a:lnTo>
                      <a:pt x="1663" y="405"/>
                    </a:lnTo>
                    <a:lnTo>
                      <a:pt x="1653" y="386"/>
                    </a:lnTo>
                    <a:lnTo>
                      <a:pt x="1642" y="368"/>
                    </a:lnTo>
                    <a:lnTo>
                      <a:pt x="1631" y="350"/>
                    </a:lnTo>
                    <a:lnTo>
                      <a:pt x="1618" y="333"/>
                    </a:lnTo>
                    <a:lnTo>
                      <a:pt x="1605" y="316"/>
                    </a:lnTo>
                    <a:lnTo>
                      <a:pt x="1591" y="299"/>
                    </a:lnTo>
                    <a:lnTo>
                      <a:pt x="1576" y="284"/>
                    </a:lnTo>
                    <a:lnTo>
                      <a:pt x="1560" y="270"/>
                    </a:lnTo>
                    <a:lnTo>
                      <a:pt x="1542" y="256"/>
                    </a:lnTo>
                    <a:lnTo>
                      <a:pt x="1525" y="242"/>
                    </a:lnTo>
                    <a:lnTo>
                      <a:pt x="1507" y="230"/>
                    </a:lnTo>
                    <a:lnTo>
                      <a:pt x="1487" y="218"/>
                    </a:lnTo>
                    <a:lnTo>
                      <a:pt x="1468" y="207"/>
                    </a:lnTo>
                    <a:lnTo>
                      <a:pt x="1448" y="197"/>
                    </a:lnTo>
                    <a:lnTo>
                      <a:pt x="1427" y="189"/>
                    </a:lnTo>
                    <a:lnTo>
                      <a:pt x="1406" y="181"/>
                    </a:lnTo>
                    <a:lnTo>
                      <a:pt x="1385" y="175"/>
                    </a:lnTo>
                    <a:lnTo>
                      <a:pt x="1364" y="170"/>
                    </a:lnTo>
                    <a:lnTo>
                      <a:pt x="1343" y="166"/>
                    </a:lnTo>
                    <a:lnTo>
                      <a:pt x="1322" y="162"/>
                    </a:lnTo>
                    <a:lnTo>
                      <a:pt x="1301" y="160"/>
                    </a:lnTo>
                    <a:lnTo>
                      <a:pt x="1279" y="160"/>
                    </a:lnTo>
                    <a:lnTo>
                      <a:pt x="1258" y="160"/>
                    </a:lnTo>
                    <a:lnTo>
                      <a:pt x="1236" y="161"/>
                    </a:lnTo>
                    <a:lnTo>
                      <a:pt x="1216" y="163"/>
                    </a:lnTo>
                    <a:lnTo>
                      <a:pt x="1195" y="166"/>
                    </a:lnTo>
                    <a:lnTo>
                      <a:pt x="1174" y="170"/>
                    </a:lnTo>
                    <a:lnTo>
                      <a:pt x="1153" y="175"/>
                    </a:lnTo>
                    <a:lnTo>
                      <a:pt x="1134" y="181"/>
                    </a:lnTo>
                    <a:lnTo>
                      <a:pt x="1114" y="188"/>
                    </a:lnTo>
                    <a:lnTo>
                      <a:pt x="1095" y="196"/>
                    </a:lnTo>
                    <a:lnTo>
                      <a:pt x="1075" y="205"/>
                    </a:lnTo>
                    <a:lnTo>
                      <a:pt x="1056" y="215"/>
                    </a:lnTo>
                    <a:lnTo>
                      <a:pt x="1038" y="225"/>
                    </a:lnTo>
                    <a:lnTo>
                      <a:pt x="1020" y="236"/>
                    </a:lnTo>
                    <a:lnTo>
                      <a:pt x="1003" y="249"/>
                    </a:lnTo>
                    <a:lnTo>
                      <a:pt x="987" y="262"/>
                    </a:lnTo>
                    <a:lnTo>
                      <a:pt x="971" y="276"/>
                    </a:lnTo>
                    <a:lnTo>
                      <a:pt x="955" y="291"/>
                    </a:lnTo>
                    <a:lnTo>
                      <a:pt x="941" y="307"/>
                    </a:lnTo>
                    <a:lnTo>
                      <a:pt x="926" y="324"/>
                    </a:lnTo>
                    <a:lnTo>
                      <a:pt x="914" y="341"/>
                    </a:lnTo>
                    <a:lnTo>
                      <a:pt x="901" y="360"/>
                    </a:lnTo>
                    <a:lnTo>
                      <a:pt x="889" y="379"/>
                    </a:lnTo>
                    <a:lnTo>
                      <a:pt x="879" y="399"/>
                    </a:lnTo>
                    <a:lnTo>
                      <a:pt x="868" y="419"/>
                    </a:lnTo>
                    <a:lnTo>
                      <a:pt x="856" y="437"/>
                    </a:lnTo>
                    <a:lnTo>
                      <a:pt x="844" y="456"/>
                    </a:lnTo>
                    <a:lnTo>
                      <a:pt x="831" y="473"/>
                    </a:lnTo>
                    <a:lnTo>
                      <a:pt x="817" y="490"/>
                    </a:lnTo>
                    <a:lnTo>
                      <a:pt x="802" y="506"/>
                    </a:lnTo>
                    <a:lnTo>
                      <a:pt x="786" y="521"/>
                    </a:lnTo>
                    <a:lnTo>
                      <a:pt x="771" y="535"/>
                    </a:lnTo>
                    <a:lnTo>
                      <a:pt x="754" y="549"/>
                    </a:lnTo>
                    <a:lnTo>
                      <a:pt x="737" y="561"/>
                    </a:lnTo>
                    <a:lnTo>
                      <a:pt x="719" y="572"/>
                    </a:lnTo>
                    <a:lnTo>
                      <a:pt x="701" y="583"/>
                    </a:lnTo>
                    <a:lnTo>
                      <a:pt x="682" y="593"/>
                    </a:lnTo>
                    <a:lnTo>
                      <a:pt x="663" y="602"/>
                    </a:lnTo>
                    <a:lnTo>
                      <a:pt x="643" y="610"/>
                    </a:lnTo>
                    <a:lnTo>
                      <a:pt x="623" y="616"/>
                    </a:lnTo>
                    <a:lnTo>
                      <a:pt x="604" y="623"/>
                    </a:lnTo>
                    <a:lnTo>
                      <a:pt x="583" y="627"/>
                    </a:lnTo>
                    <a:lnTo>
                      <a:pt x="562" y="631"/>
                    </a:lnTo>
                    <a:lnTo>
                      <a:pt x="541" y="635"/>
                    </a:lnTo>
                    <a:lnTo>
                      <a:pt x="521" y="637"/>
                    </a:lnTo>
                    <a:lnTo>
                      <a:pt x="499" y="638"/>
                    </a:lnTo>
                    <a:lnTo>
                      <a:pt x="478" y="638"/>
                    </a:lnTo>
                    <a:lnTo>
                      <a:pt x="457" y="637"/>
                    </a:lnTo>
                    <a:lnTo>
                      <a:pt x="436" y="635"/>
                    </a:lnTo>
                    <a:lnTo>
                      <a:pt x="415" y="632"/>
                    </a:lnTo>
                    <a:lnTo>
                      <a:pt x="393" y="627"/>
                    </a:lnTo>
                    <a:lnTo>
                      <a:pt x="372" y="622"/>
                    </a:lnTo>
                    <a:lnTo>
                      <a:pt x="351" y="616"/>
                    </a:lnTo>
                    <a:lnTo>
                      <a:pt x="331" y="608"/>
                    </a:lnTo>
                    <a:lnTo>
                      <a:pt x="309" y="600"/>
                    </a:lnTo>
                    <a:lnTo>
                      <a:pt x="289" y="590"/>
                    </a:lnTo>
                    <a:lnTo>
                      <a:pt x="270" y="580"/>
                    </a:lnTo>
                    <a:lnTo>
                      <a:pt x="250" y="568"/>
                    </a:lnTo>
                    <a:lnTo>
                      <a:pt x="232" y="555"/>
                    </a:lnTo>
                    <a:lnTo>
                      <a:pt x="215" y="542"/>
                    </a:lnTo>
                    <a:lnTo>
                      <a:pt x="198" y="528"/>
                    </a:lnTo>
                    <a:lnTo>
                      <a:pt x="182" y="513"/>
                    </a:lnTo>
                    <a:lnTo>
                      <a:pt x="167" y="498"/>
                    </a:lnTo>
                    <a:lnTo>
                      <a:pt x="153" y="482"/>
                    </a:lnTo>
                    <a:lnTo>
                      <a:pt x="139" y="465"/>
                    </a:lnTo>
                    <a:lnTo>
                      <a:pt x="127" y="448"/>
                    </a:lnTo>
                    <a:lnTo>
                      <a:pt x="115" y="430"/>
                    </a:lnTo>
                    <a:lnTo>
                      <a:pt x="105" y="412"/>
                    </a:lnTo>
                    <a:lnTo>
                      <a:pt x="95" y="394"/>
                    </a:lnTo>
                    <a:lnTo>
                      <a:pt x="85" y="374"/>
                    </a:lnTo>
                    <a:lnTo>
                      <a:pt x="77" y="354"/>
                    </a:lnTo>
                    <a:lnTo>
                      <a:pt x="71" y="335"/>
                    </a:lnTo>
                    <a:lnTo>
                      <a:pt x="65" y="315"/>
                    </a:lnTo>
                    <a:lnTo>
                      <a:pt x="60" y="294"/>
                    </a:lnTo>
                    <a:lnTo>
                      <a:pt x="56" y="274"/>
                    </a:lnTo>
                    <a:lnTo>
                      <a:pt x="52" y="252"/>
                    </a:lnTo>
                    <a:lnTo>
                      <a:pt x="50" y="231"/>
                    </a:lnTo>
                    <a:lnTo>
                      <a:pt x="49" y="211"/>
                    </a:lnTo>
                    <a:lnTo>
                      <a:pt x="49" y="189"/>
                    </a:lnTo>
                    <a:lnTo>
                      <a:pt x="50" y="168"/>
                    </a:lnTo>
                    <a:lnTo>
                      <a:pt x="52" y="146"/>
                    </a:lnTo>
                    <a:lnTo>
                      <a:pt x="55" y="125"/>
                    </a:lnTo>
                    <a:lnTo>
                      <a:pt x="59" y="104"/>
                    </a:lnTo>
                    <a:lnTo>
                      <a:pt x="64" y="83"/>
                    </a:lnTo>
                    <a:lnTo>
                      <a:pt x="70" y="62"/>
                    </a:lnTo>
                    <a:lnTo>
                      <a:pt x="77" y="41"/>
                    </a:lnTo>
                    <a:lnTo>
                      <a:pt x="86" y="20"/>
                    </a:lnTo>
                    <a:lnTo>
                      <a:pt x="96" y="0"/>
                    </a:lnTo>
                    <a:lnTo>
                      <a:pt x="77" y="41"/>
                    </a:lnTo>
                    <a:lnTo>
                      <a:pt x="59" y="82"/>
                    </a:lnTo>
                    <a:lnTo>
                      <a:pt x="44" y="124"/>
                    </a:lnTo>
                    <a:lnTo>
                      <a:pt x="31" y="166"/>
                    </a:lnTo>
                    <a:lnTo>
                      <a:pt x="20" y="209"/>
                    </a:lnTo>
                    <a:lnTo>
                      <a:pt x="12" y="251"/>
                    </a:lnTo>
                    <a:lnTo>
                      <a:pt x="6" y="294"/>
                    </a:lnTo>
                    <a:lnTo>
                      <a:pt x="2" y="337"/>
                    </a:lnTo>
                    <a:lnTo>
                      <a:pt x="0" y="380"/>
                    </a:lnTo>
                    <a:lnTo>
                      <a:pt x="0" y="422"/>
                    </a:lnTo>
                    <a:lnTo>
                      <a:pt x="2" y="464"/>
                    </a:lnTo>
                    <a:lnTo>
                      <a:pt x="6" y="507"/>
                    </a:lnTo>
                    <a:lnTo>
                      <a:pt x="12" y="549"/>
                    </a:lnTo>
                    <a:lnTo>
                      <a:pt x="20" y="590"/>
                    </a:lnTo>
                    <a:lnTo>
                      <a:pt x="30" y="631"/>
                    </a:lnTo>
                    <a:lnTo>
                      <a:pt x="42" y="671"/>
                    </a:lnTo>
                    <a:lnTo>
                      <a:pt x="56" y="711"/>
                    </a:lnTo>
                    <a:lnTo>
                      <a:pt x="72" y="750"/>
                    </a:lnTo>
                    <a:lnTo>
                      <a:pt x="89" y="788"/>
                    </a:lnTo>
                    <a:lnTo>
                      <a:pt x="109" y="826"/>
                    </a:lnTo>
                    <a:lnTo>
                      <a:pt x="130" y="863"/>
                    </a:lnTo>
                    <a:lnTo>
                      <a:pt x="154" y="898"/>
                    </a:lnTo>
                    <a:lnTo>
                      <a:pt x="178" y="933"/>
                    </a:lnTo>
                    <a:lnTo>
                      <a:pt x="205" y="966"/>
                    </a:lnTo>
                    <a:lnTo>
                      <a:pt x="234" y="998"/>
                    </a:lnTo>
                    <a:lnTo>
                      <a:pt x="264" y="1029"/>
                    </a:lnTo>
                    <a:lnTo>
                      <a:pt x="295" y="1059"/>
                    </a:lnTo>
                    <a:lnTo>
                      <a:pt x="329" y="1087"/>
                    </a:lnTo>
                    <a:lnTo>
                      <a:pt x="364" y="1113"/>
                    </a:lnTo>
                    <a:lnTo>
                      <a:pt x="401" y="1138"/>
                    </a:lnTo>
                    <a:lnTo>
                      <a:pt x="439" y="1161"/>
                    </a:lnTo>
                    <a:lnTo>
                      <a:pt x="479" y="1183"/>
                    </a:lnTo>
                    <a:lnTo>
                      <a:pt x="520" y="1203"/>
                    </a:lnTo>
                    <a:lnTo>
                      <a:pt x="561" y="1220"/>
                    </a:lnTo>
                    <a:lnTo>
                      <a:pt x="603" y="1235"/>
                    </a:lnTo>
                    <a:lnTo>
                      <a:pt x="645" y="1248"/>
                    </a:lnTo>
                    <a:lnTo>
                      <a:pt x="688" y="1258"/>
                    </a:lnTo>
                    <a:lnTo>
                      <a:pt x="730" y="1267"/>
                    </a:lnTo>
                    <a:lnTo>
                      <a:pt x="773" y="1273"/>
                    </a:lnTo>
                    <a:lnTo>
                      <a:pt x="816" y="1277"/>
                    </a:lnTo>
                    <a:lnTo>
                      <a:pt x="859" y="1279"/>
                    </a:lnTo>
                    <a:lnTo>
                      <a:pt x="901" y="1279"/>
                    </a:lnTo>
                    <a:lnTo>
                      <a:pt x="943" y="1277"/>
                    </a:lnTo>
                    <a:lnTo>
                      <a:pt x="986" y="1273"/>
                    </a:lnTo>
                    <a:lnTo>
                      <a:pt x="1028" y="1267"/>
                    </a:lnTo>
                    <a:lnTo>
                      <a:pt x="1069" y="1258"/>
                    </a:lnTo>
                    <a:lnTo>
                      <a:pt x="1110" y="1248"/>
                    </a:lnTo>
                    <a:lnTo>
                      <a:pt x="1151" y="1236"/>
                    </a:lnTo>
                    <a:lnTo>
                      <a:pt x="1191" y="1222"/>
                    </a:lnTo>
                    <a:lnTo>
                      <a:pt x="1230" y="1207"/>
                    </a:lnTo>
                    <a:lnTo>
                      <a:pt x="1268" y="1189"/>
                    </a:lnTo>
                    <a:lnTo>
                      <a:pt x="1306" y="1169"/>
                    </a:lnTo>
                    <a:lnTo>
                      <a:pt x="1342" y="1148"/>
                    </a:lnTo>
                    <a:lnTo>
                      <a:pt x="1378" y="1124"/>
                    </a:lnTo>
                    <a:lnTo>
                      <a:pt x="1413" y="1099"/>
                    </a:lnTo>
                    <a:lnTo>
                      <a:pt x="1446" y="1073"/>
                    </a:lnTo>
                    <a:lnTo>
                      <a:pt x="1478" y="1044"/>
                    </a:lnTo>
                    <a:lnTo>
                      <a:pt x="1509" y="1014"/>
                    </a:lnTo>
                    <a:lnTo>
                      <a:pt x="1538" y="982"/>
                    </a:lnTo>
                    <a:lnTo>
                      <a:pt x="1567" y="949"/>
                    </a:lnTo>
                    <a:lnTo>
                      <a:pt x="1593" y="913"/>
                    </a:lnTo>
                    <a:lnTo>
                      <a:pt x="1618" y="877"/>
                    </a:lnTo>
                    <a:lnTo>
                      <a:pt x="1642" y="838"/>
                    </a:lnTo>
                    <a:lnTo>
                      <a:pt x="1663" y="798"/>
                    </a:lnTo>
                  </a:path>
                </a:pathLst>
              </a:custGeom>
              <a:solidFill>
                <a:schemeClr val="accent6"/>
              </a:solidFill>
              <a:ln w="952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endParaRPr lang="en-US" sz="1400" dirty="0">
                  <a:solidFill>
                    <a:srgbClr val="575757"/>
                  </a:solidFill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gray">
              <a:xfrm>
                <a:off x="1009401" y="3789468"/>
                <a:ext cx="594785" cy="2447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6000"/>
                  </a:lnSpc>
                  <a:buClr>
                    <a:schemeClr val="tx1"/>
                  </a:buClr>
                </a:pPr>
                <a:r>
                  <a:rPr lang="en-US" sz="600" dirty="0">
                    <a:solidFill>
                      <a:schemeClr val="bg1"/>
                    </a:solidFill>
                    <a:latin typeface="Lato Black" panose="020F0A02020204030203" pitchFamily="34" charset="0"/>
                  </a:rPr>
                  <a:t>GENERAL AIDS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gray">
              <a:xfrm>
                <a:off x="234576" y="4302142"/>
                <a:ext cx="774825" cy="2447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6000"/>
                  </a:lnSpc>
                  <a:buClr>
                    <a:schemeClr val="bg1"/>
                  </a:buClr>
                </a:pPr>
                <a:r>
                  <a:rPr lang="en-US" sz="600" dirty="0">
                    <a:solidFill>
                      <a:schemeClr val="bg1"/>
                    </a:solidFill>
                    <a:latin typeface="Lato Black" panose="020F0A02020204030203" pitchFamily="34" charset="0"/>
                  </a:rPr>
                  <a:t>PROPERTY  TAXES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5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Budget Planning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40743" y="1071990"/>
            <a:ext cx="4262510" cy="3950177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4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81528" y="2566735"/>
              <a:ext cx="416560" cy="35956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199234" y="1799162"/>
              <a:ext cx="863397" cy="11985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982330" y="3039452"/>
              <a:ext cx="461710" cy="239710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4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</a:t>
            </a:r>
            <a:r>
              <a:rPr lang="en-US" dirty="0" smtClean="0"/>
              <a:t>Building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10277" y="975579"/>
            <a:ext cx="6123447" cy="4088789"/>
            <a:chOff x="4661544" y="1931298"/>
            <a:chExt cx="4089700" cy="350112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4661544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Board and Policy</a:t>
              </a: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6735300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Administration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5697625" y="1931298"/>
              <a:ext cx="2017537" cy="173412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Budget Process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 flipV="1">
              <a:off x="5697625" y="3711170"/>
              <a:ext cx="2017537" cy="16750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rot="10800000"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Develop  goals , priorities, timelines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0488" y="1530627"/>
            <a:ext cx="1156463" cy="1023730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0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6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81528" y="2376538"/>
              <a:ext cx="416559" cy="739958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94527" y="1766599"/>
              <a:ext cx="1272811" cy="18498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82329" y="2881823"/>
              <a:ext cx="461712" cy="55496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5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</a:t>
            </a:r>
            <a:r>
              <a:rPr lang="en-US" dirty="0" smtClean="0"/>
              <a:t>Building- Revenues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9484" y="1876129"/>
            <a:ext cx="3147988" cy="2769129"/>
            <a:chOff x="2421467" y="2294467"/>
            <a:chExt cx="4155521" cy="366659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 rot="16200000">
              <a:off x="3266235" y="2650309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6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 dirty="0">
                <a:solidFill>
                  <a:srgbClr val="575757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 rot="5400000">
              <a:off x="2169730" y="2546204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gray">
            <a:xfrm>
              <a:off x="4461702" y="3023188"/>
              <a:ext cx="1344270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GENERAL AIDS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2742748" y="4443005"/>
              <a:ext cx="1751176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bg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PROPERTY  TAXES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2800" y="1229071"/>
            <a:ext cx="3550652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CONTROLLED BY REVENUE LIMITS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4934" y="1215648"/>
            <a:ext cx="2762295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OUTSIDE REVENUE LIMITS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24095" y="1641014"/>
            <a:ext cx="3737201" cy="2925621"/>
            <a:chOff x="4924094" y="1641013"/>
            <a:chExt cx="3737201" cy="2925621"/>
          </a:xfrm>
        </p:grpSpPr>
        <p:sp>
          <p:nvSpPr>
            <p:cNvPr id="11" name="Freeform 9"/>
            <p:cNvSpPr>
              <a:spLocks/>
            </p:cNvSpPr>
            <p:nvPr/>
          </p:nvSpPr>
          <p:spPr bwMode="blackWhite">
            <a:xfrm>
              <a:off x="4924094" y="3973549"/>
              <a:ext cx="3737201" cy="593085"/>
            </a:xfrm>
            <a:custGeom>
              <a:avLst/>
              <a:gdLst>
                <a:gd name="T0" fmla="*/ 2147483647 w 2676"/>
                <a:gd name="T1" fmla="*/ 0 h 484"/>
                <a:gd name="T2" fmla="*/ 0 w 2676"/>
                <a:gd name="T3" fmla="*/ 2147483647 h 484"/>
                <a:gd name="T4" fmla="*/ 2147483647 w 2676"/>
                <a:gd name="T5" fmla="*/ 2147483647 h 484"/>
                <a:gd name="T6" fmla="*/ 2147483647 w 2676"/>
                <a:gd name="T7" fmla="*/ 0 h 484"/>
                <a:gd name="T8" fmla="*/ 2147483647 w 2676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484"/>
                <a:gd name="T17" fmla="*/ 2676 w 2676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484">
                  <a:moveTo>
                    <a:pt x="271" y="0"/>
                  </a:moveTo>
                  <a:lnTo>
                    <a:pt x="0" y="483"/>
                  </a:lnTo>
                  <a:lnTo>
                    <a:pt x="2675" y="483"/>
                  </a:lnTo>
                  <a:lnTo>
                    <a:pt x="2404" y="0"/>
                  </a:lnTo>
                  <a:lnTo>
                    <a:pt x="271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44450" tIns="44450" rIns="44450" bIns="44450" anchor="ctr"/>
            <a:lstStyle/>
            <a:p>
              <a:pPr algn="ctr" eaLnBrk="0" hangingPunct="0"/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White">
            <a:xfrm>
              <a:off x="6136010" y="1641013"/>
              <a:ext cx="1313371" cy="1026953"/>
            </a:xfrm>
            <a:custGeom>
              <a:avLst/>
              <a:gdLst>
                <a:gd name="T0" fmla="*/ 0 w 939"/>
                <a:gd name="T1" fmla="*/ 818174 h 839"/>
                <a:gd name="T2" fmla="*/ 1011746 w 939"/>
                <a:gd name="T3" fmla="*/ 818174 h 839"/>
                <a:gd name="T4" fmla="*/ 505873 w 939"/>
                <a:gd name="T5" fmla="*/ 0 h 839"/>
                <a:gd name="T6" fmla="*/ 0 w 939"/>
                <a:gd name="T7" fmla="*/ 818174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839"/>
                <a:gd name="T14" fmla="*/ 939 w 9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839">
                  <a:moveTo>
                    <a:pt x="0" y="838"/>
                  </a:moveTo>
                  <a:lnTo>
                    <a:pt x="938" y="838"/>
                  </a:lnTo>
                  <a:lnTo>
                    <a:pt x="469" y="0"/>
                  </a:lnTo>
                  <a:lnTo>
                    <a:pt x="0" y="838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White">
            <a:xfrm>
              <a:off x="5720145" y="2667966"/>
              <a:ext cx="2145100" cy="652792"/>
            </a:xfrm>
            <a:custGeom>
              <a:avLst/>
              <a:gdLst>
                <a:gd name="T0" fmla="*/ 0 w 1536"/>
                <a:gd name="T1" fmla="*/ 519723 h 533"/>
                <a:gd name="T2" fmla="*/ 1653098 w 1536"/>
                <a:gd name="T3" fmla="*/ 519723 h 533"/>
                <a:gd name="T4" fmla="*/ 1332171 w 1536"/>
                <a:gd name="T5" fmla="*/ 0 h 533"/>
                <a:gd name="T6" fmla="*/ 322004 w 1536"/>
                <a:gd name="T7" fmla="*/ 0 h 533"/>
                <a:gd name="T8" fmla="*/ 0 w 1536"/>
                <a:gd name="T9" fmla="*/ 519723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33"/>
                <a:gd name="T17" fmla="*/ 1536 w 1536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33">
                  <a:moveTo>
                    <a:pt x="0" y="532"/>
                  </a:moveTo>
                  <a:lnTo>
                    <a:pt x="1535" y="532"/>
                  </a:lnTo>
                  <a:lnTo>
                    <a:pt x="1237" y="0"/>
                  </a:lnTo>
                  <a:lnTo>
                    <a:pt x="299" y="0"/>
                  </a:lnTo>
                  <a:lnTo>
                    <a:pt x="0" y="532"/>
                  </a:lnTo>
                </a:path>
              </a:pathLst>
            </a:custGeom>
            <a:solidFill>
              <a:schemeClr val="accent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White">
            <a:xfrm>
              <a:off x="5303166" y="3318768"/>
              <a:ext cx="2979058" cy="656772"/>
            </a:xfrm>
            <a:custGeom>
              <a:avLst/>
              <a:gdLst>
                <a:gd name="T0" fmla="*/ 2147483647 w 2134"/>
                <a:gd name="T1" fmla="*/ 0 h 535"/>
                <a:gd name="T2" fmla="*/ 0 w 2134"/>
                <a:gd name="T3" fmla="*/ 2147483647 h 535"/>
                <a:gd name="T4" fmla="*/ 2147483647 w 2134"/>
                <a:gd name="T5" fmla="*/ 2147483647 h 535"/>
                <a:gd name="T6" fmla="*/ 2147483647 w 2134"/>
                <a:gd name="T7" fmla="*/ 0 h 535"/>
                <a:gd name="T8" fmla="*/ 2147483647 w 2134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535"/>
                <a:gd name="T17" fmla="*/ 2134 w 2134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535">
                  <a:moveTo>
                    <a:pt x="299" y="0"/>
                  </a:moveTo>
                  <a:lnTo>
                    <a:pt x="0" y="534"/>
                  </a:lnTo>
                  <a:lnTo>
                    <a:pt x="2133" y="534"/>
                  </a:lnTo>
                  <a:lnTo>
                    <a:pt x="1834" y="0"/>
                  </a:lnTo>
                  <a:lnTo>
                    <a:pt x="299" y="0"/>
                  </a:lnTo>
                </a:path>
              </a:pathLst>
            </a:custGeom>
            <a:solidFill>
              <a:schemeClr val="accent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565073" y="2287124"/>
              <a:ext cx="455253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FEES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2210" y="2871252"/>
              <a:ext cx="960969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REF. DEBT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381524" y="3524044"/>
              <a:ext cx="822341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GRANTS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827885" y="4146982"/>
              <a:ext cx="1929632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CATEGORICAL AIDS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9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13621" y="1058799"/>
            <a:ext cx="3926101" cy="29412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1732" y="80437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Budget </a:t>
            </a:r>
            <a:r>
              <a:rPr lang="en-US" dirty="0" smtClean="0"/>
              <a:t>Building - Expenses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587" b="50275"/>
          <a:stretch/>
        </p:blipFill>
        <p:spPr>
          <a:xfrm>
            <a:off x="2998533" y="4176677"/>
            <a:ext cx="936860" cy="903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0" y="1220540"/>
            <a:ext cx="1787688" cy="1568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6769" y="4109984"/>
            <a:ext cx="983284" cy="9832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Freeform 610"/>
          <p:cNvSpPr>
            <a:spLocks noEditPoints="1"/>
          </p:cNvSpPr>
          <p:nvPr/>
        </p:nvSpPr>
        <p:spPr bwMode="auto">
          <a:xfrm>
            <a:off x="6435896" y="4303138"/>
            <a:ext cx="741823" cy="769010"/>
          </a:xfrm>
          <a:custGeom>
            <a:avLst/>
            <a:gdLst>
              <a:gd name="T0" fmla="*/ 277 w 288"/>
              <a:gd name="T1" fmla="*/ 192 h 299"/>
              <a:gd name="T2" fmla="*/ 224 w 288"/>
              <a:gd name="T3" fmla="*/ 192 h 299"/>
              <a:gd name="T4" fmla="*/ 202 w 288"/>
              <a:gd name="T5" fmla="*/ 181 h 299"/>
              <a:gd name="T6" fmla="*/ 213 w 288"/>
              <a:gd name="T7" fmla="*/ 160 h 299"/>
              <a:gd name="T8" fmla="*/ 180 w 288"/>
              <a:gd name="T9" fmla="*/ 149 h 299"/>
              <a:gd name="T10" fmla="*/ 75 w 288"/>
              <a:gd name="T11" fmla="*/ 149 h 299"/>
              <a:gd name="T12" fmla="*/ 0 w 288"/>
              <a:gd name="T13" fmla="*/ 139 h 299"/>
              <a:gd name="T14" fmla="*/ 85 w 288"/>
              <a:gd name="T15" fmla="*/ 128 h 299"/>
              <a:gd name="T16" fmla="*/ 128 w 288"/>
              <a:gd name="T17" fmla="*/ 171 h 299"/>
              <a:gd name="T18" fmla="*/ 170 w 288"/>
              <a:gd name="T19" fmla="*/ 128 h 299"/>
              <a:gd name="T20" fmla="*/ 234 w 288"/>
              <a:gd name="T21" fmla="*/ 160 h 299"/>
              <a:gd name="T22" fmla="*/ 256 w 288"/>
              <a:gd name="T23" fmla="*/ 171 h 299"/>
              <a:gd name="T24" fmla="*/ 202 w 288"/>
              <a:gd name="T25" fmla="*/ 107 h 299"/>
              <a:gd name="T26" fmla="*/ 149 w 288"/>
              <a:gd name="T27" fmla="*/ 96 h 299"/>
              <a:gd name="T28" fmla="*/ 106 w 288"/>
              <a:gd name="T29" fmla="*/ 75 h 299"/>
              <a:gd name="T30" fmla="*/ 96 w 288"/>
              <a:gd name="T31" fmla="*/ 107 h 299"/>
              <a:gd name="T32" fmla="*/ 0 w 288"/>
              <a:gd name="T33" fmla="*/ 96 h 299"/>
              <a:gd name="T34" fmla="*/ 85 w 288"/>
              <a:gd name="T35" fmla="*/ 85 h 299"/>
              <a:gd name="T36" fmla="*/ 96 w 288"/>
              <a:gd name="T37" fmla="*/ 53 h 299"/>
              <a:gd name="T38" fmla="*/ 117 w 288"/>
              <a:gd name="T39" fmla="*/ 21 h 299"/>
              <a:gd name="T40" fmla="*/ 85 w 288"/>
              <a:gd name="T41" fmla="*/ 11 h 299"/>
              <a:gd name="T42" fmla="*/ 160 w 288"/>
              <a:gd name="T43" fmla="*/ 0 h 299"/>
              <a:gd name="T44" fmla="*/ 160 w 288"/>
              <a:gd name="T45" fmla="*/ 21 h 299"/>
              <a:gd name="T46" fmla="*/ 138 w 288"/>
              <a:gd name="T47" fmla="*/ 53 h 299"/>
              <a:gd name="T48" fmla="*/ 170 w 288"/>
              <a:gd name="T49" fmla="*/ 64 h 299"/>
              <a:gd name="T50" fmla="*/ 202 w 288"/>
              <a:gd name="T51" fmla="*/ 85 h 299"/>
              <a:gd name="T52" fmla="*/ 277 w 288"/>
              <a:gd name="T53" fmla="*/ 171 h 299"/>
              <a:gd name="T54" fmla="*/ 275 w 288"/>
              <a:gd name="T55" fmla="*/ 254 h 299"/>
              <a:gd name="T56" fmla="*/ 245 w 288"/>
              <a:gd name="T57" fmla="*/ 299 h 299"/>
              <a:gd name="T58" fmla="*/ 215 w 288"/>
              <a:gd name="T59" fmla="*/ 254 h 299"/>
              <a:gd name="T60" fmla="*/ 236 w 288"/>
              <a:gd name="T61" fmla="*/ 219 h 299"/>
              <a:gd name="T62" fmla="*/ 274 w 288"/>
              <a:gd name="T63" fmla="*/ 253 h 299"/>
              <a:gd name="T64" fmla="*/ 256 w 288"/>
              <a:gd name="T65" fmla="*/ 267 h 299"/>
              <a:gd name="T66" fmla="*/ 245 w 288"/>
              <a:gd name="T67" fmla="*/ 246 h 299"/>
              <a:gd name="T68" fmla="*/ 234 w 288"/>
              <a:gd name="T69" fmla="*/ 267 h 299"/>
              <a:gd name="T70" fmla="*/ 256 w 288"/>
              <a:gd name="T71" fmla="*/ 26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99">
                <a:moveTo>
                  <a:pt x="288" y="181"/>
                </a:moveTo>
                <a:cubicBezTo>
                  <a:pt x="288" y="187"/>
                  <a:pt x="283" y="192"/>
                  <a:pt x="277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07" y="192"/>
                  <a:pt x="202" y="187"/>
                  <a:pt x="202" y="181"/>
                </a:cubicBezTo>
                <a:cubicBezTo>
                  <a:pt x="202" y="175"/>
                  <a:pt x="207" y="171"/>
                  <a:pt x="213" y="171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151"/>
                  <a:pt x="207" y="149"/>
                  <a:pt x="202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75" y="174"/>
                  <a:pt x="153" y="192"/>
                  <a:pt x="128" y="192"/>
                </a:cubicBezTo>
                <a:cubicBezTo>
                  <a:pt x="102" y="192"/>
                  <a:pt x="80" y="174"/>
                  <a:pt x="75" y="149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4" y="149"/>
                  <a:pt x="0" y="145"/>
                  <a:pt x="0" y="139"/>
                </a:cubicBezTo>
                <a:cubicBezTo>
                  <a:pt x="0" y="133"/>
                  <a:pt x="4" y="128"/>
                  <a:pt x="10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6" y="133"/>
                  <a:pt x="96" y="139"/>
                </a:cubicBezTo>
                <a:cubicBezTo>
                  <a:pt x="96" y="156"/>
                  <a:pt x="110" y="171"/>
                  <a:pt x="128" y="171"/>
                </a:cubicBezTo>
                <a:cubicBezTo>
                  <a:pt x="145" y="171"/>
                  <a:pt x="160" y="156"/>
                  <a:pt x="160" y="139"/>
                </a:cubicBezTo>
                <a:cubicBezTo>
                  <a:pt x="160" y="133"/>
                  <a:pt x="164" y="128"/>
                  <a:pt x="170" y="12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15" y="128"/>
                  <a:pt x="234" y="137"/>
                  <a:pt x="234" y="160"/>
                </a:cubicBezTo>
                <a:cubicBezTo>
                  <a:pt x="234" y="171"/>
                  <a:pt x="234" y="171"/>
                  <a:pt x="234" y="171"/>
                </a:cubicBezTo>
                <a:cubicBezTo>
                  <a:pt x="256" y="171"/>
                  <a:pt x="256" y="171"/>
                  <a:pt x="256" y="171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6" y="155"/>
                  <a:pt x="254" y="107"/>
                  <a:pt x="202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54" y="107"/>
                  <a:pt x="149" y="102"/>
                  <a:pt x="149" y="96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102"/>
                  <a:pt x="102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2"/>
                  <a:pt x="0" y="96"/>
                </a:cubicBezTo>
                <a:cubicBezTo>
                  <a:pt x="0" y="90"/>
                  <a:pt x="4" y="85"/>
                  <a:pt x="10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58"/>
                  <a:pt x="90" y="53"/>
                  <a:pt x="96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0" y="21"/>
                  <a:pt x="85" y="17"/>
                  <a:pt x="85" y="11"/>
                </a:cubicBezTo>
                <a:cubicBezTo>
                  <a:pt x="85" y="5"/>
                  <a:pt x="90" y="0"/>
                  <a:pt x="9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6" y="0"/>
                  <a:pt x="170" y="5"/>
                  <a:pt x="170" y="11"/>
                </a:cubicBezTo>
                <a:cubicBezTo>
                  <a:pt x="170" y="17"/>
                  <a:pt x="166" y="21"/>
                  <a:pt x="160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66" y="53"/>
                  <a:pt x="170" y="58"/>
                  <a:pt x="170" y="64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202" y="85"/>
                  <a:pt x="202" y="85"/>
                  <a:pt x="202" y="85"/>
                </a:cubicBezTo>
                <a:cubicBezTo>
                  <a:pt x="261" y="85"/>
                  <a:pt x="277" y="134"/>
                  <a:pt x="277" y="160"/>
                </a:cubicBezTo>
                <a:cubicBezTo>
                  <a:pt x="277" y="171"/>
                  <a:pt x="277" y="171"/>
                  <a:pt x="277" y="171"/>
                </a:cubicBezTo>
                <a:cubicBezTo>
                  <a:pt x="283" y="171"/>
                  <a:pt x="288" y="175"/>
                  <a:pt x="288" y="181"/>
                </a:cubicBezTo>
                <a:close/>
                <a:moveTo>
                  <a:pt x="275" y="254"/>
                </a:moveTo>
                <a:cubicBezTo>
                  <a:pt x="276" y="258"/>
                  <a:pt x="277" y="262"/>
                  <a:pt x="277" y="267"/>
                </a:cubicBezTo>
                <a:cubicBezTo>
                  <a:pt x="277" y="284"/>
                  <a:pt x="263" y="299"/>
                  <a:pt x="245" y="299"/>
                </a:cubicBezTo>
                <a:cubicBezTo>
                  <a:pt x="227" y="299"/>
                  <a:pt x="213" y="284"/>
                  <a:pt x="213" y="267"/>
                </a:cubicBezTo>
                <a:cubicBezTo>
                  <a:pt x="213" y="262"/>
                  <a:pt x="214" y="258"/>
                  <a:pt x="215" y="254"/>
                </a:cubicBezTo>
                <a:cubicBezTo>
                  <a:pt x="216" y="254"/>
                  <a:pt x="216" y="254"/>
                  <a:pt x="216" y="253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240" y="212"/>
                  <a:pt x="250" y="212"/>
                  <a:pt x="254" y="219"/>
                </a:cubicBezTo>
                <a:cubicBezTo>
                  <a:pt x="274" y="253"/>
                  <a:pt x="274" y="253"/>
                  <a:pt x="274" y="253"/>
                </a:cubicBezTo>
                <a:cubicBezTo>
                  <a:pt x="274" y="254"/>
                  <a:pt x="274" y="254"/>
                  <a:pt x="275" y="254"/>
                </a:cubicBezTo>
                <a:close/>
                <a:moveTo>
                  <a:pt x="256" y="267"/>
                </a:moveTo>
                <a:cubicBezTo>
                  <a:pt x="256" y="265"/>
                  <a:pt x="255" y="264"/>
                  <a:pt x="255" y="263"/>
                </a:cubicBezTo>
                <a:cubicBezTo>
                  <a:pt x="245" y="246"/>
                  <a:pt x="245" y="246"/>
                  <a:pt x="245" y="246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5" y="264"/>
                  <a:pt x="234" y="265"/>
                  <a:pt x="234" y="267"/>
                </a:cubicBezTo>
                <a:cubicBezTo>
                  <a:pt x="234" y="273"/>
                  <a:pt x="239" y="277"/>
                  <a:pt x="245" y="277"/>
                </a:cubicBezTo>
                <a:cubicBezTo>
                  <a:pt x="251" y="277"/>
                  <a:pt x="256" y="273"/>
                  <a:pt x="256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sp>
        <p:nvSpPr>
          <p:cNvPr id="13" name="Freeform 481"/>
          <p:cNvSpPr>
            <a:spLocks noEditPoints="1"/>
          </p:cNvSpPr>
          <p:nvPr/>
        </p:nvSpPr>
        <p:spPr bwMode="auto">
          <a:xfrm rot="12420000" flipH="1">
            <a:off x="6584635" y="2553727"/>
            <a:ext cx="268199" cy="1671062"/>
          </a:xfrm>
          <a:custGeom>
            <a:avLst/>
            <a:gdLst>
              <a:gd name="T0" fmla="*/ 139 w 149"/>
              <a:gd name="T1" fmla="*/ 0 h 320"/>
              <a:gd name="T2" fmla="*/ 128 w 149"/>
              <a:gd name="T3" fmla="*/ 10 h 320"/>
              <a:gd name="T4" fmla="*/ 128 w 149"/>
              <a:gd name="T5" fmla="*/ 53 h 320"/>
              <a:gd name="T6" fmla="*/ 21 w 149"/>
              <a:gd name="T7" fmla="*/ 53 h 320"/>
              <a:gd name="T8" fmla="*/ 21 w 149"/>
              <a:gd name="T9" fmla="*/ 10 h 320"/>
              <a:gd name="T10" fmla="*/ 11 w 149"/>
              <a:gd name="T11" fmla="*/ 0 h 320"/>
              <a:gd name="T12" fmla="*/ 0 w 149"/>
              <a:gd name="T13" fmla="*/ 10 h 320"/>
              <a:gd name="T14" fmla="*/ 0 w 149"/>
              <a:gd name="T15" fmla="*/ 309 h 320"/>
              <a:gd name="T16" fmla="*/ 11 w 149"/>
              <a:gd name="T17" fmla="*/ 320 h 320"/>
              <a:gd name="T18" fmla="*/ 21 w 149"/>
              <a:gd name="T19" fmla="*/ 309 h 320"/>
              <a:gd name="T20" fmla="*/ 21 w 149"/>
              <a:gd name="T21" fmla="*/ 266 h 320"/>
              <a:gd name="T22" fmla="*/ 128 w 149"/>
              <a:gd name="T23" fmla="*/ 266 h 320"/>
              <a:gd name="T24" fmla="*/ 128 w 149"/>
              <a:gd name="T25" fmla="*/ 309 h 320"/>
              <a:gd name="T26" fmla="*/ 139 w 149"/>
              <a:gd name="T27" fmla="*/ 320 h 320"/>
              <a:gd name="T28" fmla="*/ 149 w 149"/>
              <a:gd name="T29" fmla="*/ 309 h 320"/>
              <a:gd name="T30" fmla="*/ 149 w 149"/>
              <a:gd name="T31" fmla="*/ 10 h 320"/>
              <a:gd name="T32" fmla="*/ 139 w 149"/>
              <a:gd name="T33" fmla="*/ 0 h 320"/>
              <a:gd name="T34" fmla="*/ 128 w 149"/>
              <a:gd name="T35" fmla="*/ 74 h 320"/>
              <a:gd name="T36" fmla="*/ 128 w 149"/>
              <a:gd name="T37" fmla="*/ 117 h 320"/>
              <a:gd name="T38" fmla="*/ 21 w 149"/>
              <a:gd name="T39" fmla="*/ 117 h 320"/>
              <a:gd name="T40" fmla="*/ 21 w 149"/>
              <a:gd name="T41" fmla="*/ 74 h 320"/>
              <a:gd name="T42" fmla="*/ 128 w 149"/>
              <a:gd name="T43" fmla="*/ 74 h 320"/>
              <a:gd name="T44" fmla="*/ 128 w 149"/>
              <a:gd name="T45" fmla="*/ 138 h 320"/>
              <a:gd name="T46" fmla="*/ 128 w 149"/>
              <a:gd name="T47" fmla="*/ 181 h 320"/>
              <a:gd name="T48" fmla="*/ 21 w 149"/>
              <a:gd name="T49" fmla="*/ 181 h 320"/>
              <a:gd name="T50" fmla="*/ 21 w 149"/>
              <a:gd name="T51" fmla="*/ 138 h 320"/>
              <a:gd name="T52" fmla="*/ 128 w 149"/>
              <a:gd name="T53" fmla="*/ 138 h 320"/>
              <a:gd name="T54" fmla="*/ 21 w 149"/>
              <a:gd name="T55" fmla="*/ 245 h 320"/>
              <a:gd name="T56" fmla="*/ 21 w 149"/>
              <a:gd name="T57" fmla="*/ 202 h 320"/>
              <a:gd name="T58" fmla="*/ 128 w 149"/>
              <a:gd name="T59" fmla="*/ 202 h 320"/>
              <a:gd name="T60" fmla="*/ 128 w 149"/>
              <a:gd name="T61" fmla="*/ 245 h 320"/>
              <a:gd name="T62" fmla="*/ 21 w 149"/>
              <a:gd name="T63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320">
                <a:moveTo>
                  <a:pt x="139" y="0"/>
                </a:moveTo>
                <a:cubicBezTo>
                  <a:pt x="133" y="0"/>
                  <a:pt x="128" y="4"/>
                  <a:pt x="128" y="10"/>
                </a:cubicBezTo>
                <a:cubicBezTo>
                  <a:pt x="128" y="53"/>
                  <a:pt x="128" y="53"/>
                  <a:pt x="128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5"/>
                  <a:pt x="5" y="320"/>
                  <a:pt x="11" y="320"/>
                </a:cubicBezTo>
                <a:cubicBezTo>
                  <a:pt x="17" y="320"/>
                  <a:pt x="21" y="315"/>
                  <a:pt x="21" y="309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309"/>
                  <a:pt x="128" y="309"/>
                  <a:pt x="128" y="309"/>
                </a:cubicBezTo>
                <a:cubicBezTo>
                  <a:pt x="128" y="315"/>
                  <a:pt x="133" y="320"/>
                  <a:pt x="139" y="320"/>
                </a:cubicBezTo>
                <a:cubicBezTo>
                  <a:pt x="145" y="320"/>
                  <a:pt x="149" y="315"/>
                  <a:pt x="149" y="309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9" y="4"/>
                  <a:pt x="145" y="0"/>
                  <a:pt x="139" y="0"/>
                </a:cubicBezTo>
                <a:close/>
                <a:moveTo>
                  <a:pt x="128" y="74"/>
                </a:moveTo>
                <a:cubicBezTo>
                  <a:pt x="128" y="117"/>
                  <a:pt x="128" y="117"/>
                  <a:pt x="128" y="117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1" y="74"/>
                  <a:pt x="21" y="74"/>
                  <a:pt x="21" y="74"/>
                </a:cubicBezTo>
                <a:lnTo>
                  <a:pt x="128" y="74"/>
                </a:lnTo>
                <a:close/>
                <a:moveTo>
                  <a:pt x="128" y="138"/>
                </a:moveTo>
                <a:cubicBezTo>
                  <a:pt x="128" y="181"/>
                  <a:pt x="128" y="181"/>
                  <a:pt x="128" y="181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21" y="138"/>
                  <a:pt x="21" y="138"/>
                  <a:pt x="21" y="138"/>
                </a:cubicBezTo>
                <a:lnTo>
                  <a:pt x="128" y="138"/>
                </a:lnTo>
                <a:close/>
                <a:moveTo>
                  <a:pt x="21" y="245"/>
                </a:moveTo>
                <a:cubicBezTo>
                  <a:pt x="21" y="202"/>
                  <a:pt x="21" y="202"/>
                  <a:pt x="21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45"/>
                  <a:pt x="128" y="245"/>
                  <a:pt x="128" y="245"/>
                </a:cubicBezTo>
                <a:lnTo>
                  <a:pt x="21" y="2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grpSp>
        <p:nvGrpSpPr>
          <p:cNvPr id="15" name="Group 322"/>
          <p:cNvGrpSpPr>
            <a:grpSpLocks noChangeAspect="1"/>
          </p:cNvGrpSpPr>
          <p:nvPr/>
        </p:nvGrpSpPr>
        <p:grpSpPr bwMode="auto">
          <a:xfrm flipH="1">
            <a:off x="277538" y="2209083"/>
            <a:ext cx="358453" cy="358453"/>
            <a:chOff x="2874" y="2143"/>
            <a:chExt cx="340" cy="340"/>
          </a:xfrm>
          <a:solidFill>
            <a:schemeClr val="accent4"/>
          </a:solidFill>
        </p:grpSpPr>
        <p:sp>
          <p:nvSpPr>
            <p:cNvPr id="16" name="Freeform 323"/>
            <p:cNvSpPr>
              <a:spLocks noEditPoints="1"/>
            </p:cNvSpPr>
            <p:nvPr/>
          </p:nvSpPr>
          <p:spPr bwMode="auto">
            <a:xfrm>
              <a:off x="2874" y="214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1 w 512"/>
                <a:gd name="T3" fmla="*/ 256 h 512"/>
                <a:gd name="T4" fmla="*/ 256 w 512"/>
                <a:gd name="T5" fmla="*/ 491 h 512"/>
                <a:gd name="T6" fmla="*/ 22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6" y="21"/>
                    <a:pt x="491" y="127"/>
                    <a:pt x="491" y="256"/>
                  </a:cubicBezTo>
                  <a:cubicBezTo>
                    <a:pt x="491" y="385"/>
                    <a:pt x="386" y="491"/>
                    <a:pt x="256" y="491"/>
                  </a:cubicBezTo>
                  <a:cubicBezTo>
                    <a:pt x="127" y="491"/>
                    <a:pt x="22" y="385"/>
                    <a:pt x="22" y="256"/>
                  </a:cubicBezTo>
                  <a:cubicBezTo>
                    <a:pt x="22" y="127"/>
                    <a:pt x="127" y="21"/>
                    <a:pt x="256" y="21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ubicBezTo>
                    <a:pt x="398" y="512"/>
                    <a:pt x="512" y="397"/>
                    <a:pt x="512" y="256"/>
                  </a:cubicBezTo>
                  <a:cubicBezTo>
                    <a:pt x="512" y="115"/>
                    <a:pt x="398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Freeform 324"/>
            <p:cNvSpPr>
              <a:spLocks noEditPoints="1"/>
            </p:cNvSpPr>
            <p:nvPr/>
          </p:nvSpPr>
          <p:spPr bwMode="auto">
            <a:xfrm>
              <a:off x="3016" y="2207"/>
              <a:ext cx="57" cy="56"/>
            </a:xfrm>
            <a:custGeom>
              <a:avLst/>
              <a:gdLst>
                <a:gd name="T0" fmla="*/ 42 w 85"/>
                <a:gd name="T1" fmla="*/ 85 h 85"/>
                <a:gd name="T2" fmla="*/ 85 w 85"/>
                <a:gd name="T3" fmla="*/ 43 h 85"/>
                <a:gd name="T4" fmla="*/ 42 w 85"/>
                <a:gd name="T5" fmla="*/ 0 h 85"/>
                <a:gd name="T6" fmla="*/ 0 w 85"/>
                <a:gd name="T7" fmla="*/ 43 h 85"/>
                <a:gd name="T8" fmla="*/ 42 w 85"/>
                <a:gd name="T9" fmla="*/ 85 h 85"/>
                <a:gd name="T10" fmla="*/ 42 w 85"/>
                <a:gd name="T11" fmla="*/ 21 h 85"/>
                <a:gd name="T12" fmla="*/ 64 w 85"/>
                <a:gd name="T13" fmla="*/ 43 h 85"/>
                <a:gd name="T14" fmla="*/ 42 w 85"/>
                <a:gd name="T15" fmla="*/ 64 h 85"/>
                <a:gd name="T16" fmla="*/ 21 w 85"/>
                <a:gd name="T17" fmla="*/ 43 h 85"/>
                <a:gd name="T18" fmla="*/ 42 w 85"/>
                <a:gd name="T1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cubicBezTo>
                    <a:pt x="66" y="85"/>
                    <a:pt x="85" y="66"/>
                    <a:pt x="85" y="43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2" y="85"/>
                  </a:cubicBezTo>
                  <a:close/>
                  <a:moveTo>
                    <a:pt x="42" y="21"/>
                  </a:moveTo>
                  <a:cubicBezTo>
                    <a:pt x="54" y="21"/>
                    <a:pt x="64" y="31"/>
                    <a:pt x="64" y="43"/>
                  </a:cubicBezTo>
                  <a:cubicBezTo>
                    <a:pt x="64" y="54"/>
                    <a:pt x="54" y="64"/>
                    <a:pt x="42" y="64"/>
                  </a:cubicBezTo>
                  <a:cubicBezTo>
                    <a:pt x="31" y="64"/>
                    <a:pt x="21" y="54"/>
                    <a:pt x="21" y="43"/>
                  </a:cubicBezTo>
                  <a:cubicBezTo>
                    <a:pt x="21" y="31"/>
                    <a:pt x="31" y="21"/>
                    <a:pt x="42" y="2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8" name="Freeform 325"/>
            <p:cNvSpPr>
              <a:spLocks noEditPoints="1"/>
            </p:cNvSpPr>
            <p:nvPr/>
          </p:nvSpPr>
          <p:spPr bwMode="auto">
            <a:xfrm>
              <a:off x="2972" y="2271"/>
              <a:ext cx="144" cy="148"/>
            </a:xfrm>
            <a:custGeom>
              <a:avLst/>
              <a:gdLst>
                <a:gd name="T0" fmla="*/ 211 w 216"/>
                <a:gd name="T1" fmla="*/ 66 h 224"/>
                <a:gd name="T2" fmla="*/ 158 w 216"/>
                <a:gd name="T3" fmla="*/ 24 h 224"/>
                <a:gd name="T4" fmla="*/ 156 w 216"/>
                <a:gd name="T5" fmla="*/ 23 h 224"/>
                <a:gd name="T6" fmla="*/ 108 w 216"/>
                <a:gd name="T7" fmla="*/ 0 h 224"/>
                <a:gd name="T8" fmla="*/ 60 w 216"/>
                <a:gd name="T9" fmla="*/ 23 h 224"/>
                <a:gd name="T10" fmla="*/ 59 w 216"/>
                <a:gd name="T11" fmla="*/ 24 h 224"/>
                <a:gd name="T12" fmla="*/ 6 w 216"/>
                <a:gd name="T13" fmla="*/ 66 h 224"/>
                <a:gd name="T14" fmla="*/ 4 w 216"/>
                <a:gd name="T15" fmla="*/ 81 h 224"/>
                <a:gd name="T16" fmla="*/ 12 w 216"/>
                <a:gd name="T17" fmla="*/ 85 h 224"/>
                <a:gd name="T18" fmla="*/ 19 w 216"/>
                <a:gd name="T19" fmla="*/ 83 h 224"/>
                <a:gd name="T20" fmla="*/ 55 w 216"/>
                <a:gd name="T21" fmla="*/ 54 h 224"/>
                <a:gd name="T22" fmla="*/ 55 w 216"/>
                <a:gd name="T23" fmla="*/ 85 h 224"/>
                <a:gd name="T24" fmla="*/ 55 w 216"/>
                <a:gd name="T25" fmla="*/ 107 h 224"/>
                <a:gd name="T26" fmla="*/ 58 w 216"/>
                <a:gd name="T27" fmla="*/ 114 h 224"/>
                <a:gd name="T28" fmla="*/ 67 w 216"/>
                <a:gd name="T29" fmla="*/ 123 h 224"/>
                <a:gd name="T30" fmla="*/ 46 w 216"/>
                <a:gd name="T31" fmla="*/ 154 h 224"/>
                <a:gd name="T32" fmla="*/ 45 w 216"/>
                <a:gd name="T33" fmla="*/ 158 h 224"/>
                <a:gd name="T34" fmla="*/ 45 w 216"/>
                <a:gd name="T35" fmla="*/ 162 h 224"/>
                <a:gd name="T36" fmla="*/ 45 w 216"/>
                <a:gd name="T37" fmla="*/ 162 h 224"/>
                <a:gd name="T38" fmla="*/ 55 w 216"/>
                <a:gd name="T39" fmla="*/ 215 h 224"/>
                <a:gd name="T40" fmla="*/ 66 w 216"/>
                <a:gd name="T41" fmla="*/ 224 h 224"/>
                <a:gd name="T42" fmla="*/ 68 w 216"/>
                <a:gd name="T43" fmla="*/ 224 h 224"/>
                <a:gd name="T44" fmla="*/ 76 w 216"/>
                <a:gd name="T45" fmla="*/ 211 h 224"/>
                <a:gd name="T46" fmla="*/ 66 w 216"/>
                <a:gd name="T47" fmla="*/ 162 h 224"/>
                <a:gd name="T48" fmla="*/ 82 w 216"/>
                <a:gd name="T49" fmla="*/ 138 h 224"/>
                <a:gd name="T50" fmla="*/ 90 w 216"/>
                <a:gd name="T51" fmla="*/ 147 h 224"/>
                <a:gd name="T52" fmla="*/ 98 w 216"/>
                <a:gd name="T53" fmla="*/ 150 h 224"/>
                <a:gd name="T54" fmla="*/ 119 w 216"/>
                <a:gd name="T55" fmla="*/ 150 h 224"/>
                <a:gd name="T56" fmla="*/ 127 w 216"/>
                <a:gd name="T57" fmla="*/ 147 h 224"/>
                <a:gd name="T58" fmla="*/ 134 w 216"/>
                <a:gd name="T59" fmla="*/ 139 h 224"/>
                <a:gd name="T60" fmla="*/ 150 w 216"/>
                <a:gd name="T61" fmla="*/ 162 h 224"/>
                <a:gd name="T62" fmla="*/ 141 w 216"/>
                <a:gd name="T63" fmla="*/ 211 h 224"/>
                <a:gd name="T64" fmla="*/ 149 w 216"/>
                <a:gd name="T65" fmla="*/ 224 h 224"/>
                <a:gd name="T66" fmla="*/ 151 w 216"/>
                <a:gd name="T67" fmla="*/ 224 h 224"/>
                <a:gd name="T68" fmla="*/ 161 w 216"/>
                <a:gd name="T69" fmla="*/ 215 h 224"/>
                <a:gd name="T70" fmla="*/ 172 w 216"/>
                <a:gd name="T71" fmla="*/ 162 h 224"/>
                <a:gd name="T72" fmla="*/ 172 w 216"/>
                <a:gd name="T73" fmla="*/ 162 h 224"/>
                <a:gd name="T74" fmla="*/ 172 w 216"/>
                <a:gd name="T75" fmla="*/ 158 h 224"/>
                <a:gd name="T76" fmla="*/ 171 w 216"/>
                <a:gd name="T77" fmla="*/ 154 h 224"/>
                <a:gd name="T78" fmla="*/ 150 w 216"/>
                <a:gd name="T79" fmla="*/ 123 h 224"/>
                <a:gd name="T80" fmla="*/ 159 w 216"/>
                <a:gd name="T81" fmla="*/ 114 h 224"/>
                <a:gd name="T82" fmla="*/ 162 w 216"/>
                <a:gd name="T83" fmla="*/ 107 h 224"/>
                <a:gd name="T84" fmla="*/ 162 w 216"/>
                <a:gd name="T85" fmla="*/ 85 h 224"/>
                <a:gd name="T86" fmla="*/ 162 w 216"/>
                <a:gd name="T87" fmla="*/ 54 h 224"/>
                <a:gd name="T88" fmla="*/ 198 w 216"/>
                <a:gd name="T89" fmla="*/ 83 h 224"/>
                <a:gd name="T90" fmla="*/ 204 w 216"/>
                <a:gd name="T91" fmla="*/ 85 h 224"/>
                <a:gd name="T92" fmla="*/ 213 w 216"/>
                <a:gd name="T93" fmla="*/ 81 h 224"/>
                <a:gd name="T94" fmla="*/ 211 w 216"/>
                <a:gd name="T95" fmla="*/ 66 h 224"/>
                <a:gd name="T96" fmla="*/ 76 w 216"/>
                <a:gd name="T97" fmla="*/ 43 h 224"/>
                <a:gd name="T98" fmla="*/ 108 w 216"/>
                <a:gd name="T99" fmla="*/ 21 h 224"/>
                <a:gd name="T100" fmla="*/ 140 w 216"/>
                <a:gd name="T101" fmla="*/ 43 h 224"/>
                <a:gd name="T102" fmla="*/ 140 w 216"/>
                <a:gd name="T103" fmla="*/ 75 h 224"/>
                <a:gd name="T104" fmla="*/ 76 w 216"/>
                <a:gd name="T105" fmla="*/ 75 h 224"/>
                <a:gd name="T106" fmla="*/ 76 w 216"/>
                <a:gd name="T107" fmla="*/ 43 h 224"/>
                <a:gd name="T108" fmla="*/ 115 w 216"/>
                <a:gd name="T109" fmla="*/ 129 h 224"/>
                <a:gd name="T110" fmla="*/ 102 w 216"/>
                <a:gd name="T111" fmla="*/ 129 h 224"/>
                <a:gd name="T112" fmla="*/ 76 w 216"/>
                <a:gd name="T113" fmla="*/ 102 h 224"/>
                <a:gd name="T114" fmla="*/ 76 w 216"/>
                <a:gd name="T115" fmla="*/ 97 h 224"/>
                <a:gd name="T116" fmla="*/ 140 w 216"/>
                <a:gd name="T117" fmla="*/ 97 h 224"/>
                <a:gd name="T118" fmla="*/ 140 w 216"/>
                <a:gd name="T119" fmla="*/ 102 h 224"/>
                <a:gd name="T120" fmla="*/ 115 w 216"/>
                <a:gd name="T121" fmla="*/ 12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224">
                  <a:moveTo>
                    <a:pt x="211" y="66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49" y="10"/>
                    <a:pt x="135" y="0"/>
                    <a:pt x="108" y="0"/>
                  </a:cubicBezTo>
                  <a:cubicBezTo>
                    <a:pt x="82" y="0"/>
                    <a:pt x="67" y="10"/>
                    <a:pt x="60" y="23"/>
                  </a:cubicBezTo>
                  <a:cubicBezTo>
                    <a:pt x="60" y="23"/>
                    <a:pt x="59" y="23"/>
                    <a:pt x="59" y="2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" y="70"/>
                    <a:pt x="0" y="77"/>
                    <a:pt x="4" y="81"/>
                  </a:cubicBezTo>
                  <a:cubicBezTo>
                    <a:pt x="6" y="84"/>
                    <a:pt x="9" y="85"/>
                    <a:pt x="12" y="85"/>
                  </a:cubicBezTo>
                  <a:cubicBezTo>
                    <a:pt x="15" y="85"/>
                    <a:pt x="17" y="85"/>
                    <a:pt x="19" y="83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10"/>
                    <a:pt x="56" y="112"/>
                    <a:pt x="58" y="114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5" y="155"/>
                    <a:pt x="45" y="157"/>
                    <a:pt x="45" y="158"/>
                  </a:cubicBezTo>
                  <a:cubicBezTo>
                    <a:pt x="44" y="159"/>
                    <a:pt x="44" y="161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6" y="221"/>
                    <a:pt x="61" y="224"/>
                    <a:pt x="66" y="224"/>
                  </a:cubicBezTo>
                  <a:cubicBezTo>
                    <a:pt x="66" y="224"/>
                    <a:pt x="67" y="224"/>
                    <a:pt x="68" y="224"/>
                  </a:cubicBezTo>
                  <a:cubicBezTo>
                    <a:pt x="74" y="223"/>
                    <a:pt x="77" y="217"/>
                    <a:pt x="76" y="21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9"/>
                    <a:pt x="95" y="150"/>
                    <a:pt x="98" y="150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22" y="150"/>
                    <a:pt x="125" y="149"/>
                    <a:pt x="127" y="147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1" y="211"/>
                    <a:pt x="141" y="211"/>
                    <a:pt x="141" y="211"/>
                  </a:cubicBezTo>
                  <a:cubicBezTo>
                    <a:pt x="139" y="217"/>
                    <a:pt x="143" y="223"/>
                    <a:pt x="149" y="224"/>
                  </a:cubicBezTo>
                  <a:cubicBezTo>
                    <a:pt x="150" y="224"/>
                    <a:pt x="150" y="224"/>
                    <a:pt x="151" y="224"/>
                  </a:cubicBezTo>
                  <a:cubicBezTo>
                    <a:pt x="156" y="224"/>
                    <a:pt x="160" y="221"/>
                    <a:pt x="161" y="215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1"/>
                    <a:pt x="172" y="159"/>
                    <a:pt x="172" y="158"/>
                  </a:cubicBezTo>
                  <a:cubicBezTo>
                    <a:pt x="172" y="157"/>
                    <a:pt x="171" y="155"/>
                    <a:pt x="171" y="15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2"/>
                    <a:pt x="162" y="110"/>
                    <a:pt x="162" y="107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200" y="85"/>
                    <a:pt x="202" y="85"/>
                    <a:pt x="204" y="85"/>
                  </a:cubicBezTo>
                  <a:cubicBezTo>
                    <a:pt x="207" y="85"/>
                    <a:pt x="211" y="84"/>
                    <a:pt x="213" y="81"/>
                  </a:cubicBezTo>
                  <a:cubicBezTo>
                    <a:pt x="216" y="77"/>
                    <a:pt x="216" y="70"/>
                    <a:pt x="211" y="66"/>
                  </a:cubicBezTo>
                  <a:close/>
                  <a:moveTo>
                    <a:pt x="76" y="43"/>
                  </a:moveTo>
                  <a:cubicBezTo>
                    <a:pt x="76" y="36"/>
                    <a:pt x="79" y="21"/>
                    <a:pt x="108" y="21"/>
                  </a:cubicBezTo>
                  <a:cubicBezTo>
                    <a:pt x="137" y="21"/>
                    <a:pt x="140" y="36"/>
                    <a:pt x="140" y="4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76" y="75"/>
                    <a:pt x="76" y="75"/>
                    <a:pt x="76" y="75"/>
                  </a:cubicBezTo>
                  <a:lnTo>
                    <a:pt x="76" y="43"/>
                  </a:lnTo>
                  <a:close/>
                  <a:moveTo>
                    <a:pt x="115" y="129"/>
                  </a:moveTo>
                  <a:cubicBezTo>
                    <a:pt x="102" y="129"/>
                    <a:pt x="102" y="129"/>
                    <a:pt x="102" y="12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140" y="97"/>
                    <a:pt x="140" y="97"/>
                    <a:pt x="140" y="97"/>
                  </a:cubicBezTo>
                  <a:cubicBezTo>
                    <a:pt x="140" y="102"/>
                    <a:pt x="140" y="102"/>
                    <a:pt x="140" y="102"/>
                  </a:cubicBezTo>
                  <a:lnTo>
                    <a:pt x="115" y="129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295"/>
          <p:cNvGrpSpPr>
            <a:grpSpLocks noChangeAspect="1"/>
          </p:cNvGrpSpPr>
          <p:nvPr/>
        </p:nvGrpSpPr>
        <p:grpSpPr bwMode="auto">
          <a:xfrm>
            <a:off x="2151107" y="4622008"/>
            <a:ext cx="401826" cy="403007"/>
            <a:chOff x="7340" y="790"/>
            <a:chExt cx="340" cy="341"/>
          </a:xfrm>
          <a:solidFill>
            <a:srgbClr val="33A056"/>
          </a:solidFill>
        </p:grpSpPr>
        <p:sp>
          <p:nvSpPr>
            <p:cNvPr id="20" name="Freeform 296"/>
            <p:cNvSpPr>
              <a:spLocks noEditPoints="1"/>
            </p:cNvSpPr>
            <p:nvPr/>
          </p:nvSpPr>
          <p:spPr bwMode="auto">
            <a:xfrm>
              <a:off x="7340" y="79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1" name="Freeform 297"/>
            <p:cNvSpPr>
              <a:spLocks noEditPoints="1"/>
            </p:cNvSpPr>
            <p:nvPr/>
          </p:nvSpPr>
          <p:spPr bwMode="auto">
            <a:xfrm>
              <a:off x="7432" y="854"/>
              <a:ext cx="186" cy="213"/>
            </a:xfrm>
            <a:custGeom>
              <a:avLst/>
              <a:gdLst>
                <a:gd name="T0" fmla="*/ 54 w 280"/>
                <a:gd name="T1" fmla="*/ 117 h 320"/>
                <a:gd name="T2" fmla="*/ 139 w 280"/>
                <a:gd name="T3" fmla="*/ 117 h 320"/>
                <a:gd name="T4" fmla="*/ 150 w 280"/>
                <a:gd name="T5" fmla="*/ 106 h 320"/>
                <a:gd name="T6" fmla="*/ 150 w 280"/>
                <a:gd name="T7" fmla="*/ 53 h 320"/>
                <a:gd name="T8" fmla="*/ 139 w 280"/>
                <a:gd name="T9" fmla="*/ 42 h 320"/>
                <a:gd name="T10" fmla="*/ 54 w 280"/>
                <a:gd name="T11" fmla="*/ 42 h 320"/>
                <a:gd name="T12" fmla="*/ 43 w 280"/>
                <a:gd name="T13" fmla="*/ 53 h 320"/>
                <a:gd name="T14" fmla="*/ 43 w 280"/>
                <a:gd name="T15" fmla="*/ 106 h 320"/>
                <a:gd name="T16" fmla="*/ 54 w 280"/>
                <a:gd name="T17" fmla="*/ 117 h 320"/>
                <a:gd name="T18" fmla="*/ 64 w 280"/>
                <a:gd name="T19" fmla="*/ 64 h 320"/>
                <a:gd name="T20" fmla="*/ 128 w 280"/>
                <a:gd name="T21" fmla="*/ 64 h 320"/>
                <a:gd name="T22" fmla="*/ 128 w 280"/>
                <a:gd name="T23" fmla="*/ 96 h 320"/>
                <a:gd name="T24" fmla="*/ 64 w 280"/>
                <a:gd name="T25" fmla="*/ 96 h 320"/>
                <a:gd name="T26" fmla="*/ 64 w 280"/>
                <a:gd name="T27" fmla="*/ 64 h 320"/>
                <a:gd name="T28" fmla="*/ 256 w 280"/>
                <a:gd name="T29" fmla="*/ 135 h 320"/>
                <a:gd name="T30" fmla="*/ 267 w 280"/>
                <a:gd name="T31" fmla="*/ 117 h 320"/>
                <a:gd name="T32" fmla="*/ 267 w 280"/>
                <a:gd name="T33" fmla="*/ 117 h 320"/>
                <a:gd name="T34" fmla="*/ 267 w 280"/>
                <a:gd name="T35" fmla="*/ 116 h 320"/>
                <a:gd name="T36" fmla="*/ 261 w 280"/>
                <a:gd name="T37" fmla="*/ 102 h 320"/>
                <a:gd name="T38" fmla="*/ 234 w 280"/>
                <a:gd name="T39" fmla="*/ 48 h 320"/>
                <a:gd name="T40" fmla="*/ 220 w 280"/>
                <a:gd name="T41" fmla="*/ 43 h 320"/>
                <a:gd name="T42" fmla="*/ 215 w 280"/>
                <a:gd name="T43" fmla="*/ 58 h 320"/>
                <a:gd name="T44" fmla="*/ 235 w 280"/>
                <a:gd name="T45" fmla="*/ 99 h 320"/>
                <a:gd name="T46" fmla="*/ 224 w 280"/>
                <a:gd name="T47" fmla="*/ 117 h 320"/>
                <a:gd name="T48" fmla="*/ 227 w 280"/>
                <a:gd name="T49" fmla="*/ 126 h 320"/>
                <a:gd name="T50" fmla="*/ 227 w 280"/>
                <a:gd name="T51" fmla="*/ 127 h 320"/>
                <a:gd name="T52" fmla="*/ 228 w 280"/>
                <a:gd name="T53" fmla="*/ 128 h 320"/>
                <a:gd name="T54" fmla="*/ 228 w 280"/>
                <a:gd name="T55" fmla="*/ 129 h 320"/>
                <a:gd name="T56" fmla="*/ 237 w 280"/>
                <a:gd name="T57" fmla="*/ 144 h 320"/>
                <a:gd name="T58" fmla="*/ 246 w 280"/>
                <a:gd name="T59" fmla="*/ 209 h 320"/>
                <a:gd name="T60" fmla="*/ 192 w 280"/>
                <a:gd name="T61" fmla="*/ 252 h 320"/>
                <a:gd name="T62" fmla="*/ 192 w 280"/>
                <a:gd name="T63" fmla="*/ 10 h 320"/>
                <a:gd name="T64" fmla="*/ 182 w 280"/>
                <a:gd name="T65" fmla="*/ 0 h 320"/>
                <a:gd name="T66" fmla="*/ 11 w 280"/>
                <a:gd name="T67" fmla="*/ 0 h 320"/>
                <a:gd name="T68" fmla="*/ 0 w 280"/>
                <a:gd name="T69" fmla="*/ 10 h 320"/>
                <a:gd name="T70" fmla="*/ 0 w 280"/>
                <a:gd name="T71" fmla="*/ 309 h 320"/>
                <a:gd name="T72" fmla="*/ 11 w 280"/>
                <a:gd name="T73" fmla="*/ 320 h 320"/>
                <a:gd name="T74" fmla="*/ 182 w 280"/>
                <a:gd name="T75" fmla="*/ 320 h 320"/>
                <a:gd name="T76" fmla="*/ 192 w 280"/>
                <a:gd name="T77" fmla="*/ 309 h 320"/>
                <a:gd name="T78" fmla="*/ 192 w 280"/>
                <a:gd name="T79" fmla="*/ 274 h 320"/>
                <a:gd name="T80" fmla="*/ 266 w 280"/>
                <a:gd name="T81" fmla="*/ 216 h 320"/>
                <a:gd name="T82" fmla="*/ 256 w 280"/>
                <a:gd name="T83" fmla="*/ 135 h 320"/>
                <a:gd name="T84" fmla="*/ 171 w 280"/>
                <a:gd name="T85" fmla="*/ 298 h 320"/>
                <a:gd name="T86" fmla="*/ 22 w 280"/>
                <a:gd name="T87" fmla="*/ 298 h 320"/>
                <a:gd name="T88" fmla="*/ 22 w 280"/>
                <a:gd name="T89" fmla="*/ 21 h 320"/>
                <a:gd name="T90" fmla="*/ 171 w 280"/>
                <a:gd name="T91" fmla="*/ 21 h 320"/>
                <a:gd name="T92" fmla="*/ 171 w 280"/>
                <a:gd name="T93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0" h="320">
                  <a:moveTo>
                    <a:pt x="54" y="117"/>
                  </a:moveTo>
                  <a:cubicBezTo>
                    <a:pt x="139" y="117"/>
                    <a:pt x="139" y="117"/>
                    <a:pt x="139" y="117"/>
                  </a:cubicBezTo>
                  <a:cubicBezTo>
                    <a:pt x="145" y="117"/>
                    <a:pt x="150" y="112"/>
                    <a:pt x="150" y="106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47"/>
                    <a:pt x="145" y="42"/>
                    <a:pt x="139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8" y="42"/>
                    <a:pt x="43" y="47"/>
                    <a:pt x="43" y="5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12"/>
                    <a:pt x="48" y="117"/>
                    <a:pt x="54" y="117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64" y="96"/>
                    <a:pt x="64" y="96"/>
                    <a:pt x="64" y="96"/>
                  </a:cubicBezTo>
                  <a:lnTo>
                    <a:pt x="64" y="64"/>
                  </a:lnTo>
                  <a:close/>
                  <a:moveTo>
                    <a:pt x="256" y="135"/>
                  </a:moveTo>
                  <a:cubicBezTo>
                    <a:pt x="263" y="132"/>
                    <a:pt x="267" y="125"/>
                    <a:pt x="267" y="117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67" y="111"/>
                    <a:pt x="264" y="106"/>
                    <a:pt x="261" y="102"/>
                  </a:cubicBezTo>
                  <a:cubicBezTo>
                    <a:pt x="234" y="48"/>
                    <a:pt x="234" y="48"/>
                    <a:pt x="234" y="48"/>
                  </a:cubicBezTo>
                  <a:cubicBezTo>
                    <a:pt x="231" y="43"/>
                    <a:pt x="225" y="41"/>
                    <a:pt x="220" y="43"/>
                  </a:cubicBezTo>
                  <a:cubicBezTo>
                    <a:pt x="214" y="46"/>
                    <a:pt x="212" y="52"/>
                    <a:pt x="215" y="58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29" y="102"/>
                    <a:pt x="224" y="109"/>
                    <a:pt x="224" y="117"/>
                  </a:cubicBezTo>
                  <a:cubicBezTo>
                    <a:pt x="224" y="120"/>
                    <a:pt x="225" y="123"/>
                    <a:pt x="227" y="126"/>
                  </a:cubicBezTo>
                  <a:cubicBezTo>
                    <a:pt x="227" y="126"/>
                    <a:pt x="227" y="126"/>
                    <a:pt x="227" y="127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58" y="178"/>
                    <a:pt x="246" y="209"/>
                  </a:cubicBezTo>
                  <a:cubicBezTo>
                    <a:pt x="239" y="228"/>
                    <a:pt x="221" y="242"/>
                    <a:pt x="192" y="252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8" y="320"/>
                    <a:pt x="192" y="315"/>
                    <a:pt x="192" y="309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231" y="262"/>
                    <a:pt x="256" y="243"/>
                    <a:pt x="266" y="216"/>
                  </a:cubicBezTo>
                  <a:cubicBezTo>
                    <a:pt x="280" y="181"/>
                    <a:pt x="262" y="145"/>
                    <a:pt x="256" y="135"/>
                  </a:cubicBezTo>
                  <a:close/>
                  <a:moveTo>
                    <a:pt x="171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71" y="21"/>
                    <a:pt x="171" y="21"/>
                    <a:pt x="171" y="21"/>
                  </a:cubicBezTo>
                  <a:lnTo>
                    <a:pt x="171" y="298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2" name="Group 154"/>
          <p:cNvGrpSpPr>
            <a:grpSpLocks noChangeAspect="1"/>
          </p:cNvGrpSpPr>
          <p:nvPr/>
        </p:nvGrpSpPr>
        <p:grpSpPr bwMode="auto">
          <a:xfrm>
            <a:off x="7917130" y="3657601"/>
            <a:ext cx="648443" cy="719910"/>
            <a:chOff x="2716" y="380"/>
            <a:chExt cx="340" cy="340"/>
          </a:xfrm>
          <a:solidFill>
            <a:schemeClr val="bg1"/>
          </a:solidFill>
        </p:grpSpPr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780" y="444"/>
              <a:ext cx="211" cy="212"/>
            </a:xfrm>
            <a:custGeom>
              <a:avLst/>
              <a:gdLst>
                <a:gd name="T0" fmla="*/ 234 w 317"/>
                <a:gd name="T1" fmla="*/ 191 h 320"/>
                <a:gd name="T2" fmla="*/ 234 w 317"/>
                <a:gd name="T3" fmla="*/ 128 h 320"/>
                <a:gd name="T4" fmla="*/ 305 w 317"/>
                <a:gd name="T5" fmla="*/ 147 h 320"/>
                <a:gd name="T6" fmla="*/ 308 w 317"/>
                <a:gd name="T7" fmla="*/ 126 h 320"/>
                <a:gd name="T8" fmla="*/ 293 w 317"/>
                <a:gd name="T9" fmla="*/ 94 h 320"/>
                <a:gd name="T10" fmla="*/ 283 w 317"/>
                <a:gd name="T11" fmla="*/ 76 h 320"/>
                <a:gd name="T12" fmla="*/ 262 w 317"/>
                <a:gd name="T13" fmla="*/ 47 h 320"/>
                <a:gd name="T14" fmla="*/ 242 w 317"/>
                <a:gd name="T15" fmla="*/ 41 h 320"/>
                <a:gd name="T16" fmla="*/ 169 w 317"/>
                <a:gd name="T17" fmla="*/ 141 h 320"/>
                <a:gd name="T18" fmla="*/ 220 w 317"/>
                <a:gd name="T19" fmla="*/ 29 h 320"/>
                <a:gd name="T20" fmla="*/ 204 w 317"/>
                <a:gd name="T21" fmla="*/ 13 h 320"/>
                <a:gd name="T22" fmla="*/ 169 w 317"/>
                <a:gd name="T23" fmla="*/ 10 h 320"/>
                <a:gd name="T24" fmla="*/ 148 w 317"/>
                <a:gd name="T25" fmla="*/ 10 h 320"/>
                <a:gd name="T26" fmla="*/ 113 w 317"/>
                <a:gd name="T27" fmla="*/ 13 h 320"/>
                <a:gd name="T28" fmla="*/ 98 w 317"/>
                <a:gd name="T29" fmla="*/ 29 h 320"/>
                <a:gd name="T30" fmla="*/ 148 w 317"/>
                <a:gd name="T31" fmla="*/ 141 h 320"/>
                <a:gd name="T32" fmla="*/ 75 w 317"/>
                <a:gd name="T33" fmla="*/ 41 h 320"/>
                <a:gd name="T34" fmla="*/ 55 w 317"/>
                <a:gd name="T35" fmla="*/ 47 h 320"/>
                <a:gd name="T36" fmla="*/ 35 w 317"/>
                <a:gd name="T37" fmla="*/ 76 h 320"/>
                <a:gd name="T38" fmla="*/ 24 w 317"/>
                <a:gd name="T39" fmla="*/ 94 h 320"/>
                <a:gd name="T40" fmla="*/ 9 w 317"/>
                <a:gd name="T41" fmla="*/ 126 h 320"/>
                <a:gd name="T42" fmla="*/ 12 w 317"/>
                <a:gd name="T43" fmla="*/ 147 h 320"/>
                <a:gd name="T44" fmla="*/ 83 w 317"/>
                <a:gd name="T45" fmla="*/ 128 h 320"/>
                <a:gd name="T46" fmla="*/ 83 w 317"/>
                <a:gd name="T47" fmla="*/ 191 h 320"/>
                <a:gd name="T48" fmla="*/ 2 w 317"/>
                <a:gd name="T49" fmla="*/ 180 h 320"/>
                <a:gd name="T50" fmla="*/ 57 w 317"/>
                <a:gd name="T51" fmla="*/ 206 h 320"/>
                <a:gd name="T52" fmla="*/ 20 w 317"/>
                <a:gd name="T53" fmla="*/ 240 h 320"/>
                <a:gd name="T54" fmla="*/ 35 w 317"/>
                <a:gd name="T55" fmla="*/ 244 h 320"/>
                <a:gd name="T56" fmla="*/ 55 w 317"/>
                <a:gd name="T57" fmla="*/ 272 h 320"/>
                <a:gd name="T58" fmla="*/ 65 w 317"/>
                <a:gd name="T59" fmla="*/ 286 h 320"/>
                <a:gd name="T60" fmla="*/ 94 w 317"/>
                <a:gd name="T61" fmla="*/ 209 h 320"/>
                <a:gd name="T62" fmla="*/ 148 w 317"/>
                <a:gd name="T63" fmla="*/ 241 h 320"/>
                <a:gd name="T64" fmla="*/ 98 w 317"/>
                <a:gd name="T65" fmla="*/ 306 h 320"/>
                <a:gd name="T66" fmla="*/ 113 w 317"/>
                <a:gd name="T67" fmla="*/ 306 h 320"/>
                <a:gd name="T68" fmla="*/ 148 w 317"/>
                <a:gd name="T69" fmla="*/ 309 h 320"/>
                <a:gd name="T70" fmla="*/ 169 w 317"/>
                <a:gd name="T71" fmla="*/ 309 h 320"/>
                <a:gd name="T72" fmla="*/ 204 w 317"/>
                <a:gd name="T73" fmla="*/ 306 h 320"/>
                <a:gd name="T74" fmla="*/ 220 w 317"/>
                <a:gd name="T75" fmla="*/ 306 h 320"/>
                <a:gd name="T76" fmla="*/ 169 w 317"/>
                <a:gd name="T77" fmla="*/ 241 h 320"/>
                <a:gd name="T78" fmla="*/ 223 w 317"/>
                <a:gd name="T79" fmla="*/ 209 h 320"/>
                <a:gd name="T80" fmla="*/ 252 w 317"/>
                <a:gd name="T81" fmla="*/ 286 h 320"/>
                <a:gd name="T82" fmla="*/ 262 w 317"/>
                <a:gd name="T83" fmla="*/ 272 h 320"/>
                <a:gd name="T84" fmla="*/ 283 w 317"/>
                <a:gd name="T85" fmla="*/ 244 h 320"/>
                <a:gd name="T86" fmla="*/ 297 w 317"/>
                <a:gd name="T87" fmla="*/ 240 h 320"/>
                <a:gd name="T88" fmla="*/ 260 w 317"/>
                <a:gd name="T89" fmla="*/ 206 h 320"/>
                <a:gd name="T90" fmla="*/ 316 w 317"/>
                <a:gd name="T91" fmla="*/ 1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7" h="320">
                  <a:moveTo>
                    <a:pt x="303" y="172"/>
                  </a:moveTo>
                  <a:cubicBezTo>
                    <a:pt x="234" y="191"/>
                    <a:pt x="234" y="191"/>
                    <a:pt x="234" y="191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303" y="147"/>
                    <a:pt x="303" y="147"/>
                    <a:pt x="303" y="147"/>
                  </a:cubicBezTo>
                  <a:cubicBezTo>
                    <a:pt x="304" y="147"/>
                    <a:pt x="305" y="147"/>
                    <a:pt x="305" y="147"/>
                  </a:cubicBezTo>
                  <a:cubicBezTo>
                    <a:pt x="310" y="147"/>
                    <a:pt x="314" y="144"/>
                    <a:pt x="316" y="139"/>
                  </a:cubicBezTo>
                  <a:cubicBezTo>
                    <a:pt x="317" y="134"/>
                    <a:pt x="314" y="128"/>
                    <a:pt x="308" y="126"/>
                  </a:cubicBezTo>
                  <a:cubicBezTo>
                    <a:pt x="260" y="113"/>
                    <a:pt x="260" y="113"/>
                    <a:pt x="260" y="113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8" y="91"/>
                    <a:pt x="300" y="85"/>
                    <a:pt x="297" y="80"/>
                  </a:cubicBezTo>
                  <a:cubicBezTo>
                    <a:pt x="294" y="75"/>
                    <a:pt x="288" y="73"/>
                    <a:pt x="283" y="7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4" y="41"/>
                    <a:pt x="261" y="35"/>
                    <a:pt x="255" y="34"/>
                  </a:cubicBezTo>
                  <a:cubicBezTo>
                    <a:pt x="249" y="32"/>
                    <a:pt x="243" y="36"/>
                    <a:pt x="242" y="41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220" y="29"/>
                    <a:pt x="220" y="29"/>
                    <a:pt x="220" y="29"/>
                  </a:cubicBezTo>
                  <a:cubicBezTo>
                    <a:pt x="224" y="24"/>
                    <a:pt x="224" y="18"/>
                    <a:pt x="220" y="13"/>
                  </a:cubicBezTo>
                  <a:cubicBezTo>
                    <a:pt x="215" y="9"/>
                    <a:pt x="209" y="9"/>
                    <a:pt x="204" y="13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5" y="0"/>
                    <a:pt x="159" y="0"/>
                  </a:cubicBezTo>
                  <a:cubicBezTo>
                    <a:pt x="153" y="0"/>
                    <a:pt x="148" y="4"/>
                    <a:pt x="148" y="1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9" y="9"/>
                    <a:pt x="102" y="9"/>
                    <a:pt x="98" y="13"/>
                  </a:cubicBezTo>
                  <a:cubicBezTo>
                    <a:pt x="94" y="18"/>
                    <a:pt x="94" y="24"/>
                    <a:pt x="98" y="29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4" y="36"/>
                    <a:pt x="68" y="32"/>
                    <a:pt x="62" y="34"/>
                  </a:cubicBezTo>
                  <a:cubicBezTo>
                    <a:pt x="57" y="35"/>
                    <a:pt x="53" y="41"/>
                    <a:pt x="55" y="47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0" y="73"/>
                    <a:pt x="23" y="75"/>
                    <a:pt x="20" y="80"/>
                  </a:cubicBezTo>
                  <a:cubicBezTo>
                    <a:pt x="17" y="85"/>
                    <a:pt x="19" y="91"/>
                    <a:pt x="24" y="94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3" y="128"/>
                    <a:pt x="0" y="134"/>
                    <a:pt x="2" y="139"/>
                  </a:cubicBezTo>
                  <a:cubicBezTo>
                    <a:pt x="3" y="144"/>
                    <a:pt x="7" y="147"/>
                    <a:pt x="12" y="147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9" y="171"/>
                    <a:pt x="3" y="174"/>
                    <a:pt x="2" y="180"/>
                  </a:cubicBezTo>
                  <a:cubicBezTo>
                    <a:pt x="0" y="186"/>
                    <a:pt x="3" y="192"/>
                    <a:pt x="9" y="193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19" y="228"/>
                    <a:pt x="17" y="234"/>
                    <a:pt x="20" y="240"/>
                  </a:cubicBezTo>
                  <a:cubicBezTo>
                    <a:pt x="22" y="243"/>
                    <a:pt x="26" y="245"/>
                    <a:pt x="29" y="245"/>
                  </a:cubicBezTo>
                  <a:cubicBezTo>
                    <a:pt x="31" y="245"/>
                    <a:pt x="33" y="244"/>
                    <a:pt x="35" y="244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3" y="278"/>
                    <a:pt x="57" y="284"/>
                    <a:pt x="62" y="285"/>
                  </a:cubicBezTo>
                  <a:cubicBezTo>
                    <a:pt x="63" y="286"/>
                    <a:pt x="64" y="286"/>
                    <a:pt x="65" y="286"/>
                  </a:cubicBezTo>
                  <a:cubicBezTo>
                    <a:pt x="70" y="286"/>
                    <a:pt x="74" y="283"/>
                    <a:pt x="75" y="278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8" y="241"/>
                    <a:pt x="148" y="241"/>
                    <a:pt x="148" y="241"/>
                  </a:cubicBezTo>
                  <a:cubicBezTo>
                    <a:pt x="98" y="291"/>
                    <a:pt x="98" y="291"/>
                    <a:pt x="98" y="291"/>
                  </a:cubicBezTo>
                  <a:cubicBezTo>
                    <a:pt x="94" y="295"/>
                    <a:pt x="94" y="302"/>
                    <a:pt x="98" y="306"/>
                  </a:cubicBezTo>
                  <a:cubicBezTo>
                    <a:pt x="100" y="308"/>
                    <a:pt x="103" y="309"/>
                    <a:pt x="105" y="309"/>
                  </a:cubicBezTo>
                  <a:cubicBezTo>
                    <a:pt x="108" y="309"/>
                    <a:pt x="111" y="308"/>
                    <a:pt x="113" y="306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48" y="309"/>
                    <a:pt x="148" y="309"/>
                    <a:pt x="148" y="309"/>
                  </a:cubicBezTo>
                  <a:cubicBezTo>
                    <a:pt x="148" y="315"/>
                    <a:pt x="153" y="320"/>
                    <a:pt x="159" y="320"/>
                  </a:cubicBezTo>
                  <a:cubicBezTo>
                    <a:pt x="165" y="320"/>
                    <a:pt x="169" y="315"/>
                    <a:pt x="169" y="309"/>
                  </a:cubicBezTo>
                  <a:cubicBezTo>
                    <a:pt x="169" y="271"/>
                    <a:pt x="169" y="271"/>
                    <a:pt x="169" y="271"/>
                  </a:cubicBezTo>
                  <a:cubicBezTo>
                    <a:pt x="204" y="306"/>
                    <a:pt x="204" y="306"/>
                    <a:pt x="204" y="306"/>
                  </a:cubicBezTo>
                  <a:cubicBezTo>
                    <a:pt x="207" y="308"/>
                    <a:pt x="209" y="309"/>
                    <a:pt x="212" y="309"/>
                  </a:cubicBezTo>
                  <a:cubicBezTo>
                    <a:pt x="215" y="309"/>
                    <a:pt x="217" y="308"/>
                    <a:pt x="220" y="306"/>
                  </a:cubicBezTo>
                  <a:cubicBezTo>
                    <a:pt x="224" y="302"/>
                    <a:pt x="224" y="295"/>
                    <a:pt x="220" y="291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223" y="209"/>
                    <a:pt x="223" y="209"/>
                    <a:pt x="223" y="209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3"/>
                    <a:pt x="247" y="286"/>
                    <a:pt x="252" y="286"/>
                  </a:cubicBezTo>
                  <a:cubicBezTo>
                    <a:pt x="253" y="286"/>
                    <a:pt x="254" y="286"/>
                    <a:pt x="255" y="285"/>
                  </a:cubicBezTo>
                  <a:cubicBezTo>
                    <a:pt x="261" y="284"/>
                    <a:pt x="264" y="278"/>
                    <a:pt x="262" y="272"/>
                  </a:cubicBezTo>
                  <a:cubicBezTo>
                    <a:pt x="250" y="224"/>
                    <a:pt x="250" y="224"/>
                    <a:pt x="250" y="224"/>
                  </a:cubicBezTo>
                  <a:cubicBezTo>
                    <a:pt x="283" y="244"/>
                    <a:pt x="283" y="244"/>
                    <a:pt x="283" y="244"/>
                  </a:cubicBezTo>
                  <a:cubicBezTo>
                    <a:pt x="284" y="244"/>
                    <a:pt x="286" y="245"/>
                    <a:pt x="288" y="245"/>
                  </a:cubicBezTo>
                  <a:cubicBezTo>
                    <a:pt x="292" y="245"/>
                    <a:pt x="295" y="243"/>
                    <a:pt x="297" y="240"/>
                  </a:cubicBezTo>
                  <a:cubicBezTo>
                    <a:pt x="300" y="234"/>
                    <a:pt x="298" y="228"/>
                    <a:pt x="293" y="225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314" y="192"/>
                    <a:pt x="317" y="186"/>
                    <a:pt x="316" y="180"/>
                  </a:cubicBezTo>
                  <a:cubicBezTo>
                    <a:pt x="314" y="174"/>
                    <a:pt x="308" y="171"/>
                    <a:pt x="303" y="17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2716" y="38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6" name="Group 345"/>
          <p:cNvGrpSpPr>
            <a:grpSpLocks noChangeAspect="1"/>
          </p:cNvGrpSpPr>
          <p:nvPr/>
        </p:nvGrpSpPr>
        <p:grpSpPr bwMode="auto">
          <a:xfrm>
            <a:off x="5415377" y="3363290"/>
            <a:ext cx="461164" cy="461164"/>
            <a:chOff x="3451" y="1171"/>
            <a:chExt cx="340" cy="340"/>
          </a:xfrm>
          <a:solidFill>
            <a:schemeClr val="accent4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3515" y="1241"/>
              <a:ext cx="212" cy="192"/>
            </a:xfrm>
            <a:custGeom>
              <a:avLst/>
              <a:gdLst>
                <a:gd name="T0" fmla="*/ 224 w 320"/>
                <a:gd name="T1" fmla="*/ 288 h 288"/>
                <a:gd name="T2" fmla="*/ 170 w 320"/>
                <a:gd name="T3" fmla="*/ 288 h 288"/>
                <a:gd name="T4" fmla="*/ 160 w 320"/>
                <a:gd name="T5" fmla="*/ 278 h 288"/>
                <a:gd name="T6" fmla="*/ 160 w 320"/>
                <a:gd name="T7" fmla="*/ 267 h 288"/>
                <a:gd name="T8" fmla="*/ 138 w 320"/>
                <a:gd name="T9" fmla="*/ 267 h 288"/>
                <a:gd name="T10" fmla="*/ 138 w 320"/>
                <a:gd name="T11" fmla="*/ 278 h 288"/>
                <a:gd name="T12" fmla="*/ 128 w 320"/>
                <a:gd name="T13" fmla="*/ 288 h 288"/>
                <a:gd name="T14" fmla="*/ 74 w 320"/>
                <a:gd name="T15" fmla="*/ 288 h 288"/>
                <a:gd name="T16" fmla="*/ 64 w 320"/>
                <a:gd name="T17" fmla="*/ 278 h 288"/>
                <a:gd name="T18" fmla="*/ 27 w 320"/>
                <a:gd name="T19" fmla="*/ 235 h 288"/>
                <a:gd name="T20" fmla="*/ 18 w 320"/>
                <a:gd name="T21" fmla="*/ 230 h 288"/>
                <a:gd name="T22" fmla="*/ 0 w 320"/>
                <a:gd name="T23" fmla="*/ 160 h 288"/>
                <a:gd name="T24" fmla="*/ 138 w 320"/>
                <a:gd name="T25" fmla="*/ 22 h 288"/>
                <a:gd name="T26" fmla="*/ 198 w 320"/>
                <a:gd name="T27" fmla="*/ 30 h 288"/>
                <a:gd name="T28" fmla="*/ 255 w 320"/>
                <a:gd name="T29" fmla="*/ 0 h 288"/>
                <a:gd name="T30" fmla="*/ 264 w 320"/>
                <a:gd name="T31" fmla="*/ 4 h 288"/>
                <a:gd name="T32" fmla="*/ 266 w 320"/>
                <a:gd name="T33" fmla="*/ 14 h 288"/>
                <a:gd name="T34" fmla="*/ 257 w 320"/>
                <a:gd name="T35" fmla="*/ 49 h 288"/>
                <a:gd name="T36" fmla="*/ 294 w 320"/>
                <a:gd name="T37" fmla="*/ 96 h 288"/>
                <a:gd name="T38" fmla="*/ 309 w 320"/>
                <a:gd name="T39" fmla="*/ 96 h 288"/>
                <a:gd name="T40" fmla="*/ 320 w 320"/>
                <a:gd name="T41" fmla="*/ 107 h 288"/>
                <a:gd name="T42" fmla="*/ 320 w 320"/>
                <a:gd name="T43" fmla="*/ 171 h 288"/>
                <a:gd name="T44" fmla="*/ 309 w 320"/>
                <a:gd name="T45" fmla="*/ 182 h 288"/>
                <a:gd name="T46" fmla="*/ 275 w 320"/>
                <a:gd name="T47" fmla="*/ 182 h 288"/>
                <a:gd name="T48" fmla="*/ 234 w 320"/>
                <a:gd name="T49" fmla="*/ 259 h 288"/>
                <a:gd name="T50" fmla="*/ 234 w 320"/>
                <a:gd name="T51" fmla="*/ 278 h 288"/>
                <a:gd name="T52" fmla="*/ 224 w 320"/>
                <a:gd name="T53" fmla="*/ 288 h 288"/>
                <a:gd name="T54" fmla="*/ 181 w 320"/>
                <a:gd name="T55" fmla="*/ 267 h 288"/>
                <a:gd name="T56" fmla="*/ 213 w 320"/>
                <a:gd name="T57" fmla="*/ 267 h 288"/>
                <a:gd name="T58" fmla="*/ 213 w 320"/>
                <a:gd name="T59" fmla="*/ 255 h 288"/>
                <a:gd name="T60" fmla="*/ 216 w 320"/>
                <a:gd name="T61" fmla="*/ 248 h 288"/>
                <a:gd name="T62" fmla="*/ 255 w 320"/>
                <a:gd name="T63" fmla="*/ 170 h 288"/>
                <a:gd name="T64" fmla="*/ 266 w 320"/>
                <a:gd name="T65" fmla="*/ 160 h 288"/>
                <a:gd name="T66" fmla="*/ 298 w 320"/>
                <a:gd name="T67" fmla="*/ 160 h 288"/>
                <a:gd name="T68" fmla="*/ 298 w 320"/>
                <a:gd name="T69" fmla="*/ 118 h 288"/>
                <a:gd name="T70" fmla="*/ 288 w 320"/>
                <a:gd name="T71" fmla="*/ 118 h 288"/>
                <a:gd name="T72" fmla="*/ 278 w 320"/>
                <a:gd name="T73" fmla="*/ 112 h 288"/>
                <a:gd name="T74" fmla="*/ 240 w 320"/>
                <a:gd name="T75" fmla="*/ 63 h 288"/>
                <a:gd name="T76" fmla="*/ 235 w 320"/>
                <a:gd name="T77" fmla="*/ 51 h 288"/>
                <a:gd name="T78" fmla="*/ 241 w 320"/>
                <a:gd name="T79" fmla="*/ 25 h 288"/>
                <a:gd name="T80" fmla="*/ 212 w 320"/>
                <a:gd name="T81" fmla="*/ 48 h 288"/>
                <a:gd name="T82" fmla="*/ 199 w 320"/>
                <a:gd name="T83" fmla="*/ 53 h 288"/>
                <a:gd name="T84" fmla="*/ 138 w 320"/>
                <a:gd name="T85" fmla="*/ 43 h 288"/>
                <a:gd name="T86" fmla="*/ 21 w 320"/>
                <a:gd name="T87" fmla="*/ 160 h 288"/>
                <a:gd name="T88" fmla="*/ 34 w 320"/>
                <a:gd name="T89" fmla="*/ 214 h 288"/>
                <a:gd name="T90" fmla="*/ 84 w 320"/>
                <a:gd name="T91" fmla="*/ 267 h 288"/>
                <a:gd name="T92" fmla="*/ 117 w 320"/>
                <a:gd name="T93" fmla="*/ 267 h 288"/>
                <a:gd name="T94" fmla="*/ 117 w 320"/>
                <a:gd name="T95" fmla="*/ 256 h 288"/>
                <a:gd name="T96" fmla="*/ 128 w 320"/>
                <a:gd name="T97" fmla="*/ 246 h 288"/>
                <a:gd name="T98" fmla="*/ 170 w 320"/>
                <a:gd name="T99" fmla="*/ 246 h 288"/>
                <a:gd name="T100" fmla="*/ 181 w 320"/>
                <a:gd name="T101" fmla="*/ 256 h 288"/>
                <a:gd name="T102" fmla="*/ 181 w 320"/>
                <a:gd name="T103" fmla="*/ 267 h 288"/>
                <a:gd name="T104" fmla="*/ 82 w 320"/>
                <a:gd name="T105" fmla="*/ 104 h 288"/>
                <a:gd name="T106" fmla="*/ 130 w 320"/>
                <a:gd name="T107" fmla="*/ 79 h 288"/>
                <a:gd name="T108" fmla="*/ 138 w 320"/>
                <a:gd name="T109" fmla="*/ 66 h 288"/>
                <a:gd name="T110" fmla="*/ 125 w 320"/>
                <a:gd name="T111" fmla="*/ 58 h 288"/>
                <a:gd name="T112" fmla="*/ 68 w 320"/>
                <a:gd name="T113" fmla="*/ 88 h 288"/>
                <a:gd name="T114" fmla="*/ 67 w 320"/>
                <a:gd name="T115" fmla="*/ 103 h 288"/>
                <a:gd name="T116" fmla="*/ 75 w 320"/>
                <a:gd name="T117" fmla="*/ 107 h 288"/>
                <a:gd name="T118" fmla="*/ 82 w 320"/>
                <a:gd name="T119" fmla="*/ 10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88">
                  <a:moveTo>
                    <a:pt x="224" y="288"/>
                  </a:moveTo>
                  <a:cubicBezTo>
                    <a:pt x="170" y="288"/>
                    <a:pt x="170" y="288"/>
                    <a:pt x="170" y="288"/>
                  </a:cubicBezTo>
                  <a:cubicBezTo>
                    <a:pt x="164" y="288"/>
                    <a:pt x="160" y="284"/>
                    <a:pt x="160" y="278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284"/>
                    <a:pt x="134" y="288"/>
                    <a:pt x="128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68" y="288"/>
                    <a:pt x="64" y="284"/>
                    <a:pt x="64" y="278"/>
                  </a:cubicBezTo>
                  <a:cubicBezTo>
                    <a:pt x="64" y="237"/>
                    <a:pt x="29" y="235"/>
                    <a:pt x="27" y="235"/>
                  </a:cubicBezTo>
                  <a:cubicBezTo>
                    <a:pt x="23" y="235"/>
                    <a:pt x="20" y="233"/>
                    <a:pt x="18" y="230"/>
                  </a:cubicBezTo>
                  <a:cubicBezTo>
                    <a:pt x="6" y="209"/>
                    <a:pt x="0" y="185"/>
                    <a:pt x="0" y="160"/>
                  </a:cubicBezTo>
                  <a:cubicBezTo>
                    <a:pt x="0" y="84"/>
                    <a:pt x="62" y="22"/>
                    <a:pt x="138" y="22"/>
                  </a:cubicBezTo>
                  <a:cubicBezTo>
                    <a:pt x="160" y="22"/>
                    <a:pt x="179" y="24"/>
                    <a:pt x="198" y="30"/>
                  </a:cubicBezTo>
                  <a:cubicBezTo>
                    <a:pt x="217" y="3"/>
                    <a:pt x="253" y="0"/>
                    <a:pt x="255" y="0"/>
                  </a:cubicBezTo>
                  <a:cubicBezTo>
                    <a:pt x="259" y="0"/>
                    <a:pt x="262" y="2"/>
                    <a:pt x="264" y="4"/>
                  </a:cubicBezTo>
                  <a:cubicBezTo>
                    <a:pt x="266" y="7"/>
                    <a:pt x="267" y="10"/>
                    <a:pt x="266" y="14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75" y="63"/>
                    <a:pt x="288" y="85"/>
                    <a:pt x="294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5" y="96"/>
                    <a:pt x="320" y="101"/>
                    <a:pt x="320" y="107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20" y="177"/>
                    <a:pt x="315" y="182"/>
                    <a:pt x="309" y="182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69" y="217"/>
                    <a:pt x="249" y="244"/>
                    <a:pt x="234" y="259"/>
                  </a:cubicBezTo>
                  <a:cubicBezTo>
                    <a:pt x="234" y="278"/>
                    <a:pt x="234" y="278"/>
                    <a:pt x="234" y="278"/>
                  </a:cubicBezTo>
                  <a:cubicBezTo>
                    <a:pt x="234" y="284"/>
                    <a:pt x="230" y="288"/>
                    <a:pt x="224" y="288"/>
                  </a:cubicBezTo>
                  <a:close/>
                  <a:moveTo>
                    <a:pt x="181" y="267"/>
                  </a:moveTo>
                  <a:cubicBezTo>
                    <a:pt x="213" y="267"/>
                    <a:pt x="213" y="267"/>
                    <a:pt x="213" y="267"/>
                  </a:cubicBezTo>
                  <a:cubicBezTo>
                    <a:pt x="213" y="255"/>
                    <a:pt x="213" y="255"/>
                    <a:pt x="213" y="255"/>
                  </a:cubicBezTo>
                  <a:cubicBezTo>
                    <a:pt x="213" y="252"/>
                    <a:pt x="214" y="250"/>
                    <a:pt x="216" y="248"/>
                  </a:cubicBezTo>
                  <a:cubicBezTo>
                    <a:pt x="239" y="225"/>
                    <a:pt x="253" y="197"/>
                    <a:pt x="255" y="170"/>
                  </a:cubicBezTo>
                  <a:cubicBezTo>
                    <a:pt x="256" y="165"/>
                    <a:pt x="260" y="160"/>
                    <a:pt x="266" y="160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4" y="118"/>
                    <a:pt x="280" y="115"/>
                    <a:pt x="278" y="112"/>
                  </a:cubicBezTo>
                  <a:cubicBezTo>
                    <a:pt x="278" y="111"/>
                    <a:pt x="261" y="76"/>
                    <a:pt x="240" y="63"/>
                  </a:cubicBezTo>
                  <a:cubicBezTo>
                    <a:pt x="236" y="60"/>
                    <a:pt x="234" y="56"/>
                    <a:pt x="235" y="51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1" y="28"/>
                    <a:pt x="218" y="35"/>
                    <a:pt x="212" y="48"/>
                  </a:cubicBezTo>
                  <a:cubicBezTo>
                    <a:pt x="210" y="53"/>
                    <a:pt x="204" y="55"/>
                    <a:pt x="199" y="53"/>
                  </a:cubicBezTo>
                  <a:cubicBezTo>
                    <a:pt x="180" y="46"/>
                    <a:pt x="161" y="43"/>
                    <a:pt x="138" y="43"/>
                  </a:cubicBezTo>
                  <a:cubicBezTo>
                    <a:pt x="74" y="43"/>
                    <a:pt x="21" y="96"/>
                    <a:pt x="21" y="160"/>
                  </a:cubicBezTo>
                  <a:cubicBezTo>
                    <a:pt x="21" y="179"/>
                    <a:pt x="26" y="198"/>
                    <a:pt x="34" y="214"/>
                  </a:cubicBezTo>
                  <a:cubicBezTo>
                    <a:pt x="53" y="217"/>
                    <a:pt x="80" y="231"/>
                    <a:pt x="84" y="267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0"/>
                    <a:pt x="122" y="246"/>
                    <a:pt x="12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6" y="246"/>
                    <a:pt x="181" y="250"/>
                    <a:pt x="181" y="256"/>
                  </a:cubicBezTo>
                  <a:lnTo>
                    <a:pt x="181" y="267"/>
                  </a:lnTo>
                  <a:close/>
                  <a:moveTo>
                    <a:pt x="82" y="104"/>
                  </a:moveTo>
                  <a:cubicBezTo>
                    <a:pt x="96" y="92"/>
                    <a:pt x="113" y="83"/>
                    <a:pt x="130" y="79"/>
                  </a:cubicBezTo>
                  <a:cubicBezTo>
                    <a:pt x="136" y="77"/>
                    <a:pt x="139" y="71"/>
                    <a:pt x="138" y="66"/>
                  </a:cubicBezTo>
                  <a:cubicBezTo>
                    <a:pt x="137" y="60"/>
                    <a:pt x="131" y="57"/>
                    <a:pt x="125" y="58"/>
                  </a:cubicBezTo>
                  <a:cubicBezTo>
                    <a:pt x="104" y="63"/>
                    <a:pt x="84" y="74"/>
                    <a:pt x="68" y="88"/>
                  </a:cubicBezTo>
                  <a:cubicBezTo>
                    <a:pt x="64" y="92"/>
                    <a:pt x="63" y="99"/>
                    <a:pt x="67" y="103"/>
                  </a:cubicBezTo>
                  <a:cubicBezTo>
                    <a:pt x="69" y="106"/>
                    <a:pt x="72" y="107"/>
                    <a:pt x="75" y="107"/>
                  </a:cubicBezTo>
                  <a:cubicBezTo>
                    <a:pt x="78" y="107"/>
                    <a:pt x="80" y="106"/>
                    <a:pt x="82" y="104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3451" y="117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9" name="Group 526"/>
          <p:cNvGrpSpPr>
            <a:grpSpLocks noChangeAspect="1"/>
          </p:cNvGrpSpPr>
          <p:nvPr/>
        </p:nvGrpSpPr>
        <p:grpSpPr bwMode="auto">
          <a:xfrm>
            <a:off x="3466963" y="3296640"/>
            <a:ext cx="486667" cy="381532"/>
            <a:chOff x="3464" y="1974"/>
            <a:chExt cx="340" cy="340"/>
          </a:xfrm>
          <a:solidFill>
            <a:schemeClr val="accent6"/>
          </a:solidFill>
        </p:grpSpPr>
        <p:sp>
          <p:nvSpPr>
            <p:cNvPr id="30" name="Freeform 527"/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1" name="Freeform 528"/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1" name="Group 492"/>
          <p:cNvGrpSpPr>
            <a:grpSpLocks noChangeAspect="1"/>
          </p:cNvGrpSpPr>
          <p:nvPr/>
        </p:nvGrpSpPr>
        <p:grpSpPr bwMode="auto">
          <a:xfrm>
            <a:off x="7571853" y="2985543"/>
            <a:ext cx="275987" cy="275987"/>
            <a:chOff x="4513" y="3037"/>
            <a:chExt cx="340" cy="340"/>
          </a:xfrm>
          <a:solidFill>
            <a:schemeClr val="accent6"/>
          </a:solidFill>
        </p:grpSpPr>
        <p:sp>
          <p:nvSpPr>
            <p:cNvPr id="42" name="Freeform 493"/>
            <p:cNvSpPr>
              <a:spLocks noEditPoints="1"/>
            </p:cNvSpPr>
            <p:nvPr/>
          </p:nvSpPr>
          <p:spPr bwMode="auto">
            <a:xfrm>
              <a:off x="4513" y="303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3" name="Freeform 494"/>
            <p:cNvSpPr>
              <a:spLocks noEditPoints="1"/>
            </p:cNvSpPr>
            <p:nvPr/>
          </p:nvSpPr>
          <p:spPr bwMode="auto">
            <a:xfrm>
              <a:off x="4604" y="3101"/>
              <a:ext cx="157" cy="212"/>
            </a:xfrm>
            <a:custGeom>
              <a:avLst/>
              <a:gdLst>
                <a:gd name="T0" fmla="*/ 235 w 236"/>
                <a:gd name="T1" fmla="*/ 252 h 320"/>
                <a:gd name="T2" fmla="*/ 215 w 236"/>
                <a:gd name="T3" fmla="*/ 138 h 320"/>
                <a:gd name="T4" fmla="*/ 147 w 236"/>
                <a:gd name="T5" fmla="*/ 46 h 320"/>
                <a:gd name="T6" fmla="*/ 151 w 236"/>
                <a:gd name="T7" fmla="*/ 32 h 320"/>
                <a:gd name="T8" fmla="*/ 119 w 236"/>
                <a:gd name="T9" fmla="*/ 0 h 320"/>
                <a:gd name="T10" fmla="*/ 87 w 236"/>
                <a:gd name="T11" fmla="*/ 32 h 320"/>
                <a:gd name="T12" fmla="*/ 90 w 236"/>
                <a:gd name="T13" fmla="*/ 46 h 320"/>
                <a:gd name="T14" fmla="*/ 23 w 236"/>
                <a:gd name="T15" fmla="*/ 138 h 320"/>
                <a:gd name="T16" fmla="*/ 2 w 236"/>
                <a:gd name="T17" fmla="*/ 252 h 320"/>
                <a:gd name="T18" fmla="*/ 7 w 236"/>
                <a:gd name="T19" fmla="*/ 265 h 320"/>
                <a:gd name="T20" fmla="*/ 77 w 236"/>
                <a:gd name="T21" fmla="*/ 283 h 320"/>
                <a:gd name="T22" fmla="*/ 119 w 236"/>
                <a:gd name="T23" fmla="*/ 320 h 320"/>
                <a:gd name="T24" fmla="*/ 161 w 236"/>
                <a:gd name="T25" fmla="*/ 281 h 320"/>
                <a:gd name="T26" fmla="*/ 229 w 236"/>
                <a:gd name="T27" fmla="*/ 266 h 320"/>
                <a:gd name="T28" fmla="*/ 235 w 236"/>
                <a:gd name="T29" fmla="*/ 261 h 320"/>
                <a:gd name="T30" fmla="*/ 235 w 236"/>
                <a:gd name="T31" fmla="*/ 252 h 320"/>
                <a:gd name="T32" fmla="*/ 108 w 236"/>
                <a:gd name="T33" fmla="*/ 32 h 320"/>
                <a:gd name="T34" fmla="*/ 119 w 236"/>
                <a:gd name="T35" fmla="*/ 21 h 320"/>
                <a:gd name="T36" fmla="*/ 129 w 236"/>
                <a:gd name="T37" fmla="*/ 32 h 320"/>
                <a:gd name="T38" fmla="*/ 119 w 236"/>
                <a:gd name="T39" fmla="*/ 42 h 320"/>
                <a:gd name="T40" fmla="*/ 108 w 236"/>
                <a:gd name="T41" fmla="*/ 32 h 320"/>
                <a:gd name="T42" fmla="*/ 119 w 236"/>
                <a:gd name="T43" fmla="*/ 298 h 320"/>
                <a:gd name="T44" fmla="*/ 99 w 236"/>
                <a:gd name="T45" fmla="*/ 284 h 320"/>
                <a:gd name="T46" fmla="*/ 112 w 236"/>
                <a:gd name="T47" fmla="*/ 285 h 320"/>
                <a:gd name="T48" fmla="*/ 139 w 236"/>
                <a:gd name="T49" fmla="*/ 283 h 320"/>
                <a:gd name="T50" fmla="*/ 119 w 236"/>
                <a:gd name="T51" fmla="*/ 298 h 320"/>
                <a:gd name="T52" fmla="*/ 25 w 236"/>
                <a:gd name="T53" fmla="*/ 249 h 320"/>
                <a:gd name="T54" fmla="*/ 44 w 236"/>
                <a:gd name="T55" fmla="*/ 138 h 320"/>
                <a:gd name="T56" fmla="*/ 119 w 236"/>
                <a:gd name="T57" fmla="*/ 64 h 320"/>
                <a:gd name="T58" fmla="*/ 193 w 236"/>
                <a:gd name="T59" fmla="*/ 138 h 320"/>
                <a:gd name="T60" fmla="*/ 212 w 236"/>
                <a:gd name="T61" fmla="*/ 249 h 320"/>
                <a:gd name="T62" fmla="*/ 25 w 236"/>
                <a:gd name="T63" fmla="*/ 24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320">
                  <a:moveTo>
                    <a:pt x="235" y="252"/>
                  </a:moveTo>
                  <a:cubicBezTo>
                    <a:pt x="235" y="252"/>
                    <a:pt x="215" y="190"/>
                    <a:pt x="215" y="138"/>
                  </a:cubicBezTo>
                  <a:cubicBezTo>
                    <a:pt x="215" y="93"/>
                    <a:pt x="187" y="57"/>
                    <a:pt x="147" y="46"/>
                  </a:cubicBezTo>
                  <a:cubicBezTo>
                    <a:pt x="149" y="42"/>
                    <a:pt x="151" y="37"/>
                    <a:pt x="151" y="32"/>
                  </a:cubicBezTo>
                  <a:cubicBezTo>
                    <a:pt x="151" y="14"/>
                    <a:pt x="136" y="0"/>
                    <a:pt x="119" y="0"/>
                  </a:cubicBezTo>
                  <a:cubicBezTo>
                    <a:pt x="101" y="0"/>
                    <a:pt x="87" y="14"/>
                    <a:pt x="87" y="32"/>
                  </a:cubicBezTo>
                  <a:cubicBezTo>
                    <a:pt x="87" y="37"/>
                    <a:pt x="88" y="42"/>
                    <a:pt x="90" y="46"/>
                  </a:cubicBezTo>
                  <a:cubicBezTo>
                    <a:pt x="50" y="57"/>
                    <a:pt x="23" y="93"/>
                    <a:pt x="23" y="138"/>
                  </a:cubicBezTo>
                  <a:cubicBezTo>
                    <a:pt x="23" y="190"/>
                    <a:pt x="2" y="252"/>
                    <a:pt x="2" y="252"/>
                  </a:cubicBezTo>
                  <a:cubicBezTo>
                    <a:pt x="0" y="257"/>
                    <a:pt x="2" y="263"/>
                    <a:pt x="7" y="265"/>
                  </a:cubicBezTo>
                  <a:cubicBezTo>
                    <a:pt x="9" y="266"/>
                    <a:pt x="34" y="278"/>
                    <a:pt x="77" y="283"/>
                  </a:cubicBezTo>
                  <a:cubicBezTo>
                    <a:pt x="79" y="303"/>
                    <a:pt x="97" y="320"/>
                    <a:pt x="119" y="320"/>
                  </a:cubicBezTo>
                  <a:cubicBezTo>
                    <a:pt x="141" y="320"/>
                    <a:pt x="159" y="303"/>
                    <a:pt x="161" y="281"/>
                  </a:cubicBezTo>
                  <a:cubicBezTo>
                    <a:pt x="182" y="278"/>
                    <a:pt x="204" y="273"/>
                    <a:pt x="229" y="266"/>
                  </a:cubicBezTo>
                  <a:cubicBezTo>
                    <a:pt x="231" y="265"/>
                    <a:pt x="234" y="263"/>
                    <a:pt x="235" y="261"/>
                  </a:cubicBezTo>
                  <a:cubicBezTo>
                    <a:pt x="236" y="258"/>
                    <a:pt x="236" y="255"/>
                    <a:pt x="235" y="252"/>
                  </a:cubicBezTo>
                  <a:close/>
                  <a:moveTo>
                    <a:pt x="108" y="32"/>
                  </a:moveTo>
                  <a:cubicBezTo>
                    <a:pt x="108" y="26"/>
                    <a:pt x="113" y="21"/>
                    <a:pt x="119" y="21"/>
                  </a:cubicBezTo>
                  <a:cubicBezTo>
                    <a:pt x="125" y="21"/>
                    <a:pt x="129" y="26"/>
                    <a:pt x="129" y="32"/>
                  </a:cubicBezTo>
                  <a:cubicBezTo>
                    <a:pt x="129" y="38"/>
                    <a:pt x="125" y="42"/>
                    <a:pt x="119" y="42"/>
                  </a:cubicBezTo>
                  <a:cubicBezTo>
                    <a:pt x="113" y="42"/>
                    <a:pt x="108" y="38"/>
                    <a:pt x="108" y="32"/>
                  </a:cubicBezTo>
                  <a:close/>
                  <a:moveTo>
                    <a:pt x="119" y="298"/>
                  </a:moveTo>
                  <a:cubicBezTo>
                    <a:pt x="109" y="298"/>
                    <a:pt x="102" y="292"/>
                    <a:pt x="99" y="284"/>
                  </a:cubicBezTo>
                  <a:cubicBezTo>
                    <a:pt x="103" y="284"/>
                    <a:pt x="107" y="285"/>
                    <a:pt x="112" y="285"/>
                  </a:cubicBezTo>
                  <a:cubicBezTo>
                    <a:pt x="120" y="285"/>
                    <a:pt x="129" y="284"/>
                    <a:pt x="139" y="283"/>
                  </a:cubicBezTo>
                  <a:cubicBezTo>
                    <a:pt x="136" y="292"/>
                    <a:pt x="128" y="298"/>
                    <a:pt x="119" y="298"/>
                  </a:cubicBezTo>
                  <a:close/>
                  <a:moveTo>
                    <a:pt x="25" y="249"/>
                  </a:moveTo>
                  <a:cubicBezTo>
                    <a:pt x="31" y="229"/>
                    <a:pt x="44" y="182"/>
                    <a:pt x="44" y="138"/>
                  </a:cubicBezTo>
                  <a:cubicBezTo>
                    <a:pt x="44" y="94"/>
                    <a:pt x="75" y="64"/>
                    <a:pt x="119" y="64"/>
                  </a:cubicBezTo>
                  <a:cubicBezTo>
                    <a:pt x="163" y="64"/>
                    <a:pt x="193" y="94"/>
                    <a:pt x="193" y="138"/>
                  </a:cubicBezTo>
                  <a:cubicBezTo>
                    <a:pt x="193" y="181"/>
                    <a:pt x="206" y="228"/>
                    <a:pt x="212" y="249"/>
                  </a:cubicBezTo>
                  <a:cubicBezTo>
                    <a:pt x="116" y="276"/>
                    <a:pt x="48" y="258"/>
                    <a:pt x="25" y="24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4" name="Group 630"/>
          <p:cNvGrpSpPr>
            <a:grpSpLocks noChangeAspect="1"/>
          </p:cNvGrpSpPr>
          <p:nvPr/>
        </p:nvGrpSpPr>
        <p:grpSpPr bwMode="auto">
          <a:xfrm>
            <a:off x="8286439" y="3156429"/>
            <a:ext cx="275281" cy="275281"/>
            <a:chOff x="4593" y="2664"/>
            <a:chExt cx="340" cy="340"/>
          </a:xfrm>
          <a:solidFill>
            <a:schemeClr val="accent1"/>
          </a:solidFill>
        </p:grpSpPr>
        <p:sp>
          <p:nvSpPr>
            <p:cNvPr id="45" name="Freeform 631"/>
            <p:cNvSpPr>
              <a:spLocks noEditPoints="1"/>
            </p:cNvSpPr>
            <p:nvPr/>
          </p:nvSpPr>
          <p:spPr bwMode="auto">
            <a:xfrm>
              <a:off x="4685" y="2728"/>
              <a:ext cx="156" cy="212"/>
            </a:xfrm>
            <a:custGeom>
              <a:avLst/>
              <a:gdLst>
                <a:gd name="T0" fmla="*/ 224 w 235"/>
                <a:gd name="T1" fmla="*/ 149 h 320"/>
                <a:gd name="T2" fmla="*/ 214 w 235"/>
                <a:gd name="T3" fmla="*/ 149 h 320"/>
                <a:gd name="T4" fmla="*/ 214 w 235"/>
                <a:gd name="T5" fmla="*/ 96 h 320"/>
                <a:gd name="T6" fmla="*/ 118 w 235"/>
                <a:gd name="T7" fmla="*/ 0 h 320"/>
                <a:gd name="T8" fmla="*/ 22 w 235"/>
                <a:gd name="T9" fmla="*/ 96 h 320"/>
                <a:gd name="T10" fmla="*/ 22 w 235"/>
                <a:gd name="T11" fmla="*/ 149 h 320"/>
                <a:gd name="T12" fmla="*/ 11 w 235"/>
                <a:gd name="T13" fmla="*/ 149 h 320"/>
                <a:gd name="T14" fmla="*/ 0 w 235"/>
                <a:gd name="T15" fmla="*/ 160 h 320"/>
                <a:gd name="T16" fmla="*/ 0 w 235"/>
                <a:gd name="T17" fmla="*/ 309 h 320"/>
                <a:gd name="T18" fmla="*/ 11 w 235"/>
                <a:gd name="T19" fmla="*/ 320 h 320"/>
                <a:gd name="T20" fmla="*/ 224 w 235"/>
                <a:gd name="T21" fmla="*/ 320 h 320"/>
                <a:gd name="T22" fmla="*/ 235 w 235"/>
                <a:gd name="T23" fmla="*/ 309 h 320"/>
                <a:gd name="T24" fmla="*/ 235 w 235"/>
                <a:gd name="T25" fmla="*/ 160 h 320"/>
                <a:gd name="T26" fmla="*/ 224 w 235"/>
                <a:gd name="T27" fmla="*/ 149 h 320"/>
                <a:gd name="T28" fmla="*/ 43 w 235"/>
                <a:gd name="T29" fmla="*/ 96 h 320"/>
                <a:gd name="T30" fmla="*/ 118 w 235"/>
                <a:gd name="T31" fmla="*/ 21 h 320"/>
                <a:gd name="T32" fmla="*/ 192 w 235"/>
                <a:gd name="T33" fmla="*/ 96 h 320"/>
                <a:gd name="T34" fmla="*/ 192 w 235"/>
                <a:gd name="T35" fmla="*/ 149 h 320"/>
                <a:gd name="T36" fmla="*/ 43 w 235"/>
                <a:gd name="T37" fmla="*/ 149 h 320"/>
                <a:gd name="T38" fmla="*/ 43 w 235"/>
                <a:gd name="T39" fmla="*/ 96 h 320"/>
                <a:gd name="T40" fmla="*/ 214 w 235"/>
                <a:gd name="T41" fmla="*/ 298 h 320"/>
                <a:gd name="T42" fmla="*/ 22 w 235"/>
                <a:gd name="T43" fmla="*/ 298 h 320"/>
                <a:gd name="T44" fmla="*/ 22 w 235"/>
                <a:gd name="T45" fmla="*/ 170 h 320"/>
                <a:gd name="T46" fmla="*/ 214 w 235"/>
                <a:gd name="T47" fmla="*/ 170 h 320"/>
                <a:gd name="T48" fmla="*/ 214 w 235"/>
                <a:gd name="T49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320">
                  <a:moveTo>
                    <a:pt x="224" y="149"/>
                  </a:moveTo>
                  <a:cubicBezTo>
                    <a:pt x="214" y="149"/>
                    <a:pt x="214" y="149"/>
                    <a:pt x="214" y="149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43"/>
                    <a:pt x="171" y="0"/>
                    <a:pt x="118" y="0"/>
                  </a:cubicBezTo>
                  <a:cubicBezTo>
                    <a:pt x="65" y="0"/>
                    <a:pt x="22" y="43"/>
                    <a:pt x="22" y="96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5" y="149"/>
                    <a:pt x="0" y="154"/>
                    <a:pt x="0" y="16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5" y="315"/>
                    <a:pt x="235" y="309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5" y="154"/>
                    <a:pt x="230" y="149"/>
                    <a:pt x="224" y="149"/>
                  </a:cubicBezTo>
                  <a:close/>
                  <a:moveTo>
                    <a:pt x="43" y="96"/>
                  </a:moveTo>
                  <a:cubicBezTo>
                    <a:pt x="43" y="54"/>
                    <a:pt x="76" y="21"/>
                    <a:pt x="118" y="21"/>
                  </a:cubicBezTo>
                  <a:cubicBezTo>
                    <a:pt x="159" y="21"/>
                    <a:pt x="192" y="54"/>
                    <a:pt x="192" y="96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43" y="149"/>
                    <a:pt x="43" y="149"/>
                    <a:pt x="43" y="149"/>
                  </a:cubicBezTo>
                  <a:lnTo>
                    <a:pt x="43" y="96"/>
                  </a:lnTo>
                  <a:close/>
                  <a:moveTo>
                    <a:pt x="214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4" y="170"/>
                    <a:pt x="214" y="170"/>
                    <a:pt x="214" y="170"/>
                  </a:cubicBezTo>
                  <a:lnTo>
                    <a:pt x="214" y="29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6" name="Freeform 632"/>
            <p:cNvSpPr>
              <a:spLocks noEditPoints="1"/>
            </p:cNvSpPr>
            <p:nvPr/>
          </p:nvSpPr>
          <p:spPr bwMode="auto">
            <a:xfrm>
              <a:off x="4593" y="26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6867" y="3206187"/>
            <a:ext cx="1952321" cy="1636618"/>
            <a:chOff x="3132016" y="3168569"/>
            <a:chExt cx="2433736" cy="1850804"/>
          </a:xfrm>
        </p:grpSpPr>
        <p:sp>
          <p:nvSpPr>
            <p:cNvPr id="25" name="Freeform 838"/>
            <p:cNvSpPr>
              <a:spLocks noChangeAspect="1" noEditPoints="1"/>
            </p:cNvSpPr>
            <p:nvPr/>
          </p:nvSpPr>
          <p:spPr bwMode="auto">
            <a:xfrm>
              <a:off x="3777908" y="3538838"/>
              <a:ext cx="1178240" cy="1090023"/>
            </a:xfrm>
            <a:custGeom>
              <a:avLst/>
              <a:gdLst>
                <a:gd name="T0" fmla="*/ 309 w 512"/>
                <a:gd name="T1" fmla="*/ 213 h 512"/>
                <a:gd name="T2" fmla="*/ 394 w 512"/>
                <a:gd name="T3" fmla="*/ 213 h 512"/>
                <a:gd name="T4" fmla="*/ 394 w 512"/>
                <a:gd name="T5" fmla="*/ 298 h 512"/>
                <a:gd name="T6" fmla="*/ 309 w 512"/>
                <a:gd name="T7" fmla="*/ 298 h 512"/>
                <a:gd name="T8" fmla="*/ 298 w 512"/>
                <a:gd name="T9" fmla="*/ 309 h 512"/>
                <a:gd name="T10" fmla="*/ 298 w 512"/>
                <a:gd name="T11" fmla="*/ 394 h 512"/>
                <a:gd name="T12" fmla="*/ 213 w 512"/>
                <a:gd name="T13" fmla="*/ 394 h 512"/>
                <a:gd name="T14" fmla="*/ 213 w 512"/>
                <a:gd name="T15" fmla="*/ 309 h 512"/>
                <a:gd name="T16" fmla="*/ 202 w 512"/>
                <a:gd name="T17" fmla="*/ 298 h 512"/>
                <a:gd name="T18" fmla="*/ 117 w 512"/>
                <a:gd name="T19" fmla="*/ 298 h 512"/>
                <a:gd name="T20" fmla="*/ 117 w 512"/>
                <a:gd name="T21" fmla="*/ 213 h 512"/>
                <a:gd name="T22" fmla="*/ 202 w 512"/>
                <a:gd name="T23" fmla="*/ 213 h 512"/>
                <a:gd name="T24" fmla="*/ 213 w 512"/>
                <a:gd name="T25" fmla="*/ 202 h 512"/>
                <a:gd name="T26" fmla="*/ 213 w 512"/>
                <a:gd name="T27" fmla="*/ 117 h 512"/>
                <a:gd name="T28" fmla="*/ 298 w 512"/>
                <a:gd name="T29" fmla="*/ 117 h 512"/>
                <a:gd name="T30" fmla="*/ 298 w 512"/>
                <a:gd name="T31" fmla="*/ 202 h 512"/>
                <a:gd name="T32" fmla="*/ 309 w 512"/>
                <a:gd name="T33" fmla="*/ 213 h 512"/>
                <a:gd name="T34" fmla="*/ 512 w 512"/>
                <a:gd name="T35" fmla="*/ 256 h 512"/>
                <a:gd name="T36" fmla="*/ 256 w 512"/>
                <a:gd name="T37" fmla="*/ 512 h 512"/>
                <a:gd name="T38" fmla="*/ 0 w 512"/>
                <a:gd name="T39" fmla="*/ 256 h 512"/>
                <a:gd name="T40" fmla="*/ 256 w 512"/>
                <a:gd name="T41" fmla="*/ 0 h 512"/>
                <a:gd name="T42" fmla="*/ 512 w 512"/>
                <a:gd name="T43" fmla="*/ 256 h 512"/>
                <a:gd name="T44" fmla="*/ 416 w 512"/>
                <a:gd name="T45" fmla="*/ 202 h 512"/>
                <a:gd name="T46" fmla="*/ 405 w 512"/>
                <a:gd name="T47" fmla="*/ 192 h 512"/>
                <a:gd name="T48" fmla="*/ 320 w 512"/>
                <a:gd name="T49" fmla="*/ 192 h 512"/>
                <a:gd name="T50" fmla="*/ 320 w 512"/>
                <a:gd name="T51" fmla="*/ 106 h 512"/>
                <a:gd name="T52" fmla="*/ 309 w 512"/>
                <a:gd name="T53" fmla="*/ 96 h 512"/>
                <a:gd name="T54" fmla="*/ 202 w 512"/>
                <a:gd name="T55" fmla="*/ 96 h 512"/>
                <a:gd name="T56" fmla="*/ 192 w 512"/>
                <a:gd name="T57" fmla="*/ 106 h 512"/>
                <a:gd name="T58" fmla="*/ 192 w 512"/>
                <a:gd name="T59" fmla="*/ 192 h 512"/>
                <a:gd name="T60" fmla="*/ 106 w 512"/>
                <a:gd name="T61" fmla="*/ 192 h 512"/>
                <a:gd name="T62" fmla="*/ 96 w 512"/>
                <a:gd name="T63" fmla="*/ 202 h 512"/>
                <a:gd name="T64" fmla="*/ 96 w 512"/>
                <a:gd name="T65" fmla="*/ 309 h 512"/>
                <a:gd name="T66" fmla="*/ 106 w 512"/>
                <a:gd name="T67" fmla="*/ 320 h 512"/>
                <a:gd name="T68" fmla="*/ 192 w 512"/>
                <a:gd name="T69" fmla="*/ 320 h 512"/>
                <a:gd name="T70" fmla="*/ 192 w 512"/>
                <a:gd name="T71" fmla="*/ 405 h 512"/>
                <a:gd name="T72" fmla="*/ 202 w 512"/>
                <a:gd name="T73" fmla="*/ 416 h 512"/>
                <a:gd name="T74" fmla="*/ 309 w 512"/>
                <a:gd name="T75" fmla="*/ 416 h 512"/>
                <a:gd name="T76" fmla="*/ 320 w 512"/>
                <a:gd name="T77" fmla="*/ 405 h 512"/>
                <a:gd name="T78" fmla="*/ 320 w 512"/>
                <a:gd name="T79" fmla="*/ 320 h 512"/>
                <a:gd name="T80" fmla="*/ 405 w 512"/>
                <a:gd name="T81" fmla="*/ 320 h 512"/>
                <a:gd name="T82" fmla="*/ 416 w 512"/>
                <a:gd name="T83" fmla="*/ 309 h 512"/>
                <a:gd name="T84" fmla="*/ 416 w 512"/>
                <a:gd name="T85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309" y="213"/>
                  </a:moveTo>
                  <a:cubicBezTo>
                    <a:pt x="394" y="213"/>
                    <a:pt x="394" y="213"/>
                    <a:pt x="394" y="213"/>
                  </a:cubicBezTo>
                  <a:cubicBezTo>
                    <a:pt x="394" y="298"/>
                    <a:pt x="394" y="298"/>
                    <a:pt x="394" y="298"/>
                  </a:cubicBezTo>
                  <a:cubicBezTo>
                    <a:pt x="309" y="298"/>
                    <a:pt x="309" y="298"/>
                    <a:pt x="309" y="298"/>
                  </a:cubicBezTo>
                  <a:cubicBezTo>
                    <a:pt x="303" y="298"/>
                    <a:pt x="298" y="303"/>
                    <a:pt x="298" y="309"/>
                  </a:cubicBezTo>
                  <a:cubicBezTo>
                    <a:pt x="298" y="394"/>
                    <a:pt x="298" y="394"/>
                    <a:pt x="298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3" y="303"/>
                    <a:pt x="208" y="298"/>
                    <a:pt x="202" y="298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8" y="213"/>
                    <a:pt x="213" y="208"/>
                    <a:pt x="213" y="202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8"/>
                    <a:pt x="303" y="213"/>
                    <a:pt x="309" y="21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6"/>
                    <a:pt x="411" y="192"/>
                    <a:pt x="405" y="192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20" y="100"/>
                    <a:pt x="315" y="96"/>
                    <a:pt x="309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6" y="96"/>
                    <a:pt x="192" y="100"/>
                    <a:pt x="192" y="106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06" y="192"/>
                    <a:pt x="106" y="192"/>
                    <a:pt x="106" y="192"/>
                  </a:cubicBezTo>
                  <a:cubicBezTo>
                    <a:pt x="100" y="192"/>
                    <a:pt x="96" y="196"/>
                    <a:pt x="96" y="202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6" y="315"/>
                    <a:pt x="100" y="320"/>
                    <a:pt x="106" y="320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405"/>
                    <a:pt x="192" y="405"/>
                    <a:pt x="192" y="405"/>
                  </a:cubicBezTo>
                  <a:cubicBezTo>
                    <a:pt x="192" y="411"/>
                    <a:pt x="196" y="416"/>
                    <a:pt x="202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5" y="416"/>
                    <a:pt x="320" y="411"/>
                    <a:pt x="320" y="405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405" y="320"/>
                    <a:pt x="405" y="320"/>
                    <a:pt x="405" y="320"/>
                  </a:cubicBezTo>
                  <a:cubicBezTo>
                    <a:pt x="411" y="320"/>
                    <a:pt x="416" y="315"/>
                    <a:pt x="416" y="309"/>
                  </a:cubicBezTo>
                  <a:lnTo>
                    <a:pt x="416" y="202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grpSp>
          <p:nvGrpSpPr>
            <p:cNvPr id="32" name="Group 327"/>
            <p:cNvGrpSpPr>
              <a:grpSpLocks noChangeAspect="1"/>
            </p:cNvGrpSpPr>
            <p:nvPr/>
          </p:nvGrpSpPr>
          <p:grpSpPr bwMode="auto">
            <a:xfrm>
              <a:off x="3132016" y="3854723"/>
              <a:ext cx="276766" cy="276766"/>
              <a:chOff x="5029" y="1186"/>
              <a:chExt cx="340" cy="340"/>
            </a:xfrm>
            <a:solidFill>
              <a:schemeClr val="accent4"/>
            </a:solidFill>
          </p:grpSpPr>
          <p:sp>
            <p:nvSpPr>
              <p:cNvPr id="33" name="Freeform 328"/>
              <p:cNvSpPr>
                <a:spLocks noEditPoints="1"/>
              </p:cNvSpPr>
              <p:nvPr/>
            </p:nvSpPr>
            <p:spPr bwMode="auto">
              <a:xfrm>
                <a:off x="5109" y="1266"/>
                <a:ext cx="180" cy="180"/>
              </a:xfrm>
              <a:custGeom>
                <a:avLst/>
                <a:gdLst>
                  <a:gd name="T0" fmla="*/ 248 w 270"/>
                  <a:gd name="T1" fmla="*/ 142 h 270"/>
                  <a:gd name="T2" fmla="*/ 187 w 270"/>
                  <a:gd name="T3" fmla="*/ 82 h 270"/>
                  <a:gd name="T4" fmla="*/ 127 w 270"/>
                  <a:gd name="T5" fmla="*/ 22 h 270"/>
                  <a:gd name="T6" fmla="*/ 74 w 270"/>
                  <a:gd name="T7" fmla="*/ 0 h 270"/>
                  <a:gd name="T8" fmla="*/ 22 w 270"/>
                  <a:gd name="T9" fmla="*/ 22 h 270"/>
                  <a:gd name="T10" fmla="*/ 0 w 270"/>
                  <a:gd name="T11" fmla="*/ 74 h 270"/>
                  <a:gd name="T12" fmla="*/ 22 w 270"/>
                  <a:gd name="T13" fmla="*/ 127 h 270"/>
                  <a:gd name="T14" fmla="*/ 82 w 270"/>
                  <a:gd name="T15" fmla="*/ 187 h 270"/>
                  <a:gd name="T16" fmla="*/ 142 w 270"/>
                  <a:gd name="T17" fmla="*/ 248 h 270"/>
                  <a:gd name="T18" fmla="*/ 195 w 270"/>
                  <a:gd name="T19" fmla="*/ 270 h 270"/>
                  <a:gd name="T20" fmla="*/ 248 w 270"/>
                  <a:gd name="T21" fmla="*/ 248 h 270"/>
                  <a:gd name="T22" fmla="*/ 270 w 270"/>
                  <a:gd name="T23" fmla="*/ 195 h 270"/>
                  <a:gd name="T24" fmla="*/ 248 w 270"/>
                  <a:gd name="T25" fmla="*/ 142 h 270"/>
                  <a:gd name="T26" fmla="*/ 240 w 270"/>
                  <a:gd name="T27" fmla="*/ 167 h 270"/>
                  <a:gd name="T28" fmla="*/ 118 w 270"/>
                  <a:gd name="T29" fmla="*/ 167 h 270"/>
                  <a:gd name="T30" fmla="*/ 139 w 270"/>
                  <a:gd name="T31" fmla="*/ 145 h 270"/>
                  <a:gd name="T32" fmla="*/ 220 w 270"/>
                  <a:gd name="T33" fmla="*/ 145 h 270"/>
                  <a:gd name="T34" fmla="*/ 220 w 270"/>
                  <a:gd name="T35" fmla="*/ 145 h 270"/>
                  <a:gd name="T36" fmla="*/ 233 w 270"/>
                  <a:gd name="T37" fmla="*/ 157 h 270"/>
                  <a:gd name="T38" fmla="*/ 240 w 270"/>
                  <a:gd name="T39" fmla="*/ 167 h 270"/>
                  <a:gd name="T40" fmla="*/ 248 w 270"/>
                  <a:gd name="T41" fmla="*/ 195 h 270"/>
                  <a:gd name="T42" fmla="*/ 246 w 270"/>
                  <a:gd name="T43" fmla="*/ 209 h 270"/>
                  <a:gd name="T44" fmla="*/ 135 w 270"/>
                  <a:gd name="T45" fmla="*/ 209 h 270"/>
                  <a:gd name="T46" fmla="*/ 135 w 270"/>
                  <a:gd name="T47" fmla="*/ 210 h 270"/>
                  <a:gd name="T48" fmla="*/ 113 w 270"/>
                  <a:gd name="T49" fmla="*/ 188 h 270"/>
                  <a:gd name="T50" fmla="*/ 248 w 270"/>
                  <a:gd name="T51" fmla="*/ 188 h 270"/>
                  <a:gd name="T52" fmla="*/ 248 w 270"/>
                  <a:gd name="T53" fmla="*/ 195 h 270"/>
                  <a:gd name="T54" fmla="*/ 180 w 270"/>
                  <a:gd name="T55" fmla="*/ 105 h 270"/>
                  <a:gd name="T56" fmla="*/ 199 w 270"/>
                  <a:gd name="T57" fmla="*/ 124 h 270"/>
                  <a:gd name="T58" fmla="*/ 160 w 270"/>
                  <a:gd name="T59" fmla="*/ 124 h 270"/>
                  <a:gd name="T60" fmla="*/ 180 w 270"/>
                  <a:gd name="T61" fmla="*/ 105 h 270"/>
                  <a:gd name="T62" fmla="*/ 21 w 270"/>
                  <a:gd name="T63" fmla="*/ 74 h 270"/>
                  <a:gd name="T64" fmla="*/ 37 w 270"/>
                  <a:gd name="T65" fmla="*/ 37 h 270"/>
                  <a:gd name="T66" fmla="*/ 74 w 270"/>
                  <a:gd name="T67" fmla="*/ 21 h 270"/>
                  <a:gd name="T68" fmla="*/ 112 w 270"/>
                  <a:gd name="T69" fmla="*/ 37 h 270"/>
                  <a:gd name="T70" fmla="*/ 165 w 270"/>
                  <a:gd name="T71" fmla="*/ 89 h 270"/>
                  <a:gd name="T72" fmla="*/ 89 w 270"/>
                  <a:gd name="T73" fmla="*/ 165 h 270"/>
                  <a:gd name="T74" fmla="*/ 37 w 270"/>
                  <a:gd name="T75" fmla="*/ 112 h 270"/>
                  <a:gd name="T76" fmla="*/ 21 w 270"/>
                  <a:gd name="T77" fmla="*/ 74 h 270"/>
                  <a:gd name="T78" fmla="*/ 195 w 270"/>
                  <a:gd name="T79" fmla="*/ 248 h 270"/>
                  <a:gd name="T80" fmla="*/ 157 w 270"/>
                  <a:gd name="T81" fmla="*/ 233 h 270"/>
                  <a:gd name="T82" fmla="*/ 155 w 270"/>
                  <a:gd name="T83" fmla="*/ 231 h 270"/>
                  <a:gd name="T84" fmla="*/ 234 w 270"/>
                  <a:gd name="T85" fmla="*/ 231 h 270"/>
                  <a:gd name="T86" fmla="*/ 233 w 270"/>
                  <a:gd name="T87" fmla="*/ 233 h 270"/>
                  <a:gd name="T88" fmla="*/ 195 w 270"/>
                  <a:gd name="T89" fmla="*/ 24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0" h="270">
                    <a:moveTo>
                      <a:pt x="248" y="142"/>
                    </a:moveTo>
                    <a:cubicBezTo>
                      <a:pt x="187" y="82"/>
                      <a:pt x="187" y="82"/>
                      <a:pt x="187" y="8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13" y="7"/>
                      <a:pt x="94" y="0"/>
                      <a:pt x="74" y="0"/>
                    </a:cubicBezTo>
                    <a:cubicBezTo>
                      <a:pt x="54" y="0"/>
                      <a:pt x="36" y="7"/>
                      <a:pt x="22" y="22"/>
                    </a:cubicBezTo>
                    <a:cubicBezTo>
                      <a:pt x="7" y="36"/>
                      <a:pt x="0" y="54"/>
                      <a:pt x="0" y="74"/>
                    </a:cubicBezTo>
                    <a:cubicBezTo>
                      <a:pt x="0" y="94"/>
                      <a:pt x="7" y="113"/>
                      <a:pt x="22" y="127"/>
                    </a:cubicBezTo>
                    <a:cubicBezTo>
                      <a:pt x="82" y="187"/>
                      <a:pt x="82" y="187"/>
                      <a:pt x="82" y="187"/>
                    </a:cubicBezTo>
                    <a:cubicBezTo>
                      <a:pt x="142" y="248"/>
                      <a:pt x="142" y="248"/>
                      <a:pt x="142" y="248"/>
                    </a:cubicBezTo>
                    <a:cubicBezTo>
                      <a:pt x="156" y="262"/>
                      <a:pt x="175" y="270"/>
                      <a:pt x="195" y="270"/>
                    </a:cubicBezTo>
                    <a:cubicBezTo>
                      <a:pt x="215" y="270"/>
                      <a:pt x="234" y="262"/>
                      <a:pt x="248" y="248"/>
                    </a:cubicBezTo>
                    <a:cubicBezTo>
                      <a:pt x="262" y="234"/>
                      <a:pt x="270" y="215"/>
                      <a:pt x="270" y="195"/>
                    </a:cubicBezTo>
                    <a:cubicBezTo>
                      <a:pt x="270" y="175"/>
                      <a:pt x="262" y="156"/>
                      <a:pt x="248" y="142"/>
                    </a:cubicBezTo>
                    <a:close/>
                    <a:moveTo>
                      <a:pt x="240" y="167"/>
                    </a:moveTo>
                    <a:cubicBezTo>
                      <a:pt x="118" y="167"/>
                      <a:pt x="118" y="167"/>
                      <a:pt x="118" y="167"/>
                    </a:cubicBezTo>
                    <a:cubicBezTo>
                      <a:pt x="139" y="145"/>
                      <a:pt x="139" y="145"/>
                      <a:pt x="139" y="145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233" y="157"/>
                      <a:pt x="233" y="157"/>
                      <a:pt x="233" y="157"/>
                    </a:cubicBezTo>
                    <a:cubicBezTo>
                      <a:pt x="236" y="160"/>
                      <a:pt x="238" y="163"/>
                      <a:pt x="240" y="167"/>
                    </a:cubicBezTo>
                    <a:close/>
                    <a:moveTo>
                      <a:pt x="248" y="195"/>
                    </a:moveTo>
                    <a:cubicBezTo>
                      <a:pt x="248" y="200"/>
                      <a:pt x="247" y="205"/>
                      <a:pt x="246" y="209"/>
                    </a:cubicBezTo>
                    <a:cubicBezTo>
                      <a:pt x="135" y="209"/>
                      <a:pt x="135" y="209"/>
                      <a:pt x="135" y="209"/>
                    </a:cubicBezTo>
                    <a:cubicBezTo>
                      <a:pt x="135" y="210"/>
                      <a:pt x="135" y="210"/>
                      <a:pt x="135" y="210"/>
                    </a:cubicBezTo>
                    <a:cubicBezTo>
                      <a:pt x="113" y="188"/>
                      <a:pt x="113" y="188"/>
                      <a:pt x="113" y="188"/>
                    </a:cubicBezTo>
                    <a:cubicBezTo>
                      <a:pt x="248" y="188"/>
                      <a:pt x="248" y="188"/>
                      <a:pt x="248" y="188"/>
                    </a:cubicBezTo>
                    <a:cubicBezTo>
                      <a:pt x="248" y="190"/>
                      <a:pt x="248" y="193"/>
                      <a:pt x="248" y="195"/>
                    </a:cubicBezTo>
                    <a:close/>
                    <a:moveTo>
                      <a:pt x="180" y="105"/>
                    </a:move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60" y="124"/>
                      <a:pt x="160" y="124"/>
                      <a:pt x="160" y="124"/>
                    </a:cubicBezTo>
                    <a:lnTo>
                      <a:pt x="180" y="105"/>
                    </a:lnTo>
                    <a:close/>
                    <a:moveTo>
                      <a:pt x="21" y="74"/>
                    </a:moveTo>
                    <a:cubicBezTo>
                      <a:pt x="21" y="60"/>
                      <a:pt x="27" y="47"/>
                      <a:pt x="37" y="37"/>
                    </a:cubicBezTo>
                    <a:cubicBezTo>
                      <a:pt x="47" y="27"/>
                      <a:pt x="60" y="21"/>
                      <a:pt x="74" y="21"/>
                    </a:cubicBezTo>
                    <a:cubicBezTo>
                      <a:pt x="89" y="21"/>
                      <a:pt x="102" y="27"/>
                      <a:pt x="112" y="37"/>
                    </a:cubicBezTo>
                    <a:cubicBezTo>
                      <a:pt x="165" y="89"/>
                      <a:pt x="165" y="89"/>
                      <a:pt x="165" y="89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37" y="112"/>
                      <a:pt x="37" y="112"/>
                      <a:pt x="37" y="112"/>
                    </a:cubicBezTo>
                    <a:cubicBezTo>
                      <a:pt x="27" y="102"/>
                      <a:pt x="21" y="89"/>
                      <a:pt x="21" y="74"/>
                    </a:cubicBezTo>
                    <a:close/>
                    <a:moveTo>
                      <a:pt x="195" y="248"/>
                    </a:moveTo>
                    <a:cubicBezTo>
                      <a:pt x="181" y="248"/>
                      <a:pt x="167" y="243"/>
                      <a:pt x="157" y="233"/>
                    </a:cubicBezTo>
                    <a:cubicBezTo>
                      <a:pt x="155" y="231"/>
                      <a:pt x="155" y="231"/>
                      <a:pt x="155" y="231"/>
                    </a:cubicBezTo>
                    <a:cubicBezTo>
                      <a:pt x="234" y="231"/>
                      <a:pt x="234" y="231"/>
                      <a:pt x="234" y="231"/>
                    </a:cubicBezTo>
                    <a:cubicBezTo>
                      <a:pt x="234" y="231"/>
                      <a:pt x="233" y="232"/>
                      <a:pt x="233" y="233"/>
                    </a:cubicBezTo>
                    <a:cubicBezTo>
                      <a:pt x="223" y="243"/>
                      <a:pt x="209" y="248"/>
                      <a:pt x="195" y="248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34" name="Freeform 329"/>
              <p:cNvSpPr>
                <a:spLocks noEditPoints="1"/>
              </p:cNvSpPr>
              <p:nvPr/>
            </p:nvSpPr>
            <p:spPr bwMode="auto">
              <a:xfrm>
                <a:off x="5029" y="11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  <p:grpSp>
          <p:nvGrpSpPr>
            <p:cNvPr id="35" name="Group 252"/>
            <p:cNvGrpSpPr>
              <a:grpSpLocks noChangeAspect="1"/>
            </p:cNvGrpSpPr>
            <p:nvPr/>
          </p:nvGrpSpPr>
          <p:grpSpPr bwMode="auto">
            <a:xfrm>
              <a:off x="5264186" y="3892895"/>
              <a:ext cx="301566" cy="233637"/>
              <a:chOff x="5024" y="718"/>
              <a:chExt cx="340" cy="340"/>
            </a:xfrm>
            <a:solidFill>
              <a:srgbClr val="C00000"/>
            </a:solidFill>
          </p:grpSpPr>
          <p:sp>
            <p:nvSpPr>
              <p:cNvPr id="36" name="Freeform 253"/>
              <p:cNvSpPr>
                <a:spLocks/>
              </p:cNvSpPr>
              <p:nvPr/>
            </p:nvSpPr>
            <p:spPr bwMode="auto">
              <a:xfrm>
                <a:off x="5088" y="782"/>
                <a:ext cx="212" cy="212"/>
              </a:xfrm>
              <a:custGeom>
                <a:avLst/>
                <a:gdLst>
                  <a:gd name="T0" fmla="*/ 181 w 320"/>
                  <a:gd name="T1" fmla="*/ 320 h 320"/>
                  <a:gd name="T2" fmla="*/ 181 w 320"/>
                  <a:gd name="T3" fmla="*/ 320 h 320"/>
                  <a:gd name="T4" fmla="*/ 171 w 320"/>
                  <a:gd name="T5" fmla="*/ 311 h 320"/>
                  <a:gd name="T6" fmla="*/ 126 w 320"/>
                  <a:gd name="T7" fmla="*/ 63 h 320"/>
                  <a:gd name="T8" fmla="*/ 95 w 320"/>
                  <a:gd name="T9" fmla="*/ 194 h 320"/>
                  <a:gd name="T10" fmla="*/ 85 w 320"/>
                  <a:gd name="T11" fmla="*/ 202 h 320"/>
                  <a:gd name="T12" fmla="*/ 75 w 320"/>
                  <a:gd name="T13" fmla="*/ 195 h 320"/>
                  <a:gd name="T14" fmla="*/ 60 w 320"/>
                  <a:gd name="T15" fmla="*/ 152 h 320"/>
                  <a:gd name="T16" fmla="*/ 51 w 320"/>
                  <a:gd name="T17" fmla="*/ 166 h 320"/>
                  <a:gd name="T18" fmla="*/ 42 w 320"/>
                  <a:gd name="T19" fmla="*/ 170 h 320"/>
                  <a:gd name="T20" fmla="*/ 10 w 320"/>
                  <a:gd name="T21" fmla="*/ 170 h 320"/>
                  <a:gd name="T22" fmla="*/ 0 w 320"/>
                  <a:gd name="T23" fmla="*/ 160 h 320"/>
                  <a:gd name="T24" fmla="*/ 10 w 320"/>
                  <a:gd name="T25" fmla="*/ 149 h 320"/>
                  <a:gd name="T26" fmla="*/ 37 w 320"/>
                  <a:gd name="T27" fmla="*/ 149 h 320"/>
                  <a:gd name="T28" fmla="*/ 55 w 320"/>
                  <a:gd name="T29" fmla="*/ 122 h 320"/>
                  <a:gd name="T30" fmla="*/ 65 w 320"/>
                  <a:gd name="T31" fmla="*/ 117 h 320"/>
                  <a:gd name="T32" fmla="*/ 74 w 320"/>
                  <a:gd name="T33" fmla="*/ 124 h 320"/>
                  <a:gd name="T34" fmla="*/ 83 w 320"/>
                  <a:gd name="T35" fmla="*/ 153 h 320"/>
                  <a:gd name="T36" fmla="*/ 117 w 320"/>
                  <a:gd name="T37" fmla="*/ 8 h 320"/>
                  <a:gd name="T38" fmla="*/ 128 w 320"/>
                  <a:gd name="T39" fmla="*/ 0 h 320"/>
                  <a:gd name="T40" fmla="*/ 138 w 320"/>
                  <a:gd name="T41" fmla="*/ 8 h 320"/>
                  <a:gd name="T42" fmla="*/ 182 w 320"/>
                  <a:gd name="T43" fmla="*/ 253 h 320"/>
                  <a:gd name="T44" fmla="*/ 213 w 320"/>
                  <a:gd name="T45" fmla="*/ 104 h 320"/>
                  <a:gd name="T46" fmla="*/ 223 w 320"/>
                  <a:gd name="T47" fmla="*/ 96 h 320"/>
                  <a:gd name="T48" fmla="*/ 234 w 320"/>
                  <a:gd name="T49" fmla="*/ 103 h 320"/>
                  <a:gd name="T50" fmla="*/ 254 w 320"/>
                  <a:gd name="T51" fmla="*/ 164 h 320"/>
                  <a:gd name="T52" fmla="*/ 256 w 320"/>
                  <a:gd name="T53" fmla="*/ 157 h 320"/>
                  <a:gd name="T54" fmla="*/ 266 w 320"/>
                  <a:gd name="T55" fmla="*/ 149 h 320"/>
                  <a:gd name="T56" fmla="*/ 309 w 320"/>
                  <a:gd name="T57" fmla="*/ 149 h 320"/>
                  <a:gd name="T58" fmla="*/ 320 w 320"/>
                  <a:gd name="T59" fmla="*/ 160 h 320"/>
                  <a:gd name="T60" fmla="*/ 309 w 320"/>
                  <a:gd name="T61" fmla="*/ 170 h 320"/>
                  <a:gd name="T62" fmla="*/ 275 w 320"/>
                  <a:gd name="T63" fmla="*/ 170 h 320"/>
                  <a:gd name="T64" fmla="*/ 266 w 320"/>
                  <a:gd name="T65" fmla="*/ 205 h 320"/>
                  <a:gd name="T66" fmla="*/ 256 w 320"/>
                  <a:gd name="T67" fmla="*/ 213 h 320"/>
                  <a:gd name="T68" fmla="*/ 246 w 320"/>
                  <a:gd name="T69" fmla="*/ 206 h 320"/>
                  <a:gd name="T70" fmla="*/ 226 w 320"/>
                  <a:gd name="T71" fmla="*/ 147 h 320"/>
                  <a:gd name="T72" fmla="*/ 191 w 320"/>
                  <a:gd name="T73" fmla="*/ 311 h 320"/>
                  <a:gd name="T74" fmla="*/ 181 w 320"/>
                  <a:gd name="T75" fmla="*/ 3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0" h="320">
                    <a:moveTo>
                      <a:pt x="181" y="320"/>
                    </a:moveTo>
                    <a:cubicBezTo>
                      <a:pt x="181" y="320"/>
                      <a:pt x="181" y="320"/>
                      <a:pt x="181" y="320"/>
                    </a:cubicBezTo>
                    <a:cubicBezTo>
                      <a:pt x="176" y="320"/>
                      <a:pt x="171" y="316"/>
                      <a:pt x="171" y="311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95" y="194"/>
                      <a:pt x="95" y="194"/>
                      <a:pt x="95" y="194"/>
                    </a:cubicBezTo>
                    <a:cubicBezTo>
                      <a:pt x="94" y="199"/>
                      <a:pt x="90" y="202"/>
                      <a:pt x="85" y="202"/>
                    </a:cubicBezTo>
                    <a:cubicBezTo>
                      <a:pt x="81" y="203"/>
                      <a:pt x="76" y="200"/>
                      <a:pt x="75" y="195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49" y="169"/>
                      <a:pt x="46" y="170"/>
                      <a:pt x="42" y="170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4" y="170"/>
                      <a:pt x="0" y="166"/>
                      <a:pt x="0" y="160"/>
                    </a:cubicBezTo>
                    <a:cubicBezTo>
                      <a:pt x="0" y="154"/>
                      <a:pt x="4" y="149"/>
                      <a:pt x="10" y="149"/>
                    </a:cubicBezTo>
                    <a:cubicBezTo>
                      <a:pt x="37" y="149"/>
                      <a:pt x="37" y="149"/>
                      <a:pt x="37" y="149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7" y="118"/>
                      <a:pt x="61" y="117"/>
                      <a:pt x="65" y="117"/>
                    </a:cubicBezTo>
                    <a:cubicBezTo>
                      <a:pt x="69" y="118"/>
                      <a:pt x="72" y="120"/>
                      <a:pt x="74" y="124"/>
                    </a:cubicBezTo>
                    <a:cubicBezTo>
                      <a:pt x="83" y="153"/>
                      <a:pt x="83" y="153"/>
                      <a:pt x="83" y="153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3"/>
                      <a:pt x="123" y="0"/>
                      <a:pt x="128" y="0"/>
                    </a:cubicBezTo>
                    <a:cubicBezTo>
                      <a:pt x="133" y="0"/>
                      <a:pt x="137" y="3"/>
                      <a:pt x="138" y="8"/>
                    </a:cubicBezTo>
                    <a:cubicBezTo>
                      <a:pt x="182" y="253"/>
                      <a:pt x="182" y="253"/>
                      <a:pt x="182" y="253"/>
                    </a:cubicBezTo>
                    <a:cubicBezTo>
                      <a:pt x="213" y="104"/>
                      <a:pt x="213" y="104"/>
                      <a:pt x="213" y="104"/>
                    </a:cubicBezTo>
                    <a:cubicBezTo>
                      <a:pt x="214" y="99"/>
                      <a:pt x="218" y="96"/>
                      <a:pt x="223" y="96"/>
                    </a:cubicBezTo>
                    <a:cubicBezTo>
                      <a:pt x="228" y="95"/>
                      <a:pt x="232" y="98"/>
                      <a:pt x="234" y="103"/>
                    </a:cubicBezTo>
                    <a:cubicBezTo>
                      <a:pt x="254" y="164"/>
                      <a:pt x="254" y="164"/>
                      <a:pt x="254" y="164"/>
                    </a:cubicBezTo>
                    <a:cubicBezTo>
                      <a:pt x="256" y="157"/>
                      <a:pt x="256" y="157"/>
                      <a:pt x="256" y="157"/>
                    </a:cubicBezTo>
                    <a:cubicBezTo>
                      <a:pt x="257" y="152"/>
                      <a:pt x="261" y="149"/>
                      <a:pt x="266" y="149"/>
                    </a:cubicBezTo>
                    <a:cubicBezTo>
                      <a:pt x="309" y="149"/>
                      <a:pt x="309" y="149"/>
                      <a:pt x="309" y="149"/>
                    </a:cubicBezTo>
                    <a:cubicBezTo>
                      <a:pt x="315" y="149"/>
                      <a:pt x="320" y="154"/>
                      <a:pt x="320" y="160"/>
                    </a:cubicBezTo>
                    <a:cubicBezTo>
                      <a:pt x="320" y="166"/>
                      <a:pt x="315" y="170"/>
                      <a:pt x="309" y="170"/>
                    </a:cubicBezTo>
                    <a:cubicBezTo>
                      <a:pt x="275" y="170"/>
                      <a:pt x="275" y="170"/>
                      <a:pt x="275" y="170"/>
                    </a:cubicBezTo>
                    <a:cubicBezTo>
                      <a:pt x="266" y="205"/>
                      <a:pt x="266" y="205"/>
                      <a:pt x="266" y="205"/>
                    </a:cubicBezTo>
                    <a:cubicBezTo>
                      <a:pt x="265" y="210"/>
                      <a:pt x="261" y="213"/>
                      <a:pt x="256" y="213"/>
                    </a:cubicBezTo>
                    <a:cubicBezTo>
                      <a:pt x="251" y="213"/>
                      <a:pt x="247" y="210"/>
                      <a:pt x="246" y="206"/>
                    </a:cubicBezTo>
                    <a:cubicBezTo>
                      <a:pt x="226" y="147"/>
                      <a:pt x="226" y="147"/>
                      <a:pt x="226" y="147"/>
                    </a:cubicBezTo>
                    <a:cubicBezTo>
                      <a:pt x="191" y="311"/>
                      <a:pt x="191" y="311"/>
                      <a:pt x="191" y="311"/>
                    </a:cubicBezTo>
                    <a:cubicBezTo>
                      <a:pt x="190" y="316"/>
                      <a:pt x="186" y="320"/>
                      <a:pt x="181" y="32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37" name="Freeform 254"/>
              <p:cNvSpPr>
                <a:spLocks noEditPoints="1"/>
              </p:cNvSpPr>
              <p:nvPr/>
            </p:nvSpPr>
            <p:spPr bwMode="auto">
              <a:xfrm>
                <a:off x="5024" y="71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  <p:grpSp>
          <p:nvGrpSpPr>
            <p:cNvPr id="38" name="Group 331"/>
            <p:cNvGrpSpPr>
              <a:grpSpLocks noChangeAspect="1"/>
            </p:cNvGrpSpPr>
            <p:nvPr/>
          </p:nvGrpSpPr>
          <p:grpSpPr bwMode="auto">
            <a:xfrm>
              <a:off x="4226547" y="4744092"/>
              <a:ext cx="275281" cy="275281"/>
              <a:chOff x="3628" y="1334"/>
              <a:chExt cx="340" cy="340"/>
            </a:xfrm>
            <a:solidFill>
              <a:schemeClr val="accent4"/>
            </a:solidFill>
          </p:grpSpPr>
          <p:sp>
            <p:nvSpPr>
              <p:cNvPr id="39" name="Freeform 332"/>
              <p:cNvSpPr>
                <a:spLocks noEditPoints="1"/>
              </p:cNvSpPr>
              <p:nvPr/>
            </p:nvSpPr>
            <p:spPr bwMode="auto">
              <a:xfrm>
                <a:off x="3628" y="1334"/>
                <a:ext cx="340" cy="340"/>
              </a:xfrm>
              <a:custGeom>
                <a:avLst/>
                <a:gdLst>
                  <a:gd name="T0" fmla="*/ 256 w 512"/>
                  <a:gd name="T1" fmla="*/ 22 h 512"/>
                  <a:gd name="T2" fmla="*/ 491 w 512"/>
                  <a:gd name="T3" fmla="*/ 256 h 512"/>
                  <a:gd name="T4" fmla="*/ 256 w 512"/>
                  <a:gd name="T5" fmla="*/ 491 h 512"/>
                  <a:gd name="T6" fmla="*/ 21 w 512"/>
                  <a:gd name="T7" fmla="*/ 256 h 512"/>
                  <a:gd name="T8" fmla="*/ 256 w 512"/>
                  <a:gd name="T9" fmla="*/ 22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2"/>
                    </a:moveTo>
                    <a:cubicBezTo>
                      <a:pt x="385" y="22"/>
                      <a:pt x="491" y="127"/>
                      <a:pt x="491" y="256"/>
                    </a:cubicBezTo>
                    <a:cubicBezTo>
                      <a:pt x="491" y="386"/>
                      <a:pt x="385" y="491"/>
                      <a:pt x="256" y="491"/>
                    </a:cubicBezTo>
                    <a:cubicBezTo>
                      <a:pt x="127" y="491"/>
                      <a:pt x="21" y="386"/>
                      <a:pt x="21" y="256"/>
                    </a:cubicBezTo>
                    <a:cubicBezTo>
                      <a:pt x="21" y="127"/>
                      <a:pt x="127" y="22"/>
                      <a:pt x="256" y="22"/>
                    </a:cubicBezTo>
                    <a:moveTo>
                      <a:pt x="256" y="0"/>
                    </a:moveTo>
                    <a:cubicBezTo>
                      <a:pt x="115" y="0"/>
                      <a:pt x="0" y="115"/>
                      <a:pt x="0" y="256"/>
                    </a:cubicBezTo>
                    <a:cubicBezTo>
                      <a:pt x="0" y="398"/>
                      <a:pt x="115" y="512"/>
                      <a:pt x="256" y="512"/>
                    </a:cubicBezTo>
                    <a:cubicBezTo>
                      <a:pt x="397" y="512"/>
                      <a:pt x="512" y="398"/>
                      <a:pt x="512" y="256"/>
                    </a:cubicBezTo>
                    <a:cubicBezTo>
                      <a:pt x="512" y="115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40" name="Freeform 333"/>
              <p:cNvSpPr>
                <a:spLocks noEditPoints="1"/>
              </p:cNvSpPr>
              <p:nvPr/>
            </p:nvSpPr>
            <p:spPr bwMode="auto">
              <a:xfrm>
                <a:off x="3699" y="1398"/>
                <a:ext cx="198" cy="198"/>
              </a:xfrm>
              <a:custGeom>
                <a:avLst/>
                <a:gdLst>
                  <a:gd name="T0" fmla="*/ 170 w 298"/>
                  <a:gd name="T1" fmla="*/ 86 h 299"/>
                  <a:gd name="T2" fmla="*/ 160 w 298"/>
                  <a:gd name="T3" fmla="*/ 96 h 299"/>
                  <a:gd name="T4" fmla="*/ 138 w 298"/>
                  <a:gd name="T5" fmla="*/ 96 h 299"/>
                  <a:gd name="T6" fmla="*/ 128 w 298"/>
                  <a:gd name="T7" fmla="*/ 86 h 299"/>
                  <a:gd name="T8" fmla="*/ 128 w 298"/>
                  <a:gd name="T9" fmla="*/ 64 h 299"/>
                  <a:gd name="T10" fmla="*/ 138 w 298"/>
                  <a:gd name="T11" fmla="*/ 54 h 299"/>
                  <a:gd name="T12" fmla="*/ 160 w 298"/>
                  <a:gd name="T13" fmla="*/ 54 h 299"/>
                  <a:gd name="T14" fmla="*/ 170 w 298"/>
                  <a:gd name="T15" fmla="*/ 64 h 299"/>
                  <a:gd name="T16" fmla="*/ 298 w 298"/>
                  <a:gd name="T17" fmla="*/ 75 h 299"/>
                  <a:gd name="T18" fmla="*/ 288 w 298"/>
                  <a:gd name="T19" fmla="*/ 288 h 299"/>
                  <a:gd name="T20" fmla="*/ 21 w 298"/>
                  <a:gd name="T21" fmla="*/ 299 h 299"/>
                  <a:gd name="T22" fmla="*/ 10 w 298"/>
                  <a:gd name="T23" fmla="*/ 86 h 299"/>
                  <a:gd name="T24" fmla="*/ 10 w 298"/>
                  <a:gd name="T25" fmla="*/ 64 h 299"/>
                  <a:gd name="T26" fmla="*/ 74 w 298"/>
                  <a:gd name="T27" fmla="*/ 11 h 299"/>
                  <a:gd name="T28" fmla="*/ 213 w 298"/>
                  <a:gd name="T29" fmla="*/ 0 h 299"/>
                  <a:gd name="T30" fmla="*/ 224 w 298"/>
                  <a:gd name="T31" fmla="*/ 64 h 299"/>
                  <a:gd name="T32" fmla="*/ 298 w 298"/>
                  <a:gd name="T33" fmla="*/ 75 h 299"/>
                  <a:gd name="T34" fmla="*/ 160 w 298"/>
                  <a:gd name="T35" fmla="*/ 278 h 299"/>
                  <a:gd name="T36" fmla="*/ 181 w 298"/>
                  <a:gd name="T37" fmla="*/ 214 h 299"/>
                  <a:gd name="T38" fmla="*/ 138 w 298"/>
                  <a:gd name="T39" fmla="*/ 214 h 299"/>
                  <a:gd name="T40" fmla="*/ 117 w 298"/>
                  <a:gd name="T41" fmla="*/ 278 h 299"/>
                  <a:gd name="T42" fmla="*/ 138 w 298"/>
                  <a:gd name="T43" fmla="*/ 214 h 299"/>
                  <a:gd name="T44" fmla="*/ 213 w 298"/>
                  <a:gd name="T45" fmla="*/ 86 h 299"/>
                  <a:gd name="T46" fmla="*/ 202 w 298"/>
                  <a:gd name="T47" fmla="*/ 22 h 299"/>
                  <a:gd name="T48" fmla="*/ 96 w 298"/>
                  <a:gd name="T49" fmla="*/ 75 h 299"/>
                  <a:gd name="T50" fmla="*/ 32 w 298"/>
                  <a:gd name="T51" fmla="*/ 86 h 299"/>
                  <a:gd name="T52" fmla="*/ 96 w 298"/>
                  <a:gd name="T53" fmla="*/ 278 h 299"/>
                  <a:gd name="T54" fmla="*/ 106 w 298"/>
                  <a:gd name="T55" fmla="*/ 192 h 299"/>
                  <a:gd name="T56" fmla="*/ 202 w 298"/>
                  <a:gd name="T57" fmla="*/ 203 h 299"/>
                  <a:gd name="T58" fmla="*/ 266 w 298"/>
                  <a:gd name="T59" fmla="*/ 278 h 299"/>
                  <a:gd name="T60" fmla="*/ 64 w 298"/>
                  <a:gd name="T61" fmla="*/ 107 h 299"/>
                  <a:gd name="T62" fmla="*/ 64 w 298"/>
                  <a:gd name="T63" fmla="*/ 128 h 299"/>
                  <a:gd name="T64" fmla="*/ 64 w 298"/>
                  <a:gd name="T65" fmla="*/ 107 h 299"/>
                  <a:gd name="T66" fmla="*/ 53 w 298"/>
                  <a:gd name="T67" fmla="*/ 160 h 299"/>
                  <a:gd name="T68" fmla="*/ 74 w 298"/>
                  <a:gd name="T69" fmla="*/ 160 h 299"/>
                  <a:gd name="T70" fmla="*/ 106 w 298"/>
                  <a:gd name="T71" fmla="*/ 150 h 299"/>
                  <a:gd name="T72" fmla="*/ 106 w 298"/>
                  <a:gd name="T73" fmla="*/ 171 h 299"/>
                  <a:gd name="T74" fmla="*/ 106 w 298"/>
                  <a:gd name="T75" fmla="*/ 150 h 299"/>
                  <a:gd name="T76" fmla="*/ 96 w 298"/>
                  <a:gd name="T77" fmla="*/ 118 h 299"/>
                  <a:gd name="T78" fmla="*/ 117 w 298"/>
                  <a:gd name="T79" fmla="*/ 118 h 299"/>
                  <a:gd name="T80" fmla="*/ 149 w 298"/>
                  <a:gd name="T81" fmla="*/ 150 h 299"/>
                  <a:gd name="T82" fmla="*/ 149 w 298"/>
                  <a:gd name="T83" fmla="*/ 171 h 299"/>
                  <a:gd name="T84" fmla="*/ 149 w 298"/>
                  <a:gd name="T85" fmla="*/ 150 h 299"/>
                  <a:gd name="T86" fmla="*/ 181 w 298"/>
                  <a:gd name="T87" fmla="*/ 160 h 299"/>
                  <a:gd name="T88" fmla="*/ 202 w 298"/>
                  <a:gd name="T89" fmla="*/ 160 h 299"/>
                  <a:gd name="T90" fmla="*/ 192 w 298"/>
                  <a:gd name="T91" fmla="*/ 107 h 299"/>
                  <a:gd name="T92" fmla="*/ 192 w 298"/>
                  <a:gd name="T93" fmla="*/ 128 h 299"/>
                  <a:gd name="T94" fmla="*/ 192 w 298"/>
                  <a:gd name="T95" fmla="*/ 107 h 299"/>
                  <a:gd name="T96" fmla="*/ 53 w 298"/>
                  <a:gd name="T97" fmla="*/ 203 h 299"/>
                  <a:gd name="T98" fmla="*/ 74 w 298"/>
                  <a:gd name="T99" fmla="*/ 203 h 299"/>
                  <a:gd name="T100" fmla="*/ 64 w 298"/>
                  <a:gd name="T101" fmla="*/ 235 h 299"/>
                  <a:gd name="T102" fmla="*/ 64 w 298"/>
                  <a:gd name="T103" fmla="*/ 256 h 299"/>
                  <a:gd name="T104" fmla="*/ 64 w 298"/>
                  <a:gd name="T105" fmla="*/ 235 h 299"/>
                  <a:gd name="T106" fmla="*/ 245 w 298"/>
                  <a:gd name="T107" fmla="*/ 118 h 299"/>
                  <a:gd name="T108" fmla="*/ 224 w 298"/>
                  <a:gd name="T109" fmla="*/ 118 h 299"/>
                  <a:gd name="T110" fmla="*/ 234 w 298"/>
                  <a:gd name="T111" fmla="*/ 171 h 299"/>
                  <a:gd name="T112" fmla="*/ 234 w 298"/>
                  <a:gd name="T113" fmla="*/ 150 h 299"/>
                  <a:gd name="T114" fmla="*/ 234 w 298"/>
                  <a:gd name="T115" fmla="*/ 171 h 299"/>
                  <a:gd name="T116" fmla="*/ 245 w 298"/>
                  <a:gd name="T117" fmla="*/ 203 h 299"/>
                  <a:gd name="T118" fmla="*/ 224 w 298"/>
                  <a:gd name="T119" fmla="*/ 203 h 299"/>
                  <a:gd name="T120" fmla="*/ 234 w 298"/>
                  <a:gd name="T121" fmla="*/ 256 h 299"/>
                  <a:gd name="T122" fmla="*/ 234 w 298"/>
                  <a:gd name="T123" fmla="*/ 235 h 299"/>
                  <a:gd name="T124" fmla="*/ 234 w 298"/>
                  <a:gd name="T125" fmla="*/ 25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8" h="299">
                    <a:moveTo>
                      <a:pt x="181" y="75"/>
                    </a:moveTo>
                    <a:cubicBezTo>
                      <a:pt x="181" y="81"/>
                      <a:pt x="176" y="86"/>
                      <a:pt x="170" y="86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0" y="102"/>
                      <a:pt x="155" y="107"/>
                      <a:pt x="149" y="107"/>
                    </a:cubicBezTo>
                    <a:cubicBezTo>
                      <a:pt x="143" y="107"/>
                      <a:pt x="138" y="102"/>
                      <a:pt x="138" y="96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2" y="86"/>
                      <a:pt x="117" y="81"/>
                      <a:pt x="117" y="75"/>
                    </a:cubicBezTo>
                    <a:cubicBezTo>
                      <a:pt x="117" y="69"/>
                      <a:pt x="122" y="64"/>
                      <a:pt x="12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48"/>
                      <a:pt x="143" y="43"/>
                      <a:pt x="149" y="43"/>
                    </a:cubicBezTo>
                    <a:cubicBezTo>
                      <a:pt x="155" y="43"/>
                      <a:pt x="160" y="48"/>
                      <a:pt x="160" y="5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6" y="64"/>
                      <a:pt x="181" y="69"/>
                      <a:pt x="181" y="75"/>
                    </a:cubicBezTo>
                    <a:close/>
                    <a:moveTo>
                      <a:pt x="298" y="75"/>
                    </a:moveTo>
                    <a:cubicBezTo>
                      <a:pt x="298" y="81"/>
                      <a:pt x="294" y="86"/>
                      <a:pt x="288" y="86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94"/>
                      <a:pt x="283" y="299"/>
                      <a:pt x="277" y="299"/>
                    </a:cubicBezTo>
                    <a:cubicBezTo>
                      <a:pt x="21" y="299"/>
                      <a:pt x="21" y="299"/>
                      <a:pt x="21" y="299"/>
                    </a:cubicBezTo>
                    <a:cubicBezTo>
                      <a:pt x="15" y="299"/>
                      <a:pt x="10" y="294"/>
                      <a:pt x="10" y="288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4" y="86"/>
                      <a:pt x="0" y="81"/>
                      <a:pt x="0" y="75"/>
                    </a:cubicBezTo>
                    <a:cubicBezTo>
                      <a:pt x="0" y="69"/>
                      <a:pt x="4" y="64"/>
                      <a:pt x="10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5"/>
                      <a:pt x="79" y="0"/>
                      <a:pt x="85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9" y="0"/>
                      <a:pt x="224" y="5"/>
                      <a:pt x="224" y="11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88" y="64"/>
                      <a:pt x="288" y="64"/>
                      <a:pt x="288" y="64"/>
                    </a:cubicBezTo>
                    <a:cubicBezTo>
                      <a:pt x="294" y="64"/>
                      <a:pt x="298" y="69"/>
                      <a:pt x="298" y="75"/>
                    </a:cubicBezTo>
                    <a:close/>
                    <a:moveTo>
                      <a:pt x="160" y="214"/>
                    </a:moveTo>
                    <a:cubicBezTo>
                      <a:pt x="160" y="278"/>
                      <a:pt x="160" y="278"/>
                      <a:pt x="160" y="278"/>
                    </a:cubicBezTo>
                    <a:cubicBezTo>
                      <a:pt x="181" y="278"/>
                      <a:pt x="181" y="278"/>
                      <a:pt x="181" y="278"/>
                    </a:cubicBezTo>
                    <a:cubicBezTo>
                      <a:pt x="181" y="214"/>
                      <a:pt x="181" y="214"/>
                      <a:pt x="181" y="214"/>
                    </a:cubicBezTo>
                    <a:lnTo>
                      <a:pt x="160" y="214"/>
                    </a:lnTo>
                    <a:close/>
                    <a:moveTo>
                      <a:pt x="138" y="214"/>
                    </a:moveTo>
                    <a:cubicBezTo>
                      <a:pt x="117" y="214"/>
                      <a:pt x="117" y="214"/>
                      <a:pt x="117" y="214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38" y="278"/>
                      <a:pt x="138" y="278"/>
                      <a:pt x="138" y="278"/>
                    </a:cubicBezTo>
                    <a:lnTo>
                      <a:pt x="138" y="214"/>
                    </a:lnTo>
                    <a:close/>
                    <a:moveTo>
                      <a:pt x="266" y="86"/>
                    </a:moveTo>
                    <a:cubicBezTo>
                      <a:pt x="213" y="86"/>
                      <a:pt x="213" y="86"/>
                      <a:pt x="213" y="86"/>
                    </a:cubicBezTo>
                    <a:cubicBezTo>
                      <a:pt x="207" y="86"/>
                      <a:pt x="202" y="81"/>
                      <a:pt x="202" y="75"/>
                    </a:cubicBezTo>
                    <a:cubicBezTo>
                      <a:pt x="202" y="22"/>
                      <a:pt x="202" y="22"/>
                      <a:pt x="202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6" y="81"/>
                      <a:pt x="91" y="86"/>
                      <a:pt x="85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2" y="278"/>
                      <a:pt x="32" y="278"/>
                      <a:pt x="32" y="278"/>
                    </a:cubicBezTo>
                    <a:cubicBezTo>
                      <a:pt x="96" y="278"/>
                      <a:pt x="96" y="278"/>
                      <a:pt x="96" y="278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96" y="197"/>
                      <a:pt x="100" y="192"/>
                      <a:pt x="106" y="192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8" y="192"/>
                      <a:pt x="202" y="197"/>
                      <a:pt x="202" y="203"/>
                    </a:cubicBezTo>
                    <a:cubicBezTo>
                      <a:pt x="202" y="278"/>
                      <a:pt x="202" y="278"/>
                      <a:pt x="202" y="278"/>
                    </a:cubicBezTo>
                    <a:cubicBezTo>
                      <a:pt x="266" y="278"/>
                      <a:pt x="266" y="278"/>
                      <a:pt x="266" y="278"/>
                    </a:cubicBezTo>
                    <a:lnTo>
                      <a:pt x="266" y="86"/>
                    </a:lnTo>
                    <a:close/>
                    <a:moveTo>
                      <a:pt x="64" y="107"/>
                    </a:moveTo>
                    <a:cubicBezTo>
                      <a:pt x="58" y="107"/>
                      <a:pt x="53" y="112"/>
                      <a:pt x="53" y="118"/>
                    </a:cubicBezTo>
                    <a:cubicBezTo>
                      <a:pt x="53" y="124"/>
                      <a:pt x="58" y="128"/>
                      <a:pt x="64" y="128"/>
                    </a:cubicBezTo>
                    <a:cubicBezTo>
                      <a:pt x="70" y="128"/>
                      <a:pt x="74" y="124"/>
                      <a:pt x="74" y="118"/>
                    </a:cubicBezTo>
                    <a:cubicBezTo>
                      <a:pt x="74" y="112"/>
                      <a:pt x="70" y="107"/>
                      <a:pt x="64" y="107"/>
                    </a:cubicBezTo>
                    <a:close/>
                    <a:moveTo>
                      <a:pt x="64" y="150"/>
                    </a:moveTo>
                    <a:cubicBezTo>
                      <a:pt x="58" y="150"/>
                      <a:pt x="53" y="154"/>
                      <a:pt x="53" y="160"/>
                    </a:cubicBezTo>
                    <a:cubicBezTo>
                      <a:pt x="53" y="166"/>
                      <a:pt x="58" y="171"/>
                      <a:pt x="64" y="171"/>
                    </a:cubicBezTo>
                    <a:cubicBezTo>
                      <a:pt x="70" y="171"/>
                      <a:pt x="74" y="166"/>
                      <a:pt x="74" y="160"/>
                    </a:cubicBezTo>
                    <a:cubicBezTo>
                      <a:pt x="74" y="154"/>
                      <a:pt x="70" y="150"/>
                      <a:pt x="64" y="150"/>
                    </a:cubicBezTo>
                    <a:close/>
                    <a:moveTo>
                      <a:pt x="106" y="150"/>
                    </a:moveTo>
                    <a:cubicBezTo>
                      <a:pt x="100" y="150"/>
                      <a:pt x="96" y="154"/>
                      <a:pt x="96" y="160"/>
                    </a:cubicBezTo>
                    <a:cubicBezTo>
                      <a:pt x="96" y="166"/>
                      <a:pt x="100" y="171"/>
                      <a:pt x="106" y="171"/>
                    </a:cubicBezTo>
                    <a:cubicBezTo>
                      <a:pt x="112" y="171"/>
                      <a:pt x="117" y="166"/>
                      <a:pt x="117" y="160"/>
                    </a:cubicBezTo>
                    <a:cubicBezTo>
                      <a:pt x="117" y="154"/>
                      <a:pt x="112" y="150"/>
                      <a:pt x="106" y="150"/>
                    </a:cubicBezTo>
                    <a:close/>
                    <a:moveTo>
                      <a:pt x="106" y="107"/>
                    </a:moveTo>
                    <a:cubicBezTo>
                      <a:pt x="100" y="107"/>
                      <a:pt x="96" y="112"/>
                      <a:pt x="96" y="118"/>
                    </a:cubicBezTo>
                    <a:cubicBezTo>
                      <a:pt x="96" y="124"/>
                      <a:pt x="100" y="128"/>
                      <a:pt x="106" y="128"/>
                    </a:cubicBezTo>
                    <a:cubicBezTo>
                      <a:pt x="112" y="128"/>
                      <a:pt x="117" y="124"/>
                      <a:pt x="117" y="118"/>
                    </a:cubicBezTo>
                    <a:cubicBezTo>
                      <a:pt x="117" y="112"/>
                      <a:pt x="112" y="107"/>
                      <a:pt x="106" y="107"/>
                    </a:cubicBezTo>
                    <a:close/>
                    <a:moveTo>
                      <a:pt x="149" y="150"/>
                    </a:moveTo>
                    <a:cubicBezTo>
                      <a:pt x="143" y="150"/>
                      <a:pt x="138" y="154"/>
                      <a:pt x="138" y="160"/>
                    </a:cubicBezTo>
                    <a:cubicBezTo>
                      <a:pt x="138" y="166"/>
                      <a:pt x="143" y="171"/>
                      <a:pt x="149" y="171"/>
                    </a:cubicBezTo>
                    <a:cubicBezTo>
                      <a:pt x="155" y="171"/>
                      <a:pt x="160" y="166"/>
                      <a:pt x="160" y="160"/>
                    </a:cubicBezTo>
                    <a:cubicBezTo>
                      <a:pt x="160" y="154"/>
                      <a:pt x="155" y="150"/>
                      <a:pt x="149" y="150"/>
                    </a:cubicBezTo>
                    <a:close/>
                    <a:moveTo>
                      <a:pt x="192" y="150"/>
                    </a:moveTo>
                    <a:cubicBezTo>
                      <a:pt x="186" y="150"/>
                      <a:pt x="181" y="154"/>
                      <a:pt x="181" y="160"/>
                    </a:cubicBezTo>
                    <a:cubicBezTo>
                      <a:pt x="181" y="166"/>
                      <a:pt x="186" y="171"/>
                      <a:pt x="192" y="171"/>
                    </a:cubicBezTo>
                    <a:cubicBezTo>
                      <a:pt x="198" y="171"/>
                      <a:pt x="202" y="166"/>
                      <a:pt x="202" y="160"/>
                    </a:cubicBezTo>
                    <a:cubicBezTo>
                      <a:pt x="202" y="154"/>
                      <a:pt x="198" y="150"/>
                      <a:pt x="192" y="150"/>
                    </a:cubicBezTo>
                    <a:close/>
                    <a:moveTo>
                      <a:pt x="192" y="107"/>
                    </a:moveTo>
                    <a:cubicBezTo>
                      <a:pt x="186" y="107"/>
                      <a:pt x="181" y="112"/>
                      <a:pt x="181" y="118"/>
                    </a:cubicBezTo>
                    <a:cubicBezTo>
                      <a:pt x="181" y="124"/>
                      <a:pt x="186" y="128"/>
                      <a:pt x="192" y="128"/>
                    </a:cubicBezTo>
                    <a:cubicBezTo>
                      <a:pt x="198" y="128"/>
                      <a:pt x="202" y="124"/>
                      <a:pt x="202" y="118"/>
                    </a:cubicBezTo>
                    <a:cubicBezTo>
                      <a:pt x="202" y="112"/>
                      <a:pt x="198" y="107"/>
                      <a:pt x="192" y="107"/>
                    </a:cubicBezTo>
                    <a:close/>
                    <a:moveTo>
                      <a:pt x="64" y="192"/>
                    </a:moveTo>
                    <a:cubicBezTo>
                      <a:pt x="58" y="192"/>
                      <a:pt x="53" y="197"/>
                      <a:pt x="53" y="203"/>
                    </a:cubicBezTo>
                    <a:cubicBezTo>
                      <a:pt x="53" y="209"/>
                      <a:pt x="58" y="214"/>
                      <a:pt x="64" y="214"/>
                    </a:cubicBezTo>
                    <a:cubicBezTo>
                      <a:pt x="70" y="214"/>
                      <a:pt x="74" y="209"/>
                      <a:pt x="74" y="203"/>
                    </a:cubicBezTo>
                    <a:cubicBezTo>
                      <a:pt x="74" y="197"/>
                      <a:pt x="70" y="192"/>
                      <a:pt x="64" y="192"/>
                    </a:cubicBezTo>
                    <a:close/>
                    <a:moveTo>
                      <a:pt x="64" y="235"/>
                    </a:moveTo>
                    <a:cubicBezTo>
                      <a:pt x="58" y="235"/>
                      <a:pt x="53" y="240"/>
                      <a:pt x="53" y="246"/>
                    </a:cubicBezTo>
                    <a:cubicBezTo>
                      <a:pt x="53" y="252"/>
                      <a:pt x="58" y="256"/>
                      <a:pt x="64" y="256"/>
                    </a:cubicBezTo>
                    <a:cubicBezTo>
                      <a:pt x="70" y="256"/>
                      <a:pt x="74" y="252"/>
                      <a:pt x="74" y="246"/>
                    </a:cubicBezTo>
                    <a:cubicBezTo>
                      <a:pt x="74" y="240"/>
                      <a:pt x="70" y="235"/>
                      <a:pt x="64" y="235"/>
                    </a:cubicBezTo>
                    <a:close/>
                    <a:moveTo>
                      <a:pt x="234" y="128"/>
                    </a:moveTo>
                    <a:cubicBezTo>
                      <a:pt x="240" y="128"/>
                      <a:pt x="245" y="124"/>
                      <a:pt x="245" y="118"/>
                    </a:cubicBezTo>
                    <a:cubicBezTo>
                      <a:pt x="245" y="112"/>
                      <a:pt x="240" y="107"/>
                      <a:pt x="234" y="107"/>
                    </a:cubicBezTo>
                    <a:cubicBezTo>
                      <a:pt x="228" y="107"/>
                      <a:pt x="224" y="112"/>
                      <a:pt x="224" y="118"/>
                    </a:cubicBezTo>
                    <a:cubicBezTo>
                      <a:pt x="224" y="124"/>
                      <a:pt x="228" y="128"/>
                      <a:pt x="234" y="128"/>
                    </a:cubicBezTo>
                    <a:close/>
                    <a:moveTo>
                      <a:pt x="234" y="171"/>
                    </a:moveTo>
                    <a:cubicBezTo>
                      <a:pt x="240" y="171"/>
                      <a:pt x="245" y="166"/>
                      <a:pt x="245" y="160"/>
                    </a:cubicBezTo>
                    <a:cubicBezTo>
                      <a:pt x="245" y="154"/>
                      <a:pt x="240" y="150"/>
                      <a:pt x="234" y="150"/>
                    </a:cubicBezTo>
                    <a:cubicBezTo>
                      <a:pt x="228" y="150"/>
                      <a:pt x="224" y="154"/>
                      <a:pt x="224" y="160"/>
                    </a:cubicBezTo>
                    <a:cubicBezTo>
                      <a:pt x="224" y="166"/>
                      <a:pt x="228" y="171"/>
                      <a:pt x="234" y="171"/>
                    </a:cubicBezTo>
                    <a:close/>
                    <a:moveTo>
                      <a:pt x="234" y="214"/>
                    </a:moveTo>
                    <a:cubicBezTo>
                      <a:pt x="240" y="214"/>
                      <a:pt x="245" y="209"/>
                      <a:pt x="245" y="203"/>
                    </a:cubicBezTo>
                    <a:cubicBezTo>
                      <a:pt x="245" y="197"/>
                      <a:pt x="240" y="192"/>
                      <a:pt x="234" y="192"/>
                    </a:cubicBezTo>
                    <a:cubicBezTo>
                      <a:pt x="228" y="192"/>
                      <a:pt x="224" y="197"/>
                      <a:pt x="224" y="203"/>
                    </a:cubicBezTo>
                    <a:cubicBezTo>
                      <a:pt x="224" y="209"/>
                      <a:pt x="228" y="214"/>
                      <a:pt x="234" y="214"/>
                    </a:cubicBezTo>
                    <a:close/>
                    <a:moveTo>
                      <a:pt x="234" y="256"/>
                    </a:moveTo>
                    <a:cubicBezTo>
                      <a:pt x="240" y="256"/>
                      <a:pt x="245" y="252"/>
                      <a:pt x="245" y="246"/>
                    </a:cubicBezTo>
                    <a:cubicBezTo>
                      <a:pt x="245" y="240"/>
                      <a:pt x="240" y="235"/>
                      <a:pt x="234" y="235"/>
                    </a:cubicBezTo>
                    <a:cubicBezTo>
                      <a:pt x="228" y="235"/>
                      <a:pt x="224" y="240"/>
                      <a:pt x="224" y="246"/>
                    </a:cubicBezTo>
                    <a:cubicBezTo>
                      <a:pt x="224" y="252"/>
                      <a:pt x="228" y="256"/>
                      <a:pt x="234" y="256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  <p:grpSp>
          <p:nvGrpSpPr>
            <p:cNvPr id="47" name="Group 358"/>
            <p:cNvGrpSpPr>
              <a:grpSpLocks noChangeAspect="1"/>
            </p:cNvGrpSpPr>
            <p:nvPr/>
          </p:nvGrpSpPr>
          <p:grpSpPr bwMode="auto">
            <a:xfrm>
              <a:off x="4186520" y="3168569"/>
              <a:ext cx="276798" cy="255038"/>
              <a:chOff x="3312" y="2186"/>
              <a:chExt cx="341" cy="340"/>
            </a:xfrm>
            <a:solidFill>
              <a:schemeClr val="accent4"/>
            </a:solidFill>
          </p:grpSpPr>
          <p:sp>
            <p:nvSpPr>
              <p:cNvPr id="48" name="Freeform 359"/>
              <p:cNvSpPr>
                <a:spLocks noEditPoints="1"/>
              </p:cNvSpPr>
              <p:nvPr/>
            </p:nvSpPr>
            <p:spPr bwMode="auto">
              <a:xfrm>
                <a:off x="3374" y="2248"/>
                <a:ext cx="216" cy="214"/>
              </a:xfrm>
              <a:custGeom>
                <a:avLst/>
                <a:gdLst>
                  <a:gd name="T0" fmla="*/ 312 w 325"/>
                  <a:gd name="T1" fmla="*/ 206 h 321"/>
                  <a:gd name="T2" fmla="*/ 119 w 325"/>
                  <a:gd name="T3" fmla="*/ 12 h 321"/>
                  <a:gd name="T4" fmla="*/ 73 w 325"/>
                  <a:gd name="T5" fmla="*/ 12 h 321"/>
                  <a:gd name="T6" fmla="*/ 13 w 325"/>
                  <a:gd name="T7" fmla="*/ 72 h 321"/>
                  <a:gd name="T8" fmla="*/ 13 w 325"/>
                  <a:gd name="T9" fmla="*/ 118 h 321"/>
                  <a:gd name="T10" fmla="*/ 207 w 325"/>
                  <a:gd name="T11" fmla="*/ 311 h 321"/>
                  <a:gd name="T12" fmla="*/ 229 w 325"/>
                  <a:gd name="T13" fmla="*/ 321 h 321"/>
                  <a:gd name="T14" fmla="*/ 252 w 325"/>
                  <a:gd name="T15" fmla="*/ 311 h 321"/>
                  <a:gd name="T16" fmla="*/ 312 w 325"/>
                  <a:gd name="T17" fmla="*/ 251 h 321"/>
                  <a:gd name="T18" fmla="*/ 312 w 325"/>
                  <a:gd name="T19" fmla="*/ 251 h 321"/>
                  <a:gd name="T20" fmla="*/ 312 w 325"/>
                  <a:gd name="T21" fmla="*/ 206 h 321"/>
                  <a:gd name="T22" fmla="*/ 238 w 325"/>
                  <a:gd name="T23" fmla="*/ 162 h 321"/>
                  <a:gd name="T24" fmla="*/ 163 w 325"/>
                  <a:gd name="T25" fmla="*/ 237 h 321"/>
                  <a:gd name="T26" fmla="*/ 87 w 325"/>
                  <a:gd name="T27" fmla="*/ 162 h 321"/>
                  <a:gd name="T28" fmla="*/ 163 w 325"/>
                  <a:gd name="T29" fmla="*/ 86 h 321"/>
                  <a:gd name="T30" fmla="*/ 238 w 325"/>
                  <a:gd name="T31" fmla="*/ 162 h 321"/>
                  <a:gd name="T32" fmla="*/ 28 w 325"/>
                  <a:gd name="T33" fmla="*/ 87 h 321"/>
                  <a:gd name="T34" fmla="*/ 88 w 325"/>
                  <a:gd name="T35" fmla="*/ 27 h 321"/>
                  <a:gd name="T36" fmla="*/ 96 w 325"/>
                  <a:gd name="T37" fmla="*/ 24 h 321"/>
                  <a:gd name="T38" fmla="*/ 103 w 325"/>
                  <a:gd name="T39" fmla="*/ 27 h 321"/>
                  <a:gd name="T40" fmla="*/ 148 w 325"/>
                  <a:gd name="T41" fmla="*/ 71 h 321"/>
                  <a:gd name="T42" fmla="*/ 72 w 325"/>
                  <a:gd name="T43" fmla="*/ 147 h 321"/>
                  <a:gd name="T44" fmla="*/ 28 w 325"/>
                  <a:gd name="T45" fmla="*/ 102 h 321"/>
                  <a:gd name="T46" fmla="*/ 28 w 325"/>
                  <a:gd name="T47" fmla="*/ 87 h 321"/>
                  <a:gd name="T48" fmla="*/ 297 w 325"/>
                  <a:gd name="T49" fmla="*/ 236 h 321"/>
                  <a:gd name="T50" fmla="*/ 237 w 325"/>
                  <a:gd name="T51" fmla="*/ 296 h 321"/>
                  <a:gd name="T52" fmla="*/ 222 w 325"/>
                  <a:gd name="T53" fmla="*/ 296 h 321"/>
                  <a:gd name="T54" fmla="*/ 178 w 325"/>
                  <a:gd name="T55" fmla="*/ 252 h 321"/>
                  <a:gd name="T56" fmla="*/ 253 w 325"/>
                  <a:gd name="T57" fmla="*/ 177 h 321"/>
                  <a:gd name="T58" fmla="*/ 297 w 325"/>
                  <a:gd name="T59" fmla="*/ 221 h 321"/>
                  <a:gd name="T60" fmla="*/ 297 w 325"/>
                  <a:gd name="T61" fmla="*/ 236 h 321"/>
                  <a:gd name="T62" fmla="*/ 140 w 325"/>
                  <a:gd name="T63" fmla="*/ 154 h 321"/>
                  <a:gd name="T64" fmla="*/ 140 w 325"/>
                  <a:gd name="T65" fmla="*/ 169 h 321"/>
                  <a:gd name="T66" fmla="*/ 125 w 325"/>
                  <a:gd name="T67" fmla="*/ 169 h 321"/>
                  <a:gd name="T68" fmla="*/ 125 w 325"/>
                  <a:gd name="T69" fmla="*/ 154 h 321"/>
                  <a:gd name="T70" fmla="*/ 140 w 325"/>
                  <a:gd name="T71" fmla="*/ 154 h 321"/>
                  <a:gd name="T72" fmla="*/ 170 w 325"/>
                  <a:gd name="T73" fmla="*/ 124 h 321"/>
                  <a:gd name="T74" fmla="*/ 170 w 325"/>
                  <a:gd name="T75" fmla="*/ 139 h 321"/>
                  <a:gd name="T76" fmla="*/ 155 w 325"/>
                  <a:gd name="T77" fmla="*/ 139 h 321"/>
                  <a:gd name="T78" fmla="*/ 155 w 325"/>
                  <a:gd name="T79" fmla="*/ 124 h 321"/>
                  <a:gd name="T80" fmla="*/ 170 w 325"/>
                  <a:gd name="T81" fmla="*/ 124 h 321"/>
                  <a:gd name="T82" fmla="*/ 170 w 325"/>
                  <a:gd name="T83" fmla="*/ 184 h 321"/>
                  <a:gd name="T84" fmla="*/ 170 w 325"/>
                  <a:gd name="T85" fmla="*/ 199 h 321"/>
                  <a:gd name="T86" fmla="*/ 155 w 325"/>
                  <a:gd name="T87" fmla="*/ 199 h 321"/>
                  <a:gd name="T88" fmla="*/ 155 w 325"/>
                  <a:gd name="T89" fmla="*/ 184 h 321"/>
                  <a:gd name="T90" fmla="*/ 170 w 325"/>
                  <a:gd name="T91" fmla="*/ 184 h 321"/>
                  <a:gd name="T92" fmla="*/ 185 w 325"/>
                  <a:gd name="T93" fmla="*/ 169 h 321"/>
                  <a:gd name="T94" fmla="*/ 185 w 325"/>
                  <a:gd name="T95" fmla="*/ 154 h 321"/>
                  <a:gd name="T96" fmla="*/ 200 w 325"/>
                  <a:gd name="T97" fmla="*/ 154 h 321"/>
                  <a:gd name="T98" fmla="*/ 200 w 325"/>
                  <a:gd name="T99" fmla="*/ 169 h 321"/>
                  <a:gd name="T100" fmla="*/ 185 w 325"/>
                  <a:gd name="T101" fmla="*/ 16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5" h="321">
                    <a:moveTo>
                      <a:pt x="312" y="206"/>
                    </a:moveTo>
                    <a:cubicBezTo>
                      <a:pt x="119" y="12"/>
                      <a:pt x="119" y="12"/>
                      <a:pt x="119" y="12"/>
                    </a:cubicBezTo>
                    <a:cubicBezTo>
                      <a:pt x="106" y="0"/>
                      <a:pt x="85" y="0"/>
                      <a:pt x="73" y="1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85"/>
                      <a:pt x="0" y="105"/>
                      <a:pt x="13" y="118"/>
                    </a:cubicBezTo>
                    <a:cubicBezTo>
                      <a:pt x="207" y="311"/>
                      <a:pt x="207" y="311"/>
                      <a:pt x="207" y="311"/>
                    </a:cubicBezTo>
                    <a:cubicBezTo>
                      <a:pt x="213" y="317"/>
                      <a:pt x="221" y="321"/>
                      <a:pt x="229" y="321"/>
                    </a:cubicBezTo>
                    <a:cubicBezTo>
                      <a:pt x="238" y="321"/>
                      <a:pt x="246" y="317"/>
                      <a:pt x="252" y="311"/>
                    </a:cubicBezTo>
                    <a:cubicBezTo>
                      <a:pt x="312" y="251"/>
                      <a:pt x="312" y="251"/>
                      <a:pt x="312" y="251"/>
                    </a:cubicBezTo>
                    <a:cubicBezTo>
                      <a:pt x="312" y="251"/>
                      <a:pt x="312" y="251"/>
                      <a:pt x="312" y="251"/>
                    </a:cubicBezTo>
                    <a:cubicBezTo>
                      <a:pt x="325" y="239"/>
                      <a:pt x="325" y="218"/>
                      <a:pt x="312" y="206"/>
                    </a:cubicBezTo>
                    <a:close/>
                    <a:moveTo>
                      <a:pt x="238" y="162"/>
                    </a:moveTo>
                    <a:cubicBezTo>
                      <a:pt x="163" y="237"/>
                      <a:pt x="163" y="237"/>
                      <a:pt x="163" y="237"/>
                    </a:cubicBezTo>
                    <a:cubicBezTo>
                      <a:pt x="87" y="162"/>
                      <a:pt x="87" y="162"/>
                      <a:pt x="87" y="162"/>
                    </a:cubicBezTo>
                    <a:cubicBezTo>
                      <a:pt x="163" y="86"/>
                      <a:pt x="163" y="86"/>
                      <a:pt x="163" y="86"/>
                    </a:cubicBezTo>
                    <a:lnTo>
                      <a:pt x="238" y="162"/>
                    </a:lnTo>
                    <a:close/>
                    <a:moveTo>
                      <a:pt x="28" y="8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90" y="25"/>
                      <a:pt x="93" y="24"/>
                      <a:pt x="96" y="24"/>
                    </a:cubicBezTo>
                    <a:cubicBezTo>
                      <a:pt x="99" y="24"/>
                      <a:pt x="101" y="25"/>
                      <a:pt x="103" y="27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72" y="147"/>
                      <a:pt x="72" y="147"/>
                      <a:pt x="72" y="147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98"/>
                      <a:pt x="24" y="92"/>
                      <a:pt x="28" y="87"/>
                    </a:cubicBezTo>
                    <a:close/>
                    <a:moveTo>
                      <a:pt x="297" y="236"/>
                    </a:moveTo>
                    <a:cubicBezTo>
                      <a:pt x="237" y="296"/>
                      <a:pt x="237" y="296"/>
                      <a:pt x="237" y="296"/>
                    </a:cubicBezTo>
                    <a:cubicBezTo>
                      <a:pt x="233" y="300"/>
                      <a:pt x="226" y="300"/>
                      <a:pt x="222" y="296"/>
                    </a:cubicBezTo>
                    <a:cubicBezTo>
                      <a:pt x="178" y="252"/>
                      <a:pt x="178" y="252"/>
                      <a:pt x="178" y="252"/>
                    </a:cubicBezTo>
                    <a:cubicBezTo>
                      <a:pt x="253" y="177"/>
                      <a:pt x="253" y="177"/>
                      <a:pt x="253" y="177"/>
                    </a:cubicBezTo>
                    <a:cubicBezTo>
                      <a:pt x="297" y="221"/>
                      <a:pt x="297" y="221"/>
                      <a:pt x="297" y="221"/>
                    </a:cubicBezTo>
                    <a:cubicBezTo>
                      <a:pt x="301" y="225"/>
                      <a:pt x="301" y="232"/>
                      <a:pt x="297" y="236"/>
                    </a:cubicBezTo>
                    <a:close/>
                    <a:moveTo>
                      <a:pt x="140" y="154"/>
                    </a:moveTo>
                    <a:cubicBezTo>
                      <a:pt x="144" y="158"/>
                      <a:pt x="144" y="165"/>
                      <a:pt x="140" y="169"/>
                    </a:cubicBezTo>
                    <a:cubicBezTo>
                      <a:pt x="136" y="173"/>
                      <a:pt x="129" y="173"/>
                      <a:pt x="125" y="169"/>
                    </a:cubicBezTo>
                    <a:cubicBezTo>
                      <a:pt x="121" y="165"/>
                      <a:pt x="121" y="158"/>
                      <a:pt x="125" y="154"/>
                    </a:cubicBezTo>
                    <a:cubicBezTo>
                      <a:pt x="129" y="150"/>
                      <a:pt x="136" y="150"/>
                      <a:pt x="140" y="154"/>
                    </a:cubicBezTo>
                    <a:close/>
                    <a:moveTo>
                      <a:pt x="170" y="124"/>
                    </a:moveTo>
                    <a:cubicBezTo>
                      <a:pt x="174" y="128"/>
                      <a:pt x="174" y="135"/>
                      <a:pt x="170" y="139"/>
                    </a:cubicBezTo>
                    <a:cubicBezTo>
                      <a:pt x="166" y="143"/>
                      <a:pt x="159" y="143"/>
                      <a:pt x="155" y="139"/>
                    </a:cubicBezTo>
                    <a:cubicBezTo>
                      <a:pt x="151" y="135"/>
                      <a:pt x="151" y="128"/>
                      <a:pt x="155" y="124"/>
                    </a:cubicBezTo>
                    <a:cubicBezTo>
                      <a:pt x="159" y="120"/>
                      <a:pt x="166" y="120"/>
                      <a:pt x="170" y="124"/>
                    </a:cubicBezTo>
                    <a:close/>
                    <a:moveTo>
                      <a:pt x="170" y="184"/>
                    </a:moveTo>
                    <a:cubicBezTo>
                      <a:pt x="174" y="188"/>
                      <a:pt x="174" y="195"/>
                      <a:pt x="170" y="199"/>
                    </a:cubicBezTo>
                    <a:cubicBezTo>
                      <a:pt x="166" y="204"/>
                      <a:pt x="159" y="204"/>
                      <a:pt x="155" y="199"/>
                    </a:cubicBezTo>
                    <a:cubicBezTo>
                      <a:pt x="151" y="195"/>
                      <a:pt x="151" y="188"/>
                      <a:pt x="155" y="184"/>
                    </a:cubicBezTo>
                    <a:cubicBezTo>
                      <a:pt x="159" y="180"/>
                      <a:pt x="166" y="180"/>
                      <a:pt x="170" y="184"/>
                    </a:cubicBezTo>
                    <a:close/>
                    <a:moveTo>
                      <a:pt x="185" y="169"/>
                    </a:moveTo>
                    <a:cubicBezTo>
                      <a:pt x="181" y="165"/>
                      <a:pt x="181" y="158"/>
                      <a:pt x="185" y="154"/>
                    </a:cubicBezTo>
                    <a:cubicBezTo>
                      <a:pt x="189" y="150"/>
                      <a:pt x="196" y="150"/>
                      <a:pt x="200" y="154"/>
                    </a:cubicBezTo>
                    <a:cubicBezTo>
                      <a:pt x="205" y="158"/>
                      <a:pt x="205" y="165"/>
                      <a:pt x="200" y="169"/>
                    </a:cubicBezTo>
                    <a:cubicBezTo>
                      <a:pt x="196" y="173"/>
                      <a:pt x="189" y="173"/>
                      <a:pt x="185" y="169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49" name="Freeform 360"/>
              <p:cNvSpPr>
                <a:spLocks noEditPoints="1"/>
              </p:cNvSpPr>
              <p:nvPr/>
            </p:nvSpPr>
            <p:spPr bwMode="auto">
              <a:xfrm>
                <a:off x="3312" y="2186"/>
                <a:ext cx="341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</p:grpSp>
      <p:grpSp>
        <p:nvGrpSpPr>
          <p:cNvPr id="50" name="Group 454"/>
          <p:cNvGrpSpPr>
            <a:grpSpLocks noChangeAspect="1"/>
          </p:cNvGrpSpPr>
          <p:nvPr/>
        </p:nvGrpSpPr>
        <p:grpSpPr bwMode="auto">
          <a:xfrm>
            <a:off x="6995479" y="3521743"/>
            <a:ext cx="576374" cy="576374"/>
            <a:chOff x="1912" y="1576"/>
            <a:chExt cx="340" cy="340"/>
          </a:xfrm>
          <a:solidFill>
            <a:schemeClr val="accent5"/>
          </a:solidFill>
        </p:grpSpPr>
        <p:sp>
          <p:nvSpPr>
            <p:cNvPr id="51" name="Freeform 455"/>
            <p:cNvSpPr>
              <a:spLocks noEditPoints="1"/>
            </p:cNvSpPr>
            <p:nvPr/>
          </p:nvSpPr>
          <p:spPr bwMode="auto">
            <a:xfrm>
              <a:off x="2004" y="1653"/>
              <a:ext cx="171" cy="170"/>
            </a:xfrm>
            <a:custGeom>
              <a:avLst/>
              <a:gdLst>
                <a:gd name="T0" fmla="*/ 253 w 258"/>
                <a:gd name="T1" fmla="*/ 49 h 256"/>
                <a:gd name="T2" fmla="*/ 238 w 258"/>
                <a:gd name="T3" fmla="*/ 49 h 256"/>
                <a:gd name="T4" fmla="*/ 193 w 258"/>
                <a:gd name="T5" fmla="*/ 94 h 256"/>
                <a:gd name="T6" fmla="*/ 163 w 258"/>
                <a:gd name="T7" fmla="*/ 64 h 256"/>
                <a:gd name="T8" fmla="*/ 208 w 258"/>
                <a:gd name="T9" fmla="*/ 19 h 256"/>
                <a:gd name="T10" fmla="*/ 208 w 258"/>
                <a:gd name="T11" fmla="*/ 4 h 256"/>
                <a:gd name="T12" fmla="*/ 193 w 258"/>
                <a:gd name="T13" fmla="*/ 4 h 256"/>
                <a:gd name="T14" fmla="*/ 148 w 258"/>
                <a:gd name="T15" fmla="*/ 49 h 256"/>
                <a:gd name="T16" fmla="*/ 133 w 258"/>
                <a:gd name="T17" fmla="*/ 34 h 256"/>
                <a:gd name="T18" fmla="*/ 125 w 258"/>
                <a:gd name="T19" fmla="*/ 27 h 256"/>
                <a:gd name="T20" fmla="*/ 110 w 258"/>
                <a:gd name="T21" fmla="*/ 27 h 256"/>
                <a:gd name="T22" fmla="*/ 110 w 258"/>
                <a:gd name="T23" fmla="*/ 42 h 256"/>
                <a:gd name="T24" fmla="*/ 72 w 258"/>
                <a:gd name="T25" fmla="*/ 79 h 256"/>
                <a:gd name="T26" fmla="*/ 51 w 258"/>
                <a:gd name="T27" fmla="*/ 132 h 256"/>
                <a:gd name="T28" fmla="*/ 65 w 258"/>
                <a:gd name="T29" fmla="*/ 177 h 256"/>
                <a:gd name="T30" fmla="*/ 5 w 258"/>
                <a:gd name="T31" fmla="*/ 238 h 256"/>
                <a:gd name="T32" fmla="*/ 5 w 258"/>
                <a:gd name="T33" fmla="*/ 253 h 256"/>
                <a:gd name="T34" fmla="*/ 12 w 258"/>
                <a:gd name="T35" fmla="*/ 256 h 256"/>
                <a:gd name="T36" fmla="*/ 20 w 258"/>
                <a:gd name="T37" fmla="*/ 253 h 256"/>
                <a:gd name="T38" fmla="*/ 81 w 258"/>
                <a:gd name="T39" fmla="*/ 192 h 256"/>
                <a:gd name="T40" fmla="*/ 125 w 258"/>
                <a:gd name="T41" fmla="*/ 207 h 256"/>
                <a:gd name="T42" fmla="*/ 178 w 258"/>
                <a:gd name="T43" fmla="*/ 185 h 256"/>
                <a:gd name="T44" fmla="*/ 216 w 258"/>
                <a:gd name="T45" fmla="*/ 147 h 256"/>
                <a:gd name="T46" fmla="*/ 216 w 258"/>
                <a:gd name="T47" fmla="*/ 147 h 256"/>
                <a:gd name="T48" fmla="*/ 223 w 258"/>
                <a:gd name="T49" fmla="*/ 150 h 256"/>
                <a:gd name="T50" fmla="*/ 231 w 258"/>
                <a:gd name="T51" fmla="*/ 147 h 256"/>
                <a:gd name="T52" fmla="*/ 231 w 258"/>
                <a:gd name="T53" fmla="*/ 132 h 256"/>
                <a:gd name="T54" fmla="*/ 223 w 258"/>
                <a:gd name="T55" fmla="*/ 125 h 256"/>
                <a:gd name="T56" fmla="*/ 208 w 258"/>
                <a:gd name="T57" fmla="*/ 109 h 256"/>
                <a:gd name="T58" fmla="*/ 253 w 258"/>
                <a:gd name="T59" fmla="*/ 64 h 256"/>
                <a:gd name="T60" fmla="*/ 253 w 258"/>
                <a:gd name="T61" fmla="*/ 49 h 256"/>
                <a:gd name="T62" fmla="*/ 163 w 258"/>
                <a:gd name="T63" fmla="*/ 170 h 256"/>
                <a:gd name="T64" fmla="*/ 125 w 258"/>
                <a:gd name="T65" fmla="*/ 185 h 256"/>
                <a:gd name="T66" fmla="*/ 87 w 258"/>
                <a:gd name="T67" fmla="*/ 170 h 256"/>
                <a:gd name="T68" fmla="*/ 72 w 258"/>
                <a:gd name="T69" fmla="*/ 132 h 256"/>
                <a:gd name="T70" fmla="*/ 87 w 258"/>
                <a:gd name="T71" fmla="*/ 94 h 256"/>
                <a:gd name="T72" fmla="*/ 125 w 258"/>
                <a:gd name="T73" fmla="*/ 57 h 256"/>
                <a:gd name="T74" fmla="*/ 201 w 258"/>
                <a:gd name="T75" fmla="*/ 132 h 256"/>
                <a:gd name="T76" fmla="*/ 163 w 258"/>
                <a:gd name="T77" fmla="*/ 17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256">
                  <a:moveTo>
                    <a:pt x="253" y="49"/>
                  </a:moveTo>
                  <a:cubicBezTo>
                    <a:pt x="249" y="45"/>
                    <a:pt x="243" y="45"/>
                    <a:pt x="238" y="49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2" y="15"/>
                    <a:pt x="212" y="8"/>
                    <a:pt x="208" y="4"/>
                  </a:cubicBezTo>
                  <a:cubicBezTo>
                    <a:pt x="204" y="0"/>
                    <a:pt x="197" y="0"/>
                    <a:pt x="193" y="4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1" y="22"/>
                    <a:pt x="114" y="22"/>
                    <a:pt x="110" y="27"/>
                  </a:cubicBezTo>
                  <a:cubicBezTo>
                    <a:pt x="106" y="31"/>
                    <a:pt x="106" y="37"/>
                    <a:pt x="110" y="42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58" y="93"/>
                    <a:pt x="51" y="112"/>
                    <a:pt x="51" y="132"/>
                  </a:cubicBezTo>
                  <a:cubicBezTo>
                    <a:pt x="51" y="148"/>
                    <a:pt x="56" y="164"/>
                    <a:pt x="65" y="177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0" y="242"/>
                    <a:pt x="0" y="249"/>
                    <a:pt x="5" y="253"/>
                  </a:cubicBezTo>
                  <a:cubicBezTo>
                    <a:pt x="7" y="255"/>
                    <a:pt x="9" y="256"/>
                    <a:pt x="12" y="256"/>
                  </a:cubicBezTo>
                  <a:cubicBezTo>
                    <a:pt x="15" y="256"/>
                    <a:pt x="18" y="255"/>
                    <a:pt x="20" y="253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93" y="202"/>
                    <a:pt x="109" y="207"/>
                    <a:pt x="125" y="207"/>
                  </a:cubicBezTo>
                  <a:cubicBezTo>
                    <a:pt x="145" y="207"/>
                    <a:pt x="164" y="199"/>
                    <a:pt x="178" y="185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8" y="149"/>
                    <a:pt x="221" y="150"/>
                    <a:pt x="223" y="150"/>
                  </a:cubicBezTo>
                  <a:cubicBezTo>
                    <a:pt x="226" y="150"/>
                    <a:pt x="229" y="149"/>
                    <a:pt x="231" y="147"/>
                  </a:cubicBezTo>
                  <a:cubicBezTo>
                    <a:pt x="235" y="143"/>
                    <a:pt x="235" y="136"/>
                    <a:pt x="231" y="132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8" y="60"/>
                    <a:pt x="258" y="53"/>
                    <a:pt x="253" y="49"/>
                  </a:cubicBezTo>
                  <a:close/>
                  <a:moveTo>
                    <a:pt x="163" y="170"/>
                  </a:moveTo>
                  <a:cubicBezTo>
                    <a:pt x="153" y="180"/>
                    <a:pt x="139" y="185"/>
                    <a:pt x="125" y="185"/>
                  </a:cubicBezTo>
                  <a:cubicBezTo>
                    <a:pt x="111" y="185"/>
                    <a:pt x="98" y="180"/>
                    <a:pt x="87" y="170"/>
                  </a:cubicBezTo>
                  <a:cubicBezTo>
                    <a:pt x="77" y="160"/>
                    <a:pt x="72" y="146"/>
                    <a:pt x="72" y="132"/>
                  </a:cubicBezTo>
                  <a:cubicBezTo>
                    <a:pt x="72" y="118"/>
                    <a:pt x="77" y="104"/>
                    <a:pt x="87" y="94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201" y="132"/>
                    <a:pt x="201" y="132"/>
                    <a:pt x="201" y="132"/>
                  </a:cubicBezTo>
                  <a:lnTo>
                    <a:pt x="163" y="17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2" name="Freeform 456"/>
            <p:cNvSpPr>
              <a:spLocks noEditPoints="1"/>
            </p:cNvSpPr>
            <p:nvPr/>
          </p:nvSpPr>
          <p:spPr bwMode="auto">
            <a:xfrm>
              <a:off x="1912" y="157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3" name="Group 592"/>
          <p:cNvGrpSpPr>
            <a:grpSpLocks noChangeAspect="1"/>
          </p:cNvGrpSpPr>
          <p:nvPr/>
        </p:nvGrpSpPr>
        <p:grpSpPr bwMode="auto">
          <a:xfrm>
            <a:off x="2007714" y="2108983"/>
            <a:ext cx="474420" cy="475814"/>
            <a:chOff x="2962" y="2760"/>
            <a:chExt cx="340" cy="341"/>
          </a:xfrm>
          <a:solidFill>
            <a:schemeClr val="accent1"/>
          </a:solidFill>
        </p:grpSpPr>
        <p:sp>
          <p:nvSpPr>
            <p:cNvPr id="54" name="Freeform 593"/>
            <p:cNvSpPr>
              <a:spLocks noEditPoints="1"/>
            </p:cNvSpPr>
            <p:nvPr/>
          </p:nvSpPr>
          <p:spPr bwMode="auto">
            <a:xfrm>
              <a:off x="2962" y="276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5" name="Freeform 594"/>
            <p:cNvSpPr>
              <a:spLocks noEditPoints="1"/>
            </p:cNvSpPr>
            <p:nvPr/>
          </p:nvSpPr>
          <p:spPr bwMode="auto">
            <a:xfrm>
              <a:off x="3032" y="2838"/>
              <a:ext cx="199" cy="171"/>
            </a:xfrm>
            <a:custGeom>
              <a:avLst/>
              <a:gdLst>
                <a:gd name="T0" fmla="*/ 292 w 299"/>
                <a:gd name="T1" fmla="*/ 22 h 257"/>
                <a:gd name="T2" fmla="*/ 150 w 299"/>
                <a:gd name="T3" fmla="*/ 21 h 257"/>
                <a:gd name="T4" fmla="*/ 8 w 299"/>
                <a:gd name="T5" fmla="*/ 22 h 257"/>
                <a:gd name="T6" fmla="*/ 0 w 299"/>
                <a:gd name="T7" fmla="*/ 32 h 257"/>
                <a:gd name="T8" fmla="*/ 0 w 299"/>
                <a:gd name="T9" fmla="*/ 245 h 257"/>
                <a:gd name="T10" fmla="*/ 5 w 299"/>
                <a:gd name="T11" fmla="*/ 254 h 257"/>
                <a:gd name="T12" fmla="*/ 15 w 299"/>
                <a:gd name="T13" fmla="*/ 255 h 257"/>
                <a:gd name="T14" fmla="*/ 147 w 299"/>
                <a:gd name="T15" fmla="*/ 256 h 257"/>
                <a:gd name="T16" fmla="*/ 150 w 299"/>
                <a:gd name="T17" fmla="*/ 256 h 257"/>
                <a:gd name="T18" fmla="*/ 154 w 299"/>
                <a:gd name="T19" fmla="*/ 255 h 257"/>
                <a:gd name="T20" fmla="*/ 154 w 299"/>
                <a:gd name="T21" fmla="*/ 255 h 257"/>
                <a:gd name="T22" fmla="*/ 285 w 299"/>
                <a:gd name="T23" fmla="*/ 256 h 257"/>
                <a:gd name="T24" fmla="*/ 295 w 299"/>
                <a:gd name="T25" fmla="*/ 254 h 257"/>
                <a:gd name="T26" fmla="*/ 299 w 299"/>
                <a:gd name="T27" fmla="*/ 245 h 257"/>
                <a:gd name="T28" fmla="*/ 299 w 299"/>
                <a:gd name="T29" fmla="*/ 32 h 257"/>
                <a:gd name="T30" fmla="*/ 292 w 299"/>
                <a:gd name="T31" fmla="*/ 22 h 257"/>
                <a:gd name="T32" fmla="*/ 22 w 299"/>
                <a:gd name="T33" fmla="*/ 231 h 257"/>
                <a:gd name="T34" fmla="*/ 22 w 299"/>
                <a:gd name="T35" fmla="*/ 40 h 257"/>
                <a:gd name="T36" fmla="*/ 139 w 299"/>
                <a:gd name="T37" fmla="*/ 40 h 257"/>
                <a:gd name="T38" fmla="*/ 139 w 299"/>
                <a:gd name="T39" fmla="*/ 232 h 257"/>
                <a:gd name="T40" fmla="*/ 22 w 299"/>
                <a:gd name="T41" fmla="*/ 231 h 257"/>
                <a:gd name="T42" fmla="*/ 278 w 299"/>
                <a:gd name="T43" fmla="*/ 232 h 257"/>
                <a:gd name="T44" fmla="*/ 160 w 299"/>
                <a:gd name="T45" fmla="*/ 231 h 257"/>
                <a:gd name="T46" fmla="*/ 160 w 299"/>
                <a:gd name="T47" fmla="*/ 40 h 257"/>
                <a:gd name="T48" fmla="*/ 278 w 299"/>
                <a:gd name="T49" fmla="*/ 40 h 257"/>
                <a:gd name="T50" fmla="*/ 278 w 299"/>
                <a:gd name="T51" fmla="*/ 2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257">
                  <a:moveTo>
                    <a:pt x="292" y="22"/>
                  </a:moveTo>
                  <a:cubicBezTo>
                    <a:pt x="289" y="21"/>
                    <a:pt x="228" y="0"/>
                    <a:pt x="150" y="21"/>
                  </a:cubicBezTo>
                  <a:cubicBezTo>
                    <a:pt x="137" y="16"/>
                    <a:pt x="85" y="3"/>
                    <a:pt x="8" y="22"/>
                  </a:cubicBezTo>
                  <a:cubicBezTo>
                    <a:pt x="4" y="23"/>
                    <a:pt x="0" y="27"/>
                    <a:pt x="0" y="32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9"/>
                    <a:pt x="2" y="252"/>
                    <a:pt x="5" y="254"/>
                  </a:cubicBezTo>
                  <a:cubicBezTo>
                    <a:pt x="8" y="256"/>
                    <a:pt x="12" y="257"/>
                    <a:pt x="15" y="255"/>
                  </a:cubicBezTo>
                  <a:cubicBezTo>
                    <a:pt x="16" y="255"/>
                    <a:pt x="72" y="233"/>
                    <a:pt x="147" y="256"/>
                  </a:cubicBezTo>
                  <a:cubicBezTo>
                    <a:pt x="148" y="256"/>
                    <a:pt x="149" y="256"/>
                    <a:pt x="150" y="256"/>
                  </a:cubicBezTo>
                  <a:cubicBezTo>
                    <a:pt x="151" y="256"/>
                    <a:pt x="153" y="256"/>
                    <a:pt x="154" y="255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155" y="255"/>
                    <a:pt x="205" y="233"/>
                    <a:pt x="285" y="256"/>
                  </a:cubicBezTo>
                  <a:cubicBezTo>
                    <a:pt x="289" y="256"/>
                    <a:pt x="292" y="256"/>
                    <a:pt x="295" y="254"/>
                  </a:cubicBezTo>
                  <a:cubicBezTo>
                    <a:pt x="297" y="252"/>
                    <a:pt x="299" y="249"/>
                    <a:pt x="299" y="245"/>
                  </a:cubicBezTo>
                  <a:cubicBezTo>
                    <a:pt x="299" y="32"/>
                    <a:pt x="299" y="32"/>
                    <a:pt x="299" y="32"/>
                  </a:cubicBezTo>
                  <a:cubicBezTo>
                    <a:pt x="299" y="27"/>
                    <a:pt x="296" y="23"/>
                    <a:pt x="292" y="22"/>
                  </a:cubicBezTo>
                  <a:close/>
                  <a:moveTo>
                    <a:pt x="22" y="231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81" y="27"/>
                    <a:pt x="123" y="36"/>
                    <a:pt x="139" y="4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86" y="219"/>
                    <a:pt x="43" y="225"/>
                    <a:pt x="22" y="231"/>
                  </a:cubicBezTo>
                  <a:close/>
                  <a:moveTo>
                    <a:pt x="278" y="232"/>
                  </a:moveTo>
                  <a:cubicBezTo>
                    <a:pt x="222" y="218"/>
                    <a:pt x="181" y="225"/>
                    <a:pt x="160" y="231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215" y="27"/>
                    <a:pt x="261" y="36"/>
                    <a:pt x="278" y="40"/>
                  </a:cubicBezTo>
                  <a:lnTo>
                    <a:pt x="278" y="232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6" name="Group 556"/>
          <p:cNvGrpSpPr>
            <a:grpSpLocks noChangeAspect="1"/>
          </p:cNvGrpSpPr>
          <p:nvPr/>
        </p:nvGrpSpPr>
        <p:grpSpPr bwMode="auto">
          <a:xfrm>
            <a:off x="7560527" y="4570499"/>
            <a:ext cx="434197" cy="432924"/>
            <a:chOff x="3513" y="1927"/>
            <a:chExt cx="341" cy="340"/>
          </a:xfrm>
          <a:solidFill>
            <a:schemeClr val="accent6"/>
          </a:solidFill>
        </p:grpSpPr>
        <p:sp>
          <p:nvSpPr>
            <p:cNvPr id="57" name="Freeform 557"/>
            <p:cNvSpPr>
              <a:spLocks noEditPoints="1"/>
            </p:cNvSpPr>
            <p:nvPr/>
          </p:nvSpPr>
          <p:spPr bwMode="auto">
            <a:xfrm>
              <a:off x="3513" y="1927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8" name="Freeform 558"/>
            <p:cNvSpPr>
              <a:spLocks noEditPoints="1"/>
            </p:cNvSpPr>
            <p:nvPr/>
          </p:nvSpPr>
          <p:spPr bwMode="auto">
            <a:xfrm>
              <a:off x="3577" y="2019"/>
              <a:ext cx="206" cy="156"/>
            </a:xfrm>
            <a:custGeom>
              <a:avLst/>
              <a:gdLst>
                <a:gd name="T0" fmla="*/ 288 w 309"/>
                <a:gd name="T1" fmla="*/ 164 h 235"/>
                <a:gd name="T2" fmla="*/ 288 w 309"/>
                <a:gd name="T3" fmla="*/ 107 h 235"/>
                <a:gd name="T4" fmla="*/ 266 w 309"/>
                <a:gd name="T5" fmla="*/ 86 h 235"/>
                <a:gd name="T6" fmla="*/ 245 w 309"/>
                <a:gd name="T7" fmla="*/ 86 h 235"/>
                <a:gd name="T8" fmla="*/ 245 w 309"/>
                <a:gd name="T9" fmla="*/ 32 h 235"/>
                <a:gd name="T10" fmla="*/ 224 w 309"/>
                <a:gd name="T11" fmla="*/ 11 h 235"/>
                <a:gd name="T12" fmla="*/ 213 w 309"/>
                <a:gd name="T13" fmla="*/ 22 h 235"/>
                <a:gd name="T14" fmla="*/ 224 w 309"/>
                <a:gd name="T15" fmla="*/ 32 h 235"/>
                <a:gd name="T16" fmla="*/ 224 w 309"/>
                <a:gd name="T17" fmla="*/ 86 h 235"/>
                <a:gd name="T18" fmla="*/ 168 w 309"/>
                <a:gd name="T19" fmla="*/ 86 h 235"/>
                <a:gd name="T20" fmla="*/ 149 w 309"/>
                <a:gd name="T21" fmla="*/ 20 h 235"/>
                <a:gd name="T22" fmla="*/ 128 w 309"/>
                <a:gd name="T23" fmla="*/ 0 h 235"/>
                <a:gd name="T24" fmla="*/ 64 w 309"/>
                <a:gd name="T25" fmla="*/ 0 h 235"/>
                <a:gd name="T26" fmla="*/ 53 w 309"/>
                <a:gd name="T27" fmla="*/ 10 h 235"/>
                <a:gd name="T28" fmla="*/ 43 w 309"/>
                <a:gd name="T29" fmla="*/ 93 h 235"/>
                <a:gd name="T30" fmla="*/ 0 w 309"/>
                <a:gd name="T31" fmla="*/ 160 h 235"/>
                <a:gd name="T32" fmla="*/ 74 w 309"/>
                <a:gd name="T33" fmla="*/ 235 h 235"/>
                <a:gd name="T34" fmla="*/ 127 w 309"/>
                <a:gd name="T35" fmla="*/ 213 h 235"/>
                <a:gd name="T36" fmla="*/ 128 w 309"/>
                <a:gd name="T37" fmla="*/ 214 h 235"/>
                <a:gd name="T38" fmla="*/ 238 w 309"/>
                <a:gd name="T39" fmla="*/ 214 h 235"/>
                <a:gd name="T40" fmla="*/ 272 w 309"/>
                <a:gd name="T41" fmla="*/ 235 h 235"/>
                <a:gd name="T42" fmla="*/ 309 w 309"/>
                <a:gd name="T43" fmla="*/ 198 h 235"/>
                <a:gd name="T44" fmla="*/ 288 w 309"/>
                <a:gd name="T45" fmla="*/ 164 h 235"/>
                <a:gd name="T46" fmla="*/ 266 w 309"/>
                <a:gd name="T47" fmla="*/ 161 h 235"/>
                <a:gd name="T48" fmla="*/ 235 w 309"/>
                <a:gd name="T49" fmla="*/ 192 h 235"/>
                <a:gd name="T50" fmla="*/ 142 w 309"/>
                <a:gd name="T51" fmla="*/ 192 h 235"/>
                <a:gd name="T52" fmla="*/ 149 w 309"/>
                <a:gd name="T53" fmla="*/ 160 h 235"/>
                <a:gd name="T54" fmla="*/ 126 w 309"/>
                <a:gd name="T55" fmla="*/ 107 h 235"/>
                <a:gd name="T56" fmla="*/ 266 w 309"/>
                <a:gd name="T57" fmla="*/ 107 h 235"/>
                <a:gd name="T58" fmla="*/ 266 w 309"/>
                <a:gd name="T59" fmla="*/ 161 h 235"/>
                <a:gd name="T60" fmla="*/ 73 w 309"/>
                <a:gd name="T61" fmla="*/ 22 h 235"/>
                <a:gd name="T62" fmla="*/ 128 w 309"/>
                <a:gd name="T63" fmla="*/ 22 h 235"/>
                <a:gd name="T64" fmla="*/ 128 w 309"/>
                <a:gd name="T65" fmla="*/ 25 h 235"/>
                <a:gd name="T66" fmla="*/ 146 w 309"/>
                <a:gd name="T67" fmla="*/ 86 h 235"/>
                <a:gd name="T68" fmla="*/ 85 w 309"/>
                <a:gd name="T69" fmla="*/ 86 h 235"/>
                <a:gd name="T70" fmla="*/ 83 w 309"/>
                <a:gd name="T71" fmla="*/ 86 h 235"/>
                <a:gd name="T72" fmla="*/ 74 w 309"/>
                <a:gd name="T73" fmla="*/ 86 h 235"/>
                <a:gd name="T74" fmla="*/ 65 w 309"/>
                <a:gd name="T75" fmla="*/ 86 h 235"/>
                <a:gd name="T76" fmla="*/ 73 w 309"/>
                <a:gd name="T77" fmla="*/ 22 h 235"/>
                <a:gd name="T78" fmla="*/ 74 w 309"/>
                <a:gd name="T79" fmla="*/ 214 h 235"/>
                <a:gd name="T80" fmla="*/ 21 w 309"/>
                <a:gd name="T81" fmla="*/ 160 h 235"/>
                <a:gd name="T82" fmla="*/ 74 w 309"/>
                <a:gd name="T83" fmla="*/ 107 h 235"/>
                <a:gd name="T84" fmla="*/ 128 w 309"/>
                <a:gd name="T85" fmla="*/ 160 h 235"/>
                <a:gd name="T86" fmla="*/ 74 w 309"/>
                <a:gd name="T87" fmla="*/ 214 h 235"/>
                <a:gd name="T88" fmla="*/ 272 w 309"/>
                <a:gd name="T89" fmla="*/ 214 h 235"/>
                <a:gd name="T90" fmla="*/ 256 w 309"/>
                <a:gd name="T91" fmla="*/ 198 h 235"/>
                <a:gd name="T92" fmla="*/ 272 w 309"/>
                <a:gd name="T93" fmla="*/ 182 h 235"/>
                <a:gd name="T94" fmla="*/ 288 w 309"/>
                <a:gd name="T95" fmla="*/ 198 h 235"/>
                <a:gd name="T96" fmla="*/ 272 w 309"/>
                <a:gd name="T97" fmla="*/ 214 h 235"/>
                <a:gd name="T98" fmla="*/ 234 w 309"/>
                <a:gd name="T99" fmla="*/ 128 h 235"/>
                <a:gd name="T100" fmla="*/ 245 w 309"/>
                <a:gd name="T101" fmla="*/ 139 h 235"/>
                <a:gd name="T102" fmla="*/ 234 w 309"/>
                <a:gd name="T103" fmla="*/ 150 h 235"/>
                <a:gd name="T104" fmla="*/ 213 w 309"/>
                <a:gd name="T105" fmla="*/ 150 h 235"/>
                <a:gd name="T106" fmla="*/ 202 w 309"/>
                <a:gd name="T107" fmla="*/ 139 h 235"/>
                <a:gd name="T108" fmla="*/ 213 w 309"/>
                <a:gd name="T109" fmla="*/ 128 h 235"/>
                <a:gd name="T110" fmla="*/ 234 w 309"/>
                <a:gd name="T111" fmla="*/ 1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9" h="235">
                  <a:moveTo>
                    <a:pt x="288" y="164"/>
                  </a:moveTo>
                  <a:cubicBezTo>
                    <a:pt x="288" y="107"/>
                    <a:pt x="288" y="107"/>
                    <a:pt x="288" y="107"/>
                  </a:cubicBezTo>
                  <a:cubicBezTo>
                    <a:pt x="288" y="95"/>
                    <a:pt x="278" y="86"/>
                    <a:pt x="266" y="86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5" y="21"/>
                    <a:pt x="235" y="11"/>
                    <a:pt x="224" y="11"/>
                  </a:cubicBezTo>
                  <a:cubicBezTo>
                    <a:pt x="218" y="11"/>
                    <a:pt x="213" y="16"/>
                    <a:pt x="213" y="22"/>
                  </a:cubicBezTo>
                  <a:cubicBezTo>
                    <a:pt x="213" y="28"/>
                    <a:pt x="218" y="32"/>
                    <a:pt x="224" y="32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9"/>
                    <a:pt x="139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8" y="0"/>
                    <a:pt x="54" y="4"/>
                    <a:pt x="53" y="1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17" y="105"/>
                    <a:pt x="0" y="130"/>
                    <a:pt x="0" y="160"/>
                  </a:cubicBezTo>
                  <a:cubicBezTo>
                    <a:pt x="0" y="202"/>
                    <a:pt x="33" y="235"/>
                    <a:pt x="74" y="235"/>
                  </a:cubicBezTo>
                  <a:cubicBezTo>
                    <a:pt x="95" y="235"/>
                    <a:pt x="113" y="227"/>
                    <a:pt x="127" y="213"/>
                  </a:cubicBezTo>
                  <a:cubicBezTo>
                    <a:pt x="127" y="214"/>
                    <a:pt x="127" y="214"/>
                    <a:pt x="128" y="214"/>
                  </a:cubicBezTo>
                  <a:cubicBezTo>
                    <a:pt x="238" y="214"/>
                    <a:pt x="238" y="214"/>
                    <a:pt x="238" y="214"/>
                  </a:cubicBezTo>
                  <a:cubicBezTo>
                    <a:pt x="244" y="226"/>
                    <a:pt x="257" y="235"/>
                    <a:pt x="272" y="235"/>
                  </a:cubicBezTo>
                  <a:cubicBezTo>
                    <a:pt x="292" y="235"/>
                    <a:pt x="309" y="218"/>
                    <a:pt x="309" y="198"/>
                  </a:cubicBezTo>
                  <a:cubicBezTo>
                    <a:pt x="309" y="183"/>
                    <a:pt x="300" y="170"/>
                    <a:pt x="288" y="164"/>
                  </a:cubicBezTo>
                  <a:close/>
                  <a:moveTo>
                    <a:pt x="266" y="161"/>
                  </a:moveTo>
                  <a:cubicBezTo>
                    <a:pt x="250" y="163"/>
                    <a:pt x="237" y="176"/>
                    <a:pt x="235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6" y="183"/>
                    <a:pt x="149" y="172"/>
                    <a:pt x="149" y="160"/>
                  </a:cubicBezTo>
                  <a:cubicBezTo>
                    <a:pt x="149" y="139"/>
                    <a:pt x="140" y="121"/>
                    <a:pt x="126" y="107"/>
                  </a:cubicBezTo>
                  <a:cubicBezTo>
                    <a:pt x="266" y="107"/>
                    <a:pt x="266" y="107"/>
                    <a:pt x="266" y="107"/>
                  </a:cubicBezTo>
                  <a:lnTo>
                    <a:pt x="266" y="161"/>
                  </a:lnTo>
                  <a:close/>
                  <a:moveTo>
                    <a:pt x="73" y="22"/>
                  </a:moveTo>
                  <a:cubicBezTo>
                    <a:pt x="128" y="22"/>
                    <a:pt x="128" y="22"/>
                    <a:pt x="128" y="22"/>
                  </a:cubicBezTo>
                  <a:cubicBezTo>
                    <a:pt x="128" y="23"/>
                    <a:pt x="128" y="24"/>
                    <a:pt x="128" y="2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3" y="86"/>
                    <a:pt x="83" y="86"/>
                  </a:cubicBezTo>
                  <a:cubicBezTo>
                    <a:pt x="80" y="86"/>
                    <a:pt x="77" y="86"/>
                    <a:pt x="74" y="86"/>
                  </a:cubicBezTo>
                  <a:cubicBezTo>
                    <a:pt x="71" y="86"/>
                    <a:pt x="68" y="86"/>
                    <a:pt x="65" y="86"/>
                  </a:cubicBezTo>
                  <a:lnTo>
                    <a:pt x="73" y="22"/>
                  </a:lnTo>
                  <a:close/>
                  <a:moveTo>
                    <a:pt x="74" y="214"/>
                  </a:moveTo>
                  <a:cubicBezTo>
                    <a:pt x="45" y="214"/>
                    <a:pt x="21" y="190"/>
                    <a:pt x="21" y="160"/>
                  </a:cubicBezTo>
                  <a:cubicBezTo>
                    <a:pt x="21" y="131"/>
                    <a:pt x="45" y="107"/>
                    <a:pt x="74" y="107"/>
                  </a:cubicBezTo>
                  <a:cubicBezTo>
                    <a:pt x="104" y="107"/>
                    <a:pt x="128" y="131"/>
                    <a:pt x="128" y="160"/>
                  </a:cubicBezTo>
                  <a:cubicBezTo>
                    <a:pt x="128" y="190"/>
                    <a:pt x="104" y="214"/>
                    <a:pt x="74" y="214"/>
                  </a:cubicBezTo>
                  <a:close/>
                  <a:moveTo>
                    <a:pt x="272" y="214"/>
                  </a:moveTo>
                  <a:cubicBezTo>
                    <a:pt x="263" y="214"/>
                    <a:pt x="256" y="206"/>
                    <a:pt x="256" y="198"/>
                  </a:cubicBezTo>
                  <a:cubicBezTo>
                    <a:pt x="256" y="189"/>
                    <a:pt x="263" y="182"/>
                    <a:pt x="272" y="182"/>
                  </a:cubicBezTo>
                  <a:cubicBezTo>
                    <a:pt x="280" y="182"/>
                    <a:pt x="288" y="189"/>
                    <a:pt x="288" y="198"/>
                  </a:cubicBezTo>
                  <a:cubicBezTo>
                    <a:pt x="288" y="206"/>
                    <a:pt x="280" y="214"/>
                    <a:pt x="272" y="214"/>
                  </a:cubicBezTo>
                  <a:close/>
                  <a:moveTo>
                    <a:pt x="234" y="128"/>
                  </a:moveTo>
                  <a:cubicBezTo>
                    <a:pt x="240" y="128"/>
                    <a:pt x="245" y="133"/>
                    <a:pt x="245" y="139"/>
                  </a:cubicBezTo>
                  <a:cubicBezTo>
                    <a:pt x="245" y="145"/>
                    <a:pt x="240" y="150"/>
                    <a:pt x="234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07" y="150"/>
                    <a:pt x="202" y="145"/>
                    <a:pt x="202" y="139"/>
                  </a:cubicBezTo>
                  <a:cubicBezTo>
                    <a:pt x="202" y="133"/>
                    <a:pt x="207" y="128"/>
                    <a:pt x="213" y="128"/>
                  </a:cubicBezTo>
                  <a:lnTo>
                    <a:pt x="234" y="128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" y="1065408"/>
            <a:ext cx="2208839" cy="8099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68" y="2054944"/>
            <a:ext cx="770145" cy="734204"/>
          </a:xfrm>
          <a:prstGeom prst="rect">
            <a:avLst/>
          </a:prstGeom>
        </p:spPr>
      </p:pic>
      <p:pic>
        <p:nvPicPr>
          <p:cNvPr id="62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9" y="80437"/>
            <a:ext cx="628323" cy="8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7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Impact of State Biennial Budget Cycle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019000"/>
              </p:ext>
            </p:extLst>
          </p:nvPr>
        </p:nvGraphicFramePr>
        <p:xfrm>
          <a:off x="1096597" y="1052398"/>
          <a:ext cx="7131827" cy="376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75044" y="2445027"/>
            <a:ext cx="1377724" cy="1217786"/>
            <a:chOff x="3505200" y="3276600"/>
            <a:chExt cx="2057400" cy="1600200"/>
          </a:xfrm>
          <a:solidFill>
            <a:srgbClr val="CC99FF"/>
          </a:solidFill>
        </p:grpSpPr>
        <p:sp>
          <p:nvSpPr>
            <p:cNvPr id="8" name="Oval 7"/>
            <p:cNvSpPr/>
            <p:nvPr/>
          </p:nvSpPr>
          <p:spPr>
            <a:xfrm>
              <a:off x="3505200" y="3276600"/>
              <a:ext cx="2057400" cy="1600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4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3552736"/>
              <a:ext cx="1524000" cy="1091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Advocates,  Interest Groups, &amp; Public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0626" y="1181611"/>
            <a:ext cx="21994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State budget is for a two-year period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2474" y="1889238"/>
            <a:ext cx="217090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From agency requests to a  signed budget bill: 9 to 12 months   (or longer)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625" y="3338818"/>
            <a:ext cx="219946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Current requests: July 1, </a:t>
            </a:r>
            <a:r>
              <a:rPr lang="en-US" sz="2000" b="1" i="1" dirty="0" smtClean="0"/>
              <a:t>2021 </a:t>
            </a:r>
            <a:r>
              <a:rPr lang="en-US" sz="2000" b="1" i="1" dirty="0"/>
              <a:t>through June 30, </a:t>
            </a:r>
            <a:r>
              <a:rPr lang="en-US" sz="2000" b="1" i="1" dirty="0" smtClean="0"/>
              <a:t>2023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910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 if your job wasn’t hard enough…</a:t>
            </a:r>
            <a:endParaRPr lang="en-US" dirty="0"/>
          </a:p>
        </p:txBody>
      </p:sp>
      <p:pic>
        <p:nvPicPr>
          <p:cNvPr id="1026" name="Picture 2" descr="Illustration of a SARS-CoV-2 vi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70588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3447" y="4866501"/>
            <a:ext cx="272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Image credit: Centers for Disease Control</a:t>
            </a:r>
            <a:endParaRPr lang="en-US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66658" y="1442312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Virtual/Hybrid</a:t>
            </a:r>
            <a:br>
              <a:rPr lang="en-US" sz="2000" dirty="0" smtClean="0">
                <a:latin typeface="Lato Black" panose="020F0A02020204030203" pitchFamily="34" charset="0"/>
              </a:rPr>
            </a:br>
            <a:r>
              <a:rPr lang="en-US" sz="2000" dirty="0" smtClean="0">
                <a:latin typeface="Lato Black" panose="020F0A02020204030203" pitchFamily="34" charset="0"/>
              </a:rPr>
              <a:t>Instruction</a:t>
            </a:r>
            <a:endParaRPr lang="en-US" sz="2000" dirty="0">
              <a:latin typeface="Lato Black" panose="020F0A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1241" y="2670853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Spring/Summer</a:t>
            </a:r>
            <a:br>
              <a:rPr lang="en-US" sz="2000" dirty="0" smtClean="0">
                <a:latin typeface="Lato Black" panose="020F0A02020204030203" pitchFamily="34" charset="0"/>
              </a:rPr>
            </a:br>
            <a:r>
              <a:rPr lang="en-US" sz="2000" dirty="0" smtClean="0">
                <a:latin typeface="Lato Black" panose="020F0A02020204030203" pitchFamily="34" charset="0"/>
              </a:rPr>
              <a:t>Vaccinations</a:t>
            </a:r>
            <a:endParaRPr lang="en-US" sz="2000" dirty="0">
              <a:latin typeface="Lato Black" panose="020F0A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297" y="3936460"/>
            <a:ext cx="1746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More Federal</a:t>
            </a:r>
            <a:br>
              <a:rPr lang="en-US" sz="2000" dirty="0" smtClean="0">
                <a:latin typeface="Lato Black" panose="020F0A02020204030203" pitchFamily="34" charset="0"/>
              </a:rPr>
            </a:br>
            <a:r>
              <a:rPr lang="en-US" sz="2000" dirty="0" smtClean="0">
                <a:latin typeface="Lato Black" panose="020F0A02020204030203" pitchFamily="34" charset="0"/>
              </a:rPr>
              <a:t>Funds?</a:t>
            </a:r>
            <a:endParaRPr lang="en-US" sz="2000" dirty="0">
              <a:latin typeface="Lato Black" panose="020F0A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403" y="1442312"/>
            <a:ext cx="2417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Enrollment &amp;</a:t>
            </a:r>
            <a:br>
              <a:rPr lang="en-US" sz="2000" dirty="0" smtClean="0">
                <a:latin typeface="Lato Black" panose="020F0A02020204030203" pitchFamily="34" charset="0"/>
              </a:rPr>
            </a:br>
            <a:r>
              <a:rPr lang="en-US" sz="2000" dirty="0" smtClean="0">
                <a:latin typeface="Lato Black" panose="020F0A02020204030203" pitchFamily="34" charset="0"/>
              </a:rPr>
              <a:t>Membership Drops</a:t>
            </a:r>
            <a:endParaRPr lang="en-US" sz="2000" dirty="0">
              <a:latin typeface="Lato Black" panose="020F0A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567" y="2670853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Staffing</a:t>
            </a:r>
            <a:br>
              <a:rPr lang="en-US" sz="2000" dirty="0" smtClean="0">
                <a:latin typeface="Lato Black" panose="020F0A02020204030203" pitchFamily="34" charset="0"/>
              </a:rPr>
            </a:br>
            <a:r>
              <a:rPr lang="en-US" sz="2000" dirty="0" smtClean="0">
                <a:latin typeface="Lato Black" panose="020F0A02020204030203" pitchFamily="34" charset="0"/>
              </a:rPr>
              <a:t>Difficulties</a:t>
            </a:r>
            <a:endParaRPr lang="en-US" sz="2000" dirty="0">
              <a:latin typeface="Lato Black" panose="020F0A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6006" y="3936460"/>
            <a:ext cx="1741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(Re-)Opening</a:t>
            </a:r>
            <a:br>
              <a:rPr lang="en-US" sz="2000" dirty="0" smtClean="0">
                <a:latin typeface="Lato Black" panose="020F0A02020204030203" pitchFamily="34" charset="0"/>
              </a:rPr>
            </a:br>
            <a:r>
              <a:rPr lang="en-US" sz="2000" dirty="0" smtClean="0">
                <a:latin typeface="Lato Black" panose="020F0A02020204030203" pitchFamily="34" charset="0"/>
              </a:rPr>
              <a:t>Safely</a:t>
            </a:r>
            <a:endParaRPr lang="en-US" sz="2000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COVID-19: 2020 vs.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September 2020 headcounts down 3%</a:t>
            </a:r>
          </a:p>
          <a:p>
            <a:r>
              <a:rPr lang="en-US" dirty="0" smtClean="0"/>
              <a:t>Summer 2020 membership down 57%</a:t>
            </a:r>
          </a:p>
          <a:p>
            <a:r>
              <a:rPr lang="en-US" dirty="0" smtClean="0"/>
              <a:t>Fall 2020 membership down 4%</a:t>
            </a:r>
          </a:p>
          <a:p>
            <a:pPr lvl="1"/>
            <a:r>
              <a:rPr lang="en-US" dirty="0" smtClean="0"/>
              <a:t>Revenue Limit membership down 3% because summer FTE counts as 40%</a:t>
            </a:r>
          </a:p>
          <a:p>
            <a:pPr lvl="1"/>
            <a:r>
              <a:rPr lang="en-US" dirty="0" smtClean="0"/>
              <a:t>Previous trend was about a 0.5% drop year to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COVID-19 Membership Impacts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0477" y="1270746"/>
            <a:ext cx="3899647" cy="34962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 panose="020F0A02020204030203" pitchFamily="34" charset="0"/>
              </a:rPr>
              <a:t>Revenue Limit</a:t>
            </a:r>
          </a:p>
          <a:p>
            <a:pPr algn="ctr"/>
            <a:endParaRPr lang="en-US" sz="2400" dirty="0">
              <a:latin typeface="Lato" panose="020F0502020204030203" pitchFamily="34" charset="0"/>
            </a:endParaRPr>
          </a:p>
          <a:p>
            <a:pPr algn="ctr"/>
            <a:r>
              <a:rPr lang="en-US" sz="2400" dirty="0" smtClean="0">
                <a:latin typeface="Lato" panose="020F0502020204030203" pitchFamily="34" charset="0"/>
              </a:rPr>
              <a:t>3-year membership average about 1% lower than it would be otherwise in</a:t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2020-21, 2021-22,</a:t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and 2022-23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5424" y="1270745"/>
            <a:ext cx="3899647" cy="34962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 panose="020F0A02020204030203" pitchFamily="34" charset="0"/>
              </a:rPr>
              <a:t>General State Aids</a:t>
            </a:r>
          </a:p>
          <a:p>
            <a:pPr algn="ctr"/>
            <a:endParaRPr lang="en-US" sz="2400" dirty="0">
              <a:latin typeface="Lato" panose="020F0502020204030203" pitchFamily="34" charset="0"/>
            </a:endParaRPr>
          </a:p>
          <a:p>
            <a:pPr algn="ctr"/>
            <a:r>
              <a:rPr lang="en-US" sz="2400" dirty="0" smtClean="0">
                <a:latin typeface="Lato" panose="020F0502020204030203" pitchFamily="34" charset="0"/>
              </a:rPr>
              <a:t>2020-21 membership rearranges 2021-22 aid dollars within the formula—districts still get the total amount appropriated</a:t>
            </a:r>
            <a:endParaRPr lang="en-US" sz="2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DPI’s 2021-2023 Budget Proposal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State Aids</a:t>
            </a:r>
          </a:p>
          <a:p>
            <a:pPr lvl="1"/>
            <a:r>
              <a:rPr lang="en-US" dirty="0" smtClean="0"/>
              <a:t>Temporarily raise the Special Adjustment Aid percentage from 85% to 90% in both</a:t>
            </a:r>
            <a:br>
              <a:rPr lang="en-US" dirty="0" smtClean="0"/>
            </a:br>
            <a:r>
              <a:rPr lang="en-US" dirty="0" smtClean="0"/>
              <a:t>2021-22 and 2022-23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DPI’s 2021-2023 Budget Proposal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Revenue Limits</a:t>
            </a:r>
            <a:endParaRPr lang="en-US" dirty="0" smtClean="0"/>
          </a:p>
          <a:p>
            <a:pPr lvl="1"/>
            <a:r>
              <a:rPr lang="en-US" dirty="0" smtClean="0"/>
              <a:t>Temporarily </a:t>
            </a:r>
            <a:r>
              <a:rPr lang="en-US" dirty="0" smtClean="0"/>
              <a:t>restore this year’s Declining Enrollment &amp; Hold Harmless exemptions to next year’s Revenue Limit base</a:t>
            </a:r>
          </a:p>
          <a:p>
            <a:pPr lvl="1"/>
            <a:r>
              <a:rPr lang="en-US" dirty="0" smtClean="0"/>
              <a:t>Use the better of 2019 or 2020 for summer &amp; September membership in the 3-year averages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Upcoming Reports and Activities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9507" y="1383072"/>
            <a:ext cx="8604985" cy="3336002"/>
            <a:chOff x="0" y="1135606"/>
            <a:chExt cx="9144001" cy="35449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35606"/>
              <a:ext cx="9144000" cy="15146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88389"/>
              <a:ext cx="9144001" cy="5516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111146"/>
              <a:ext cx="9144000" cy="3922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483814"/>
              <a:ext cx="9144000" cy="1196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9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DPI’s 2021-2023 Budget Proposal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75957507"/>
              </p:ext>
            </p:extLst>
          </p:nvPr>
        </p:nvGraphicFramePr>
        <p:xfrm>
          <a:off x="4886527" y="2311045"/>
          <a:ext cx="36576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8969" y="1290448"/>
            <a:ext cx="7386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" panose="020F0502020204030203" pitchFamily="34" charset="0"/>
              </a:rPr>
              <a:t>Why do we need </a:t>
            </a:r>
            <a:r>
              <a:rPr lang="en-US" sz="2000" u="sng" dirty="0" smtClean="0">
                <a:latin typeface="Lato" panose="020F0502020204030203" pitchFamily="34" charset="0"/>
              </a:rPr>
              <a:t>both</a:t>
            </a:r>
            <a:r>
              <a:rPr lang="en-US" sz="2000" dirty="0" smtClean="0">
                <a:latin typeface="Lato" panose="020F0502020204030203" pitchFamily="34" charset="0"/>
              </a:rPr>
              <a:t> the restored base </a:t>
            </a:r>
            <a:r>
              <a:rPr lang="en-US" sz="2000" u="sng" dirty="0" smtClean="0">
                <a:latin typeface="Lato" panose="020F0502020204030203" pitchFamily="34" charset="0"/>
              </a:rPr>
              <a:t>and</a:t>
            </a:r>
            <a:r>
              <a:rPr lang="en-US" sz="2000" dirty="0" smtClean="0">
                <a:latin typeface="Lato" panose="020F0502020204030203" pitchFamily="34" charset="0"/>
              </a:rPr>
              <a:t> membership pieces?</a:t>
            </a:r>
          </a:p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Because the 2020-21 Revenue Limit already happened.</a:t>
            </a:r>
            <a:endParaRPr lang="en-US" sz="2000" dirty="0">
              <a:latin typeface="Lato Black" panose="020F0A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35" y="2223385"/>
            <a:ext cx="41435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u="sng" dirty="0" smtClean="0">
                <a:latin typeface="Lato" panose="020F0502020204030203" pitchFamily="34" charset="0"/>
              </a:rPr>
              <a:t>Current Law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ato" panose="020F0502020204030203" pitchFamily="34" charset="0"/>
              </a:rPr>
              <a:t>Districts already got one-time Declining Enrollment &amp; Hold Harmless this year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ato" panose="020F0502020204030203" pitchFamily="34" charset="0"/>
              </a:rPr>
              <a:t>Lower membership means a lower base in 2021-22 and 2022-23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ato" panose="020F0502020204030203" pitchFamily="34" charset="0"/>
              </a:rPr>
              <a:t>Revenue authority comes back in 2023-24 when 2020 comes out of the 3-year rolling average</a:t>
            </a:r>
            <a:endParaRPr lang="en-US" sz="16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DPI’s 2021-2023 Budget Proposal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886527" y="2311045"/>
          <a:ext cx="36576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8969" y="1290448"/>
            <a:ext cx="7386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Lato" panose="020F0502020204030203" pitchFamily="34" charset="0"/>
              </a:rPr>
              <a:t>Why do we need </a:t>
            </a:r>
            <a:r>
              <a:rPr lang="en-US" sz="2000" u="sng" dirty="0" smtClean="0">
                <a:latin typeface="Lato" panose="020F0502020204030203" pitchFamily="34" charset="0"/>
              </a:rPr>
              <a:t>both</a:t>
            </a:r>
            <a:r>
              <a:rPr lang="en-US" sz="2000" dirty="0" smtClean="0">
                <a:latin typeface="Lato" panose="020F0502020204030203" pitchFamily="34" charset="0"/>
              </a:rPr>
              <a:t> the restored base </a:t>
            </a:r>
            <a:r>
              <a:rPr lang="en-US" sz="2000" u="sng" dirty="0" smtClean="0">
                <a:latin typeface="Lato" panose="020F0502020204030203" pitchFamily="34" charset="0"/>
              </a:rPr>
              <a:t>and</a:t>
            </a:r>
            <a:r>
              <a:rPr lang="en-US" sz="2000" dirty="0" smtClean="0">
                <a:latin typeface="Lato" panose="020F0502020204030203" pitchFamily="34" charset="0"/>
              </a:rPr>
              <a:t> membership pieces?</a:t>
            </a:r>
          </a:p>
          <a:p>
            <a:pPr algn="ctr"/>
            <a:r>
              <a:rPr lang="en-US" sz="2000" dirty="0" smtClean="0">
                <a:latin typeface="Lato Black" panose="020F0A02020204030203" pitchFamily="34" charset="0"/>
              </a:rPr>
              <a:t>Because the 2020-21 Revenue Limit already happened.</a:t>
            </a:r>
            <a:endParaRPr lang="en-US" sz="2000" dirty="0">
              <a:latin typeface="Lato Black" panose="020F0A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535" y="2223385"/>
            <a:ext cx="4143508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u="sng" dirty="0" smtClean="0">
                <a:latin typeface="Lato" panose="020F0502020204030203" pitchFamily="34" charset="0"/>
              </a:rPr>
              <a:t>DPI Budget Proposal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Lato" panose="020F0502020204030203" pitchFamily="34" charset="0"/>
              </a:rPr>
              <a:t>Front End:</a:t>
            </a:r>
            <a:r>
              <a:rPr lang="en-US" sz="1600" dirty="0" smtClean="0">
                <a:latin typeface="Lato" panose="020F0502020204030203" pitchFamily="34" charset="0"/>
              </a:rPr>
              <a:t> Restore this year’s Declining Enrollment &amp; Hold Harmless to the base in 2021-22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Lato" panose="020F0502020204030203" pitchFamily="34" charset="0"/>
              </a:rPr>
              <a:t>Back End:</a:t>
            </a:r>
            <a:r>
              <a:rPr lang="en-US" sz="1600" dirty="0" smtClean="0">
                <a:latin typeface="Lato" panose="020F0502020204030203" pitchFamily="34" charset="0"/>
              </a:rPr>
              <a:t> Use the “better of” 2019/2020 to eliminate the increase that would otherwise occur when fall 2020 comes out of the average</a:t>
            </a:r>
            <a:endParaRPr lang="en-US" sz="16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446" y="1470119"/>
            <a:ext cx="53739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Statutory requirements, reports, and deadlines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The SFS website, listserv, and Team are a resource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You will often have three budget years cycling at the same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18971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448" y="1102127"/>
            <a:ext cx="537393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Board approves appropriations and purposes of the budget (authority for spending)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Membership FTE drive the revenue limit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Revenue Limits will determine the majority of your resources and pre pops are available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State aids are paid on prior year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31812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If You Haven’t Done It Yet…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8561" y="3219610"/>
            <a:ext cx="5046877" cy="1189845"/>
          </a:xfrm>
        </p:spPr>
        <p:txBody>
          <a:bodyPr/>
          <a:lstStyle/>
          <a:p>
            <a:r>
              <a:rPr lang="en-US" dirty="0" smtClean="0"/>
              <a:t>Subscribe today!</a:t>
            </a:r>
          </a:p>
          <a:p>
            <a:pPr lvl="1"/>
            <a:r>
              <a:rPr lang="en-US" dirty="0" smtClean="0">
                <a:hlinkClick r:id="rId3"/>
              </a:rPr>
              <a:t>dpi.wi.gov/</a:t>
            </a:r>
            <a:r>
              <a:rPr lang="en-US" dirty="0" err="1" smtClean="0">
                <a:hlinkClick r:id="rId3"/>
              </a:rPr>
              <a:t>sfs</a:t>
            </a:r>
            <a:r>
              <a:rPr lang="en-US" dirty="0" smtClean="0">
                <a:hlinkClick r:id="rId3"/>
              </a:rPr>
              <a:t>/communications/bulletins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49" y="1136843"/>
            <a:ext cx="3215499" cy="20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Contacting the SFS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dpifin@dpi.wi.gov</a:t>
            </a:r>
            <a:endParaRPr lang="en-US" dirty="0" smtClean="0"/>
          </a:p>
          <a:p>
            <a:r>
              <a:rPr lang="en-US" dirty="0" smtClean="0"/>
              <a:t>Phone: (608) 267-9114</a:t>
            </a:r>
          </a:p>
          <a:p>
            <a:r>
              <a:rPr lang="en-US" dirty="0" smtClean="0"/>
              <a:t>Web: </a:t>
            </a:r>
            <a:r>
              <a:rPr lang="en-US" dirty="0" smtClean="0">
                <a:hlinkClick r:id="rId3"/>
              </a:rPr>
              <a:t>dpi.wi.gov/</a:t>
            </a:r>
            <a:r>
              <a:rPr lang="en-US" dirty="0" err="1" smtClean="0">
                <a:hlinkClick r:id="rId3"/>
              </a:rPr>
              <a:t>sfs</a:t>
            </a:r>
            <a:endParaRPr lang="en-US" dirty="0" smtClean="0"/>
          </a:p>
          <a:p>
            <a:pPr lvl="1"/>
            <a:r>
              <a:rPr lang="en-US" dirty="0"/>
              <a:t>Team Directory: </a:t>
            </a:r>
            <a:r>
              <a:rPr lang="en-US" dirty="0" smtClean="0">
                <a:hlinkClick r:id="rId4"/>
              </a:rPr>
              <a:t>dpi.wi.gov/</a:t>
            </a:r>
            <a:r>
              <a:rPr lang="en-US" dirty="0" err="1" smtClean="0">
                <a:hlinkClick r:id="rId4"/>
              </a:rPr>
              <a:t>sfs</a:t>
            </a:r>
            <a:r>
              <a:rPr lang="en-US" dirty="0" smtClean="0">
                <a:hlinkClick r:id="rId4"/>
              </a:rPr>
              <a:t>/communications/staff-directory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00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My 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70278" y="1199693"/>
            <a:ext cx="5640020" cy="302117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ato Black" panose="020F0A02020204030203" pitchFamily="34" charset="0"/>
              </a:rPr>
              <a:t>Daniel Bush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Director</a:t>
            </a:r>
            <a:br>
              <a:rPr lang="en-US" dirty="0" smtClean="0"/>
            </a:br>
            <a:r>
              <a:rPr lang="en-US" dirty="0" smtClean="0"/>
              <a:t>DPI School Financial Services Team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daniel.bush@dpi.wi.gov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(608) 266-6968</a:t>
            </a:r>
          </a:p>
        </p:txBody>
      </p:sp>
    </p:spTree>
    <p:extLst>
      <p:ext uri="{BB962C8B-B14F-4D97-AF65-F5344CB8AC3E}">
        <p14:creationId xmlns:p14="http://schemas.microsoft.com/office/powerpoint/2010/main" val="45801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smtClean="0"/>
              <a:t>Thank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654" y="1331530"/>
            <a:ext cx="2956691" cy="29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600303" cy="2084200"/>
          </a:xfrm>
        </p:spPr>
        <p:txBody>
          <a:bodyPr/>
          <a:lstStyle/>
          <a:p>
            <a:r>
              <a:rPr lang="en-US" dirty="0" smtClean="0"/>
              <a:t>Winter Activities related to</a:t>
            </a:r>
            <a:br>
              <a:rPr lang="en-US" dirty="0" smtClean="0"/>
            </a:br>
            <a:r>
              <a:rPr lang="en-US" dirty="0" smtClean="0"/>
              <a:t>the prior fiscal year</a:t>
            </a:r>
            <a:br>
              <a:rPr lang="en-US" dirty="0" smtClean="0"/>
            </a:br>
            <a:r>
              <a:rPr lang="en-US" dirty="0" smtClean="0"/>
              <a:t>(2019-20)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23" y="1214867"/>
            <a:ext cx="4267831" cy="323144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School Financial Services Team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3221" y="1214868"/>
            <a:ext cx="1461041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6799" y="3882773"/>
            <a:ext cx="1032655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Black" panose="020F0A02020204030203" pitchFamily="34" charset="0"/>
              </a:rPr>
              <a:t>Calendar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8445" y="2733983"/>
            <a:ext cx="151355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Lato Black" panose="020F0A02020204030203" pitchFamily="34" charset="0"/>
              </a:rPr>
              <a:t>Membership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7295" y="2587378"/>
            <a:ext cx="114165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Lato Black" panose="020F0A02020204030203" pitchFamily="34" charset="0"/>
              </a:rPr>
              <a:t>Financial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0765" y="3882774"/>
            <a:ext cx="848309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Black" panose="020F0A02020204030203" pitchFamily="34" charset="0"/>
              </a:rPr>
              <a:t>Census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2117" y="3333131"/>
            <a:ext cx="1631344" cy="3396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Black" panose="020F0A02020204030203" pitchFamily="34" charset="0"/>
              </a:rPr>
              <a:t>Transportation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2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90331" y="1139177"/>
            <a:ext cx="6363338" cy="3746040"/>
          </a:xfrm>
        </p:spPr>
        <p:txBody>
          <a:bodyPr>
            <a:normAutofit/>
          </a:bodyPr>
          <a:lstStyle/>
          <a:p>
            <a:pPr marL="342912" lvl="1" indent="-342912">
              <a:lnSpc>
                <a:spcPct val="100000"/>
              </a:lnSpc>
              <a:spcBef>
                <a:spcPts val="879"/>
              </a:spcBef>
              <a:spcAft>
                <a:spcPts val="1319"/>
              </a:spcAft>
              <a:buFont typeface="Arial" panose="020B0604020202020204" pitchFamily="34" charset="0"/>
              <a:buChar char="•"/>
            </a:pPr>
            <a:r>
              <a:rPr lang="en-US" altLang="en-US" sz="2051" b="1" dirty="0"/>
              <a:t>School Financial Services Team currently reviewing districts </a:t>
            </a:r>
            <a:r>
              <a:rPr lang="en-US" altLang="en-US" sz="2051" b="1" i="1" dirty="0" smtClean="0"/>
              <a:t>2019-20 </a:t>
            </a:r>
            <a:r>
              <a:rPr lang="en-US" altLang="en-US" sz="2051" b="1" i="1" dirty="0"/>
              <a:t>Annual Reports</a:t>
            </a:r>
            <a:r>
              <a:rPr lang="en-US" altLang="en-US" sz="2051" b="1" dirty="0"/>
              <a:t> </a:t>
            </a:r>
          </a:p>
          <a:p>
            <a:pPr marL="342912" lvl="1" indent="-342912">
              <a:lnSpc>
                <a:spcPct val="100000"/>
              </a:lnSpc>
              <a:spcBef>
                <a:spcPts val="879"/>
              </a:spcBef>
              <a:spcAft>
                <a:spcPts val="1319"/>
              </a:spcAft>
              <a:buFont typeface="Arial" panose="020B0604020202020204" pitchFamily="34" charset="0"/>
              <a:buChar char="•"/>
            </a:pPr>
            <a:r>
              <a:rPr lang="en-US" altLang="en-US" sz="2051" b="1" dirty="0"/>
              <a:t>SFS Team staff </a:t>
            </a:r>
            <a:r>
              <a:rPr lang="en-US" altLang="en-US" sz="2051" b="1" dirty="0" smtClean="0"/>
              <a:t>contacted districts </a:t>
            </a:r>
            <a:r>
              <a:rPr lang="en-US" altLang="en-US" sz="2051" b="1" dirty="0"/>
              <a:t>via email to inquire about </a:t>
            </a:r>
            <a:r>
              <a:rPr lang="en-US" altLang="en-US" sz="2051" b="1" dirty="0" smtClean="0"/>
              <a:t>data </a:t>
            </a:r>
            <a:endParaRPr lang="en-US" altLang="en-US" sz="2051" b="1" dirty="0"/>
          </a:p>
          <a:p>
            <a:pPr marL="342912" lvl="1" indent="-342912">
              <a:lnSpc>
                <a:spcPct val="100000"/>
              </a:lnSpc>
              <a:spcBef>
                <a:spcPts val="879"/>
              </a:spcBef>
              <a:spcAft>
                <a:spcPts val="1319"/>
              </a:spcAft>
              <a:buFont typeface="Arial" panose="020B0604020202020204" pitchFamily="34" charset="0"/>
              <a:buChar char="•"/>
            </a:pPr>
            <a:r>
              <a:rPr lang="en-US" altLang="en-US" sz="2051" b="1" dirty="0"/>
              <a:t>Please respond to these messages promptly so that questions can be resolved and the review process can be completed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1950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80" y="1"/>
            <a:ext cx="9140642" cy="934244"/>
          </a:xfrm>
        </p:spPr>
        <p:txBody>
          <a:bodyPr anchor="ctr"/>
          <a:lstStyle>
            <a:lvl1pPr algn="l" defTabSz="9360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515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2019-20 </a:t>
            </a:r>
            <a:r>
              <a:rPr lang="en-US" sz="3515" b="1" dirty="0">
                <a:solidFill>
                  <a:schemeClr val="bg1"/>
                </a:solidFill>
                <a:latin typeface="Lato Black" panose="020F0A02020204030203" pitchFamily="34" charset="0"/>
              </a:rPr>
              <a:t>Annual Report DPI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669" y="1139177"/>
            <a:ext cx="1090984" cy="109098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903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Audited Financial </a:t>
            </a:r>
            <a:r>
              <a:rPr lang="en-US" dirty="0" smtClean="0"/>
              <a:t>Statement Submission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81884" y="1657737"/>
            <a:ext cx="3682897" cy="21798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Your auditor should have submitted to DPI December 1, 2020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This is a district requirement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1474857"/>
            <a:ext cx="2226536" cy="25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53087" y="1089894"/>
            <a:ext cx="7282750" cy="3657652"/>
          </a:xfrm>
        </p:spPr>
        <p:txBody>
          <a:bodyPr>
            <a:noAutofit/>
          </a:bodyPr>
          <a:lstStyle/>
          <a:p>
            <a:pPr marL="0" lvl="1">
              <a:lnSpc>
                <a:spcPct val="100000"/>
              </a:lnSpc>
              <a:spcBef>
                <a:spcPts val="220"/>
              </a:spcBef>
              <a:spcAft>
                <a:spcPts val="220"/>
              </a:spcAft>
            </a:pPr>
            <a:r>
              <a:rPr lang="en-US" altLang="en-US" sz="2051" b="1" dirty="0"/>
              <a:t>Ensure accurate data to be used for:</a:t>
            </a:r>
          </a:p>
          <a:p>
            <a:pPr marL="670766" lvl="2" indent="-342900">
              <a:lnSpc>
                <a:spcPct val="100000"/>
              </a:lnSpc>
              <a:spcBef>
                <a:spcPts val="220"/>
              </a:spcBef>
              <a:spcAft>
                <a:spcPts val="879"/>
              </a:spcAft>
            </a:pPr>
            <a:r>
              <a:rPr lang="en-US" altLang="en-US" sz="2051" b="1" u="sng" dirty="0"/>
              <a:t>Equalization/General Aid Eligibility</a:t>
            </a:r>
            <a:r>
              <a:rPr lang="en-US" altLang="en-US" sz="2051" b="1" dirty="0"/>
              <a:t> (Spring of </a:t>
            </a:r>
            <a:r>
              <a:rPr lang="en-US" altLang="en-US" sz="2051" b="1" dirty="0" smtClean="0"/>
              <a:t>2020) </a:t>
            </a:r>
            <a:r>
              <a:rPr lang="en-US" altLang="en-US" sz="2051" b="1" dirty="0"/>
              <a:t>–adjustments to your district’s General Aid as a result of using the audited annual data will be a “prior year adjustment” to </a:t>
            </a:r>
            <a:r>
              <a:rPr lang="en-US" altLang="en-US" sz="2051" b="1" dirty="0" smtClean="0"/>
              <a:t>2021-22 </a:t>
            </a:r>
            <a:r>
              <a:rPr lang="en-US" altLang="en-US" sz="2051" b="1" dirty="0"/>
              <a:t>General School Aids (October 15, </a:t>
            </a:r>
            <a:r>
              <a:rPr lang="en-US" altLang="en-US" sz="2051" b="1" dirty="0" smtClean="0"/>
              <a:t>2021 </a:t>
            </a:r>
            <a:r>
              <a:rPr lang="en-US" altLang="en-US" sz="2051" b="1" dirty="0"/>
              <a:t>certified amount)</a:t>
            </a:r>
          </a:p>
          <a:p>
            <a:pPr marL="670766" lvl="2" indent="-342900">
              <a:lnSpc>
                <a:spcPct val="100000"/>
              </a:lnSpc>
              <a:spcBef>
                <a:spcPts val="220"/>
              </a:spcBef>
              <a:spcAft>
                <a:spcPts val="879"/>
              </a:spcAft>
            </a:pPr>
            <a:r>
              <a:rPr lang="en-US" altLang="en-US" sz="2051" b="1" dirty="0"/>
              <a:t>Calculation of </a:t>
            </a:r>
            <a:r>
              <a:rPr lang="en-US" altLang="en-US" sz="2051" b="1" u="sng" dirty="0"/>
              <a:t>Special Education Aid</a:t>
            </a:r>
          </a:p>
          <a:p>
            <a:pPr marL="670766" lvl="2" indent="-342900">
              <a:lnSpc>
                <a:spcPct val="100000"/>
              </a:lnSpc>
              <a:spcBef>
                <a:spcPts val="220"/>
              </a:spcBef>
              <a:spcAft>
                <a:spcPts val="879"/>
              </a:spcAft>
            </a:pPr>
            <a:r>
              <a:rPr lang="en-US" altLang="en-US" sz="2051" b="1" dirty="0"/>
              <a:t>Calculation of the </a:t>
            </a:r>
            <a:r>
              <a:rPr lang="en-US" altLang="en-US" sz="2051" b="1" u="sng" dirty="0"/>
              <a:t>High Cost Transportation Aid</a:t>
            </a:r>
          </a:p>
          <a:p>
            <a:pPr marL="670766" lvl="2" indent="-342900">
              <a:lnSpc>
                <a:spcPct val="100000"/>
              </a:lnSpc>
              <a:spcBef>
                <a:spcPts val="220"/>
              </a:spcBef>
              <a:spcAft>
                <a:spcPts val="879"/>
              </a:spcAft>
            </a:pPr>
            <a:r>
              <a:rPr lang="en-US" altLang="en-US" sz="2051" b="1" dirty="0"/>
              <a:t>Calculation of </a:t>
            </a:r>
            <a:r>
              <a:rPr lang="en-US" altLang="en-US" sz="2051" b="1" u="sng" dirty="0"/>
              <a:t>Comparative Cost and Revenue </a:t>
            </a:r>
            <a:r>
              <a:rPr lang="en-US" altLang="en-US" sz="2051" b="1" dirty="0"/>
              <a:t>(data for internal/external customers)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8" y="134144"/>
            <a:ext cx="9140642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23" dirty="0">
                <a:solidFill>
                  <a:schemeClr val="bg1"/>
                </a:solidFill>
                <a:latin typeface="Lato Black" panose="020F0A02020204030203" pitchFamily="34" charset="0"/>
              </a:rPr>
              <a:t>Audited </a:t>
            </a:r>
            <a:r>
              <a:rPr lang="en-US" sz="3223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2019-20 </a:t>
            </a:r>
            <a:r>
              <a:rPr lang="en-US" sz="3223" dirty="0">
                <a:solidFill>
                  <a:schemeClr val="bg1"/>
                </a:solidFill>
                <a:latin typeface="Lato Black" panose="020F0A02020204030203" pitchFamily="34" charset="0"/>
              </a:rPr>
              <a:t>Annual Report  Data</a:t>
            </a:r>
          </a:p>
        </p:txBody>
      </p:sp>
    </p:spTree>
    <p:extLst>
      <p:ext uri="{BB962C8B-B14F-4D97-AF65-F5344CB8AC3E}">
        <p14:creationId xmlns:p14="http://schemas.microsoft.com/office/powerpoint/2010/main" val="22977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983363" cy="2084200"/>
          </a:xfrm>
        </p:spPr>
        <p:txBody>
          <a:bodyPr/>
          <a:lstStyle/>
          <a:p>
            <a:r>
              <a:rPr lang="en-US" dirty="0" smtClean="0"/>
              <a:t>Winter Activities related to</a:t>
            </a:r>
            <a:br>
              <a:rPr lang="en-US" dirty="0" smtClean="0"/>
            </a:br>
            <a:r>
              <a:rPr lang="en-US" dirty="0" smtClean="0"/>
              <a:t>the current fiscal year</a:t>
            </a:r>
            <a:br>
              <a:rPr lang="en-US" dirty="0" smtClean="0"/>
            </a:br>
            <a:r>
              <a:rPr lang="en-US" dirty="0" smtClean="0"/>
              <a:t>(2020-21)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3832</TotalTime>
  <Words>2395</Words>
  <Application>Microsoft Office PowerPoint</Application>
  <PresentationFormat>On-screen Show (16:9)</PresentationFormat>
  <Paragraphs>288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Gadget</vt:lpstr>
      <vt:lpstr>Lato</vt:lpstr>
      <vt:lpstr>Lato Black</vt:lpstr>
      <vt:lpstr>Times New Roman</vt:lpstr>
      <vt:lpstr>Wingdings</vt:lpstr>
      <vt:lpstr>Office Theme</vt:lpstr>
      <vt:lpstr>PowerPoint Presentation</vt:lpstr>
      <vt:lpstr>Recent Reports and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Ransley, Tawny M.  DPI</dc:creator>
  <cp:lastModifiedBy>Bush, Daniel P.   DPI</cp:lastModifiedBy>
  <cp:revision>147</cp:revision>
  <dcterms:created xsi:type="dcterms:W3CDTF">2016-02-23T19:34:17Z</dcterms:created>
  <dcterms:modified xsi:type="dcterms:W3CDTF">2020-12-01T21:25:07Z</dcterms:modified>
</cp:coreProperties>
</file>