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1"/>
    <p:sldMasterId id="2147483699" r:id="rId2"/>
  </p:sldMasterIdLst>
  <p:notesMasterIdLst>
    <p:notesMasterId r:id="rId41"/>
  </p:notesMasterIdLst>
  <p:sldIdLst>
    <p:sldId id="257" r:id="rId3"/>
    <p:sldId id="291" r:id="rId4"/>
    <p:sldId id="258" r:id="rId5"/>
    <p:sldId id="292"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94" r:id="rId33"/>
    <p:sldId id="295" r:id="rId34"/>
    <p:sldId id="296" r:id="rId35"/>
    <p:sldId id="287" r:id="rId36"/>
    <p:sldId id="289" r:id="rId37"/>
    <p:sldId id="288" r:id="rId38"/>
    <p:sldId id="293" r:id="rId39"/>
    <p:sldId id="290" r:id="rId40"/>
  </p:sldIdLst>
  <p:sldSz cx="9144000" cy="5143500" type="screen16x9"/>
  <p:notesSz cx="6858000" cy="9144000"/>
  <p:defaultTex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p:defaultTextStyle>
  <p:extLst>
    <p:ext uri="{EFAFB233-063F-42B5-8137-9DF3F51BA10A}">
      <p15:sldGuideLst xmlns:p15="http://schemas.microsoft.com/office/powerpoint/2012/main">
        <p15:guide id="2" pos="2880" userDrawn="1">
          <p15:clr>
            <a:srgbClr val="A4A3A4"/>
          </p15:clr>
        </p15:guide>
        <p15:guide id="3" orient="horz" pos="2358" userDrawn="1">
          <p15:clr>
            <a:srgbClr val="A4A3A4"/>
          </p15:clr>
        </p15:guide>
        <p15:guide id="4" orient="horz" pos="2868">
          <p15:clr>
            <a:srgbClr val="A4A3A4"/>
          </p15:clr>
        </p15:guide>
        <p15:guide id="5" pos="2863">
          <p15:clr>
            <a:srgbClr val="A4A3A4"/>
          </p15:clr>
        </p15:guide>
        <p15:guide id="6" orient="horz" pos="3239">
          <p15:clr>
            <a:srgbClr val="A4A3A4"/>
          </p15:clr>
        </p15:guide>
        <p15:guide id="7" pos="2889">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2087"/>
    <a:srgbClr val="F2F8EC"/>
    <a:srgbClr val="DBECCC"/>
    <a:srgbClr val="0066CC"/>
    <a:srgbClr val="0099CC"/>
    <a:srgbClr val="009999"/>
    <a:srgbClr val="333399"/>
    <a:srgbClr val="33A0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589" autoAdjust="0"/>
    <p:restoredTop sz="80482" autoAdjust="0"/>
  </p:normalViewPr>
  <p:slideViewPr>
    <p:cSldViewPr snapToGrid="0">
      <p:cViewPr varScale="1">
        <p:scale>
          <a:sx n="118" d="100"/>
          <a:sy n="118" d="100"/>
        </p:scale>
        <p:origin x="600" y="96"/>
      </p:cViewPr>
      <p:guideLst>
        <p:guide pos="2880"/>
        <p:guide orient="horz" pos="2358"/>
        <p:guide orient="horz" pos="2868"/>
        <p:guide pos="2863"/>
        <p:guide orient="horz" pos="3239"/>
        <p:guide pos="2889"/>
      </p:guideLst>
    </p:cSldViewPr>
  </p:slid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53" d="100"/>
          <a:sy n="53" d="100"/>
        </p:scale>
        <p:origin x="2844"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E97AF5-CDE0-4CF9-B23D-E98CD31B97DF}" type="datetimeFigureOut">
              <a:rPr lang="en-US" smtClean="0"/>
              <a:t>5/17/2018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020B7E-2356-463E-A0CE-0516EF3B1264}" type="slidenum">
              <a:rPr lang="en-US" smtClean="0"/>
              <a:t>‹#›</a:t>
            </a:fld>
            <a:endParaRPr lang="en-US"/>
          </a:p>
        </p:txBody>
      </p:sp>
    </p:spTree>
    <p:extLst>
      <p:ext uri="{BB962C8B-B14F-4D97-AF65-F5344CB8AC3E}">
        <p14:creationId xmlns:p14="http://schemas.microsoft.com/office/powerpoint/2010/main" val="2576268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dpi.wi.gov/sped/college-and-career-ready-ieps/learning-resources"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dpi.wi.gov/sites/default/files/imce/sped/pdf/ccr-iep-overview-guide.pdf"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dpi.wi.gov/sites/default/files/imce/sped/pdf/rda-ccr-iep-five-beliefs.pdf"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dpi.wi.gov/sped/college-and-career-ready-ieps/discussion-tool"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www.livebinders.com/play/play?id=2191148"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dpi.wi.gov/sites/default/files/imce/sped/pdf/rda-ccr-iep-five-step-process.pdf"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dpi.wi.gov/sped/college-and-career-ready-ieps/learning-resources/5-step-process"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a:t>
            </a:r>
            <a:r>
              <a:rPr lang="en-US" dirty="0" smtClean="0"/>
              <a:t>fifth </a:t>
            </a:r>
            <a:r>
              <a:rPr lang="en-US" dirty="0"/>
              <a:t>of a series of webinars on the 5 Step Process for developing College and Career Ready IEPs or CCR IEPs. During Step </a:t>
            </a:r>
            <a:r>
              <a:rPr lang="en-US" dirty="0" smtClean="0"/>
              <a:t>five </a:t>
            </a:r>
            <a:r>
              <a:rPr lang="en-US" dirty="0"/>
              <a:t>the IEP team </a:t>
            </a:r>
            <a:r>
              <a:rPr lang="en-US" dirty="0" smtClean="0"/>
              <a:t>analyzes progress of IEP goals.</a:t>
            </a:r>
            <a:endParaRPr lang="en-US" dirty="0"/>
          </a:p>
          <a:p>
            <a:endParaRPr lang="en-US" dirty="0"/>
          </a:p>
          <a:p>
            <a:r>
              <a:rPr lang="en-US" dirty="0"/>
              <a:t>A version of this slide deck was presented as a webinar in April 2018 by Daniel Parker, Assistant Director of Special Education, WI DPI, Paula Volpiansky &amp; Deb Heiss, Consultants on the Special Education Team, WI DPI and </a:t>
            </a:r>
            <a:r>
              <a:rPr lang="en-US" dirty="0" smtClean="0"/>
              <a:t>Diana Ziegler, </a:t>
            </a:r>
            <a:r>
              <a:rPr lang="en-US" dirty="0"/>
              <a:t>WSPEI</a:t>
            </a:r>
          </a:p>
          <a:p>
            <a:endParaRPr lang="en-US" dirty="0"/>
          </a:p>
          <a:p>
            <a:r>
              <a:rPr lang="en-US" dirty="0"/>
              <a:t>The webinar was recorded and is accessible through the CCR IEP learning resources / CCR IEP Five Step Process / Step 1 web page.  </a:t>
            </a:r>
            <a:r>
              <a:rPr lang="en-US" dirty="0">
                <a:hlinkClick r:id="rId3"/>
              </a:rPr>
              <a:t>https://dpi.wi.gov/sped/college-and-career-ready-ieps/learning-resources</a:t>
            </a:r>
            <a:r>
              <a:rPr lang="en-US" dirty="0"/>
              <a:t> </a:t>
            </a:r>
          </a:p>
          <a:p>
            <a:endParaRPr lang="en-US" dirty="0" smtClean="0"/>
          </a:p>
          <a:p>
            <a:r>
              <a:rPr lang="en-US" dirty="0" smtClean="0"/>
              <a:t>Most of the information in this presentation is summarized and supported by our one page “Step 5 At A Glance” handout. A copy of this presentation with speaker notes, and the At A Glance handout is available on the CCR IEP Step 5 Learning Resource page. </a:t>
            </a:r>
          </a:p>
          <a:p>
            <a:endParaRPr lang="en-US" dirty="0"/>
          </a:p>
        </p:txBody>
      </p:sp>
      <p:sp>
        <p:nvSpPr>
          <p:cNvPr id="4" name="Slide Number Placeholder 3"/>
          <p:cNvSpPr>
            <a:spLocks noGrp="1"/>
          </p:cNvSpPr>
          <p:nvPr>
            <p:ph type="sldNum" sz="quarter" idx="10"/>
          </p:nvPr>
        </p:nvSpPr>
        <p:spPr/>
        <p:txBody>
          <a:bodyPr/>
          <a:lstStyle/>
          <a:p>
            <a:fld id="{20020B7E-2356-463E-A0CE-0516EF3B1264}" type="slidenum">
              <a:rPr lang="en-US" smtClean="0"/>
              <a:t>1</a:t>
            </a:fld>
            <a:endParaRPr lang="en-US"/>
          </a:p>
        </p:txBody>
      </p:sp>
    </p:spTree>
    <p:extLst>
      <p:ext uri="{BB962C8B-B14F-4D97-AF65-F5344CB8AC3E}">
        <p14:creationId xmlns:p14="http://schemas.microsoft.com/office/powerpoint/2010/main" val="23817042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let’s spend a bit of time on each of the major activities associated with Step 5.</a:t>
            </a:r>
          </a:p>
          <a:p>
            <a:r>
              <a:rPr lang="en-US" dirty="0" smtClean="0"/>
              <a:t>The first major task of Analyzing Student Progress to review IEP goal progress in an ongoing fashion. Ongoing collection of progress data is necessary for a reliable review of progress. </a:t>
            </a:r>
          </a:p>
          <a:p>
            <a:r>
              <a:rPr lang="en-US" dirty="0" smtClean="0"/>
              <a:t> Each IEP goal includes a statement of the methods for measuring progress. A well developed statement will include the type, method, source of progress data, frequency of collection. Each goal page, read as a whole,  should provide guidelines for determining adequate progress. </a:t>
            </a:r>
          </a:p>
          <a:p>
            <a:r>
              <a:rPr lang="en-US" dirty="0" smtClean="0"/>
              <a:t>Applying the procedures used to measure progress from baseline to LOA are often referred to a progress monitoring.  </a:t>
            </a:r>
            <a:r>
              <a:rPr lang="en-US" b="1" dirty="0" smtClean="0"/>
              <a:t>“Progress monitoring” generally refers to an ongoing process and not a single event. </a:t>
            </a:r>
          </a:p>
          <a:p>
            <a:r>
              <a:rPr lang="en-US" b="1" dirty="0" smtClean="0"/>
              <a:t>The decision about how progress from baseline toward LOA will be measured should allow for the collection of multiple data points during each monitoring period. </a:t>
            </a:r>
            <a:r>
              <a:rPr lang="en-US" dirty="0" smtClean="0"/>
              <a:t> There must be enough information each time to determine if progress is sufficient so this can be reported to the parent. Adequate progress means the student will be expected to meet the annual anticipated level of attainment listed in the goal. </a:t>
            </a:r>
          </a:p>
          <a:p>
            <a:r>
              <a:rPr lang="en-US" dirty="0" smtClean="0"/>
              <a:t>It would not be valid to base this decision on one observation, quiz, probe, or other single assessment.</a:t>
            </a:r>
          </a:p>
        </p:txBody>
      </p:sp>
      <p:sp>
        <p:nvSpPr>
          <p:cNvPr id="4" name="Slide Number Placeholder 3"/>
          <p:cNvSpPr>
            <a:spLocks noGrp="1"/>
          </p:cNvSpPr>
          <p:nvPr>
            <p:ph type="sldNum" sz="quarter" idx="10"/>
          </p:nvPr>
        </p:nvSpPr>
        <p:spPr/>
        <p:txBody>
          <a:bodyPr/>
          <a:lstStyle/>
          <a:p>
            <a:fld id="{20020B7E-2356-463E-A0CE-0516EF3B1264}" type="slidenum">
              <a:rPr lang="en-US" smtClean="0"/>
              <a:t>10</a:t>
            </a:fld>
            <a:endParaRPr lang="en-US"/>
          </a:p>
        </p:txBody>
      </p:sp>
    </p:spTree>
    <p:extLst>
      <p:ext uri="{BB962C8B-B14F-4D97-AF65-F5344CB8AC3E}">
        <p14:creationId xmlns:p14="http://schemas.microsoft.com/office/powerpoint/2010/main" val="993395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Teachers, regularly and deliberately review student’s progress and adjust instruction during the course of the typical teaching and learning cycle.</a:t>
            </a:r>
          </a:p>
          <a:p>
            <a:r>
              <a:rPr lang="en-US" dirty="0" smtClean="0"/>
              <a:t>For students with IEPs, this review includes making typical adjustments to instructional practice in response to ongoing review of data collected to review progress toward IEP goals. </a:t>
            </a:r>
          </a:p>
          <a:p>
            <a:endParaRPr lang="en-US" dirty="0" smtClean="0"/>
          </a:p>
          <a:p>
            <a:r>
              <a:rPr lang="en-US" dirty="0" smtClean="0"/>
              <a:t>Periodically, IEP progress data is summarized and reported to parents on the schedule identified on the student’s IEP. Districts may use the Interim Review of IEP goals for this periodic reporting. It is common to find IEP progress reported on the same schedule as general education progress reports and report cards. </a:t>
            </a:r>
          </a:p>
          <a:p>
            <a:endParaRPr lang="en-US" dirty="0" smtClean="0"/>
          </a:p>
          <a:p>
            <a:r>
              <a:rPr lang="en-US" dirty="0" smtClean="0"/>
              <a:t>Usually, periodic reporting of progress is done outside of an IEP team meeting.  Sometimes teachers and parents will meet informally to go over student progress.  Teachers should also consider including students in such periodic reviews.  </a:t>
            </a:r>
          </a:p>
          <a:p>
            <a:endParaRPr lang="en-US" dirty="0" smtClean="0"/>
          </a:p>
          <a:p>
            <a:r>
              <a:rPr lang="en-US" dirty="0" smtClean="0"/>
              <a:t>Reviewing and reporting progress regularly is also important so needed IEP revisions can be timely made when students either meet goals before the end of the IEP or when they are not making sufficient progress in response to typical adjustments to instruction, after a reasonable period of time. </a:t>
            </a:r>
          </a:p>
        </p:txBody>
      </p:sp>
      <p:sp>
        <p:nvSpPr>
          <p:cNvPr id="4" name="Slide Number Placeholder 3"/>
          <p:cNvSpPr>
            <a:spLocks noGrp="1"/>
          </p:cNvSpPr>
          <p:nvPr>
            <p:ph type="sldNum" sz="quarter" idx="10"/>
          </p:nvPr>
        </p:nvSpPr>
        <p:spPr/>
        <p:txBody>
          <a:bodyPr/>
          <a:lstStyle/>
          <a:p>
            <a:fld id="{20020B7E-2356-463E-A0CE-0516EF3B1264}" type="slidenum">
              <a:rPr lang="en-US" smtClean="0"/>
              <a:t>11</a:t>
            </a:fld>
            <a:endParaRPr lang="en-US"/>
          </a:p>
        </p:txBody>
      </p:sp>
    </p:spTree>
    <p:extLst>
      <p:ext uri="{BB962C8B-B14F-4D97-AF65-F5344CB8AC3E}">
        <p14:creationId xmlns:p14="http://schemas.microsoft.com/office/powerpoint/2010/main" val="897672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same basic steps are followed when reviewing IEP goal progress whether the review occurs as part of regular instructional progress monitoring, information with the parents as when reporting progress or more formally, when an IEP team meeting is held when interim changes are needed because a student has met goals before the end of the IEP term or when the student tis not making sufficient progress, or when the IEP team meets to conduct an annual IEP review, or for any other reason.  </a:t>
            </a:r>
          </a:p>
          <a:p>
            <a:r>
              <a:rPr lang="en-US" dirty="0" smtClean="0"/>
              <a:t>Here are some basics steps for completing the analysis of IEP goal progress:</a:t>
            </a:r>
          </a:p>
          <a:p>
            <a:r>
              <a:rPr lang="en-US" dirty="0" smtClean="0"/>
              <a:t>Step 5-  Compile and analyze all data collected during ongoing progress monitoring. </a:t>
            </a:r>
          </a:p>
          <a:p>
            <a:r>
              <a:rPr lang="en-US" dirty="0" smtClean="0"/>
              <a:t>Compare baseline to current level of progress to determine if progress is sufficient.  If this is the final analysis before the end of the annual IEP team, ask if the student has met the expected level of attainment as written in the IEP. </a:t>
            </a:r>
          </a:p>
          <a:p>
            <a:r>
              <a:rPr lang="en-US" dirty="0" smtClean="0"/>
              <a:t>Based on this analysis, some decisions need to be made as to what happens next.</a:t>
            </a:r>
          </a:p>
          <a:p>
            <a:r>
              <a:rPr lang="en-US" dirty="0" smtClean="0"/>
              <a:t>If the student has not made sufficient progress during the reporting period, an interim IEP team meeting may be needed to conduct a more thorough review and to make needed IEP revisions. </a:t>
            </a:r>
          </a:p>
          <a:p>
            <a:r>
              <a:rPr lang="en-US" dirty="0" smtClean="0"/>
              <a:t>When the student is easily meeting one or more IEP goals prior to end of the current IEP, it is important to ask,  “Have the disability-related needs been accurately identified?  Are the goals sufficiently ambitious?  Are these the right goals? “  An IEP team meeting will likely be needed if substantive changes are needed to IEP goals or services. </a:t>
            </a:r>
          </a:p>
          <a:p>
            <a:r>
              <a:rPr lang="en-US" dirty="0" smtClean="0"/>
              <a:t>In a bit, we will discuss what happens when this analysis occurs during an annual IEP team review meeting. </a:t>
            </a:r>
          </a:p>
        </p:txBody>
      </p:sp>
      <p:sp>
        <p:nvSpPr>
          <p:cNvPr id="4" name="Slide Number Placeholder 3"/>
          <p:cNvSpPr>
            <a:spLocks noGrp="1"/>
          </p:cNvSpPr>
          <p:nvPr>
            <p:ph type="sldNum" sz="quarter" idx="10"/>
          </p:nvPr>
        </p:nvSpPr>
        <p:spPr/>
        <p:txBody>
          <a:bodyPr/>
          <a:lstStyle/>
          <a:p>
            <a:fld id="{20020B7E-2356-463E-A0CE-0516EF3B1264}" type="slidenum">
              <a:rPr lang="en-US" smtClean="0"/>
              <a:t>12</a:t>
            </a:fld>
            <a:endParaRPr lang="en-US"/>
          </a:p>
        </p:txBody>
      </p:sp>
    </p:spTree>
    <p:extLst>
      <p:ext uri="{BB962C8B-B14F-4D97-AF65-F5344CB8AC3E}">
        <p14:creationId xmlns:p14="http://schemas.microsoft.com/office/powerpoint/2010/main" val="5979543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t>As already mentioned, two new forms were developed to help IEP teams with IEP goal reviews.  </a:t>
            </a:r>
          </a:p>
          <a:p>
            <a:r>
              <a:rPr lang="en-US" dirty="0" smtClean="0"/>
              <a:t>LEAs may use Form I-6 to document Interim Reviews of IEP Goals and to document the required reports to parents on the student’s interim progress toward IEP goals.</a:t>
            </a:r>
          </a:p>
          <a:p>
            <a:pPr lvl="0"/>
            <a:r>
              <a:rPr lang="en-US" dirty="0" smtClean="0"/>
              <a:t>Form I-5 is used to document the annual review of IEP goals that must be completed during an IEP team meeting at least annually.  </a:t>
            </a:r>
          </a:p>
          <a:p>
            <a:pPr lvl="0"/>
            <a:r>
              <a:rPr lang="en-US" dirty="0" smtClean="0"/>
              <a:t>We will talk about these forms and how they might be used during the various tasks associated with Step 5.</a:t>
            </a:r>
          </a:p>
          <a:p>
            <a:pPr lvl="0"/>
            <a:r>
              <a:rPr lang="en-US" dirty="0" smtClean="0"/>
              <a:t>Refer to the explanation in the DPI Forms Guide for more guidance on completing these two forms.</a:t>
            </a:r>
          </a:p>
        </p:txBody>
      </p:sp>
      <p:sp>
        <p:nvSpPr>
          <p:cNvPr id="4" name="Slide Number Placeholder 3"/>
          <p:cNvSpPr>
            <a:spLocks noGrp="1"/>
          </p:cNvSpPr>
          <p:nvPr>
            <p:ph type="sldNum" sz="quarter" idx="10"/>
          </p:nvPr>
        </p:nvSpPr>
        <p:spPr/>
        <p:txBody>
          <a:bodyPr/>
          <a:lstStyle/>
          <a:p>
            <a:fld id="{20020B7E-2356-463E-A0CE-0516EF3B1264}" type="slidenum">
              <a:rPr lang="en-US" smtClean="0"/>
              <a:t>13</a:t>
            </a:fld>
            <a:endParaRPr lang="en-US"/>
          </a:p>
        </p:txBody>
      </p:sp>
    </p:spTree>
    <p:extLst>
      <p:ext uri="{BB962C8B-B14F-4D97-AF65-F5344CB8AC3E}">
        <p14:creationId xmlns:p14="http://schemas.microsoft.com/office/powerpoint/2010/main" val="7032351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76250" y="4400550"/>
            <a:ext cx="6115049" cy="3600450"/>
          </a:xfrm>
        </p:spPr>
        <p:txBody>
          <a:bodyPr/>
          <a:lstStyle/>
          <a:p>
            <a:pPr>
              <a:lnSpc>
                <a:spcPct val="90000"/>
              </a:lnSpc>
            </a:pPr>
            <a:r>
              <a:rPr lang="en-US" sz="1000" dirty="0" smtClean="0"/>
              <a:t>The IEP team specifies when progress will be reported to parents on each goal page [Form I-4 (section IV.B.5.] Often progress on IEP goals is reported on a quarterly basis in conjunction with quarterly report cards.</a:t>
            </a:r>
          </a:p>
          <a:p>
            <a:pPr>
              <a:lnSpc>
                <a:spcPct val="90000"/>
              </a:lnSpc>
            </a:pPr>
            <a:endParaRPr lang="en-US" sz="600" dirty="0" smtClean="0"/>
          </a:p>
          <a:p>
            <a:pPr>
              <a:lnSpc>
                <a:spcPct val="90000"/>
              </a:lnSpc>
            </a:pPr>
            <a:r>
              <a:rPr lang="en-US" sz="1000" dirty="0" smtClean="0"/>
              <a:t>The Interim Review of IEP Goals (Form I-6) may be used to  periodically document progress toward the IEP goals and to provide a report to the parents of the student. As just mentioned, this generally occurs outside of an IEP team meeting. </a:t>
            </a:r>
          </a:p>
          <a:p>
            <a:pPr>
              <a:lnSpc>
                <a:spcPct val="90000"/>
              </a:lnSpc>
            </a:pPr>
            <a:endParaRPr lang="en-US" sz="600" dirty="0"/>
          </a:p>
          <a:p>
            <a:pPr>
              <a:lnSpc>
                <a:spcPct val="90000"/>
              </a:lnSpc>
            </a:pPr>
            <a:r>
              <a:rPr lang="en-US" sz="1000" dirty="0" smtClean="0"/>
              <a:t>On the form, document the date when progress toward the goal(s) was reviewed, as well as the date the progress report was shared with parents. </a:t>
            </a:r>
          </a:p>
          <a:p>
            <a:pPr>
              <a:lnSpc>
                <a:spcPct val="90000"/>
              </a:lnSpc>
            </a:pPr>
            <a:endParaRPr lang="en-US" sz="600" dirty="0"/>
          </a:p>
          <a:p>
            <a:pPr>
              <a:lnSpc>
                <a:spcPct val="90000"/>
              </a:lnSpc>
            </a:pPr>
            <a:r>
              <a:rPr lang="en-US" sz="1000" dirty="0" smtClean="0"/>
              <a:t>For each goal, include the goal number and goal statement, baseline and anticipated level of attainment. This allows for easy comparison with the student’s current level of performance. Don’t forget to include short term objectives or benchmarks, when used. </a:t>
            </a:r>
          </a:p>
          <a:p>
            <a:pPr>
              <a:lnSpc>
                <a:spcPct val="90000"/>
              </a:lnSpc>
            </a:pPr>
            <a:endParaRPr lang="en-US" sz="600" dirty="0"/>
          </a:p>
          <a:p>
            <a:pPr>
              <a:lnSpc>
                <a:spcPct val="90000"/>
              </a:lnSpc>
            </a:pPr>
            <a:r>
              <a:rPr lang="en-US" sz="1000" dirty="0" smtClean="0"/>
              <a:t>Indicate by checking “Yes” or “No” if the student is making sufficient progress toward achieving the goal within the specified time period</a:t>
            </a:r>
            <a:r>
              <a:rPr lang="en-US" sz="1100" dirty="0" smtClean="0"/>
              <a:t>. </a:t>
            </a:r>
          </a:p>
          <a:p>
            <a:pPr>
              <a:lnSpc>
                <a:spcPct val="90000"/>
              </a:lnSpc>
            </a:pPr>
            <a:endParaRPr lang="en-US" sz="600" dirty="0"/>
          </a:p>
          <a:p>
            <a:pPr>
              <a:lnSpc>
                <a:spcPct val="90000"/>
              </a:lnSpc>
            </a:pPr>
            <a:r>
              <a:rPr lang="en-US" sz="1000" dirty="0" smtClean="0"/>
              <a:t>Then provide the basis of this decision. This section should include a summary of the data collected using the planned methods of measuring progress from baseline to level of attainment.  The methods of measuring goal progress are identified on the goal pages for each goal and must allow for a comparison between the goal baseline and level of attainment. </a:t>
            </a:r>
          </a:p>
          <a:p>
            <a:pPr>
              <a:lnSpc>
                <a:spcPct val="90000"/>
              </a:lnSpc>
            </a:pPr>
            <a:endParaRPr lang="en-US" sz="600" dirty="0"/>
          </a:p>
          <a:p>
            <a:pPr>
              <a:lnSpc>
                <a:spcPct val="90000"/>
              </a:lnSpc>
            </a:pPr>
            <a:r>
              <a:rPr lang="en-US" sz="1000" dirty="0" smtClean="0"/>
              <a:t>For example, The </a:t>
            </a:r>
            <a:r>
              <a:rPr lang="en-US" sz="1000" b="1" dirty="0" smtClean="0"/>
              <a:t>goal statement </a:t>
            </a:r>
            <a:r>
              <a:rPr lang="en-US" sz="1000" dirty="0" smtClean="0"/>
              <a:t>is for the student to improve decoding skills by accurately decoding one and two syllable words on a graded list.   The </a:t>
            </a:r>
            <a:r>
              <a:rPr lang="en-US" sz="1000" b="1" dirty="0" smtClean="0"/>
              <a:t>baseline</a:t>
            </a:r>
            <a:r>
              <a:rPr lang="en-US" sz="1000" dirty="0" smtClean="0"/>
              <a:t> was  “On average, accurately decodes 50% of  words given 100 single syllable words at the beginning first grade level.”  </a:t>
            </a:r>
            <a:r>
              <a:rPr lang="en-US" sz="1000" b="1" dirty="0" smtClean="0"/>
              <a:t>LOA</a:t>
            </a:r>
            <a:r>
              <a:rPr lang="en-US" sz="1000" dirty="0" smtClean="0"/>
              <a:t> was “On average, the student will accurately decode 80% of the words given 100 one- and two-syllable words at the beginning 2nd grade level.”  The </a:t>
            </a:r>
            <a:r>
              <a:rPr lang="en-US" sz="1000" b="1" dirty="0" smtClean="0"/>
              <a:t>methods of measuring progress </a:t>
            </a:r>
            <a:r>
              <a:rPr lang="en-US" sz="1000" dirty="0" smtClean="0"/>
              <a:t>were: weekly oral word list tally, bi-weekly running records with miscue analysis. </a:t>
            </a:r>
          </a:p>
          <a:p>
            <a:pPr>
              <a:lnSpc>
                <a:spcPct val="90000"/>
              </a:lnSpc>
            </a:pPr>
            <a:endParaRPr lang="en-US" sz="600" dirty="0"/>
          </a:p>
          <a:p>
            <a:pPr>
              <a:lnSpc>
                <a:spcPct val="90000"/>
              </a:lnSpc>
            </a:pPr>
            <a:r>
              <a:rPr lang="en-US" sz="1000" dirty="0" smtClean="0"/>
              <a:t>An appropriate interim progress statement at the end of the first quarter might be: “Progress data shows given 100 single syllable words at the beginning first grade level, the student is now able to decode 75% of the words correctly.”  A decision would need to be made whether this amount of progress is sufficient for the student to meet the LOA by the end of the year. </a:t>
            </a:r>
          </a:p>
          <a:p>
            <a:pPr>
              <a:lnSpc>
                <a:spcPct val="90000"/>
              </a:lnSpc>
            </a:pPr>
            <a:endParaRPr lang="en-US" sz="600" dirty="0"/>
          </a:p>
          <a:p>
            <a:pPr>
              <a:lnSpc>
                <a:spcPct val="90000"/>
              </a:lnSpc>
            </a:pPr>
            <a:r>
              <a:rPr lang="en-US" sz="1000" dirty="0" smtClean="0"/>
              <a:t>If, upon review, teachers or family believe the student is not making sufficient progress, an IEP team meeting may be needed to discuss and identify the factors that may be affecting the student’s lack of progress and to consider new strategies, interventions, or revisions to the IEP to address the factors affecting progress. At this time, the team will want to reexamine the effects of the student’s disability on progress and the disability-related needs, and revise the IEP as appropriate. We turn to the IEP team role in Step 5 and IEP review/ revision next. </a:t>
            </a:r>
          </a:p>
        </p:txBody>
      </p:sp>
      <p:sp>
        <p:nvSpPr>
          <p:cNvPr id="4" name="Slide Number Placeholder 3"/>
          <p:cNvSpPr>
            <a:spLocks noGrp="1"/>
          </p:cNvSpPr>
          <p:nvPr>
            <p:ph type="sldNum" sz="quarter" idx="10"/>
          </p:nvPr>
        </p:nvSpPr>
        <p:spPr/>
        <p:txBody>
          <a:bodyPr/>
          <a:lstStyle/>
          <a:p>
            <a:fld id="{20020B7E-2356-463E-A0CE-0516EF3B1264}" type="slidenum">
              <a:rPr lang="en-US" smtClean="0"/>
              <a:t>14</a:t>
            </a:fld>
            <a:endParaRPr lang="en-US"/>
          </a:p>
        </p:txBody>
      </p:sp>
    </p:spTree>
    <p:extLst>
      <p:ext uri="{BB962C8B-B14F-4D97-AF65-F5344CB8AC3E}">
        <p14:creationId xmlns:p14="http://schemas.microsoft.com/office/powerpoint/2010/main" val="29989125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71499" y="4400550"/>
            <a:ext cx="5800725" cy="3600450"/>
          </a:xfrm>
        </p:spPr>
        <p:txBody>
          <a:bodyPr/>
          <a:lstStyle/>
          <a:p>
            <a:r>
              <a:rPr lang="en-US" sz="1300" dirty="0" smtClean="0"/>
              <a:t>Now let’s talk more about the IEP team’s more formal role in Step 5. </a:t>
            </a:r>
          </a:p>
          <a:p>
            <a:r>
              <a:rPr lang="en-US" sz="1300" dirty="0" smtClean="0"/>
              <a:t>We already mentioned that, at least annually, the IEP team must meet to formally review progress toward all IEP goals. </a:t>
            </a:r>
          </a:p>
          <a:p>
            <a:endParaRPr lang="en-US" sz="1300" dirty="0" smtClean="0"/>
          </a:p>
          <a:p>
            <a:r>
              <a:rPr lang="en-US" sz="1300" dirty="0" smtClean="0"/>
              <a:t>To do this, the IEP team </a:t>
            </a:r>
            <a:r>
              <a:rPr lang="en-US" sz="1300" b="1" dirty="0" smtClean="0"/>
              <a:t>reviews the disability-related needs and the goals (and benchmarks/objectives as appropriate) for which good progress is being made and determine what additional progress may be needed. </a:t>
            </a:r>
            <a:r>
              <a:rPr lang="en-US" sz="1300" dirty="0" smtClean="0"/>
              <a:t>The team asks, </a:t>
            </a:r>
            <a:r>
              <a:rPr lang="en-US" sz="1300" b="1" dirty="0" smtClean="0"/>
              <a:t> “Has the IEP been effective in addressing the student’s disability-related needs to help the student make progress toward academic standards and functional expectations at the desired rate?” </a:t>
            </a:r>
          </a:p>
          <a:p>
            <a:endParaRPr lang="en-US" sz="1300" dirty="0" smtClean="0"/>
          </a:p>
          <a:p>
            <a:r>
              <a:rPr lang="en-US" sz="1300" dirty="0" smtClean="0"/>
              <a:t>The IEP team </a:t>
            </a:r>
            <a:r>
              <a:rPr lang="en-US" sz="1300" b="1" dirty="0" smtClean="0"/>
              <a:t>uses the information collected and already reported to the parent  during interim review(s) of progress</a:t>
            </a:r>
            <a:r>
              <a:rPr lang="en-US" sz="1300" dirty="0" smtClean="0"/>
              <a:t>, and any other relevant information, to determine if IEP goals have been met and if special education services are effectively meeting the student’s needs. If not, the team considers what revisions to the IEP are needed to support the student?</a:t>
            </a:r>
          </a:p>
          <a:p>
            <a:endParaRPr lang="en-US" sz="1300" dirty="0" smtClean="0"/>
          </a:p>
          <a:p>
            <a:r>
              <a:rPr lang="en-US" sz="1300" dirty="0" smtClean="0"/>
              <a:t>If a goal has been met, perhaps the goal is no longer needed or a more ambitious goal should be added (i.e., change in level or increased independence of performance; different aspect/higher level skill).  </a:t>
            </a:r>
          </a:p>
          <a:p>
            <a:r>
              <a:rPr lang="en-US" sz="1300" dirty="0" smtClean="0"/>
              <a:t>If not all needs are addressed by a goal, the team should also review the degree to which the need is being met. </a:t>
            </a:r>
          </a:p>
          <a:p>
            <a:endParaRPr lang="en-US" sz="1300" dirty="0" smtClean="0"/>
          </a:p>
          <a:p>
            <a:pPr lvl="1"/>
            <a:r>
              <a:rPr lang="en-US" sz="1200" dirty="0" smtClean="0"/>
              <a:t>Example: A student who requires a wheelchair or walker has a disability that affects the student’s mobility. Therefore, improved mobility to  allow access to school is a disability-related need.  It is possible that the student has acquired the requisite mobility skills needed to use and transfer from his walker or wheelchair, but still has mobility related needs.  In such case, the student may not have an IEP goal related to mobility but will still require the related service of specialized transportation.</a:t>
            </a:r>
          </a:p>
          <a:p>
            <a:endParaRPr lang="en-US" sz="1300" dirty="0" smtClean="0"/>
          </a:p>
          <a:p>
            <a:r>
              <a:rPr lang="en-US" sz="1300" dirty="0" smtClean="0"/>
              <a:t>When analyzing progress always consider how the student’s strengths, areas of success,  and strategies that are working well may apply to areas in which progress is not so good.</a:t>
            </a:r>
            <a:endParaRPr lang="en-US" dirty="0"/>
          </a:p>
        </p:txBody>
      </p:sp>
      <p:sp>
        <p:nvSpPr>
          <p:cNvPr id="4" name="Slide Number Placeholder 3"/>
          <p:cNvSpPr>
            <a:spLocks noGrp="1"/>
          </p:cNvSpPr>
          <p:nvPr>
            <p:ph type="sldNum" sz="quarter" idx="10"/>
          </p:nvPr>
        </p:nvSpPr>
        <p:spPr/>
        <p:txBody>
          <a:bodyPr/>
          <a:lstStyle/>
          <a:p>
            <a:fld id="{20020B7E-2356-463E-A0CE-0516EF3B1264}" type="slidenum">
              <a:rPr lang="en-US" smtClean="0"/>
              <a:t>15</a:t>
            </a:fld>
            <a:endParaRPr lang="en-US"/>
          </a:p>
        </p:txBody>
      </p:sp>
    </p:spTree>
    <p:extLst>
      <p:ext uri="{BB962C8B-B14F-4D97-AF65-F5344CB8AC3E}">
        <p14:creationId xmlns:p14="http://schemas.microsoft.com/office/powerpoint/2010/main" val="27134080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Like any other IEP team meeting, a meeting held to conduct an annual IEP review, must includes all required participants, including the student’s parent(s).  A regular education teacher of the student, as a member of the IEP Team, must participate in the review and revision of the IEP of the student (300.324 (b)(3). This is a procedural requirement, but also harkens back to one of the 5 beliefs of CCR IEP development: collective responsibility. </a:t>
            </a:r>
          </a:p>
          <a:p>
            <a:r>
              <a:rPr lang="en-US" dirty="0" smtClean="0"/>
              <a:t>The regular education teacher brings a perspective of what is expected in the general education classroom, a perspective on what same-grade peers are achieving, and first-hand knowledge of how the student is performing in their classroom, including knowledge of the student’s strengths and struggles, as well as possible reasons why the student is struggling.</a:t>
            </a:r>
          </a:p>
          <a:p>
            <a:r>
              <a:rPr lang="en-US" dirty="0" smtClean="0"/>
              <a:t>The annual review occurs before developing new goals. In other words, the IEP team must review the previous IEP goals and progress before developing the next IEP. In addition to progress data, when making IEP revisions as part of an annual review, the IEP team must also consider the effect of the disability on progress, as well as any special factors, the results of any reevaluation or other information provided by the parents.</a:t>
            </a:r>
          </a:p>
          <a:p>
            <a:r>
              <a:rPr lang="en-US" sz="1300" dirty="0" smtClean="0"/>
              <a:t>As a result of the annual review, IEP team must revise the IEP as appropriate to address:  </a:t>
            </a:r>
          </a:p>
          <a:p>
            <a:pPr lvl="1">
              <a:spcBef>
                <a:spcPts val="0"/>
              </a:spcBef>
            </a:pPr>
            <a:r>
              <a:rPr lang="en-US" dirty="0" smtClean="0"/>
              <a:t>The student’s disability-related needs </a:t>
            </a:r>
          </a:p>
          <a:p>
            <a:pPr lvl="1">
              <a:spcBef>
                <a:spcPts val="0"/>
              </a:spcBef>
            </a:pPr>
            <a:r>
              <a:rPr lang="en-US" dirty="0" smtClean="0"/>
              <a:t>Any lack of expected progress toward IEP goals </a:t>
            </a:r>
          </a:p>
          <a:p>
            <a:pPr lvl="1">
              <a:spcBef>
                <a:spcPts val="0"/>
              </a:spcBef>
            </a:pPr>
            <a:r>
              <a:rPr lang="en-US" dirty="0" smtClean="0"/>
              <a:t>Any lack of expected progress in the general education curriculum </a:t>
            </a:r>
          </a:p>
          <a:p>
            <a:pPr lvl="1">
              <a:spcBef>
                <a:spcPts val="0"/>
              </a:spcBef>
            </a:pPr>
            <a:r>
              <a:rPr lang="en-US" dirty="0" smtClean="0"/>
              <a:t>How IEP goals and services support the student in closing gaps in early learning/academic achievement and functional expectations</a:t>
            </a:r>
          </a:p>
        </p:txBody>
      </p:sp>
      <p:sp>
        <p:nvSpPr>
          <p:cNvPr id="4" name="Slide Number Placeholder 3"/>
          <p:cNvSpPr>
            <a:spLocks noGrp="1"/>
          </p:cNvSpPr>
          <p:nvPr>
            <p:ph type="sldNum" sz="quarter" idx="10"/>
          </p:nvPr>
        </p:nvSpPr>
        <p:spPr/>
        <p:txBody>
          <a:bodyPr/>
          <a:lstStyle/>
          <a:p>
            <a:fld id="{20020B7E-2356-463E-A0CE-0516EF3B1264}" type="slidenum">
              <a:rPr lang="en-US" smtClean="0"/>
              <a:t>16</a:t>
            </a:fld>
            <a:endParaRPr lang="en-US"/>
          </a:p>
        </p:txBody>
      </p:sp>
    </p:spTree>
    <p:extLst>
      <p:ext uri="{BB962C8B-B14F-4D97-AF65-F5344CB8AC3E}">
        <p14:creationId xmlns:p14="http://schemas.microsoft.com/office/powerpoint/2010/main" val="2825419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smtClean="0"/>
              <a:t>Form I-5 is used to document the annual review of IEP goal progress. As noted earlier, the purpose of the annual review is to determine if the student met the previous year’s goals and short term objectives (STOs), and if not, to revise the IEP, as appropriate, to address the lack of progress by changing or adding updated goals and services. </a:t>
            </a:r>
          </a:p>
          <a:p>
            <a:r>
              <a:rPr lang="en-US" sz="1300" dirty="0" smtClean="0"/>
              <a:t>A review of the previous IEP goals and progress will help IEP teams consider if new goals and services are needed. IEP teams should be able to clearly explain lack of progress on IEP goals and develop plans for addressing lack of progress. </a:t>
            </a:r>
          </a:p>
          <a:p>
            <a:r>
              <a:rPr lang="en-US" sz="1300" dirty="0" smtClean="0"/>
              <a:t>To complete this form: </a:t>
            </a:r>
          </a:p>
          <a:p>
            <a:pPr lvl="1"/>
            <a:r>
              <a:rPr lang="en-US" dirty="0" smtClean="0"/>
              <a:t>List the goals or short term objectives from the previous IEP. Include the goal number(s). </a:t>
            </a:r>
          </a:p>
          <a:p>
            <a:pPr lvl="1"/>
            <a:r>
              <a:rPr lang="en-US" dirty="0" smtClean="0"/>
              <a:t>Provide a summary of the data collected using the progress measures identified in the IEP that reflects the student’s progress from baseline to LOA . Provide available data (attach reports, when appropriate).</a:t>
            </a:r>
          </a:p>
          <a:p>
            <a:pPr lvl="1"/>
            <a:r>
              <a:rPr lang="en-US" dirty="0" smtClean="0"/>
              <a:t>As with the interim data used to complete the I-6, the data must allow for the comparison between the baseline and level of attainment so the amount of progress from baseline to LOA can be analyzed and the IEP team can decide if the student accomplished the annual goal. </a:t>
            </a:r>
          </a:p>
          <a:p>
            <a:pPr lvl="1"/>
            <a:r>
              <a:rPr lang="en-US" dirty="0" smtClean="0"/>
              <a:t>If the student did not meet a goal, describe how the IEP will be revised to address lack of progress.</a:t>
            </a:r>
          </a:p>
          <a:p>
            <a:pPr indent="-91440"/>
            <a:r>
              <a:rPr lang="en-US" sz="1300" dirty="0" smtClean="0"/>
              <a:t>When deciding how the IEP should be revised to address insufficient progress, the team may find it important to review the effects of disability (Section E of Form I-4) and summary of disability-related needs (Section F of Form I-4) to reflect why the student continues to struggle to access, engage, and/or make progress toward meeting preschool/grade level standards and expectations.  It is important to revisit the team’s understanding of the impact the student’s disability has on academic achievement and functional performance to address the student’s disability-related needs. It may als0  be necessary to conduct a new root cause analysis to determine why the student did not make sufficient progress. Revise the IEP to address the disability-related needs. Revisions documented on Form I-5 should be included in the new IEP.</a:t>
            </a:r>
          </a:p>
        </p:txBody>
      </p:sp>
      <p:sp>
        <p:nvSpPr>
          <p:cNvPr id="4" name="Slide Number Placeholder 3"/>
          <p:cNvSpPr>
            <a:spLocks noGrp="1"/>
          </p:cNvSpPr>
          <p:nvPr>
            <p:ph type="sldNum" sz="quarter" idx="10"/>
          </p:nvPr>
        </p:nvSpPr>
        <p:spPr/>
        <p:txBody>
          <a:bodyPr/>
          <a:lstStyle/>
          <a:p>
            <a:fld id="{20020B7E-2356-463E-A0CE-0516EF3B1264}" type="slidenum">
              <a:rPr lang="en-US" smtClean="0"/>
              <a:t>17</a:t>
            </a:fld>
            <a:endParaRPr lang="en-US" dirty="0"/>
          </a:p>
        </p:txBody>
      </p:sp>
    </p:spTree>
    <p:extLst>
      <p:ext uri="{BB962C8B-B14F-4D97-AF65-F5344CB8AC3E}">
        <p14:creationId xmlns:p14="http://schemas.microsoft.com/office/powerpoint/2010/main" val="18398026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following is an example of how the 5 Step Process may assist in the analysis of progress toward IEP goals and for identifying areas where the IEP may need to be revised.  </a:t>
            </a:r>
          </a:p>
          <a:p>
            <a:endParaRPr lang="en-US" dirty="0" smtClean="0"/>
          </a:p>
          <a:p>
            <a:r>
              <a:rPr lang="en-US" dirty="0" smtClean="0"/>
              <a:t>In this example, the student did not meet their goal to improve reading comprehension  as defined by improving their ability to answer inference questions and identify the main idea when given a reading passage at the student’s instructional reading level.  An IEP team meeting was held to discuss the factors that were affecting the student’s progress and to make appropriate adjustments to special education services as needed. </a:t>
            </a:r>
          </a:p>
          <a:p>
            <a:endParaRPr lang="en-US" dirty="0" smtClean="0"/>
          </a:p>
          <a:p>
            <a:r>
              <a:rPr lang="en-US" dirty="0" smtClean="0"/>
              <a:t>Before jumping to the assumption that the goal was “too ambitious”, the IEP team should take time to review each of the 5 Steps to see if additional information, discussion, or documentation might assist with supporting the student’s progress in identified areas of need.</a:t>
            </a:r>
          </a:p>
          <a:p>
            <a:endParaRPr lang="en-US" dirty="0" smtClean="0"/>
          </a:p>
          <a:p>
            <a:r>
              <a:rPr lang="en-US" dirty="0" smtClean="0"/>
              <a:t>On the next slide, some potential questions to ask about goal attainment are discussed.</a:t>
            </a:r>
          </a:p>
        </p:txBody>
      </p:sp>
      <p:sp>
        <p:nvSpPr>
          <p:cNvPr id="4" name="Slide Number Placeholder 3"/>
          <p:cNvSpPr>
            <a:spLocks noGrp="1"/>
          </p:cNvSpPr>
          <p:nvPr>
            <p:ph type="sldNum" sz="quarter" idx="10"/>
          </p:nvPr>
        </p:nvSpPr>
        <p:spPr/>
        <p:txBody>
          <a:bodyPr/>
          <a:lstStyle/>
          <a:p>
            <a:fld id="{20020B7E-2356-463E-A0CE-0516EF3B1264}" type="slidenum">
              <a:rPr lang="en-US" smtClean="0"/>
              <a:t>18</a:t>
            </a:fld>
            <a:endParaRPr lang="en-US"/>
          </a:p>
        </p:txBody>
      </p:sp>
    </p:spTree>
    <p:extLst>
      <p:ext uri="{BB962C8B-B14F-4D97-AF65-F5344CB8AC3E}">
        <p14:creationId xmlns:p14="http://schemas.microsoft.com/office/powerpoint/2010/main" val="29901160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sz="1200" dirty="0" smtClean="0"/>
              <a:t>When reviewing the student’s progress toward meeting IEP goals, the team will first want to look at the data collected specific to monitoring progress toward the goal; in this case the weekly comprehension quiz data. If the IEP team is confident they have enough information, they may then want to ask questions based on the 5 Step Process - to explore the student’s progress further. In the case of this student, here are some questions the team might want to ask: </a:t>
            </a:r>
          </a:p>
          <a:p>
            <a:pPr>
              <a:lnSpc>
                <a:spcPct val="90000"/>
              </a:lnSpc>
            </a:pPr>
            <a:r>
              <a:rPr lang="en-US" sz="1200" b="1" dirty="0" smtClean="0"/>
              <a:t>Related to Step 1 - Understand Achievement: </a:t>
            </a:r>
            <a:r>
              <a:rPr lang="en-US" sz="1200" dirty="0" smtClean="0"/>
              <a:t>In addition to the progress data directly related to this goal, is there any new or additional data related to this area? Does the student comprehend certain types of text? Is comprehension better in certain environments? When provided certain supports? When certain teaching strategies are used? </a:t>
            </a:r>
          </a:p>
          <a:p>
            <a:pPr>
              <a:lnSpc>
                <a:spcPct val="90000"/>
              </a:lnSpc>
            </a:pPr>
            <a:r>
              <a:rPr lang="en-US" sz="1200" b="1" dirty="0" smtClean="0"/>
              <a:t>Related to Step 2 - Identify Effect of Disability and Disability-related Needs:   </a:t>
            </a:r>
            <a:r>
              <a:rPr lang="en-US" sz="1200" dirty="0" smtClean="0"/>
              <a:t>Based on new/updated current information, are there other root causes that were not previously explored?  What factors other than specific reading comprehension skills may be influencing the student’s learning or demonstration of reading comprehension.  Are there language concerns? Are social emotional, behavioral, sensory, or other factors affecting the student’s progress during text based activities? This might lead to another discussion about how the nature of the student’s disability may help explain the barriers the student is encountering and why the student may be having difficulty accessing, engaging, and making progress in the general education curriculum, instruction, and environment, and lead to clarification of the student’s disability-related needs, both academic and functional. </a:t>
            </a:r>
          </a:p>
          <a:p>
            <a:pPr>
              <a:lnSpc>
                <a:spcPct val="90000"/>
              </a:lnSpc>
            </a:pPr>
            <a:r>
              <a:rPr lang="en-US" sz="1200" b="1" dirty="0" smtClean="0"/>
              <a:t>Related to Step 3 - Develop IEP Goals: </a:t>
            </a:r>
            <a:r>
              <a:rPr lang="en-US" sz="1200" dirty="0" smtClean="0"/>
              <a:t>The IEP team can now use the progress data to consider new or revised ambitious and achievable goals.  For example, the team may decide other goals are needed to address access or engagement needs or the reading comprehension goal should be broking down into several short-term objectives or benchmarks to focus more specifically on root causes. </a:t>
            </a:r>
          </a:p>
          <a:p>
            <a:pPr>
              <a:lnSpc>
                <a:spcPct val="90000"/>
              </a:lnSpc>
            </a:pPr>
            <a:r>
              <a:rPr lang="en-US" sz="1200" b="1" dirty="0" smtClean="0"/>
              <a:t>Related to Step 4 - Align Services:  </a:t>
            </a:r>
            <a:r>
              <a:rPr lang="en-US" sz="1200" dirty="0" smtClean="0"/>
              <a:t>Based on the updated information, the team can now consider if the existing IEP services adequately support the goal.  Does more time for specially designed reading instruction need to be added?  Or are other types of services  needed? (specially designed instruction, supplemental aids and services, related services, and program modifications for school staff?  Will additional services improve the student’s growth in reading comprehension skills? Would training of school staff in instructional or social emotional support strategies enhance their ability to provide or support the implementation of IEP services?</a:t>
            </a:r>
            <a:endParaRPr lang="en-US" dirty="0" smtClean="0"/>
          </a:p>
        </p:txBody>
      </p:sp>
      <p:sp>
        <p:nvSpPr>
          <p:cNvPr id="4" name="Slide Number Placeholder 3"/>
          <p:cNvSpPr>
            <a:spLocks noGrp="1"/>
          </p:cNvSpPr>
          <p:nvPr>
            <p:ph type="sldNum" sz="quarter" idx="10"/>
          </p:nvPr>
        </p:nvSpPr>
        <p:spPr/>
        <p:txBody>
          <a:bodyPr/>
          <a:lstStyle/>
          <a:p>
            <a:fld id="{20020B7E-2356-463E-A0CE-0516EF3B1264}" type="slidenum">
              <a:rPr lang="en-US" smtClean="0"/>
              <a:t>19</a:t>
            </a:fld>
            <a:endParaRPr lang="en-US"/>
          </a:p>
        </p:txBody>
      </p:sp>
    </p:spTree>
    <p:extLst>
      <p:ext uri="{BB962C8B-B14F-4D97-AF65-F5344CB8AC3E}">
        <p14:creationId xmlns:p14="http://schemas.microsoft.com/office/powerpoint/2010/main" val="6579688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CCR IEP stands for College and Career Ready Individualized Education Program. </a:t>
            </a:r>
          </a:p>
          <a:p>
            <a:r>
              <a:rPr lang="en-US" dirty="0" smtClean="0"/>
              <a:t>A CCR-IEP is an Individualized Education Program (IEP) developed to meet the unique disability-related needs of the student and help ensure the student graduates ready for further education and the workplace.</a:t>
            </a:r>
          </a:p>
          <a:p>
            <a:r>
              <a:rPr lang="en-US" dirty="0" smtClean="0"/>
              <a:t>CCR IEPs are for all students in public school programs ages 3 through 21 who receive special education services. Thus, CCR IEPs are not just intended for high school students. Rather, CCR IEPs build knowledge, skills, and habits throughout a student’s public school experience, so when they graduate, they are college and career ready. This important foundation begins in early childhood. </a:t>
            </a:r>
          </a:p>
          <a:p>
            <a:endParaRPr lang="en-US" dirty="0" smtClean="0"/>
          </a:p>
          <a:p>
            <a:r>
              <a:rPr lang="en-US" dirty="0" smtClean="0"/>
              <a:t>Handout: </a:t>
            </a:r>
            <a:r>
              <a:rPr lang="en-US" dirty="0" smtClean="0">
                <a:hlinkClick r:id="rId3"/>
              </a:rPr>
              <a:t>https://dpi.wi.gov/sites/default/files/imce/sped/pdf/ccr-iep-overview-guide.pdf</a:t>
            </a:r>
            <a:r>
              <a:rPr lang="en-US" dirty="0" smtClean="0"/>
              <a:t>- link on slide </a:t>
            </a:r>
          </a:p>
          <a:p>
            <a:endParaRPr lang="en-US" dirty="0"/>
          </a:p>
        </p:txBody>
      </p:sp>
      <p:sp>
        <p:nvSpPr>
          <p:cNvPr id="4" name="Slide Number Placeholder 3"/>
          <p:cNvSpPr>
            <a:spLocks noGrp="1"/>
          </p:cNvSpPr>
          <p:nvPr>
            <p:ph type="sldNum" sz="quarter" idx="10"/>
          </p:nvPr>
        </p:nvSpPr>
        <p:spPr/>
        <p:txBody>
          <a:bodyPr/>
          <a:lstStyle/>
          <a:p>
            <a:fld id="{66386874-2E51-4B7B-A64C-E21965EEF8B2}" type="slidenum">
              <a:rPr lang="en-US" smtClean="0"/>
              <a:t>2</a:t>
            </a:fld>
            <a:endParaRPr lang="en-US"/>
          </a:p>
        </p:txBody>
      </p:sp>
    </p:spTree>
    <p:extLst>
      <p:ext uri="{BB962C8B-B14F-4D97-AF65-F5344CB8AC3E}">
        <p14:creationId xmlns:p14="http://schemas.microsoft.com/office/powerpoint/2010/main" val="8906551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1" fontAlgn="auto" hangingPunct="1">
              <a:spcBef>
                <a:spcPts val="1200"/>
              </a:spcBef>
              <a:spcAft>
                <a:spcPts val="0"/>
              </a:spcAft>
              <a:defRPr/>
            </a:pPr>
            <a:r>
              <a:rPr lang="en-US" dirty="0" smtClean="0">
                <a:solidFill>
                  <a:prstClr val="black"/>
                </a:solidFill>
              </a:rPr>
              <a:t>Here is a summary of recommended activities to guide the IEP team’s completion of Step 5 as the feedback loop to IEP revision starting with Step 1</a:t>
            </a:r>
          </a:p>
          <a:p>
            <a:pPr lvl="0" eaLnBrk="1" fontAlgn="auto" hangingPunct="1">
              <a:spcBef>
                <a:spcPts val="1200"/>
              </a:spcBef>
              <a:spcAft>
                <a:spcPts val="0"/>
              </a:spcAft>
              <a:defRPr/>
            </a:pPr>
            <a:r>
              <a:rPr lang="en-US" dirty="0" smtClean="0">
                <a:solidFill>
                  <a:prstClr val="black"/>
                </a:solidFill>
              </a:rPr>
              <a:t>Analyze progress data to determine if the student has met IEP goals</a:t>
            </a:r>
          </a:p>
          <a:p>
            <a:pPr lvl="0" eaLnBrk="1" fontAlgn="auto" hangingPunct="1">
              <a:spcBef>
                <a:spcPts val="1200"/>
              </a:spcBef>
              <a:spcAft>
                <a:spcPts val="0"/>
              </a:spcAft>
              <a:defRPr/>
            </a:pPr>
            <a:r>
              <a:rPr lang="en-US" dirty="0" smtClean="0">
                <a:solidFill>
                  <a:prstClr val="black"/>
                </a:solidFill>
              </a:rPr>
              <a:t>Reflect on what is “working”  – Where has student made progress? What general education and special education services has student responded well to?  Are there particular types of instruction, environment, supports, etc. that seem to be most effective? </a:t>
            </a:r>
          </a:p>
          <a:p>
            <a:pPr lvl="0" eaLnBrk="1" fontAlgn="auto" hangingPunct="1">
              <a:spcBef>
                <a:spcPts val="1200"/>
              </a:spcBef>
              <a:spcAft>
                <a:spcPts val="0"/>
              </a:spcAft>
              <a:defRPr/>
            </a:pPr>
            <a:r>
              <a:rPr lang="en-US" dirty="0" smtClean="0">
                <a:solidFill>
                  <a:prstClr val="black"/>
                </a:solidFill>
              </a:rPr>
              <a:t>Reflect on what may not be working so well--- What is inhibiting or serving as a barrier to the student’s progress toward goal achievement?  Are the goals too ambitious?  Are they the wrong goals?  Are services not sufficiently matched to need?  Do we have new information about the effects of disability that we were not previously aware of? </a:t>
            </a:r>
          </a:p>
          <a:p>
            <a:pPr lvl="0" eaLnBrk="1" fontAlgn="auto" hangingPunct="1">
              <a:spcBef>
                <a:spcPts val="1200"/>
              </a:spcBef>
              <a:spcAft>
                <a:spcPts val="0"/>
              </a:spcAft>
              <a:defRPr/>
            </a:pPr>
            <a:r>
              <a:rPr lang="en-US" dirty="0" smtClean="0"/>
              <a:t>Review earlier steps in the 5 Step Process:</a:t>
            </a:r>
          </a:p>
          <a:p>
            <a:pPr lvl="0" eaLnBrk="1" fontAlgn="auto" hangingPunct="1">
              <a:spcBef>
                <a:spcPts val="1200"/>
              </a:spcBef>
              <a:spcAft>
                <a:spcPts val="0"/>
              </a:spcAft>
              <a:defRPr/>
            </a:pPr>
            <a:r>
              <a:rPr lang="en-US" dirty="0" smtClean="0">
                <a:solidFill>
                  <a:prstClr val="black"/>
                </a:solidFill>
              </a:rPr>
              <a:t>Step 1 -  Review updated current levels of performance in relation to early childhood/grade level academic standards and functional expectations. </a:t>
            </a:r>
          </a:p>
          <a:p>
            <a:pPr lvl="0" eaLnBrk="1" fontAlgn="auto" hangingPunct="1">
              <a:spcBef>
                <a:spcPts val="1200"/>
              </a:spcBef>
              <a:spcAft>
                <a:spcPts val="0"/>
              </a:spcAft>
              <a:defRPr/>
            </a:pPr>
            <a:r>
              <a:rPr lang="en-US" dirty="0" smtClean="0">
                <a:solidFill>
                  <a:prstClr val="black"/>
                </a:solidFill>
              </a:rPr>
              <a:t>Step 2-  Review and update (as appropriate) effects of disability and disability-related needs.</a:t>
            </a:r>
          </a:p>
          <a:p>
            <a:pPr lvl="0" eaLnBrk="1" fontAlgn="auto" hangingPunct="1">
              <a:spcBef>
                <a:spcPts val="1200"/>
              </a:spcBef>
              <a:spcAft>
                <a:spcPts val="0"/>
              </a:spcAft>
              <a:defRPr/>
            </a:pPr>
            <a:r>
              <a:rPr lang="en-US" dirty="0" smtClean="0">
                <a:solidFill>
                  <a:prstClr val="black"/>
                </a:solidFill>
              </a:rPr>
              <a:t>Step 3 -  Develop new/revised ambitious and achievable goals, as appropriate, to address needs (including methods to measure progress toward new/revised goals).</a:t>
            </a:r>
          </a:p>
          <a:p>
            <a:pPr lvl="0" eaLnBrk="1" fontAlgn="auto" hangingPunct="1">
              <a:spcBef>
                <a:spcPts val="1200"/>
              </a:spcBef>
              <a:spcAft>
                <a:spcPts val="0"/>
              </a:spcAft>
              <a:defRPr/>
            </a:pPr>
            <a:r>
              <a:rPr lang="en-US" dirty="0" smtClean="0">
                <a:solidFill>
                  <a:prstClr val="black"/>
                </a:solidFill>
              </a:rPr>
              <a:t>Steps 4 -  Align services to updated needs and goals.</a:t>
            </a:r>
            <a:endParaRPr lang="en-US" dirty="0" smtClean="0"/>
          </a:p>
        </p:txBody>
      </p:sp>
      <p:sp>
        <p:nvSpPr>
          <p:cNvPr id="4" name="Slide Number Placeholder 3"/>
          <p:cNvSpPr>
            <a:spLocks noGrp="1"/>
          </p:cNvSpPr>
          <p:nvPr>
            <p:ph type="sldNum" sz="quarter" idx="10"/>
          </p:nvPr>
        </p:nvSpPr>
        <p:spPr/>
        <p:txBody>
          <a:bodyPr/>
          <a:lstStyle/>
          <a:p>
            <a:fld id="{20020B7E-2356-463E-A0CE-0516EF3B1264}" type="slidenum">
              <a:rPr lang="en-US" smtClean="0"/>
              <a:t>20</a:t>
            </a:fld>
            <a:endParaRPr lang="en-US"/>
          </a:p>
        </p:txBody>
      </p:sp>
    </p:spTree>
    <p:extLst>
      <p:ext uri="{BB962C8B-B14F-4D97-AF65-F5344CB8AC3E}">
        <p14:creationId xmlns:p14="http://schemas.microsoft.com/office/powerpoint/2010/main" val="9841583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many factors that can affect how well IEP services address a student’s needs and the degree to which a student makes progress toward achieving IEP goals. </a:t>
            </a:r>
          </a:p>
          <a:p>
            <a:r>
              <a:rPr lang="en-US" dirty="0" smtClean="0"/>
              <a:t>The four factors on this slide are understood to be critical to consider with both developing instruction and when evaluating the effectiveness of educational programming . </a:t>
            </a:r>
          </a:p>
          <a:p>
            <a:pPr lvl="1"/>
            <a:r>
              <a:rPr lang="en-US" dirty="0" smtClean="0"/>
              <a:t>Instruction– such as instructional methods, teaching strategies, interventions, accommodations, academic and behavioral supports </a:t>
            </a:r>
          </a:p>
          <a:p>
            <a:pPr lvl="1"/>
            <a:r>
              <a:rPr lang="en-US" dirty="0" smtClean="0"/>
              <a:t>Curriculum- content and materials</a:t>
            </a:r>
          </a:p>
          <a:p>
            <a:pPr lvl="1"/>
            <a:r>
              <a:rPr lang="en-US" dirty="0" smtClean="0"/>
              <a:t>Environment-  group size, physical space, </a:t>
            </a:r>
          </a:p>
          <a:p>
            <a:pPr lvl="1"/>
            <a:r>
              <a:rPr lang="en-US" dirty="0" smtClean="0"/>
              <a:t>Learner-  Consideration of the individual student, including the effects of the student’s disability and the student’s unique disability related needs</a:t>
            </a:r>
          </a:p>
          <a:p>
            <a:r>
              <a:rPr lang="en-US" dirty="0" smtClean="0"/>
              <a:t>The can be helpful to consider at all stages of ongoing progress monitoring and analysis as well as when the IEP team meets to consider how to adjust the IEP to improve progress.</a:t>
            </a:r>
          </a:p>
        </p:txBody>
      </p:sp>
      <p:sp>
        <p:nvSpPr>
          <p:cNvPr id="4" name="Slide Number Placeholder 3"/>
          <p:cNvSpPr>
            <a:spLocks noGrp="1"/>
          </p:cNvSpPr>
          <p:nvPr>
            <p:ph type="sldNum" sz="quarter" idx="10"/>
          </p:nvPr>
        </p:nvSpPr>
        <p:spPr/>
        <p:txBody>
          <a:bodyPr/>
          <a:lstStyle/>
          <a:p>
            <a:fld id="{20020B7E-2356-463E-A0CE-0516EF3B1264}" type="slidenum">
              <a:rPr lang="en-US" smtClean="0"/>
              <a:t>21</a:t>
            </a:fld>
            <a:endParaRPr lang="en-US"/>
          </a:p>
        </p:txBody>
      </p:sp>
    </p:spTree>
    <p:extLst>
      <p:ext uri="{BB962C8B-B14F-4D97-AF65-F5344CB8AC3E}">
        <p14:creationId xmlns:p14="http://schemas.microsoft.com/office/powerpoint/2010/main" val="11566758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Universal Design for Learning (UDL) provides another framework for considering how curriculum, instruction, environment, and student characteristics interact to either enable or provide barriers to student progress. </a:t>
            </a:r>
          </a:p>
          <a:p>
            <a:endParaRPr lang="en-US" dirty="0" smtClean="0"/>
          </a:p>
          <a:p>
            <a:r>
              <a:rPr lang="en-US" dirty="0" smtClean="0"/>
              <a:t>IEP teams can use the UDL Framework to explore why a student may not be making sufficient progress and what may be needed to better address the student’s disability-related needs.</a:t>
            </a:r>
          </a:p>
          <a:p>
            <a:endParaRPr lang="en-US" dirty="0" smtClean="0"/>
          </a:p>
          <a:p>
            <a:r>
              <a:rPr lang="en-US" dirty="0" smtClean="0"/>
              <a:t>During Step 5, it can help to answer the question:  What sources of information can you think of that you might explore if a student is not making progress? </a:t>
            </a:r>
          </a:p>
          <a:p>
            <a:endParaRPr lang="en-US" dirty="0" smtClean="0"/>
          </a:p>
          <a:p>
            <a:r>
              <a:rPr lang="en-US" dirty="0" smtClean="0"/>
              <a:t>Let’s apply this to our IEP Goal example on the previous slide. </a:t>
            </a:r>
          </a:p>
          <a:p>
            <a:endParaRPr lang="en-US" dirty="0" smtClean="0"/>
          </a:p>
          <a:p>
            <a:r>
              <a:rPr lang="en-US" dirty="0" smtClean="0"/>
              <a:t>Prompt questions:  </a:t>
            </a:r>
          </a:p>
          <a:p>
            <a:r>
              <a:rPr lang="en-US" dirty="0" smtClean="0"/>
              <a:t>Which barrier from engagement do you think is most likely to influence progress toward this need/goal?</a:t>
            </a:r>
          </a:p>
          <a:p>
            <a:endParaRPr lang="en-US" dirty="0" smtClean="0"/>
          </a:p>
          <a:p>
            <a:r>
              <a:rPr lang="en-US" dirty="0" smtClean="0"/>
              <a:t>How might we find more information about this? What sources of information might we use to learn more about what might be causing or having an effect on the student’s progress? </a:t>
            </a:r>
          </a:p>
        </p:txBody>
      </p:sp>
      <p:sp>
        <p:nvSpPr>
          <p:cNvPr id="4" name="Slide Number Placeholder 3"/>
          <p:cNvSpPr>
            <a:spLocks noGrp="1"/>
          </p:cNvSpPr>
          <p:nvPr>
            <p:ph type="sldNum" sz="quarter" idx="10"/>
          </p:nvPr>
        </p:nvSpPr>
        <p:spPr/>
        <p:txBody>
          <a:bodyPr/>
          <a:lstStyle/>
          <a:p>
            <a:fld id="{20020B7E-2356-463E-A0CE-0516EF3B1264}" type="slidenum">
              <a:rPr lang="en-US" smtClean="0"/>
              <a:t>22</a:t>
            </a:fld>
            <a:endParaRPr lang="en-US"/>
          </a:p>
        </p:txBody>
      </p:sp>
    </p:spTree>
    <p:extLst>
      <p:ext uri="{BB962C8B-B14F-4D97-AF65-F5344CB8AC3E}">
        <p14:creationId xmlns:p14="http://schemas.microsoft.com/office/powerpoint/2010/main" val="8121848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Involving students in the development of their IEPs leads to greater student ownership and understanding of their educational program and its outcomes.   </a:t>
            </a:r>
          </a:p>
          <a:p>
            <a:endParaRPr lang="en-US" dirty="0" smtClean="0"/>
          </a:p>
          <a:p>
            <a:r>
              <a:rPr lang="en-US" dirty="0" smtClean="0"/>
              <a:t>This applies to students of all ages and development levels. All students can and should have some role in their IEP. </a:t>
            </a:r>
          </a:p>
          <a:p>
            <a:endParaRPr lang="en-US" dirty="0" smtClean="0"/>
          </a:p>
          <a:p>
            <a:r>
              <a:rPr lang="en-US" dirty="0" smtClean="0"/>
              <a:t>Here are a few ideas for engaging students in Step 5.  </a:t>
            </a:r>
          </a:p>
          <a:p>
            <a:r>
              <a:rPr lang="en-US" dirty="0" smtClean="0"/>
              <a:t>Can you think of any others? </a:t>
            </a:r>
          </a:p>
        </p:txBody>
      </p:sp>
      <p:sp>
        <p:nvSpPr>
          <p:cNvPr id="4" name="Slide Number Placeholder 3"/>
          <p:cNvSpPr>
            <a:spLocks noGrp="1"/>
          </p:cNvSpPr>
          <p:nvPr>
            <p:ph type="sldNum" sz="quarter" idx="10"/>
          </p:nvPr>
        </p:nvSpPr>
        <p:spPr/>
        <p:txBody>
          <a:bodyPr/>
          <a:lstStyle/>
          <a:p>
            <a:fld id="{20020B7E-2356-463E-A0CE-0516EF3B1264}" type="slidenum">
              <a:rPr lang="en-US" smtClean="0"/>
              <a:t>23</a:t>
            </a:fld>
            <a:endParaRPr lang="en-US"/>
          </a:p>
        </p:txBody>
      </p:sp>
    </p:spTree>
    <p:extLst>
      <p:ext uri="{BB962C8B-B14F-4D97-AF65-F5344CB8AC3E}">
        <p14:creationId xmlns:p14="http://schemas.microsoft.com/office/powerpoint/2010/main" val="32960169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order for families to be a part of the IEP team and process, families need to understand what it is that is being analyzed and evaluated.  Families need to understand that it is NOT the student being analyzed and evaluated, but the function of the IEP itself. In order to understand the function of the IEP, we need to be sure families can do the following:</a:t>
            </a:r>
          </a:p>
          <a:p>
            <a:r>
              <a:rPr lang="en-US" dirty="0" smtClean="0"/>
              <a:t>Understand the level of performance and function at the beginning of implementation of the IEP (Step 1); how the student’s disability affects performance and function (Step 2) in order to understand goals that have been set (Step 3) and why specific instruction, services, supports and accommodations were put in place (Step 4); so that student progress can be clearly identified and analyzed (Step 5).</a:t>
            </a:r>
          </a:p>
          <a:p>
            <a:r>
              <a:rPr lang="en-US" dirty="0" smtClean="0"/>
              <a:t>Families need to participate in reviewing the implementation of the IEP.  This is necessary in order to inform the formation of future IEPs and the function of future IEP meetings.</a:t>
            </a:r>
          </a:p>
          <a:p>
            <a:r>
              <a:rPr lang="en-US" dirty="0" smtClean="0"/>
              <a:t>It is important that families understand the methods used to monitor the progress of the student. Daily, weekly, quarterly? How is the progress being monitored throughout the school year to allow for the annual review of goals? What ways may the student use to demonstrate knowledge?</a:t>
            </a:r>
          </a:p>
          <a:p>
            <a:r>
              <a:rPr lang="en-US" dirty="0" smtClean="0"/>
              <a:t>And finally, families need to know that their input is important and valued in the identification of what is working and what may need to change in order to support the student in closing his/her achievement gaps.  </a:t>
            </a:r>
          </a:p>
        </p:txBody>
      </p:sp>
      <p:sp>
        <p:nvSpPr>
          <p:cNvPr id="4" name="Slide Number Placeholder 3"/>
          <p:cNvSpPr>
            <a:spLocks noGrp="1"/>
          </p:cNvSpPr>
          <p:nvPr>
            <p:ph type="sldNum" sz="quarter" idx="10"/>
          </p:nvPr>
        </p:nvSpPr>
        <p:spPr/>
        <p:txBody>
          <a:bodyPr/>
          <a:lstStyle/>
          <a:p>
            <a:fld id="{20020B7E-2356-463E-A0CE-0516EF3B1264}" type="slidenum">
              <a:rPr lang="en-US" smtClean="0"/>
              <a:t>24</a:t>
            </a:fld>
            <a:endParaRPr lang="en-US"/>
          </a:p>
        </p:txBody>
      </p:sp>
    </p:spTree>
    <p:extLst>
      <p:ext uri="{BB962C8B-B14F-4D97-AF65-F5344CB8AC3E}">
        <p14:creationId xmlns:p14="http://schemas.microsoft.com/office/powerpoint/2010/main" val="37190870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questions can we ask families as we work to analyze student progress toward achievement and functional performance that will help them share information with the team? The questions listed here will allow families to contribute to the conversation.  What is shared by the family can be used to enhance analyzation of IEP implementation and evaluate what has been effective in closing those achievement gaps.</a:t>
            </a:r>
          </a:p>
          <a:p>
            <a:pPr marL="285750" indent="-285750">
              <a:buFont typeface="Arial" panose="020B0604020202020204" pitchFamily="34" charset="0"/>
              <a:buChar char="•"/>
            </a:pPr>
            <a:r>
              <a:rPr lang="en-US" dirty="0" smtClean="0"/>
              <a:t>Because we are analyzing progress of the WHOLE child, this first question, “What are some ways the family has viewed progress toward goals at home and in the community?”, helps educators understand the effectiveness of those services and supports that were put into place as they pertain to functional performance outside of the classroom.</a:t>
            </a:r>
          </a:p>
          <a:p>
            <a:pPr marL="285750" indent="-285750">
              <a:buFont typeface="Arial" panose="020B0604020202020204" pitchFamily="34" charset="0"/>
              <a:buChar char="•"/>
            </a:pPr>
            <a:r>
              <a:rPr lang="en-US" dirty="0" smtClean="0"/>
              <a:t>What services or supports does the family believe have been effective and why can bring a new perspective to educators in understanding the true scope of some of the supports, services or accommodations  put into place.  Even with healthy discussion of the reasoning behind some of the choices made in creating the IEP, it is likely there will be effects of programming that had not previously been considered.  This will assist in the true evaluation of what works and what does not work.</a:t>
            </a:r>
          </a:p>
          <a:p>
            <a:pPr marL="285750" indent="-285750">
              <a:buFont typeface="Arial" panose="020B0604020202020204" pitchFamily="34" charset="0"/>
              <a:buChar char="•"/>
            </a:pPr>
            <a:r>
              <a:rPr lang="en-US" dirty="0" smtClean="0"/>
              <a:t>What the family sees that might be helpful is an important component of the IEP.  As a general rule, families know their student in a more all encompassing way than educators do.  As families may have been “thinking outside the box” for this one child, they may have ideas that school personnel have not considered.      </a:t>
            </a:r>
          </a:p>
          <a:p>
            <a:pPr marL="285750" indent="-285750">
              <a:buFont typeface="Arial" panose="020B0604020202020204" pitchFamily="34" charset="0"/>
              <a:buChar char="•"/>
            </a:pPr>
            <a:r>
              <a:rPr lang="en-US" dirty="0" smtClean="0"/>
              <a:t>Understanding with which adults in the school both the student and the family have a healthy relationship, affords the opportunity to provide encouragement, support, and constructive criticism that will be more readily accepted by both the student and the family.  This relationship will allow the student to comfortably seek assistance which, in turn, assists in the implementation of the IEP which then allows for a more complete analysis and evaluation of the process.</a:t>
            </a:r>
          </a:p>
        </p:txBody>
      </p:sp>
      <p:sp>
        <p:nvSpPr>
          <p:cNvPr id="4" name="Slide Number Placeholder 3"/>
          <p:cNvSpPr>
            <a:spLocks noGrp="1"/>
          </p:cNvSpPr>
          <p:nvPr>
            <p:ph type="sldNum" sz="quarter" idx="10"/>
          </p:nvPr>
        </p:nvSpPr>
        <p:spPr/>
        <p:txBody>
          <a:bodyPr/>
          <a:lstStyle/>
          <a:p>
            <a:fld id="{20020B7E-2356-463E-A0CE-0516EF3B1264}" type="slidenum">
              <a:rPr lang="en-US" smtClean="0"/>
              <a:t>25</a:t>
            </a:fld>
            <a:endParaRPr lang="en-US"/>
          </a:p>
        </p:txBody>
      </p:sp>
    </p:spTree>
    <p:extLst>
      <p:ext uri="{BB962C8B-B14F-4D97-AF65-F5344CB8AC3E}">
        <p14:creationId xmlns:p14="http://schemas.microsoft.com/office/powerpoint/2010/main" val="805186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Let’s talk about tips for school staff to help families in the analyzation and evaluation process.  The first tip simply reiterates a tip that was shared in discussion of step one of the five step process.</a:t>
            </a:r>
          </a:p>
          <a:p>
            <a:pPr marL="285750" indent="-285750">
              <a:buFont typeface="Arial" panose="020B0604020202020204" pitchFamily="34" charset="0"/>
              <a:buChar char="•"/>
            </a:pPr>
            <a:r>
              <a:rPr lang="en-US" sz="1200" dirty="0" smtClean="0"/>
              <a:t>We must acknowledge that parents are their child’s first teacher and it’s sometimes difficult for families to trust that the information, observations, and perspectives shared by others really represents their child.  It may take time for some families to understand and in some cases, accept, their child’s ability to reach those ambitious and achievable goals .  Families need to feel that you know their child and care before they can trust that you are working with them and the relationship is not an “us”/ “them” but a “we”.</a:t>
            </a:r>
          </a:p>
          <a:p>
            <a:pPr marL="285750" indent="-285750">
              <a:buFont typeface="Arial" panose="020B0604020202020204" pitchFamily="34" charset="0"/>
              <a:buChar char="•"/>
            </a:pPr>
            <a:r>
              <a:rPr lang="en-US" sz="1200" dirty="0" smtClean="0"/>
              <a:t>Explain how you have monitored the student’s progress in ways that families will understand.  In preparing for the IEP meeting, review your notes and ask yourself, if you were not an educator would you understand the process for monitoring student progress?</a:t>
            </a:r>
          </a:p>
          <a:p>
            <a:pPr marL="285750" indent="-285750">
              <a:buFont typeface="Arial" panose="020B0604020202020204" pitchFamily="34" charset="0"/>
              <a:buChar char="•"/>
            </a:pPr>
            <a:r>
              <a:rPr lang="en-US" sz="1200" dirty="0" smtClean="0"/>
              <a:t>In addition to explaining your monitoring process, provide tangible examples of how you reached your conclusions.  Whether you used prepared charts and chicken scratches, or daily logging, or anything in between – allow the parents/guardians to see what you are doing.</a:t>
            </a:r>
          </a:p>
          <a:p>
            <a:pPr marL="285750" lvl="0" indent="-285750">
              <a:buFont typeface="Arial" panose="020B0604020202020204" pitchFamily="34" charset="0"/>
              <a:buChar char="•"/>
            </a:pPr>
            <a:r>
              <a:rPr lang="en-US" sz="1200" dirty="0" smtClean="0"/>
              <a:t>It is important that parents are aware of what that report will look like so that they are able to give it the attention necessary in their participation on the IEP team.  Be sure to let parents know how often they will receive the report so they will be “on the look out” in order to stay abreast of their student’s progress.</a:t>
            </a:r>
          </a:p>
          <a:p>
            <a:pPr marL="285750" indent="-285750">
              <a:buFont typeface="Arial" panose="020B0604020202020204" pitchFamily="34" charset="0"/>
              <a:buChar char="•"/>
            </a:pPr>
            <a:r>
              <a:rPr lang="en-US" sz="1200" dirty="0" smtClean="0"/>
              <a:t>When asking questions about progress the family sees at home and in the community, take notes.  When families share what they believe works and why, take notes.  In this way you are physically demonstrating that the families input is important in the process.  In addition, you will have concrete examples of the child’s response to services and supports outside of the classroom that can be used in developing the annual IEP.  By showing an acknowledgment of family contributions, you are assisting in the positive construction of the IEP team as a true team.  Remember, trust is a difficult thing and acknowledging the value of family contributions helps to build the trust that is needed to be a truly effective team.</a:t>
            </a:r>
            <a:endParaRPr lang="en-US" dirty="0" smtClean="0"/>
          </a:p>
        </p:txBody>
      </p:sp>
      <p:sp>
        <p:nvSpPr>
          <p:cNvPr id="4" name="Slide Number Placeholder 3"/>
          <p:cNvSpPr>
            <a:spLocks noGrp="1"/>
          </p:cNvSpPr>
          <p:nvPr>
            <p:ph type="sldNum" sz="quarter" idx="10"/>
          </p:nvPr>
        </p:nvSpPr>
        <p:spPr/>
        <p:txBody>
          <a:bodyPr/>
          <a:lstStyle/>
          <a:p>
            <a:fld id="{20020B7E-2356-463E-A0CE-0516EF3B1264}" type="slidenum">
              <a:rPr lang="en-US" smtClean="0"/>
              <a:t>26</a:t>
            </a:fld>
            <a:endParaRPr lang="en-US"/>
          </a:p>
        </p:txBody>
      </p:sp>
    </p:spTree>
    <p:extLst>
      <p:ext uri="{BB962C8B-B14F-4D97-AF65-F5344CB8AC3E}">
        <p14:creationId xmlns:p14="http://schemas.microsoft.com/office/powerpoint/2010/main" val="4131933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key overall  tip to remember is the main purpose of this step is to review the effectiveness of the IEP in addressing the student’s disability-related needs related to progress towards early childhood/grade level standards and expectations.  </a:t>
            </a:r>
          </a:p>
          <a:p>
            <a:r>
              <a:rPr lang="en-US" dirty="0" smtClean="0"/>
              <a:t>Again, It may be helpful to also remember that the completion of Step 5 leads directly back to Step 1 when developing a revised IEP. </a:t>
            </a:r>
          </a:p>
          <a:p>
            <a:endParaRPr lang="en-US" dirty="0" smtClean="0"/>
          </a:p>
          <a:p>
            <a:r>
              <a:rPr lang="en-US" dirty="0" smtClean="0"/>
              <a:t>In addition to tips and Step Checks, each of our At a Glance documents also includes examples of what we would expect to see in practice and what we would hope not to see in practice.</a:t>
            </a:r>
          </a:p>
          <a:p>
            <a:r>
              <a:rPr lang="en-US" dirty="0" smtClean="0"/>
              <a:t>Here are some expectations</a:t>
            </a:r>
            <a:r>
              <a:rPr lang="en-US" baseline="0" dirty="0" smtClean="0"/>
              <a:t> related to Step 5.</a:t>
            </a:r>
            <a:endParaRPr lang="en-US" dirty="0" smtClean="0"/>
          </a:p>
          <a:p>
            <a:r>
              <a:rPr lang="en-US" dirty="0" smtClean="0"/>
              <a:t>Read slide.</a:t>
            </a:r>
          </a:p>
          <a:p>
            <a:r>
              <a:rPr lang="en-US" dirty="0" smtClean="0"/>
              <a:t>For example: </a:t>
            </a:r>
          </a:p>
          <a:p>
            <a:r>
              <a:rPr lang="en-US" dirty="0" smtClean="0"/>
              <a:t>Look for:  Always make sure progress data is collected and analyzed before the meeting to review progress.  Staff should be prepared to share and explain the data used to support the decision that the student is or is not making sufficient progress. </a:t>
            </a:r>
          </a:p>
          <a:p>
            <a:endParaRPr lang="en-US" dirty="0" smtClean="0"/>
          </a:p>
          <a:p>
            <a:r>
              <a:rPr lang="en-US" dirty="0" smtClean="0"/>
              <a:t>Avoid:  Being unprepared and not having the necessary data available to show to the parent to help explain the IEP team decision about whether the student is or is not making sufficient progress toward the goal.</a:t>
            </a:r>
          </a:p>
        </p:txBody>
      </p:sp>
      <p:sp>
        <p:nvSpPr>
          <p:cNvPr id="4" name="Slide Number Placeholder 3"/>
          <p:cNvSpPr>
            <a:spLocks noGrp="1"/>
          </p:cNvSpPr>
          <p:nvPr>
            <p:ph type="sldNum" sz="quarter" idx="10"/>
          </p:nvPr>
        </p:nvSpPr>
        <p:spPr/>
        <p:txBody>
          <a:bodyPr/>
          <a:lstStyle/>
          <a:p>
            <a:fld id="{20020B7E-2356-463E-A0CE-0516EF3B1264}" type="slidenum">
              <a:rPr lang="en-US" smtClean="0"/>
              <a:t>27</a:t>
            </a:fld>
            <a:endParaRPr lang="en-US"/>
          </a:p>
        </p:txBody>
      </p:sp>
    </p:spTree>
    <p:extLst>
      <p:ext uri="{BB962C8B-B14F-4D97-AF65-F5344CB8AC3E}">
        <p14:creationId xmlns:p14="http://schemas.microsoft.com/office/powerpoint/2010/main" val="31179034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 Glance documents also include Step Checks that individuals or teams can use to review their IEPs.  Here is the Step 5- Step Check to Analyze Progress.</a:t>
            </a:r>
          </a:p>
          <a:p>
            <a:r>
              <a:rPr lang="en-US" dirty="0" smtClean="0"/>
              <a:t>Review slide.</a:t>
            </a:r>
          </a:p>
          <a:p>
            <a:endParaRPr lang="en-US" dirty="0" smtClean="0"/>
          </a:p>
          <a:p>
            <a:r>
              <a:rPr lang="en-US" dirty="0" smtClean="0"/>
              <a:t>Each of the At a Glance documents also include tips for IEP teams about each step.  We have already gone over the tips for this step during the presentation. </a:t>
            </a:r>
          </a:p>
        </p:txBody>
      </p:sp>
      <p:sp>
        <p:nvSpPr>
          <p:cNvPr id="4" name="Slide Number Placeholder 3"/>
          <p:cNvSpPr>
            <a:spLocks noGrp="1"/>
          </p:cNvSpPr>
          <p:nvPr>
            <p:ph type="sldNum" sz="quarter" idx="10"/>
          </p:nvPr>
        </p:nvSpPr>
        <p:spPr/>
        <p:txBody>
          <a:bodyPr/>
          <a:lstStyle/>
          <a:p>
            <a:fld id="{20020B7E-2356-463E-A0CE-0516EF3B1264}" type="slidenum">
              <a:rPr lang="en-US" smtClean="0"/>
              <a:t>28</a:t>
            </a:fld>
            <a:endParaRPr lang="en-US"/>
          </a:p>
        </p:txBody>
      </p:sp>
    </p:spTree>
    <p:extLst>
      <p:ext uri="{BB962C8B-B14F-4D97-AF65-F5344CB8AC3E}">
        <p14:creationId xmlns:p14="http://schemas.microsoft.com/office/powerpoint/2010/main" val="33491521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 we conclude, we want to share one additional list of suggestions. </a:t>
            </a:r>
          </a:p>
          <a:p>
            <a:r>
              <a:rPr lang="en-US" dirty="0" smtClean="0"/>
              <a:t>This list is intended for those involved in strategic planning and system improvement in a district or school.  Districts often include input from educators and families when making such decisions, so it is helpful for everyone to be aware of policies and procedures that support the 5 Step Process. </a:t>
            </a:r>
          </a:p>
          <a:p>
            <a:r>
              <a:rPr lang="en-US" dirty="0" smtClean="0"/>
              <a:t>Carrying out step 5 of the CCR IEP process effectively requires a number system prerequisites to be in place.  This slide highlights a few of these.  District and building level leadership are encouraged to consider these examples as they implement the 5 step process. </a:t>
            </a:r>
          </a:p>
          <a:p>
            <a:r>
              <a:rPr lang="en-US" dirty="0" smtClean="0"/>
              <a:t>Consider the questions on this slide, as you think about your own capacity as well as the capacity of your district to develop and review the effectiveness of IEPs in helping all students meet high expectations as they access engage and make progress in general education curriculum, instruction and environments.</a:t>
            </a:r>
          </a:p>
        </p:txBody>
      </p:sp>
      <p:sp>
        <p:nvSpPr>
          <p:cNvPr id="4" name="Slide Number Placeholder 3"/>
          <p:cNvSpPr>
            <a:spLocks noGrp="1"/>
          </p:cNvSpPr>
          <p:nvPr>
            <p:ph type="sldNum" sz="quarter" idx="10"/>
          </p:nvPr>
        </p:nvSpPr>
        <p:spPr/>
        <p:txBody>
          <a:bodyPr/>
          <a:lstStyle/>
          <a:p>
            <a:fld id="{20020B7E-2356-463E-A0CE-0516EF3B1264}" type="slidenum">
              <a:rPr lang="en-US" smtClean="0"/>
              <a:t>29</a:t>
            </a:fld>
            <a:endParaRPr lang="en-US"/>
          </a:p>
        </p:txBody>
      </p:sp>
    </p:spTree>
    <p:extLst>
      <p:ext uri="{BB962C8B-B14F-4D97-AF65-F5344CB8AC3E}">
        <p14:creationId xmlns:p14="http://schemas.microsoft.com/office/powerpoint/2010/main" val="961004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continue, I want to briefly mention the 5 Beliefs that are at the core of the CCR-IEP process</a:t>
            </a:r>
            <a:r>
              <a:rPr lang="en-US" dirty="0">
                <a:solidFill>
                  <a:srgbClr val="00863D"/>
                </a:solidFill>
              </a:rPr>
              <a:t>.</a:t>
            </a:r>
            <a:endParaRPr lang="en-US" dirty="0"/>
          </a:p>
          <a:p>
            <a:r>
              <a:rPr lang="en-US" dirty="0"/>
              <a:t>The 5 core Beliefs are essential to developing IEPs that promote college and career readiness. The 5 Beliefs can have an important impact on the success of students with IEPs. Districts and IEP teams, including families, should consider and discuss these beliefs.</a:t>
            </a:r>
          </a:p>
          <a:p>
            <a:r>
              <a:rPr lang="en-US" dirty="0"/>
              <a:t>It is important to keep the 5 Beliefs in mind when completing each step of the IEP development process:</a:t>
            </a:r>
          </a:p>
          <a:p>
            <a:pPr lvl="1"/>
            <a:r>
              <a:rPr lang="en-US" b="1" dirty="0"/>
              <a:t>High Expectations/</a:t>
            </a:r>
            <a:r>
              <a:rPr lang="en-US" dirty="0"/>
              <a:t>believing students with disabilities can meet  early childhood/grade level academic standards and functional expectations or, for students with most significantly cognitive disabilities, alternate achievement standards aligned with grade level standards; </a:t>
            </a:r>
          </a:p>
          <a:p>
            <a:pPr lvl="1"/>
            <a:r>
              <a:rPr lang="en-US" b="1" dirty="0"/>
              <a:t>Culturally Responsive </a:t>
            </a:r>
            <a:r>
              <a:rPr lang="en-US" dirty="0"/>
              <a:t>practices to honor and engage students;</a:t>
            </a:r>
          </a:p>
          <a:p>
            <a:pPr lvl="1"/>
            <a:r>
              <a:rPr lang="en-US" b="1" dirty="0"/>
              <a:t>Positive Student Relationships</a:t>
            </a:r>
            <a:r>
              <a:rPr lang="en-US" dirty="0"/>
              <a:t>; </a:t>
            </a:r>
          </a:p>
          <a:p>
            <a:pPr lvl="1"/>
            <a:r>
              <a:rPr lang="en-US" b="1" dirty="0"/>
              <a:t>Family and Community Engagement</a:t>
            </a:r>
            <a:r>
              <a:rPr lang="en-US" dirty="0"/>
              <a:t>;</a:t>
            </a:r>
            <a:r>
              <a:rPr lang="en-US" b="1" dirty="0"/>
              <a:t> </a:t>
            </a:r>
            <a:r>
              <a:rPr lang="en-US" dirty="0"/>
              <a:t>and,</a:t>
            </a:r>
          </a:p>
          <a:p>
            <a:pPr lvl="1"/>
            <a:r>
              <a:rPr lang="en-US" b="1" dirty="0"/>
              <a:t>Collective Responsibility </a:t>
            </a:r>
            <a:r>
              <a:rPr lang="en-US" dirty="0"/>
              <a:t>for working together to support each student in addressing needs and achieving their IEP goals. </a:t>
            </a:r>
          </a:p>
          <a:p>
            <a:r>
              <a:rPr lang="en-US" dirty="0"/>
              <a:t>For more information on the 5 Beliefs, please visit our CCR IEP Resources webpage.</a:t>
            </a:r>
          </a:p>
          <a:p>
            <a:endParaRPr lang="en-US" dirty="0"/>
          </a:p>
          <a:p>
            <a:r>
              <a:rPr lang="en-US" dirty="0"/>
              <a:t>Handout- A handout of the 5 beliefs is available on the DPI website at - </a:t>
            </a:r>
            <a:r>
              <a:rPr lang="en-US" dirty="0">
                <a:hlinkClick r:id="rId3"/>
              </a:rPr>
              <a:t>https://dpi.wi.gov/sites/default/files/imce/sped/pdf/rda-ccr-iep-five-beliefs.pdf</a:t>
            </a:r>
            <a:r>
              <a:rPr lang="en-US" dirty="0"/>
              <a:t>  (link on slide)   </a:t>
            </a:r>
          </a:p>
          <a:p>
            <a:endParaRPr lang="en-US" dirty="0"/>
          </a:p>
        </p:txBody>
      </p:sp>
      <p:sp>
        <p:nvSpPr>
          <p:cNvPr id="4" name="Slide Number Placeholder 3"/>
          <p:cNvSpPr>
            <a:spLocks noGrp="1"/>
          </p:cNvSpPr>
          <p:nvPr>
            <p:ph type="sldNum" sz="quarter" idx="10"/>
          </p:nvPr>
        </p:nvSpPr>
        <p:spPr/>
        <p:txBody>
          <a:bodyPr/>
          <a:lstStyle/>
          <a:p>
            <a:fld id="{20020B7E-2356-463E-A0CE-0516EF3B1264}" type="slidenum">
              <a:rPr lang="en-US" smtClean="0"/>
              <a:t>3</a:t>
            </a:fld>
            <a:endParaRPr lang="en-US"/>
          </a:p>
        </p:txBody>
      </p:sp>
    </p:spTree>
    <p:extLst>
      <p:ext uri="{BB962C8B-B14F-4D97-AF65-F5344CB8AC3E}">
        <p14:creationId xmlns:p14="http://schemas.microsoft.com/office/powerpoint/2010/main" val="33440770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activity asks you to think of a student who was not making sufficient progress toward annual IEP goals.</a:t>
            </a:r>
          </a:p>
          <a:p>
            <a:endParaRPr lang="en-US" dirty="0" smtClean="0"/>
          </a:p>
          <a:p>
            <a:r>
              <a:rPr lang="en-US" dirty="0" smtClean="0"/>
              <a:t>What information or questions would you ask?</a:t>
            </a:r>
            <a:br>
              <a:rPr lang="en-US" dirty="0" smtClean="0"/>
            </a:br>
            <a:r>
              <a:rPr lang="en-US" dirty="0" smtClean="0"/>
              <a:t>What information might you need to know to understand “why” progress is not sufficient?</a:t>
            </a:r>
          </a:p>
          <a:p>
            <a:r>
              <a:rPr lang="en-US" dirty="0" smtClean="0"/>
              <a:t>How does knowing “why” the student is not meeting goals inform the “how” to revise annual IEP goals and services? </a:t>
            </a:r>
          </a:p>
        </p:txBody>
      </p:sp>
      <p:sp>
        <p:nvSpPr>
          <p:cNvPr id="4" name="Slide Number Placeholder 3"/>
          <p:cNvSpPr>
            <a:spLocks noGrp="1"/>
          </p:cNvSpPr>
          <p:nvPr>
            <p:ph type="sldNum" sz="quarter" idx="10"/>
          </p:nvPr>
        </p:nvSpPr>
        <p:spPr/>
        <p:txBody>
          <a:bodyPr/>
          <a:lstStyle/>
          <a:p>
            <a:fld id="{20020B7E-2356-463E-A0CE-0516EF3B1264}" type="slidenum">
              <a:rPr lang="en-US" smtClean="0"/>
              <a:t>30</a:t>
            </a:fld>
            <a:endParaRPr lang="en-US"/>
          </a:p>
        </p:txBody>
      </p:sp>
    </p:spTree>
    <p:extLst>
      <p:ext uri="{BB962C8B-B14F-4D97-AF65-F5344CB8AC3E}">
        <p14:creationId xmlns:p14="http://schemas.microsoft.com/office/powerpoint/2010/main" val="28906897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Image Placeholder 11"/>
          <p:cNvSpPr>
            <a:spLocks noGrp="1" noRot="1" noChangeAspect="1"/>
          </p:cNvSpPr>
          <p:nvPr>
            <p:ph type="sldImg"/>
          </p:nvPr>
        </p:nvSpPr>
        <p:spPr>
          <a:xfrm>
            <a:off x="1844675" y="231775"/>
            <a:ext cx="3749675" cy="2109788"/>
          </a:xfrm>
          <a:prstGeom prst="rect">
            <a:avLst/>
          </a:prstGeom>
        </p:spPr>
      </p:sp>
      <p:sp>
        <p:nvSpPr>
          <p:cNvPr id="13" name="Notes Placeholder 12"/>
          <p:cNvSpPr>
            <a:spLocks noGrp="1"/>
          </p:cNvSpPr>
          <p:nvPr>
            <p:ph type="body" idx="1"/>
          </p:nvPr>
        </p:nvSpPr>
        <p:spPr>
          <a:xfrm>
            <a:off x="152401" y="2442950"/>
            <a:ext cx="6702215" cy="6548650"/>
          </a:xfrm>
          <a:prstGeom prst="rect">
            <a:avLst/>
          </a:prstGeom>
        </p:spPr>
        <p:txBody>
          <a:bodyPr/>
          <a:lstStyle/>
          <a:p>
            <a:r>
              <a:rPr lang="en-US" dirty="0"/>
              <a:t>On this page, you will find links to all DPI CCR-IEP resources.  Please check this page often as we </a:t>
            </a:r>
            <a:r>
              <a:rPr lang="en-US" dirty="0" smtClean="0"/>
              <a:t>will </a:t>
            </a:r>
            <a:r>
              <a:rPr lang="en-US" dirty="0"/>
              <a:t>be adding new resources </a:t>
            </a:r>
            <a:r>
              <a:rPr lang="en-US" dirty="0" smtClean="0"/>
              <a:t>regularly</a:t>
            </a:r>
            <a:endParaRPr lang="en-US" dirty="0"/>
          </a:p>
          <a:p>
            <a:endParaRPr lang="en-US" dirty="0"/>
          </a:p>
          <a:p>
            <a:endParaRPr lang="en-US" dirty="0"/>
          </a:p>
        </p:txBody>
      </p:sp>
      <p:sp>
        <p:nvSpPr>
          <p:cNvPr id="10" name="Date Placeholder 9"/>
          <p:cNvSpPr>
            <a:spLocks noGrp="1"/>
          </p:cNvSpPr>
          <p:nvPr>
            <p:ph type="dt"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Arial" charset="0"/>
                <a:ea typeface="+mn-ea"/>
                <a:cs typeface="Arial" charset="0"/>
              </a:rPr>
              <a:t>April 2018</a:t>
            </a:r>
            <a:endParaRPr kumimoji="0" lang="en-US" sz="1200" b="0"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11" name="Footer Placeholder 10"/>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t>Wisconsin Department of Public Instruction</a:t>
            </a:r>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14" name="Slide Number Placeholder 1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4D1FE89-6336-4D40-8888-FEE536696E18}"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15" name="Header Placeholder 14"/>
          <p:cNvSpPr>
            <a:spLocks noGrp="1"/>
          </p:cNvSpPr>
          <p:nvPr>
            <p:ph type="hdr" sz="quarter" idx="13"/>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t>CCR IEPs</a:t>
            </a:r>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20297147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lide Image Placeholder 19"/>
          <p:cNvSpPr>
            <a:spLocks noGrp="1" noRot="1" noChangeAspect="1"/>
          </p:cNvSpPr>
          <p:nvPr>
            <p:ph type="sldImg"/>
          </p:nvPr>
        </p:nvSpPr>
        <p:spPr>
          <a:xfrm>
            <a:off x="1628775" y="231775"/>
            <a:ext cx="3749675" cy="2109788"/>
          </a:xfrm>
          <a:prstGeom prst="rect">
            <a:avLst/>
          </a:prstGeom>
        </p:spPr>
      </p:sp>
      <p:sp>
        <p:nvSpPr>
          <p:cNvPr id="21" name="Notes Placeholder 20"/>
          <p:cNvSpPr>
            <a:spLocks noGrp="1"/>
          </p:cNvSpPr>
          <p:nvPr>
            <p:ph type="body" idx="1"/>
          </p:nvPr>
        </p:nvSpPr>
        <p:spPr>
          <a:xfrm>
            <a:off x="152401" y="2442950"/>
            <a:ext cx="6702215" cy="6548650"/>
          </a:xfrm>
          <a:prstGeom prst="rect">
            <a:avLst/>
          </a:prstGeom>
        </p:spPr>
        <p:txBody>
          <a:bodyPr/>
          <a:lstStyle/>
          <a:p>
            <a:r>
              <a:rPr lang="en-US" dirty="0" smtClean="0"/>
              <a:t>We have developed an online discussion tool to help IEP teams prepare to develop a CCR IEP. This tool also supports the 5 step process. It provides guiding questions to consider when identifying the effects of disability, the root cause analysis and the summary of disability-related needs.   We encourage you to explore this tool as you prepare for IEP team meetings. For example, some of the questions in the tool will be  helpful to discuss during a specific student’s IEP meeting. </a:t>
            </a:r>
          </a:p>
          <a:p>
            <a:endParaRPr lang="en-US" dirty="0" smtClean="0"/>
          </a:p>
          <a:p>
            <a:r>
              <a:rPr lang="en-US" dirty="0" smtClean="0"/>
              <a:t>A link to the online tool is found on our website under CCR IEPs at </a:t>
            </a:r>
            <a:r>
              <a:rPr lang="en-US" dirty="0" smtClean="0">
                <a:hlinkClick r:id="rId3"/>
              </a:rPr>
              <a:t>https://dpi.wi.gov/sped/college-and-career-ready-ieps/discussion-tool</a:t>
            </a:r>
            <a:r>
              <a:rPr lang="en-US" dirty="0" smtClean="0"/>
              <a:t> </a:t>
            </a:r>
          </a:p>
          <a:p>
            <a:endParaRPr lang="en-US" dirty="0" smtClean="0"/>
          </a:p>
          <a:p>
            <a:r>
              <a:rPr lang="en-US" i="1" dirty="0" smtClean="0"/>
              <a:t>Presenter Note:  Remind participants that this tool is intended to be used individually in preparation for a meeting or during an IEP team meeting. School staff should not meet as a group without the parent to draft the IEP prior to the IEP team meeting.  If staff meet to substantively develop/draft parts of the IEP together as a group,  it is considered an IEP team meeting and the parent should be invited.</a:t>
            </a:r>
          </a:p>
        </p:txBody>
      </p:sp>
      <p:sp>
        <p:nvSpPr>
          <p:cNvPr id="6" name="Date Placeholder 5"/>
          <p:cNvSpPr>
            <a:spLocks noGrp="1"/>
          </p:cNvSpPr>
          <p:nvPr>
            <p:ph type="dt"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Arial" charset="0"/>
                <a:ea typeface="+mn-ea"/>
                <a:cs typeface="Arial" charset="0"/>
              </a:rPr>
              <a:t>April 2018</a:t>
            </a:r>
            <a:endParaRPr kumimoji="0" lang="en-US" sz="1200" b="0"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7" name="Footer Placeholder 6"/>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t>Wisconsin Department of Public Instruction</a:t>
            </a:r>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8" name="Slide Number Placeholder 7"/>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4D1FE89-6336-4D40-8888-FEE536696E18}"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9" name="Header Placeholder 8"/>
          <p:cNvSpPr>
            <a:spLocks noGrp="1"/>
          </p:cNvSpPr>
          <p:nvPr>
            <p:ph type="hdr" sz="quarter" idx="13"/>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t>CCR IEPs</a:t>
            </a:r>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15877692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8"/>
        <p:cNvGrpSpPr/>
        <p:nvPr/>
      </p:nvGrpSpPr>
      <p:grpSpPr>
        <a:xfrm>
          <a:off x="0" y="0"/>
          <a:ext cx="0" cy="0"/>
          <a:chOff x="0" y="0"/>
          <a:chExt cx="0" cy="0"/>
        </a:xfrm>
      </p:grpSpPr>
      <p:sp>
        <p:nvSpPr>
          <p:cNvPr id="973" name="Shape 973"/>
          <p:cNvSpPr txBox="1">
            <a:spLocks noGrp="1"/>
          </p:cNvSpPr>
          <p:nvPr>
            <p:ph type="ftr" idx="11"/>
          </p:nvPr>
        </p:nvSpPr>
        <p:spPr>
          <a:xfrm>
            <a:off x="0" y="8829675"/>
            <a:ext cx="3038475" cy="465138"/>
          </a:xfrm>
          <a:prstGeom prst="rect">
            <a:avLst/>
          </a:prstGeom>
          <a:noFill/>
          <a:ln>
            <a:noFill/>
          </a:ln>
        </p:spPr>
        <p:txBody>
          <a:bodyPr wrap="square" lIns="91400" tIns="45700" rIns="91400" bIns="45700" anchor="b" anchorCtr="0">
            <a:noAutofit/>
          </a:bodyPr>
          <a:lstStyle/>
          <a:p>
            <a:pPr marL="0" marR="0" lvl="0" indent="0" algn="l" defTabSz="914400" rtl="0" eaLnBrk="1" fontAlgn="base" latinLnBrk="0" hangingPunct="1">
              <a:lnSpc>
                <a:spcPct val="100000"/>
              </a:lnSpc>
              <a:spcBef>
                <a:spcPts val="0"/>
              </a:spcBef>
              <a:spcAft>
                <a:spcPts val="0"/>
              </a:spcAft>
              <a:buClrTx/>
              <a:buSzPct val="25000"/>
              <a:buFontTx/>
              <a:buNone/>
              <a:tabLst/>
              <a:defRPr/>
            </a:pPr>
            <a:r>
              <a:rPr kumimoji="0" lang="en-US" sz="1100" b="0" i="0" u="none" strike="noStrike" kern="1200" cap="none" spc="0" normalizeH="0" baseline="0" noProof="0">
                <a:ln>
                  <a:noFill/>
                </a:ln>
                <a:solidFill>
                  <a:prstClr val="black"/>
                </a:solidFill>
                <a:effectLst/>
                <a:uLnTx/>
                <a:uFillTx/>
                <a:latin typeface="Arial"/>
                <a:ea typeface="Arial"/>
                <a:cs typeface="Arial"/>
                <a:sym typeface="Arial"/>
              </a:rPr>
              <a:t>Wisconsin Department of Public Instruction</a:t>
            </a:r>
          </a:p>
        </p:txBody>
      </p:sp>
      <p:sp>
        <p:nvSpPr>
          <p:cNvPr id="974" name="Shape 974"/>
          <p:cNvSpPr txBox="1">
            <a:spLocks noGrp="1"/>
          </p:cNvSpPr>
          <p:nvPr>
            <p:ph type="sldNum" idx="12"/>
          </p:nvPr>
        </p:nvSpPr>
        <p:spPr>
          <a:xfrm>
            <a:off x="3971925" y="8829675"/>
            <a:ext cx="3038475" cy="465138"/>
          </a:xfrm>
          <a:prstGeom prst="rect">
            <a:avLst/>
          </a:prstGeom>
          <a:noFill/>
          <a:ln>
            <a:noFill/>
          </a:ln>
        </p:spPr>
        <p:txBody>
          <a:bodyPr wrap="square" lIns="91400" tIns="45700" rIns="91400" bIns="45700" anchor="b" anchorCtr="0">
            <a:noAutofit/>
          </a:bodyPr>
          <a:lstStyle/>
          <a:p>
            <a:pPr marL="0" marR="0" lvl="0" indent="0" algn="r" defTabSz="914400" rtl="0" eaLnBrk="1" fontAlgn="base" latinLnBrk="0" hangingPunct="1">
              <a:lnSpc>
                <a:spcPct val="100000"/>
              </a:lnSpc>
              <a:spcBef>
                <a:spcPts val="0"/>
              </a:spcBef>
              <a:spcAft>
                <a:spcPts val="0"/>
              </a:spcAft>
              <a:buClrTx/>
              <a:buSzPct val="25000"/>
              <a:buFontTx/>
              <a:buNone/>
              <a:tabLst/>
              <a:defRPr/>
            </a:pPr>
            <a:fld id="{00000000-1234-1234-1234-123412341234}" type="slidenum">
              <a:rPr kumimoji="0" lang="en-US" sz="1100" b="0" i="0" u="none" strike="noStrike" kern="1200" cap="none" spc="0" normalizeH="0" baseline="0" noProof="0">
                <a:ln>
                  <a:noFill/>
                </a:ln>
                <a:solidFill>
                  <a:prstClr val="black"/>
                </a:solidFill>
                <a:effectLst/>
                <a:uLnTx/>
                <a:uFillTx/>
                <a:latin typeface="Arial"/>
                <a:ea typeface="Arial"/>
                <a:cs typeface="Arial"/>
                <a:sym typeface="Arial"/>
              </a:rPr>
              <a:pPr marL="0" marR="0" lvl="0" indent="0" algn="r" defTabSz="914400" rtl="0" eaLnBrk="1" fontAlgn="base" latinLnBrk="0" hangingPunct="1">
                <a:lnSpc>
                  <a:spcPct val="100000"/>
                </a:lnSpc>
                <a:spcBef>
                  <a:spcPts val="0"/>
                </a:spcBef>
                <a:spcAft>
                  <a:spcPts val="0"/>
                </a:spcAft>
                <a:buClrTx/>
                <a:buSzPct val="25000"/>
                <a:buFontTx/>
                <a:buNone/>
                <a:tabLst/>
                <a:defRPr/>
              </a:pPr>
              <a:t>33</a:t>
            </a:fld>
            <a:endParaRPr kumimoji="0" lang="en-US" sz="11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4" name="Slide Image Placeholder 3"/>
          <p:cNvSpPr>
            <a:spLocks noGrp="1" noRot="1" noChangeAspect="1"/>
          </p:cNvSpPr>
          <p:nvPr>
            <p:ph type="sldImg"/>
          </p:nvPr>
        </p:nvSpPr>
        <p:spPr>
          <a:xfrm>
            <a:off x="2057400" y="228600"/>
            <a:ext cx="3175000" cy="1785938"/>
          </a:xfrm>
        </p:spPr>
      </p:sp>
      <p:sp>
        <p:nvSpPr>
          <p:cNvPr id="5" name="Notes Placeholder 4"/>
          <p:cNvSpPr>
            <a:spLocks noGrp="1"/>
          </p:cNvSpPr>
          <p:nvPr>
            <p:ph type="body" idx="1"/>
          </p:nvPr>
        </p:nvSpPr>
        <p:spPr/>
        <p:txBody>
          <a:bodyPr/>
          <a:lstStyle/>
          <a:p>
            <a:r>
              <a:rPr lang="en-US" dirty="0" smtClean="0">
                <a:solidFill>
                  <a:schemeClr val="dk1"/>
                </a:solidFill>
                <a:latin typeface="Arial"/>
                <a:ea typeface="Arial"/>
                <a:cs typeface="Arial"/>
                <a:sym typeface="Arial"/>
              </a:rPr>
              <a:t>We have a</a:t>
            </a:r>
            <a:r>
              <a:rPr lang="en-US" baseline="0" dirty="0" smtClean="0">
                <a:solidFill>
                  <a:schemeClr val="dk1"/>
                </a:solidFill>
                <a:latin typeface="Arial"/>
                <a:ea typeface="Arial"/>
                <a:cs typeface="Arial"/>
                <a:sym typeface="Arial"/>
              </a:rPr>
              <a:t> 5 minute video that describes the CCR IEP 5 Step Process at </a:t>
            </a:r>
            <a:r>
              <a:rPr lang="en-US" dirty="0" smtClean="0">
                <a:solidFill>
                  <a:schemeClr val="dk1"/>
                </a:solidFill>
                <a:latin typeface="Arial"/>
                <a:ea typeface="Arial"/>
                <a:cs typeface="Arial"/>
                <a:sym typeface="Arial"/>
              </a:rPr>
              <a:t>https</a:t>
            </a:r>
            <a:r>
              <a:rPr lang="en-US" dirty="0">
                <a:solidFill>
                  <a:schemeClr val="dk1"/>
                </a:solidFill>
                <a:latin typeface="Arial"/>
                <a:ea typeface="Arial"/>
                <a:cs typeface="Arial"/>
                <a:sym typeface="Arial"/>
              </a:rPr>
              <a:t>://youtu.be/wRIyZoiHRdQ</a:t>
            </a:r>
          </a:p>
          <a:p>
            <a:endParaRPr lang="en-US" dirty="0"/>
          </a:p>
        </p:txBody>
      </p:sp>
    </p:spTree>
    <p:extLst>
      <p:ext uri="{BB962C8B-B14F-4D97-AF65-F5344CB8AC3E}">
        <p14:creationId xmlns:p14="http://schemas.microsoft.com/office/powerpoint/2010/main" val="40022338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a few additional resources specific to Step 5.  You can find links to these resources on Special Education Team Website. </a:t>
            </a:r>
          </a:p>
        </p:txBody>
      </p:sp>
      <p:sp>
        <p:nvSpPr>
          <p:cNvPr id="4" name="Slide Number Placeholder 3"/>
          <p:cNvSpPr>
            <a:spLocks noGrp="1"/>
          </p:cNvSpPr>
          <p:nvPr>
            <p:ph type="sldNum" sz="quarter" idx="10"/>
          </p:nvPr>
        </p:nvSpPr>
        <p:spPr/>
        <p:txBody>
          <a:bodyPr/>
          <a:lstStyle/>
          <a:p>
            <a:fld id="{20020B7E-2356-463E-A0CE-0516EF3B1264}" type="slidenum">
              <a:rPr lang="en-US" smtClean="0"/>
              <a:t>34</a:t>
            </a:fld>
            <a:endParaRPr lang="en-US"/>
          </a:p>
        </p:txBody>
      </p:sp>
    </p:spTree>
    <p:extLst>
      <p:ext uri="{BB962C8B-B14F-4D97-AF65-F5344CB8AC3E}">
        <p14:creationId xmlns:p14="http://schemas.microsoft.com/office/powerpoint/2010/main" val="18246544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0020B7E-2356-463E-A0CE-0516EF3B1264}" type="slidenum">
              <a:rPr lang="en-US" smtClean="0"/>
              <a:t>35</a:t>
            </a:fld>
            <a:endParaRPr lang="en-US"/>
          </a:p>
        </p:txBody>
      </p:sp>
    </p:spTree>
    <p:extLst>
      <p:ext uri="{BB962C8B-B14F-4D97-AF65-F5344CB8AC3E}">
        <p14:creationId xmlns:p14="http://schemas.microsoft.com/office/powerpoint/2010/main" val="42832513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dirty="0" smtClean="0">
                <a:solidFill>
                  <a:prstClr val="black"/>
                </a:solidFill>
              </a:rPr>
              <a:t>Here are some additional resources that may be particularly helpful for families.  These and other resources for families on the 5 Step Process have been organized into a </a:t>
            </a:r>
            <a:r>
              <a:rPr lang="en-US" sz="1200" dirty="0" err="1" smtClean="0">
                <a:solidFill>
                  <a:prstClr val="black"/>
                </a:solidFill>
              </a:rPr>
              <a:t>livebinder</a:t>
            </a:r>
            <a:r>
              <a:rPr lang="en-US" sz="1200" dirty="0" smtClean="0">
                <a:solidFill>
                  <a:prstClr val="black"/>
                </a:solidFill>
              </a:rPr>
              <a:t> by our WSPEI staff.   </a:t>
            </a:r>
          </a:p>
          <a:p>
            <a:pPr lvl="0"/>
            <a:endParaRPr lang="en-US" dirty="0">
              <a:solidFill>
                <a:prstClr val="black"/>
              </a:solidFill>
            </a:endParaRPr>
          </a:p>
          <a:p>
            <a:pPr lvl="0"/>
            <a:r>
              <a:rPr lang="en-US" sz="1200" dirty="0" smtClean="0">
                <a:solidFill>
                  <a:prstClr val="black"/>
                </a:solidFill>
              </a:rPr>
              <a:t>The link to the WSPEI </a:t>
            </a:r>
            <a:r>
              <a:rPr lang="en-US" sz="1200" dirty="0" err="1" smtClean="0">
                <a:solidFill>
                  <a:prstClr val="black"/>
                </a:solidFill>
              </a:rPr>
              <a:t>livebinder</a:t>
            </a:r>
            <a:r>
              <a:rPr lang="en-US" sz="1200" dirty="0" smtClean="0">
                <a:solidFill>
                  <a:prstClr val="black"/>
                </a:solidFill>
              </a:rPr>
              <a:t> is on this slide: </a:t>
            </a:r>
            <a:r>
              <a:rPr lang="en-US" dirty="0" smtClean="0">
                <a:solidFill>
                  <a:prstClr val="black"/>
                </a:solidFill>
                <a:hlinkClick r:id="rId3"/>
              </a:rPr>
              <a:t>http</a:t>
            </a:r>
            <a:r>
              <a:rPr lang="en-US" dirty="0">
                <a:solidFill>
                  <a:prstClr val="black"/>
                </a:solidFill>
                <a:hlinkClick r:id="rId3"/>
              </a:rPr>
              <a:t>://</a:t>
            </a:r>
            <a:r>
              <a:rPr lang="en-US" dirty="0" smtClean="0">
                <a:solidFill>
                  <a:prstClr val="black"/>
                </a:solidFill>
                <a:hlinkClick r:id="rId3"/>
              </a:rPr>
              <a:t>www.livebinders.com/play/play?id=2191148</a:t>
            </a:r>
            <a:r>
              <a:rPr lang="en-US" dirty="0" smtClean="0">
                <a:solidFill>
                  <a:prstClr val="black"/>
                </a:solidFill>
              </a:rPr>
              <a:t> </a:t>
            </a:r>
            <a:endParaRPr lang="en-US" sz="1200" dirty="0" smtClean="0">
              <a:solidFill>
                <a:prstClr val="black"/>
              </a:solidFill>
            </a:endParaRPr>
          </a:p>
        </p:txBody>
      </p:sp>
      <p:sp>
        <p:nvSpPr>
          <p:cNvPr id="4" name="Slide Number Placeholder 3"/>
          <p:cNvSpPr>
            <a:spLocks noGrp="1"/>
          </p:cNvSpPr>
          <p:nvPr>
            <p:ph type="sldNum" sz="quarter" idx="10"/>
          </p:nvPr>
        </p:nvSpPr>
        <p:spPr/>
        <p:txBody>
          <a:bodyPr/>
          <a:lstStyle/>
          <a:p>
            <a:fld id="{20020B7E-2356-463E-A0CE-0516EF3B1264}" type="slidenum">
              <a:rPr lang="en-US" smtClean="0"/>
              <a:t>36</a:t>
            </a:fld>
            <a:endParaRPr lang="en-US"/>
          </a:p>
        </p:txBody>
      </p:sp>
    </p:spTree>
    <p:extLst>
      <p:ext uri="{BB962C8B-B14F-4D97-AF65-F5344CB8AC3E}">
        <p14:creationId xmlns:p14="http://schemas.microsoft.com/office/powerpoint/2010/main" val="255258983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Closing: </a:t>
            </a:r>
          </a:p>
          <a:p>
            <a:endParaRPr lang="en-US" dirty="0"/>
          </a:p>
          <a:p>
            <a:r>
              <a:rPr lang="en-US" dirty="0"/>
              <a:t>Remember the 5 Step Process for Developing IEPs is a framework for the IEP team process.  </a:t>
            </a:r>
          </a:p>
          <a:p>
            <a:r>
              <a:rPr lang="en-US" dirty="0"/>
              <a:t>The primary focus is on the content and structure of IEP team conversation, rather than on completing IEP forms.</a:t>
            </a:r>
          </a:p>
          <a:p>
            <a:r>
              <a:rPr lang="en-US" dirty="0"/>
              <a:t>The conversation drives the IEP documentation, not vice versa. </a:t>
            </a:r>
          </a:p>
          <a:p>
            <a:r>
              <a:rPr lang="en-US" dirty="0"/>
              <a:t>What is documented on the IEP form should reflect the conversation. </a:t>
            </a:r>
          </a:p>
          <a:p>
            <a:r>
              <a:rPr lang="en-US" dirty="0"/>
              <a:t>The best way to ensure that there will be sufficient information in the student’s written IEP is to follow the 5 Step Process when preparing for and conducting IEP team meetings and for documenting discussion and IEP team decisions.</a:t>
            </a:r>
          </a:p>
          <a:p>
            <a:endParaRPr lang="en-US" dirty="0"/>
          </a:p>
        </p:txBody>
      </p:sp>
      <p:sp>
        <p:nvSpPr>
          <p:cNvPr id="4" name="Slide Number Placeholder 3"/>
          <p:cNvSpPr>
            <a:spLocks noGrp="1"/>
          </p:cNvSpPr>
          <p:nvPr>
            <p:ph type="sldNum" sz="quarter" idx="10"/>
          </p:nvPr>
        </p:nvSpPr>
        <p:spPr/>
        <p:txBody>
          <a:bodyPr/>
          <a:lstStyle/>
          <a:p>
            <a:fld id="{B1C5B47E-C246-4C74-AF0C-4E8A995B6C3C}" type="slidenum">
              <a:rPr lang="en-US" smtClean="0"/>
              <a:t>37</a:t>
            </a:fld>
            <a:endParaRPr lang="en-US"/>
          </a:p>
        </p:txBody>
      </p:sp>
    </p:spTree>
    <p:extLst>
      <p:ext uri="{BB962C8B-B14F-4D97-AF65-F5344CB8AC3E}">
        <p14:creationId xmlns:p14="http://schemas.microsoft.com/office/powerpoint/2010/main" val="399537643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020B7E-2356-463E-A0CE-0516EF3B1264}" type="slidenum">
              <a:rPr lang="en-US" smtClean="0"/>
              <a:t>38</a:t>
            </a:fld>
            <a:endParaRPr lang="en-US"/>
          </a:p>
        </p:txBody>
      </p:sp>
    </p:spTree>
    <p:extLst>
      <p:ext uri="{BB962C8B-B14F-4D97-AF65-F5344CB8AC3E}">
        <p14:creationId xmlns:p14="http://schemas.microsoft.com/office/powerpoint/2010/main" val="19853282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College and Career Ready IEPs are developed through a cyclical 5 Step Process in which each step informs the next. It is important to start at the beginning of the cycle with understanding the student’s present levels of performance.</a:t>
            </a:r>
          </a:p>
          <a:p>
            <a:r>
              <a:rPr lang="en-US" sz="1400" dirty="0" smtClean="0"/>
              <a:t>As we go through the presentation today, keep in mind that the 5 Step Process is not about how to fill out an IEP form, but rather, provides a framework for having IEP team discussion about improving student outcomes while operationalizing special education legal (IDEA) requirements. </a:t>
            </a:r>
          </a:p>
          <a:p>
            <a:r>
              <a:rPr lang="en-US" sz="1400" dirty="0" smtClean="0"/>
              <a:t> The outcome of the IEP team’s conversation and analysis using the 5 Step Process for developing CCR IEPs is documented on DPI’s sample IEP Linking Form (Form I-4). An online CCR IEP Discussion Tool has also been developed to help IEP team members prepare for these important conversations. More information about these and other resources is provided at the end of the presentation.</a:t>
            </a:r>
          </a:p>
          <a:p>
            <a:r>
              <a:rPr lang="en-US" sz="1400" dirty="0" smtClean="0"/>
              <a:t>To learn more about all  5 steps, please refer to the resources on our CCR IEP Resources webpage.  The link is on this slide and at the end of the presentation. </a:t>
            </a:r>
          </a:p>
          <a:p>
            <a:r>
              <a:rPr lang="en-US" sz="1400" dirty="0" smtClean="0"/>
              <a:t>Handout- A handout on 5 Step Process is available on the DPI website at </a:t>
            </a:r>
            <a:r>
              <a:rPr lang="en-US" sz="1400" dirty="0" smtClean="0">
                <a:hlinkClick r:id="rId3"/>
              </a:rPr>
              <a:t>https://dpi.wi.gov/sites/default/files/imce/sped/pdf/rda-ccr-iep-five-step-process.pdf</a:t>
            </a:r>
            <a:r>
              <a:rPr lang="en-US" sz="1400" baseline="0" dirty="0" smtClean="0"/>
              <a:t> </a:t>
            </a:r>
            <a:r>
              <a:rPr lang="en-US" sz="1400" dirty="0" smtClean="0"/>
              <a:t>(link on slide)</a:t>
            </a:r>
          </a:p>
        </p:txBody>
      </p:sp>
      <p:sp>
        <p:nvSpPr>
          <p:cNvPr id="4" name="Slide Number Placeholder 3"/>
          <p:cNvSpPr>
            <a:spLocks noGrp="1"/>
          </p:cNvSpPr>
          <p:nvPr>
            <p:ph type="sldNum" sz="quarter" idx="10"/>
          </p:nvPr>
        </p:nvSpPr>
        <p:spPr/>
        <p:txBody>
          <a:bodyPr/>
          <a:lstStyle/>
          <a:p>
            <a:fld id="{B1C5B47E-C246-4C74-AF0C-4E8A995B6C3C}" type="slidenum">
              <a:rPr lang="en-US" smtClean="0"/>
              <a:t>4</a:t>
            </a:fld>
            <a:endParaRPr lang="en-US"/>
          </a:p>
        </p:txBody>
      </p:sp>
    </p:spTree>
    <p:extLst>
      <p:ext uri="{BB962C8B-B14F-4D97-AF65-F5344CB8AC3E}">
        <p14:creationId xmlns:p14="http://schemas.microsoft.com/office/powerpoint/2010/main" val="40574972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00050" y="4400550"/>
            <a:ext cx="6134100" cy="3600450"/>
          </a:xfrm>
        </p:spPr>
        <p:txBody>
          <a:bodyPr/>
          <a:lstStyle/>
          <a:p>
            <a:pPr lvl="0"/>
            <a:r>
              <a:rPr lang="en-US" sz="1000" dirty="0">
                <a:solidFill>
                  <a:prstClr val="black"/>
                </a:solidFill>
              </a:rPr>
              <a:t>This chart was developed to help clarify the main purposes and linkages between the steps in the 5 step process as well as to highlight the roles IEP team participants play during each step.  </a:t>
            </a:r>
          </a:p>
          <a:p>
            <a:pPr lvl="0"/>
            <a:endParaRPr lang="en-US" sz="1000" b="1" dirty="0">
              <a:solidFill>
                <a:prstClr val="black"/>
              </a:solidFill>
            </a:endParaRPr>
          </a:p>
          <a:p>
            <a:pPr lvl="0"/>
            <a:r>
              <a:rPr lang="en-US" sz="1000" b="1" dirty="0">
                <a:solidFill>
                  <a:prstClr val="black"/>
                </a:solidFill>
              </a:rPr>
              <a:t>On the CCR IEP Learning Resources page, </a:t>
            </a:r>
            <a:r>
              <a:rPr lang="en-US" sz="1000" dirty="0">
                <a:solidFill>
                  <a:prstClr val="black"/>
                </a:solidFill>
              </a:rPr>
              <a:t>you can download a CCR IEP Process chart with descriptions of each step on one side and a blank copy on the other. The chart can be used both as a training tool when explaining the steps as well as a place to take notes when developing or reviewing IEPs. </a:t>
            </a:r>
          </a:p>
          <a:p>
            <a:pPr lvl="0"/>
            <a:r>
              <a:rPr lang="en-US" sz="1000" dirty="0">
                <a:solidFill>
                  <a:prstClr val="black"/>
                </a:solidFill>
                <a:hlinkClick r:id="rId3"/>
              </a:rPr>
              <a:t>https://dpi.wi.gov/sped/college-and-career-ready-ieps/learning-resources/5-step-process</a:t>
            </a:r>
            <a:r>
              <a:rPr lang="en-US" sz="1000" dirty="0">
                <a:solidFill>
                  <a:prstClr val="black"/>
                </a:solidFill>
              </a:rPr>
              <a:t> </a:t>
            </a:r>
          </a:p>
          <a:p>
            <a:pPr lvl="0"/>
            <a:endParaRPr lang="en-US" sz="1000" dirty="0">
              <a:solidFill>
                <a:prstClr val="black"/>
              </a:solidFill>
            </a:endParaRPr>
          </a:p>
          <a:p>
            <a:pPr lvl="0"/>
            <a:r>
              <a:rPr lang="en-US" sz="1000" dirty="0">
                <a:solidFill>
                  <a:prstClr val="black"/>
                </a:solidFill>
              </a:rPr>
              <a:t>In </a:t>
            </a:r>
            <a:r>
              <a:rPr lang="en-US" sz="1000" b="1" dirty="0">
                <a:solidFill>
                  <a:prstClr val="black"/>
                </a:solidFill>
              </a:rPr>
              <a:t>Step 1</a:t>
            </a:r>
            <a:r>
              <a:rPr lang="en-US" sz="1000" dirty="0">
                <a:solidFill>
                  <a:prstClr val="black"/>
                </a:solidFill>
              </a:rPr>
              <a:t> the IEP team’s </a:t>
            </a:r>
            <a:r>
              <a:rPr lang="en-US" sz="1000" b="1" dirty="0">
                <a:solidFill>
                  <a:prstClr val="black"/>
                </a:solidFill>
              </a:rPr>
              <a:t>Understanding</a:t>
            </a:r>
            <a:r>
              <a:rPr lang="en-US" sz="1000" dirty="0">
                <a:solidFill>
                  <a:prstClr val="black"/>
                </a:solidFill>
              </a:rPr>
              <a:t> of the student’s current levels of academic and functional performance </a:t>
            </a:r>
            <a:r>
              <a:rPr lang="en-US" sz="1000" b="1" dirty="0">
                <a:solidFill>
                  <a:prstClr val="black"/>
                </a:solidFill>
              </a:rPr>
              <a:t>reported</a:t>
            </a:r>
            <a:r>
              <a:rPr lang="en-US" sz="1000" dirty="0">
                <a:solidFill>
                  <a:prstClr val="black"/>
                </a:solidFill>
              </a:rPr>
              <a:t> during </a:t>
            </a:r>
            <a:r>
              <a:rPr lang="en-US" sz="1000" b="1" dirty="0">
                <a:solidFill>
                  <a:prstClr val="black"/>
                </a:solidFill>
              </a:rPr>
              <a:t>Step 1</a:t>
            </a:r>
            <a:r>
              <a:rPr lang="en-US" sz="1000" dirty="0">
                <a:solidFill>
                  <a:prstClr val="black"/>
                </a:solidFill>
              </a:rPr>
              <a:t> provides IEP teams with quantitative information about the student’s skill and behavior at the time, or “the </a:t>
            </a:r>
            <a:r>
              <a:rPr lang="en-US" sz="1000" b="1" dirty="0">
                <a:solidFill>
                  <a:prstClr val="black"/>
                </a:solidFill>
              </a:rPr>
              <a:t>what</a:t>
            </a:r>
            <a:r>
              <a:rPr lang="en-US" sz="1000" dirty="0">
                <a:solidFill>
                  <a:prstClr val="black"/>
                </a:solidFill>
              </a:rPr>
              <a:t>” that is the basis for discussion in Step 2. </a:t>
            </a:r>
          </a:p>
          <a:p>
            <a:pPr lvl="0"/>
            <a:endParaRPr lang="en-US" sz="1000" dirty="0">
              <a:solidFill>
                <a:prstClr val="black"/>
              </a:solidFill>
            </a:endParaRPr>
          </a:p>
          <a:p>
            <a:pPr lvl="0"/>
            <a:r>
              <a:rPr lang="en-US" sz="1000" dirty="0">
                <a:solidFill>
                  <a:prstClr val="black"/>
                </a:solidFill>
              </a:rPr>
              <a:t>During </a:t>
            </a:r>
            <a:r>
              <a:rPr lang="en-US" sz="1000" b="1" dirty="0">
                <a:solidFill>
                  <a:prstClr val="black"/>
                </a:solidFill>
              </a:rPr>
              <a:t>Step 2</a:t>
            </a:r>
            <a:r>
              <a:rPr lang="en-US" sz="1000" dirty="0">
                <a:solidFill>
                  <a:prstClr val="black"/>
                </a:solidFill>
              </a:rPr>
              <a:t>, IEP team reflects on the current level and special factor information (if any) and </a:t>
            </a:r>
            <a:r>
              <a:rPr lang="en-US" sz="1000" b="1" dirty="0">
                <a:solidFill>
                  <a:prstClr val="black"/>
                </a:solidFill>
              </a:rPr>
              <a:t>Identifies</a:t>
            </a:r>
            <a:r>
              <a:rPr lang="en-US" sz="1000" dirty="0">
                <a:solidFill>
                  <a:prstClr val="black"/>
                </a:solidFill>
              </a:rPr>
              <a:t> </a:t>
            </a:r>
            <a:r>
              <a:rPr lang="en-US" sz="1000" b="1" dirty="0">
                <a:solidFill>
                  <a:prstClr val="black"/>
                </a:solidFill>
              </a:rPr>
              <a:t>how</a:t>
            </a:r>
            <a:r>
              <a:rPr lang="en-US" sz="1000" dirty="0">
                <a:solidFill>
                  <a:prstClr val="black"/>
                </a:solidFill>
              </a:rPr>
              <a:t> the disability affects the student’s access, engagement and progress based on </a:t>
            </a:r>
            <a:r>
              <a:rPr lang="en-US" sz="1000" b="1" dirty="0">
                <a:solidFill>
                  <a:prstClr val="black"/>
                </a:solidFill>
              </a:rPr>
              <a:t>observations</a:t>
            </a:r>
            <a:r>
              <a:rPr lang="en-US" sz="1000" dirty="0">
                <a:solidFill>
                  <a:prstClr val="black"/>
                </a:solidFill>
              </a:rPr>
              <a:t>, </a:t>
            </a:r>
            <a:r>
              <a:rPr lang="en-US" sz="1000" b="1" dirty="0">
                <a:solidFill>
                  <a:prstClr val="black"/>
                </a:solidFill>
              </a:rPr>
              <a:t>analyzes</a:t>
            </a:r>
            <a:r>
              <a:rPr lang="en-US" sz="1000" dirty="0">
                <a:solidFill>
                  <a:prstClr val="black"/>
                </a:solidFill>
              </a:rPr>
              <a:t> root causes of these affects (i.e. </a:t>
            </a:r>
            <a:r>
              <a:rPr lang="en-US" sz="1000" b="1" dirty="0">
                <a:solidFill>
                  <a:prstClr val="black"/>
                </a:solidFill>
              </a:rPr>
              <a:t>why</a:t>
            </a:r>
            <a:r>
              <a:rPr lang="en-US" sz="1000" dirty="0">
                <a:solidFill>
                  <a:prstClr val="black"/>
                </a:solidFill>
              </a:rPr>
              <a:t> the student has difficulty meeting standards and expectations), and finally </a:t>
            </a:r>
            <a:r>
              <a:rPr lang="en-US" sz="1000" b="1" dirty="0">
                <a:solidFill>
                  <a:prstClr val="black"/>
                </a:solidFill>
              </a:rPr>
              <a:t>synthesizes</a:t>
            </a:r>
            <a:r>
              <a:rPr lang="en-US" sz="1000" dirty="0">
                <a:solidFill>
                  <a:prstClr val="black"/>
                </a:solidFill>
              </a:rPr>
              <a:t> this information into </a:t>
            </a:r>
            <a:r>
              <a:rPr lang="en-US" sz="1000" b="1" dirty="0">
                <a:solidFill>
                  <a:prstClr val="black"/>
                </a:solidFill>
              </a:rPr>
              <a:t>summary</a:t>
            </a:r>
            <a:r>
              <a:rPr lang="en-US" sz="1000" dirty="0">
                <a:solidFill>
                  <a:prstClr val="black"/>
                </a:solidFill>
              </a:rPr>
              <a:t> statements clearly describing the student’s disability-related need(s).  The student’s </a:t>
            </a:r>
            <a:r>
              <a:rPr lang="en-US" sz="1000" b="1" dirty="0">
                <a:solidFill>
                  <a:prstClr val="black"/>
                </a:solidFill>
              </a:rPr>
              <a:t>disability-related needs </a:t>
            </a:r>
            <a:r>
              <a:rPr lang="en-US" sz="1000" dirty="0">
                <a:solidFill>
                  <a:prstClr val="black"/>
                </a:solidFill>
              </a:rPr>
              <a:t>represent the areas or skills that should be addressed to address the effects of the disability and improve the student’s access, engagement and progress in general education curriculum, instruction, activities and environments.  </a:t>
            </a:r>
          </a:p>
          <a:p>
            <a:pPr lvl="0"/>
            <a:endParaRPr lang="en-US" sz="1000" dirty="0">
              <a:solidFill>
                <a:prstClr val="black"/>
              </a:solidFill>
            </a:endParaRPr>
          </a:p>
          <a:p>
            <a:pPr lvl="0"/>
            <a:r>
              <a:rPr lang="en-US" sz="1000" dirty="0">
                <a:solidFill>
                  <a:prstClr val="black"/>
                </a:solidFill>
              </a:rPr>
              <a:t>These needs are the basis for </a:t>
            </a:r>
            <a:r>
              <a:rPr lang="en-US" sz="1000" b="1" dirty="0">
                <a:solidFill>
                  <a:prstClr val="black"/>
                </a:solidFill>
              </a:rPr>
              <a:t>Developing</a:t>
            </a:r>
            <a:r>
              <a:rPr lang="en-US" sz="1000" dirty="0">
                <a:solidFill>
                  <a:prstClr val="black"/>
                </a:solidFill>
              </a:rPr>
              <a:t> measurable annual </a:t>
            </a:r>
            <a:r>
              <a:rPr lang="en-US" sz="1000" b="1" dirty="0">
                <a:solidFill>
                  <a:prstClr val="black"/>
                </a:solidFill>
              </a:rPr>
              <a:t>IEP goals</a:t>
            </a:r>
            <a:r>
              <a:rPr lang="en-US" sz="1000" dirty="0">
                <a:solidFill>
                  <a:prstClr val="black"/>
                </a:solidFill>
              </a:rPr>
              <a:t> that are ambitious and achievable during </a:t>
            </a:r>
            <a:r>
              <a:rPr lang="en-US" sz="1000" b="1" dirty="0">
                <a:solidFill>
                  <a:prstClr val="black"/>
                </a:solidFill>
              </a:rPr>
              <a:t>Step 3</a:t>
            </a:r>
            <a:r>
              <a:rPr lang="en-US" sz="1000" dirty="0">
                <a:solidFill>
                  <a:prstClr val="black"/>
                </a:solidFill>
              </a:rPr>
              <a:t>.  </a:t>
            </a:r>
          </a:p>
          <a:p>
            <a:pPr lvl="0"/>
            <a:endParaRPr lang="en-US" sz="1000" dirty="0">
              <a:solidFill>
                <a:prstClr val="black"/>
              </a:solidFill>
            </a:endParaRPr>
          </a:p>
          <a:p>
            <a:pPr lvl="0"/>
            <a:r>
              <a:rPr lang="en-US" sz="1000" dirty="0">
                <a:solidFill>
                  <a:prstClr val="black"/>
                </a:solidFill>
              </a:rPr>
              <a:t>During</a:t>
            </a:r>
            <a:r>
              <a:rPr lang="en-US" sz="1000" b="1" dirty="0">
                <a:solidFill>
                  <a:prstClr val="black"/>
                </a:solidFill>
              </a:rPr>
              <a:t> Step 4 </a:t>
            </a:r>
            <a:r>
              <a:rPr lang="en-US" sz="1000" dirty="0">
                <a:solidFill>
                  <a:prstClr val="black"/>
                </a:solidFill>
              </a:rPr>
              <a:t>the IEP team </a:t>
            </a:r>
            <a:r>
              <a:rPr lang="en-US" sz="1000" b="1" dirty="0">
                <a:solidFill>
                  <a:prstClr val="black"/>
                </a:solidFill>
              </a:rPr>
              <a:t>Aligns IEP Services </a:t>
            </a:r>
            <a:r>
              <a:rPr lang="en-US" sz="1000" dirty="0">
                <a:solidFill>
                  <a:prstClr val="black"/>
                </a:solidFill>
              </a:rPr>
              <a:t>that are directly linked to IEP goals and disability-related needs.  </a:t>
            </a:r>
          </a:p>
          <a:p>
            <a:pPr lvl="0"/>
            <a:endParaRPr lang="en-US" sz="1000" b="1" dirty="0">
              <a:solidFill>
                <a:prstClr val="black"/>
              </a:solidFill>
            </a:endParaRPr>
          </a:p>
          <a:p>
            <a:pPr lvl="0"/>
            <a:r>
              <a:rPr lang="en-US" sz="1000" dirty="0">
                <a:solidFill>
                  <a:prstClr val="black"/>
                </a:solidFill>
              </a:rPr>
              <a:t>In </a:t>
            </a:r>
            <a:r>
              <a:rPr lang="en-US" sz="1000" b="1" dirty="0">
                <a:solidFill>
                  <a:prstClr val="black"/>
                </a:solidFill>
              </a:rPr>
              <a:t>Step 5</a:t>
            </a:r>
            <a:r>
              <a:rPr lang="en-US" sz="1000" dirty="0">
                <a:solidFill>
                  <a:prstClr val="black"/>
                </a:solidFill>
              </a:rPr>
              <a:t>, the IEP team </a:t>
            </a:r>
            <a:r>
              <a:rPr lang="en-US" sz="1000" b="1" dirty="0">
                <a:solidFill>
                  <a:prstClr val="black"/>
                </a:solidFill>
              </a:rPr>
              <a:t>Analyzes</a:t>
            </a:r>
            <a:r>
              <a:rPr lang="en-US" sz="1000" dirty="0">
                <a:solidFill>
                  <a:prstClr val="black"/>
                </a:solidFill>
              </a:rPr>
              <a:t> </a:t>
            </a:r>
            <a:r>
              <a:rPr lang="en-US" sz="1000" b="1" dirty="0">
                <a:solidFill>
                  <a:prstClr val="black"/>
                </a:solidFill>
              </a:rPr>
              <a:t>Progress</a:t>
            </a:r>
            <a:r>
              <a:rPr lang="en-US" sz="1000" dirty="0">
                <a:solidFill>
                  <a:prstClr val="black"/>
                </a:solidFill>
              </a:rPr>
              <a:t> of IEP goals to determine how IEP goals are supporting the student’s disability-related needs and improving the students present level of academic achievement and functional performance and addresses what works and what may need to change to close achievement gaps.  </a:t>
            </a:r>
          </a:p>
        </p:txBody>
      </p:sp>
      <p:sp>
        <p:nvSpPr>
          <p:cNvPr id="4" name="Slide Number Placeholder 3"/>
          <p:cNvSpPr>
            <a:spLocks noGrp="1"/>
          </p:cNvSpPr>
          <p:nvPr>
            <p:ph type="sldNum" sz="quarter" idx="10"/>
          </p:nvPr>
        </p:nvSpPr>
        <p:spPr/>
        <p:txBody>
          <a:bodyPr/>
          <a:lstStyle/>
          <a:p>
            <a:fld id="{20020B7E-2356-463E-A0CE-0516EF3B1264}" type="slidenum">
              <a:rPr lang="en-US" smtClean="0"/>
              <a:t>5</a:t>
            </a:fld>
            <a:endParaRPr lang="en-US"/>
          </a:p>
        </p:txBody>
      </p:sp>
    </p:spTree>
    <p:extLst>
      <p:ext uri="{BB962C8B-B14F-4D97-AF65-F5344CB8AC3E}">
        <p14:creationId xmlns:p14="http://schemas.microsoft.com/office/powerpoint/2010/main" val="15660550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very critical step.  The revised forms now help the team document a part of the IEP team process that was rarely documented: the basis of decisions about a student’s progress and whether the students is making sufficient progress toward meeting early childhood/grade level academic standards and functional expectations .  </a:t>
            </a:r>
          </a:p>
          <a:p>
            <a:r>
              <a:rPr lang="en-US" dirty="0" smtClean="0"/>
              <a:t>Two new forms were developed to assist IEP teams with this step: the Interim Review of IEP Goals (I-6)  and the Annual Review of IEP Goals (I-5).  We will talk about these form a bit more, later in the presentation.</a:t>
            </a:r>
            <a:endParaRPr lang="en-US" dirty="0"/>
          </a:p>
        </p:txBody>
      </p:sp>
      <p:sp>
        <p:nvSpPr>
          <p:cNvPr id="4" name="Slide Number Placeholder 3"/>
          <p:cNvSpPr>
            <a:spLocks noGrp="1"/>
          </p:cNvSpPr>
          <p:nvPr>
            <p:ph type="sldNum" sz="quarter" idx="10"/>
          </p:nvPr>
        </p:nvSpPr>
        <p:spPr/>
        <p:txBody>
          <a:bodyPr/>
          <a:lstStyle/>
          <a:p>
            <a:fld id="{20020B7E-2356-463E-A0CE-0516EF3B1264}" type="slidenum">
              <a:rPr lang="en-US" smtClean="0"/>
              <a:t>6</a:t>
            </a:fld>
            <a:endParaRPr lang="en-US"/>
          </a:p>
        </p:txBody>
      </p:sp>
    </p:spTree>
    <p:extLst>
      <p:ext uri="{BB962C8B-B14F-4D97-AF65-F5344CB8AC3E}">
        <p14:creationId xmlns:p14="http://schemas.microsoft.com/office/powerpoint/2010/main" val="31608080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summarize the key ideas for Step 5. </a:t>
            </a:r>
          </a:p>
          <a:p>
            <a:r>
              <a:rPr lang="en-US" dirty="0" smtClean="0"/>
              <a:t>Step 5 represents both an ongoing process of progress monitoring as well as scheduled IEP team reviews. It includes 3 main tasks. </a:t>
            </a:r>
          </a:p>
          <a:p>
            <a:endParaRPr lang="en-US" dirty="0" smtClean="0"/>
          </a:p>
          <a:p>
            <a:r>
              <a:rPr lang="en-US" dirty="0" smtClean="0"/>
              <a:t>Step 5 starts with IEP implementation and the </a:t>
            </a:r>
            <a:r>
              <a:rPr lang="en-US" b="1" dirty="0" smtClean="0"/>
              <a:t>ongoing collection of data </a:t>
            </a:r>
            <a:r>
              <a:rPr lang="en-US" dirty="0" smtClean="0"/>
              <a:t>used to monitor student progress (using the methods outlined in IEP goals during Step 3).</a:t>
            </a:r>
          </a:p>
          <a:p>
            <a:r>
              <a:rPr lang="en-US" dirty="0" smtClean="0"/>
              <a:t>Educators regularly use this type of progress monitoring for regular instructional planning. </a:t>
            </a:r>
          </a:p>
          <a:p>
            <a:r>
              <a:rPr lang="en-US" dirty="0" smtClean="0"/>
              <a:t>Progress toward each goal must be </a:t>
            </a:r>
            <a:r>
              <a:rPr lang="en-US" b="1" dirty="0" smtClean="0"/>
              <a:t>intermittently</a:t>
            </a:r>
            <a:r>
              <a:rPr lang="en-US" dirty="0" smtClean="0"/>
              <a:t> </a:t>
            </a:r>
            <a:r>
              <a:rPr lang="en-US" b="1" dirty="0" smtClean="0"/>
              <a:t>reported to parents </a:t>
            </a:r>
            <a:r>
              <a:rPr lang="en-US" dirty="0" smtClean="0"/>
              <a:t>on the schedule identified in the IEP. </a:t>
            </a:r>
          </a:p>
          <a:p>
            <a:r>
              <a:rPr lang="en-US" dirty="0" smtClean="0"/>
              <a:t>Finally, the </a:t>
            </a:r>
            <a:r>
              <a:rPr lang="en-US" b="1" dirty="0" smtClean="0"/>
              <a:t>IEP team meets and formally reviews progress </a:t>
            </a:r>
            <a:r>
              <a:rPr lang="en-US" dirty="0" smtClean="0"/>
              <a:t>at least once a year. Depending on the purpose of the meeting, the team could use either the I-6 (Interim review) or the I-5 (Annual Review) forms.</a:t>
            </a:r>
          </a:p>
        </p:txBody>
      </p:sp>
      <p:sp>
        <p:nvSpPr>
          <p:cNvPr id="4" name="Slide Number Placeholder 3"/>
          <p:cNvSpPr>
            <a:spLocks noGrp="1"/>
          </p:cNvSpPr>
          <p:nvPr>
            <p:ph type="sldNum" sz="quarter" idx="10"/>
          </p:nvPr>
        </p:nvSpPr>
        <p:spPr/>
        <p:txBody>
          <a:bodyPr/>
          <a:lstStyle/>
          <a:p>
            <a:fld id="{20020B7E-2356-463E-A0CE-0516EF3B1264}" type="slidenum">
              <a:rPr lang="en-US" smtClean="0"/>
              <a:t>7</a:t>
            </a:fld>
            <a:endParaRPr lang="en-US"/>
          </a:p>
        </p:txBody>
      </p:sp>
    </p:spTree>
    <p:extLst>
      <p:ext uri="{BB962C8B-B14F-4D97-AF65-F5344CB8AC3E}">
        <p14:creationId xmlns:p14="http://schemas.microsoft.com/office/powerpoint/2010/main" val="28067282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We want to emphasize the overall purpose of this step is to review the effectiveness of the IEP in addressing the student’s disability-related needs related to progress towards grade level/early childhood standards and expectations.</a:t>
            </a:r>
          </a:p>
        </p:txBody>
      </p:sp>
      <p:sp>
        <p:nvSpPr>
          <p:cNvPr id="4" name="Slide Number Placeholder 3"/>
          <p:cNvSpPr>
            <a:spLocks noGrp="1"/>
          </p:cNvSpPr>
          <p:nvPr>
            <p:ph type="sldNum" sz="quarter" idx="10"/>
          </p:nvPr>
        </p:nvSpPr>
        <p:spPr/>
        <p:txBody>
          <a:bodyPr/>
          <a:lstStyle/>
          <a:p>
            <a:fld id="{20020B7E-2356-463E-A0CE-0516EF3B1264}" type="slidenum">
              <a:rPr lang="en-US" smtClean="0"/>
              <a:t>8</a:t>
            </a:fld>
            <a:endParaRPr lang="en-US"/>
          </a:p>
        </p:txBody>
      </p:sp>
    </p:spTree>
    <p:extLst>
      <p:ext uri="{BB962C8B-B14F-4D97-AF65-F5344CB8AC3E}">
        <p14:creationId xmlns:p14="http://schemas.microsoft.com/office/powerpoint/2010/main" val="22788765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a student is not making sufficient progress towards achieving IEP goals and closing achievement gaps, the CCR IEP Five-Step Process provides a good framework for reviewing and revising the IEP.</a:t>
            </a:r>
          </a:p>
          <a:p>
            <a:r>
              <a:rPr lang="en-US" dirty="0" smtClean="0"/>
              <a:t>For instance, the IEP team should return to step 1 and consider what team members know about the student including student strengths and current levels of performance in various curricular and functional skill areas, classes, and in different settings. </a:t>
            </a:r>
          </a:p>
          <a:p>
            <a:r>
              <a:rPr lang="en-US" dirty="0" smtClean="0"/>
              <a:t>In this way the summary and analysis of progress becomes part of the current level of performance statement for the next IEP. </a:t>
            </a:r>
          </a:p>
        </p:txBody>
      </p:sp>
      <p:sp>
        <p:nvSpPr>
          <p:cNvPr id="4" name="Slide Number Placeholder 3"/>
          <p:cNvSpPr>
            <a:spLocks noGrp="1"/>
          </p:cNvSpPr>
          <p:nvPr>
            <p:ph type="sldNum" sz="quarter" idx="10"/>
          </p:nvPr>
        </p:nvSpPr>
        <p:spPr/>
        <p:txBody>
          <a:bodyPr/>
          <a:lstStyle/>
          <a:p>
            <a:fld id="{20020B7E-2356-463E-A0CE-0516EF3B1264}" type="slidenum">
              <a:rPr lang="en-US" smtClean="0"/>
              <a:t>9</a:t>
            </a:fld>
            <a:endParaRPr lang="en-US"/>
          </a:p>
        </p:txBody>
      </p:sp>
    </p:spTree>
    <p:extLst>
      <p:ext uri="{BB962C8B-B14F-4D97-AF65-F5344CB8AC3E}">
        <p14:creationId xmlns:p14="http://schemas.microsoft.com/office/powerpoint/2010/main" val="2721794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file://localhost/Users/anninmp/Documents/Jobs%20In%20Progress/%20LOGOS/%20DPI%20Logos/dpi_logo_horizSS-REV.emf" TargetMode="Externa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file://localhost/Users/anninmp/Documents/Jobs%20In%20Progress/%20LOGOS/%20DPI%20Logos/dpi_logo_horizSS-REV.emf" TargetMode="Externa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1" name="Text Placeholder 14"/>
          <p:cNvSpPr>
            <a:spLocks noGrp="1"/>
          </p:cNvSpPr>
          <p:nvPr>
            <p:ph type="body" sz="quarter" idx="10" hasCustomPrompt="1"/>
          </p:nvPr>
        </p:nvSpPr>
        <p:spPr>
          <a:xfrm>
            <a:off x="1364321" y="1293834"/>
            <a:ext cx="6311370" cy="1262666"/>
          </a:xfrm>
          <a:prstGeom prst="rect">
            <a:avLst/>
          </a:prstGeom>
        </p:spPr>
        <p:txBody>
          <a:bodyPr>
            <a:noAutofit/>
          </a:bodyPr>
          <a:lstStyle>
            <a:lvl1pPr marL="0" indent="0" algn="ctr">
              <a:lnSpc>
                <a:spcPts val="3820"/>
              </a:lnSpc>
              <a:buNone/>
              <a:defRPr sz="3600" baseline="0">
                <a:solidFill>
                  <a:srgbClr val="333399"/>
                </a:solidFill>
                <a:latin typeface="Lato Black" panose="020F0A02020204030203" pitchFamily="34" charset="0"/>
              </a:defRPr>
            </a:lvl1pPr>
            <a:lvl2pPr>
              <a:defRPr sz="2637">
                <a:solidFill>
                  <a:srgbClr val="333399"/>
                </a:solidFill>
                <a:latin typeface="+mj-lt"/>
              </a:defRPr>
            </a:lvl2pPr>
            <a:lvl3pPr>
              <a:defRPr sz="2637">
                <a:solidFill>
                  <a:srgbClr val="333399"/>
                </a:solidFill>
                <a:latin typeface="+mj-lt"/>
              </a:defRPr>
            </a:lvl3pPr>
            <a:lvl4pPr>
              <a:defRPr sz="2637">
                <a:solidFill>
                  <a:srgbClr val="333399"/>
                </a:solidFill>
                <a:latin typeface="+mj-lt"/>
              </a:defRPr>
            </a:lvl4pPr>
            <a:lvl5pPr>
              <a:defRPr sz="2637">
                <a:solidFill>
                  <a:srgbClr val="333399"/>
                </a:solidFill>
                <a:latin typeface="+mj-lt"/>
              </a:defRPr>
            </a:lvl5pPr>
          </a:lstStyle>
          <a:p>
            <a:pPr lvl="0"/>
            <a:r>
              <a:rPr lang="en-US" dirty="0" smtClean="0"/>
              <a:t>Presentation Title</a:t>
            </a:r>
            <a:br>
              <a:rPr lang="en-US" dirty="0" smtClean="0"/>
            </a:br>
            <a:r>
              <a:rPr lang="en-US" dirty="0" smtClean="0"/>
              <a:t>Slide Master</a:t>
            </a:r>
            <a:endParaRPr lang="en-US" dirty="0"/>
          </a:p>
        </p:txBody>
      </p:sp>
      <p:sp>
        <p:nvSpPr>
          <p:cNvPr id="12" name="Text Placeholder 16"/>
          <p:cNvSpPr>
            <a:spLocks noGrp="1"/>
          </p:cNvSpPr>
          <p:nvPr>
            <p:ph type="body" sz="quarter" idx="11" hasCustomPrompt="1"/>
          </p:nvPr>
        </p:nvSpPr>
        <p:spPr>
          <a:xfrm>
            <a:off x="5458013" y="3035370"/>
            <a:ext cx="2228771" cy="1123872"/>
          </a:xfrm>
          <a:prstGeom prst="rect">
            <a:avLst/>
          </a:prstGeom>
        </p:spPr>
        <p:txBody>
          <a:bodyPr>
            <a:normAutofit/>
          </a:bodyPr>
          <a:lstStyle>
            <a:lvl1pPr marL="0" indent="0" algn="l">
              <a:lnSpc>
                <a:spcPct val="100000"/>
              </a:lnSpc>
              <a:buNone/>
              <a:defRPr sz="1800"/>
            </a:lvl1pPr>
            <a:lvl2pPr marL="342789" indent="0">
              <a:lnSpc>
                <a:spcPct val="100000"/>
              </a:lnSpc>
              <a:buNone/>
              <a:defRPr sz="1465"/>
            </a:lvl2pPr>
            <a:lvl3pPr marL="685578" indent="0">
              <a:lnSpc>
                <a:spcPct val="100000"/>
              </a:lnSpc>
              <a:buNone/>
              <a:defRPr sz="1465"/>
            </a:lvl3pPr>
            <a:lvl4pPr marL="1028367" indent="0">
              <a:lnSpc>
                <a:spcPct val="100000"/>
              </a:lnSpc>
              <a:buNone/>
              <a:defRPr sz="1465"/>
            </a:lvl4pPr>
            <a:lvl5pPr marL="1371156" indent="0">
              <a:lnSpc>
                <a:spcPct val="100000"/>
              </a:lnSpc>
              <a:buNone/>
              <a:defRPr sz="1465"/>
            </a:lvl5pPr>
          </a:lstStyle>
          <a:p>
            <a:pPr lvl="0"/>
            <a:r>
              <a:rPr lang="en-US" dirty="0" smtClean="0"/>
              <a:t>Name of Presenter</a:t>
            </a:r>
            <a:br>
              <a:rPr lang="en-US" dirty="0" smtClean="0"/>
            </a:br>
            <a:r>
              <a:rPr lang="en-US" dirty="0" smtClean="0"/>
              <a:t>Title</a:t>
            </a:r>
            <a:br>
              <a:rPr lang="en-US" dirty="0" smtClean="0"/>
            </a:br>
            <a:r>
              <a:rPr lang="en-US" dirty="0" smtClean="0"/>
              <a:t>Date</a:t>
            </a:r>
          </a:p>
        </p:txBody>
      </p:sp>
      <p:grpSp>
        <p:nvGrpSpPr>
          <p:cNvPr id="2" name="Group 1"/>
          <p:cNvGrpSpPr/>
          <p:nvPr userDrawn="1"/>
        </p:nvGrpSpPr>
        <p:grpSpPr>
          <a:xfrm>
            <a:off x="-1" y="3248879"/>
            <a:ext cx="9144058" cy="1896438"/>
            <a:chOff x="-1" y="3248879"/>
            <a:chExt cx="9144058" cy="1896438"/>
          </a:xfrm>
        </p:grpSpPr>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l="206" t="7103" r="1" b="14555"/>
            <a:stretch/>
          </p:blipFill>
          <p:spPr>
            <a:xfrm>
              <a:off x="-1" y="3248879"/>
              <a:ext cx="9144058" cy="1896438"/>
            </a:xfrm>
            <a:prstGeom prst="rect">
              <a:avLst/>
            </a:prstGeom>
          </p:spPr>
        </p:pic>
        <p:pic>
          <p:nvPicPr>
            <p:cNvPr id="3" name="dpi_logo_horizSS-REV.emf" descr="/Users/anninmp/Documents/Jobs In Progress/ LOGOS/ DPI Logos/dpi_logo_horizSS-REV.emf"/>
            <p:cNvPicPr>
              <a:picLocks noChangeAspect="1"/>
            </p:cNvPicPr>
            <p:nvPr userDrawn="1"/>
          </p:nvPicPr>
          <p:blipFill>
            <a:blip r:embed="rId3" r:link="rId4" cstate="print">
              <a:extLst>
                <a:ext uri="{28A0092B-C50C-407E-A947-70E740481C1C}">
                  <a14:useLocalDpi xmlns:a14="http://schemas.microsoft.com/office/drawing/2010/main" val="0"/>
                </a:ext>
              </a:extLst>
            </a:blip>
            <a:stretch>
              <a:fillRect/>
            </a:stretch>
          </p:blipFill>
          <p:spPr>
            <a:xfrm>
              <a:off x="3417957" y="4481264"/>
              <a:ext cx="2246156" cy="461674"/>
            </a:xfrm>
            <a:prstGeom prst="rect">
              <a:avLst/>
            </a:prstGeom>
          </p:spPr>
        </p:pic>
      </p:grpSp>
    </p:spTree>
    <p:extLst>
      <p:ext uri="{BB962C8B-B14F-4D97-AF65-F5344CB8AC3E}">
        <p14:creationId xmlns:p14="http://schemas.microsoft.com/office/powerpoint/2010/main" val="1754431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750"/>
                                        <p:tgtEl>
                                          <p:spTgt spid="11">
                                            <p:txEl>
                                              <p:pRg st="0" end="0"/>
                                            </p:txEl>
                                          </p:spTgt>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750"/>
                                        <p:tgtEl>
                                          <p:spTgt spid="12">
                                            <p:txEl>
                                              <p:pRg st="0" end="0"/>
                                            </p:txEl>
                                          </p:spTgt>
                                        </p:tgtEl>
                                      </p:cBhvr>
                                    </p:animEffect>
                                  </p:childTnLst>
                                </p:cTn>
                              </p:par>
                              <p:par>
                                <p:cTn id="12" presetID="22" presetClass="entr" presetSubtype="8" fill="hold"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allAtOnce">
        <p:tmplLst>
          <p:tmpl lvl="1">
            <p:tnLst>
              <p:par>
                <p:cTn presetID="10" presetClass="entr" presetSubtype="0" fill="hold" nodeType="click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750"/>
                        <p:tgtEl>
                          <p:spTgt spid="11"/>
                        </p:tgtEl>
                      </p:cBhvr>
                    </p:animEffect>
                  </p:childTnLst>
                </p:cTn>
              </p:par>
            </p:tnLst>
          </p:tmpl>
        </p:tmplLst>
      </p:bldP>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750"/>
                        <p:tgtEl>
                          <p:spTgt spid="12"/>
                        </p:tgtEl>
                      </p:cBhvr>
                    </p:animEffect>
                  </p:childTnLst>
                </p:cTn>
              </p:par>
            </p:tnLst>
          </p:tmpl>
        </p:tmplLst>
      </p:bldP>
    </p:bldLst>
  </p:timing>
  <p:extLst mod="1">
    <p:ext uri="{DCECCB84-F9BA-43D5-87BE-67443E8EF086}">
      <p15:sldGuideLst xmlns:p15="http://schemas.microsoft.com/office/powerpoint/2012/main">
        <p15:guide id="1" orient="horz" pos="1620">
          <p15:clr>
            <a:srgbClr val="FBAE40"/>
          </p15:clr>
        </p15:guide>
        <p15:guide id="2" pos="3003">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62073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ext only">
    <p:spTree>
      <p:nvGrpSpPr>
        <p:cNvPr id="1" name=""/>
        <p:cNvGrpSpPr/>
        <p:nvPr/>
      </p:nvGrpSpPr>
      <p:grpSpPr>
        <a:xfrm>
          <a:off x="0" y="0"/>
          <a:ext cx="0" cy="0"/>
          <a:chOff x="0" y="0"/>
          <a:chExt cx="0" cy="0"/>
        </a:xfrm>
      </p:grpSpPr>
      <p:sp>
        <p:nvSpPr>
          <p:cNvPr id="6" name="Title 4"/>
          <p:cNvSpPr txBox="1">
            <a:spLocks/>
          </p:cNvSpPr>
          <p:nvPr userDrawn="1"/>
        </p:nvSpPr>
        <p:spPr bwMode="auto">
          <a:xfrm>
            <a:off x="-6304" y="0"/>
            <a:ext cx="9150304" cy="921657"/>
          </a:xfrm>
          <a:prstGeom prst="rect">
            <a:avLst/>
          </a:prstGeom>
          <a:solidFill>
            <a:srgbClr val="262087"/>
          </a:solidFill>
          <a:ln w="9525">
            <a:noFill/>
            <a:miter lim="800000"/>
            <a:headEnd/>
            <a:tailEnd/>
          </a:ln>
        </p:spPr>
        <p:txBody>
          <a:bodyPr vert="horz" wrap="square" lIns="66968" tIns="33484" rIns="66968" bIns="33484" numCol="1" anchor="ctr" anchorCtr="0" compatLnSpc="1">
            <a:prstTxWarp prst="textNoShape">
              <a:avLst/>
            </a:prstTxWarp>
          </a:bodyPr>
          <a:lstStyle>
            <a:lvl1pPr algn="ctr" rtl="0" eaLnBrk="1" fontAlgn="base" hangingPunct="1">
              <a:spcBef>
                <a:spcPct val="0"/>
              </a:spcBef>
              <a:spcAft>
                <a:spcPct val="0"/>
              </a:spcAft>
              <a:defRPr sz="4000" kern="1200">
                <a:solidFill>
                  <a:schemeClr val="tx1"/>
                </a:solidFill>
                <a:latin typeface="Gadget"/>
                <a:ea typeface="+mj-ea"/>
                <a:cs typeface="Gadget"/>
              </a:defRPr>
            </a:lvl1pPr>
            <a:lvl2pPr algn="ctr" rtl="0" eaLnBrk="1" fontAlgn="base" hangingPunct="1">
              <a:spcBef>
                <a:spcPct val="0"/>
              </a:spcBef>
              <a:spcAft>
                <a:spcPct val="0"/>
              </a:spcAft>
              <a:defRPr sz="4400">
                <a:solidFill>
                  <a:schemeClr val="tx1"/>
                </a:solidFill>
                <a:latin typeface="Garamond" pitchFamily="18" charset="0"/>
              </a:defRPr>
            </a:lvl2pPr>
            <a:lvl3pPr algn="ctr" rtl="0" eaLnBrk="1" fontAlgn="base" hangingPunct="1">
              <a:spcBef>
                <a:spcPct val="0"/>
              </a:spcBef>
              <a:spcAft>
                <a:spcPct val="0"/>
              </a:spcAft>
              <a:defRPr sz="4400">
                <a:solidFill>
                  <a:schemeClr val="tx1"/>
                </a:solidFill>
                <a:latin typeface="Garamond" pitchFamily="18" charset="0"/>
              </a:defRPr>
            </a:lvl3pPr>
            <a:lvl4pPr algn="ctr" rtl="0" eaLnBrk="1" fontAlgn="base" hangingPunct="1">
              <a:spcBef>
                <a:spcPct val="0"/>
              </a:spcBef>
              <a:spcAft>
                <a:spcPct val="0"/>
              </a:spcAft>
              <a:defRPr sz="4400">
                <a:solidFill>
                  <a:schemeClr val="tx1"/>
                </a:solidFill>
                <a:latin typeface="Garamond" pitchFamily="18" charset="0"/>
              </a:defRPr>
            </a:lvl4pPr>
            <a:lvl5pPr algn="ctr" rtl="0" eaLnBrk="1" fontAlgn="base" hangingPunct="1">
              <a:spcBef>
                <a:spcPct val="0"/>
              </a:spcBef>
              <a:spcAft>
                <a:spcPct val="0"/>
              </a:spcAft>
              <a:defRPr sz="4400">
                <a:solidFill>
                  <a:schemeClr val="tx1"/>
                </a:solidFill>
                <a:latin typeface="Garamond" pitchFamily="18"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endParaRPr lang="en-US" sz="2344" dirty="0">
              <a:latin typeface="Lato Black" panose="020F0A02020204030203" pitchFamily="34" charset="0"/>
            </a:endParaRPr>
          </a:p>
        </p:txBody>
      </p:sp>
      <p:sp>
        <p:nvSpPr>
          <p:cNvPr id="5" name="Text Placeholder 4"/>
          <p:cNvSpPr>
            <a:spLocks noGrp="1"/>
          </p:cNvSpPr>
          <p:nvPr>
            <p:ph type="body" sz="quarter" idx="13" hasCustomPrompt="1"/>
          </p:nvPr>
        </p:nvSpPr>
        <p:spPr>
          <a:xfrm>
            <a:off x="0" y="0"/>
            <a:ext cx="9144000" cy="921657"/>
          </a:xfrm>
        </p:spPr>
        <p:txBody>
          <a:bodyPr anchor="ctr">
            <a:normAutofit/>
          </a:bodyPr>
          <a:lstStyle>
            <a:lvl1pPr marL="0" indent="0" algn="ctr">
              <a:buNone/>
              <a:defRPr sz="3600">
                <a:solidFill>
                  <a:schemeClr val="bg1"/>
                </a:solidFill>
                <a:latin typeface="Lato Black" panose="020F0A02020204030203" pitchFamily="34" charset="0"/>
              </a:defRPr>
            </a:lvl1pPr>
          </a:lstStyle>
          <a:p>
            <a:pPr lvl="0"/>
            <a:r>
              <a:rPr lang="en-US" dirty="0" smtClean="0"/>
              <a:t>Sample Text Slide</a:t>
            </a:r>
            <a:endParaRPr lang="en-US" dirty="0"/>
          </a:p>
        </p:txBody>
      </p:sp>
      <p:sp>
        <p:nvSpPr>
          <p:cNvPr id="12" name="Text Placeholder 11"/>
          <p:cNvSpPr>
            <a:spLocks noGrp="1"/>
          </p:cNvSpPr>
          <p:nvPr>
            <p:ph type="body" sz="quarter" idx="14"/>
          </p:nvPr>
        </p:nvSpPr>
        <p:spPr>
          <a:xfrm>
            <a:off x="2052028" y="1197429"/>
            <a:ext cx="5046877" cy="2512779"/>
          </a:xfrm>
        </p:spPr>
        <p:txBody>
          <a:bodyPr>
            <a:normAutofit/>
          </a:bodyPr>
          <a:lstStyle>
            <a:lvl1pPr marL="342900" indent="-342900">
              <a:lnSpc>
                <a:spcPct val="150000"/>
              </a:lnSpc>
              <a:spcAft>
                <a:spcPts val="439"/>
              </a:spcAft>
              <a:buFont typeface="Arial"/>
              <a:buChar char="•"/>
              <a:defRPr sz="2400" b="1"/>
            </a:lvl1pPr>
            <a:lvl2pPr marL="342789" indent="0">
              <a:buNone/>
              <a:defRPr sz="1758"/>
            </a:lvl2pPr>
            <a:lvl3pPr marL="685578" indent="0">
              <a:buNone/>
              <a:defRPr sz="1758"/>
            </a:lvl3pPr>
            <a:lvl4pPr marL="1028368" indent="0">
              <a:buNone/>
              <a:defRPr sz="1758"/>
            </a:lvl4pPr>
            <a:lvl5pPr marL="1371157" indent="0">
              <a:buNone/>
              <a:defRPr sz="1758"/>
            </a:lvl5pPr>
          </a:lstStyle>
          <a:p>
            <a:pPr lvl="0"/>
            <a:endParaRPr lang="en-US" dirty="0"/>
          </a:p>
        </p:txBody>
      </p:sp>
    </p:spTree>
    <p:extLst>
      <p:ext uri="{BB962C8B-B14F-4D97-AF65-F5344CB8AC3E}">
        <p14:creationId xmlns:p14="http://schemas.microsoft.com/office/powerpoint/2010/main" val="118503686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ideo only">
    <p:spTree>
      <p:nvGrpSpPr>
        <p:cNvPr id="1" name=""/>
        <p:cNvGrpSpPr/>
        <p:nvPr/>
      </p:nvGrpSpPr>
      <p:grpSpPr>
        <a:xfrm>
          <a:off x="0" y="0"/>
          <a:ext cx="0" cy="0"/>
          <a:chOff x="0" y="0"/>
          <a:chExt cx="0" cy="0"/>
        </a:xfrm>
      </p:grpSpPr>
      <p:sp>
        <p:nvSpPr>
          <p:cNvPr id="6" name="Title 4"/>
          <p:cNvSpPr txBox="1">
            <a:spLocks/>
          </p:cNvSpPr>
          <p:nvPr userDrawn="1"/>
        </p:nvSpPr>
        <p:spPr bwMode="auto">
          <a:xfrm>
            <a:off x="-6304" y="0"/>
            <a:ext cx="9150304" cy="921657"/>
          </a:xfrm>
          <a:prstGeom prst="rect">
            <a:avLst/>
          </a:prstGeom>
          <a:solidFill>
            <a:srgbClr val="262087"/>
          </a:solidFill>
          <a:ln w="9525">
            <a:noFill/>
            <a:miter lim="800000"/>
            <a:headEnd/>
            <a:tailEnd/>
          </a:ln>
        </p:spPr>
        <p:txBody>
          <a:bodyPr vert="horz" wrap="square" lIns="66968" tIns="33484" rIns="66968" bIns="33484" numCol="1" anchor="ctr" anchorCtr="0" compatLnSpc="1">
            <a:prstTxWarp prst="textNoShape">
              <a:avLst/>
            </a:prstTxWarp>
          </a:bodyPr>
          <a:lstStyle>
            <a:lvl1pPr algn="ctr" rtl="0" eaLnBrk="1" fontAlgn="base" hangingPunct="1">
              <a:spcBef>
                <a:spcPct val="0"/>
              </a:spcBef>
              <a:spcAft>
                <a:spcPct val="0"/>
              </a:spcAft>
              <a:defRPr sz="4000" kern="1200">
                <a:solidFill>
                  <a:schemeClr val="tx1"/>
                </a:solidFill>
                <a:latin typeface="Gadget"/>
                <a:ea typeface="+mj-ea"/>
                <a:cs typeface="Gadget"/>
              </a:defRPr>
            </a:lvl1pPr>
            <a:lvl2pPr algn="ctr" rtl="0" eaLnBrk="1" fontAlgn="base" hangingPunct="1">
              <a:spcBef>
                <a:spcPct val="0"/>
              </a:spcBef>
              <a:spcAft>
                <a:spcPct val="0"/>
              </a:spcAft>
              <a:defRPr sz="4400">
                <a:solidFill>
                  <a:schemeClr val="tx1"/>
                </a:solidFill>
                <a:latin typeface="Garamond" pitchFamily="18" charset="0"/>
              </a:defRPr>
            </a:lvl2pPr>
            <a:lvl3pPr algn="ctr" rtl="0" eaLnBrk="1" fontAlgn="base" hangingPunct="1">
              <a:spcBef>
                <a:spcPct val="0"/>
              </a:spcBef>
              <a:spcAft>
                <a:spcPct val="0"/>
              </a:spcAft>
              <a:defRPr sz="4400">
                <a:solidFill>
                  <a:schemeClr val="tx1"/>
                </a:solidFill>
                <a:latin typeface="Garamond" pitchFamily="18" charset="0"/>
              </a:defRPr>
            </a:lvl3pPr>
            <a:lvl4pPr algn="ctr" rtl="0" eaLnBrk="1" fontAlgn="base" hangingPunct="1">
              <a:spcBef>
                <a:spcPct val="0"/>
              </a:spcBef>
              <a:spcAft>
                <a:spcPct val="0"/>
              </a:spcAft>
              <a:defRPr sz="4400">
                <a:solidFill>
                  <a:schemeClr val="tx1"/>
                </a:solidFill>
                <a:latin typeface="Garamond" pitchFamily="18" charset="0"/>
              </a:defRPr>
            </a:lvl4pPr>
            <a:lvl5pPr algn="ctr" rtl="0" eaLnBrk="1" fontAlgn="base" hangingPunct="1">
              <a:spcBef>
                <a:spcPct val="0"/>
              </a:spcBef>
              <a:spcAft>
                <a:spcPct val="0"/>
              </a:spcAft>
              <a:defRPr sz="4400">
                <a:solidFill>
                  <a:schemeClr val="tx1"/>
                </a:solidFill>
                <a:latin typeface="Garamond" pitchFamily="18"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endParaRPr lang="en-US" sz="2344" dirty="0">
              <a:latin typeface="Lato Black" panose="020F0A02020204030203" pitchFamily="34" charset="0"/>
            </a:endParaRPr>
          </a:p>
        </p:txBody>
      </p:sp>
      <p:sp>
        <p:nvSpPr>
          <p:cNvPr id="5" name="Text Placeholder 4"/>
          <p:cNvSpPr>
            <a:spLocks noGrp="1"/>
          </p:cNvSpPr>
          <p:nvPr>
            <p:ph type="body" sz="quarter" idx="13" hasCustomPrompt="1"/>
          </p:nvPr>
        </p:nvSpPr>
        <p:spPr>
          <a:xfrm>
            <a:off x="0" y="0"/>
            <a:ext cx="9144000" cy="921657"/>
          </a:xfrm>
        </p:spPr>
        <p:txBody>
          <a:bodyPr anchor="ctr">
            <a:normAutofit/>
          </a:bodyPr>
          <a:lstStyle>
            <a:lvl1pPr marL="0" indent="0" algn="ctr">
              <a:buNone/>
              <a:defRPr sz="3600">
                <a:solidFill>
                  <a:schemeClr val="bg1"/>
                </a:solidFill>
                <a:latin typeface="Lato Black" panose="020F0A02020204030203" pitchFamily="34" charset="0"/>
              </a:defRPr>
            </a:lvl1pPr>
          </a:lstStyle>
          <a:p>
            <a:pPr lvl="0"/>
            <a:r>
              <a:rPr lang="en-US" dirty="0" smtClean="0"/>
              <a:t>Sample Video Slide</a:t>
            </a:r>
            <a:endParaRPr lang="en-US" dirty="0"/>
          </a:p>
        </p:txBody>
      </p:sp>
      <p:sp>
        <p:nvSpPr>
          <p:cNvPr id="3" name="Media Placeholder 2"/>
          <p:cNvSpPr>
            <a:spLocks noGrp="1"/>
          </p:cNvSpPr>
          <p:nvPr>
            <p:ph type="media" sz="quarter" idx="15"/>
          </p:nvPr>
        </p:nvSpPr>
        <p:spPr>
          <a:xfrm>
            <a:off x="2042012" y="1304873"/>
            <a:ext cx="5045075" cy="2530475"/>
          </a:xfrm>
        </p:spPr>
        <p:txBody>
          <a:bodyPr/>
          <a:lstStyle/>
          <a:p>
            <a:endParaRPr lang="en-US"/>
          </a:p>
        </p:txBody>
      </p:sp>
    </p:spTree>
    <p:extLst>
      <p:ext uri="{BB962C8B-B14F-4D97-AF65-F5344CB8AC3E}">
        <p14:creationId xmlns:p14="http://schemas.microsoft.com/office/powerpoint/2010/main" val="40858396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ext with image">
    <p:spTree>
      <p:nvGrpSpPr>
        <p:cNvPr id="1" name=""/>
        <p:cNvGrpSpPr/>
        <p:nvPr/>
      </p:nvGrpSpPr>
      <p:grpSpPr>
        <a:xfrm>
          <a:off x="0" y="0"/>
          <a:ext cx="0" cy="0"/>
          <a:chOff x="0" y="0"/>
          <a:chExt cx="0" cy="0"/>
        </a:xfrm>
      </p:grpSpPr>
      <p:sp>
        <p:nvSpPr>
          <p:cNvPr id="10" name="Text Placeholder 4"/>
          <p:cNvSpPr>
            <a:spLocks noGrp="1"/>
          </p:cNvSpPr>
          <p:nvPr>
            <p:ph type="body" sz="quarter" idx="13" hasCustomPrompt="1"/>
          </p:nvPr>
        </p:nvSpPr>
        <p:spPr>
          <a:xfrm>
            <a:off x="0" y="0"/>
            <a:ext cx="9144000" cy="921657"/>
          </a:xfrm>
        </p:spPr>
        <p:txBody>
          <a:bodyPr anchor="ctr">
            <a:normAutofit/>
          </a:bodyPr>
          <a:lstStyle>
            <a:lvl1pPr marL="0" indent="0" algn="ctr">
              <a:buNone/>
              <a:defRPr sz="3600">
                <a:solidFill>
                  <a:schemeClr val="bg1"/>
                </a:solidFill>
                <a:latin typeface="Lato Black" panose="020F0A02020204030203" pitchFamily="34" charset="0"/>
              </a:defRPr>
            </a:lvl1pPr>
          </a:lstStyle>
          <a:p>
            <a:pPr lvl="0"/>
            <a:r>
              <a:rPr lang="en-US" dirty="0" smtClean="0"/>
              <a:t>Sample Slide with Image</a:t>
            </a:r>
            <a:endParaRPr lang="en-US" dirty="0"/>
          </a:p>
        </p:txBody>
      </p:sp>
      <p:sp>
        <p:nvSpPr>
          <p:cNvPr id="6" name="Text Placeholder 5"/>
          <p:cNvSpPr>
            <a:spLocks noGrp="1"/>
          </p:cNvSpPr>
          <p:nvPr>
            <p:ph type="body" sz="quarter" idx="14"/>
          </p:nvPr>
        </p:nvSpPr>
        <p:spPr>
          <a:xfrm>
            <a:off x="942822" y="1277258"/>
            <a:ext cx="3993459" cy="2329521"/>
          </a:xfrm>
        </p:spPr>
        <p:txBody>
          <a:bodyPr>
            <a:normAutofit/>
          </a:bodyPr>
          <a:lstStyle>
            <a:lvl1pPr marL="342900" indent="-342900">
              <a:lnSpc>
                <a:spcPct val="150000"/>
              </a:lnSpc>
              <a:spcAft>
                <a:spcPts val="439"/>
              </a:spcAft>
              <a:buFont typeface="Arial"/>
              <a:buChar char="•"/>
              <a:defRPr sz="2400" b="1"/>
            </a:lvl1pPr>
            <a:lvl2pPr marL="342789" indent="0">
              <a:lnSpc>
                <a:spcPct val="150000"/>
              </a:lnSpc>
              <a:buNone/>
              <a:defRPr/>
            </a:lvl2pPr>
            <a:lvl3pPr marL="685578" indent="0">
              <a:lnSpc>
                <a:spcPct val="150000"/>
              </a:lnSpc>
              <a:buNone/>
              <a:defRPr/>
            </a:lvl3pPr>
            <a:lvl4pPr marL="1028368" indent="0">
              <a:lnSpc>
                <a:spcPct val="150000"/>
              </a:lnSpc>
              <a:buNone/>
              <a:defRPr/>
            </a:lvl4pPr>
            <a:lvl5pPr marL="1371157" indent="0">
              <a:lnSpc>
                <a:spcPct val="150000"/>
              </a:lnSpc>
              <a:buNone/>
              <a:defRPr/>
            </a:lvl5pPr>
          </a:lstStyle>
          <a:p>
            <a:pPr lvl="0"/>
            <a:endParaRPr lang="en-US" dirty="0"/>
          </a:p>
        </p:txBody>
      </p:sp>
      <p:sp>
        <p:nvSpPr>
          <p:cNvPr id="13" name="Picture Placeholder 12"/>
          <p:cNvSpPr>
            <a:spLocks noGrp="1"/>
          </p:cNvSpPr>
          <p:nvPr>
            <p:ph type="pic" sz="quarter" idx="15" hasCustomPrompt="1"/>
          </p:nvPr>
        </p:nvSpPr>
        <p:spPr>
          <a:xfrm>
            <a:off x="5262429" y="1291773"/>
            <a:ext cx="3420446" cy="3090606"/>
          </a:xfrm>
        </p:spPr>
        <p:txBody>
          <a:bodyPr/>
          <a:lstStyle>
            <a:lvl1pPr marL="0" indent="0">
              <a:buNone/>
              <a:defRPr baseline="0">
                <a:solidFill>
                  <a:schemeClr val="bg2"/>
                </a:solidFill>
              </a:defRPr>
            </a:lvl1pPr>
          </a:lstStyle>
          <a:p>
            <a:r>
              <a:rPr lang="en-US" dirty="0" smtClean="0"/>
              <a:t>Insert picture here</a:t>
            </a:r>
            <a:endParaRPr lang="en-US" dirty="0"/>
          </a:p>
        </p:txBody>
      </p:sp>
    </p:spTree>
    <p:extLst>
      <p:ext uri="{BB962C8B-B14F-4D97-AF65-F5344CB8AC3E}">
        <p14:creationId xmlns:p14="http://schemas.microsoft.com/office/powerpoint/2010/main" val="395173430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638">
          <p15:clr>
            <a:srgbClr val="FBAE40"/>
          </p15:clr>
        </p15:guide>
        <p15:guide id="2" pos="576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11" name="Text Placeholder 14"/>
          <p:cNvSpPr>
            <a:spLocks noGrp="1"/>
          </p:cNvSpPr>
          <p:nvPr>
            <p:ph type="body" sz="quarter" idx="10" hasCustomPrompt="1"/>
          </p:nvPr>
        </p:nvSpPr>
        <p:spPr>
          <a:xfrm>
            <a:off x="1364321" y="944109"/>
            <a:ext cx="6311370" cy="1262666"/>
          </a:xfrm>
          <a:prstGeom prst="rect">
            <a:avLst/>
          </a:prstGeom>
        </p:spPr>
        <p:txBody>
          <a:bodyPr>
            <a:noAutofit/>
          </a:bodyPr>
          <a:lstStyle>
            <a:lvl1pPr marL="0" indent="0" algn="ctr">
              <a:lnSpc>
                <a:spcPts val="2865"/>
              </a:lnSpc>
              <a:buNone/>
              <a:defRPr sz="2700" baseline="0">
                <a:solidFill>
                  <a:srgbClr val="333399"/>
                </a:solidFill>
                <a:latin typeface="Lato" panose="020F0502020204030203" pitchFamily="34" charset="0"/>
              </a:defRPr>
            </a:lvl1pPr>
            <a:lvl2pPr>
              <a:defRPr sz="1978">
                <a:solidFill>
                  <a:srgbClr val="333399"/>
                </a:solidFill>
                <a:latin typeface="+mj-lt"/>
              </a:defRPr>
            </a:lvl2pPr>
            <a:lvl3pPr>
              <a:defRPr sz="1978">
                <a:solidFill>
                  <a:srgbClr val="333399"/>
                </a:solidFill>
                <a:latin typeface="+mj-lt"/>
              </a:defRPr>
            </a:lvl3pPr>
            <a:lvl4pPr>
              <a:defRPr sz="1978">
                <a:solidFill>
                  <a:srgbClr val="333399"/>
                </a:solidFill>
                <a:latin typeface="+mj-lt"/>
              </a:defRPr>
            </a:lvl4pPr>
            <a:lvl5pPr>
              <a:defRPr sz="1978">
                <a:solidFill>
                  <a:srgbClr val="333399"/>
                </a:solidFill>
                <a:latin typeface="+mj-lt"/>
              </a:defRPr>
            </a:lvl5pPr>
          </a:lstStyle>
          <a:p>
            <a:pPr lvl="0"/>
            <a:r>
              <a:rPr lang="en-US" dirty="0" smtClean="0"/>
              <a:t>Presentation Title</a:t>
            </a:r>
            <a:br>
              <a:rPr lang="en-US" dirty="0" smtClean="0"/>
            </a:br>
            <a:r>
              <a:rPr lang="en-US" dirty="0" smtClean="0"/>
              <a:t>Slide Master</a:t>
            </a:r>
            <a:endParaRPr lang="en-US" dirty="0"/>
          </a:p>
        </p:txBody>
      </p:sp>
      <p:sp>
        <p:nvSpPr>
          <p:cNvPr id="12" name="Text Placeholder 16"/>
          <p:cNvSpPr>
            <a:spLocks noGrp="1"/>
          </p:cNvSpPr>
          <p:nvPr>
            <p:ph type="body" sz="quarter" idx="11" hasCustomPrompt="1"/>
          </p:nvPr>
        </p:nvSpPr>
        <p:spPr>
          <a:xfrm>
            <a:off x="4520007" y="2902227"/>
            <a:ext cx="3326129" cy="1232848"/>
          </a:xfrm>
          <a:prstGeom prst="rect">
            <a:avLst/>
          </a:prstGeom>
        </p:spPr>
        <p:txBody>
          <a:bodyPr>
            <a:normAutofit/>
          </a:bodyPr>
          <a:lstStyle>
            <a:lvl1pPr marL="0" indent="0" algn="l">
              <a:lnSpc>
                <a:spcPct val="100000"/>
              </a:lnSpc>
              <a:spcBef>
                <a:spcPts val="450"/>
              </a:spcBef>
              <a:buNone/>
              <a:defRPr sz="1800"/>
            </a:lvl1pPr>
            <a:lvl2pPr marL="257092" indent="0">
              <a:lnSpc>
                <a:spcPct val="100000"/>
              </a:lnSpc>
              <a:buNone/>
              <a:defRPr sz="1099"/>
            </a:lvl2pPr>
            <a:lvl3pPr marL="514184" indent="0">
              <a:lnSpc>
                <a:spcPct val="100000"/>
              </a:lnSpc>
              <a:buNone/>
              <a:defRPr sz="1099"/>
            </a:lvl3pPr>
            <a:lvl4pPr marL="771275" indent="0">
              <a:lnSpc>
                <a:spcPct val="100000"/>
              </a:lnSpc>
              <a:buNone/>
              <a:defRPr sz="1099"/>
            </a:lvl4pPr>
            <a:lvl5pPr marL="1028367" indent="0">
              <a:lnSpc>
                <a:spcPct val="100000"/>
              </a:lnSpc>
              <a:buNone/>
              <a:defRPr sz="1099"/>
            </a:lvl5pPr>
          </a:lstStyle>
          <a:p>
            <a:pPr lvl="0"/>
            <a:r>
              <a:rPr lang="en-US" dirty="0" smtClean="0"/>
              <a:t>Name of Presenter</a:t>
            </a:r>
            <a:br>
              <a:rPr lang="en-US" dirty="0" smtClean="0"/>
            </a:br>
            <a:r>
              <a:rPr lang="en-US" dirty="0" smtClean="0"/>
              <a:t>Title</a:t>
            </a:r>
            <a:br>
              <a:rPr lang="en-US" dirty="0" smtClean="0"/>
            </a:br>
            <a:r>
              <a:rPr lang="en-US" dirty="0" smtClean="0"/>
              <a:t>Date</a:t>
            </a:r>
          </a:p>
        </p:txBody>
      </p:sp>
      <p:grpSp>
        <p:nvGrpSpPr>
          <p:cNvPr id="2" name="Group 1"/>
          <p:cNvGrpSpPr/>
          <p:nvPr userDrawn="1"/>
        </p:nvGrpSpPr>
        <p:grpSpPr>
          <a:xfrm>
            <a:off x="0" y="3248879"/>
            <a:ext cx="9144059" cy="1896437"/>
            <a:chOff x="-1" y="3248879"/>
            <a:chExt cx="9144058" cy="1896438"/>
          </a:xfrm>
        </p:grpSpPr>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l="206" t="7103" r="1" b="14555"/>
            <a:stretch/>
          </p:blipFill>
          <p:spPr>
            <a:xfrm>
              <a:off x="-1" y="3248879"/>
              <a:ext cx="9144058" cy="1896438"/>
            </a:xfrm>
            <a:prstGeom prst="rect">
              <a:avLst/>
            </a:prstGeom>
          </p:spPr>
        </p:pic>
        <p:pic>
          <p:nvPicPr>
            <p:cNvPr id="3" name="dpi_logo_horizSS-REV.emf" descr="/Users/anninmp/Documents/Jobs In Progress/ LOGOS/ DPI Logos/dpi_logo_horizSS-REV.emf"/>
            <p:cNvPicPr>
              <a:picLocks noChangeAspect="1"/>
            </p:cNvPicPr>
            <p:nvPr userDrawn="1"/>
          </p:nvPicPr>
          <p:blipFill>
            <a:blip r:embed="rId3" r:link="rId4" cstate="print">
              <a:extLst>
                <a:ext uri="{28A0092B-C50C-407E-A947-70E740481C1C}">
                  <a14:useLocalDpi xmlns:a14="http://schemas.microsoft.com/office/drawing/2010/main" val="0"/>
                </a:ext>
              </a:extLst>
            </a:blip>
            <a:stretch>
              <a:fillRect/>
            </a:stretch>
          </p:blipFill>
          <p:spPr>
            <a:xfrm>
              <a:off x="3417957" y="4481264"/>
              <a:ext cx="2246156" cy="461674"/>
            </a:xfrm>
            <a:prstGeom prst="rect">
              <a:avLst/>
            </a:prstGeom>
          </p:spPr>
        </p:pic>
      </p:grpSp>
    </p:spTree>
    <p:extLst>
      <p:ext uri="{BB962C8B-B14F-4D97-AF65-F5344CB8AC3E}">
        <p14:creationId xmlns:p14="http://schemas.microsoft.com/office/powerpoint/2010/main" val="37118052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1620">
          <p15:clr>
            <a:srgbClr val="FBAE40"/>
          </p15:clr>
        </p15:guide>
        <p15:guide id="2" pos="400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0"/>
            <a:ext cx="9144000" cy="97155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5" dirty="0">
              <a:solidFill>
                <a:srgbClr val="1F2264"/>
              </a:solidFill>
            </a:endParaRPr>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954157" y="1023731"/>
            <a:ext cx="7394713" cy="3697356"/>
          </a:xfrm>
        </p:spPr>
        <p:txBody>
          <a:bodyPr/>
          <a:lstStyle>
            <a:lvl1pPr>
              <a:spcBef>
                <a:spcPts val="900"/>
              </a:spcBef>
              <a:defRPr>
                <a:solidFill>
                  <a:schemeClr val="bg1">
                    <a:lumMod val="75000"/>
                    <a:lumOff val="25000"/>
                  </a:schemeClr>
                </a:solidFill>
              </a:defRPr>
            </a:lvl1pPr>
            <a:lvl2pPr>
              <a:defRPr>
                <a:solidFill>
                  <a:schemeClr val="bg1">
                    <a:lumMod val="75000"/>
                    <a:lumOff val="25000"/>
                  </a:schemeClr>
                </a:solidFill>
              </a:defRPr>
            </a:lvl2pPr>
            <a:lvl3pPr>
              <a:defRPr>
                <a:solidFill>
                  <a:schemeClr val="bg1">
                    <a:lumMod val="75000"/>
                    <a:lumOff val="25000"/>
                  </a:schemeClr>
                </a:solidFill>
              </a:defRPr>
            </a:lvl3pPr>
            <a:lvl4pPr>
              <a:defRPr>
                <a:solidFill>
                  <a:schemeClr val="bg1">
                    <a:lumMod val="75000"/>
                    <a:lumOff val="25000"/>
                  </a:schemeClr>
                </a:solidFill>
              </a:defRPr>
            </a:lvl4pPr>
            <a:lvl5pPr>
              <a:defRPr>
                <a:solidFill>
                  <a:schemeClr val="bg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dirty="0" smtClean="0"/>
              <a:t>April 2018</a:t>
            </a:r>
            <a:endParaRPr lang="en-US" dirty="0"/>
          </a:p>
        </p:txBody>
      </p:sp>
      <p:sp>
        <p:nvSpPr>
          <p:cNvPr id="5" name="Slide Number Placeholder 4"/>
          <p:cNvSpPr>
            <a:spLocks noGrp="1"/>
          </p:cNvSpPr>
          <p:nvPr>
            <p:ph type="sldNum" sz="quarter" idx="11"/>
          </p:nvPr>
        </p:nvSpPr>
        <p:spPr/>
        <p:txBody>
          <a:bodyPr/>
          <a:lstStyle/>
          <a:p>
            <a:fld id="{453CC3A6-4BBE-4722-963B-0F2471C635E5}" type="slidenum">
              <a:rPr lang="en-US" smtClean="0"/>
              <a:pPr/>
              <a:t>‹#›</a:t>
            </a:fld>
            <a:endParaRPr lang="en-US" dirty="0"/>
          </a:p>
        </p:txBody>
      </p:sp>
    </p:spTree>
    <p:extLst>
      <p:ext uri="{BB962C8B-B14F-4D97-AF65-F5344CB8AC3E}">
        <p14:creationId xmlns:p14="http://schemas.microsoft.com/office/powerpoint/2010/main" val="42590598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4706" y="1486025"/>
            <a:ext cx="7772400" cy="1021556"/>
          </a:xfrm>
        </p:spPr>
        <p:txBody>
          <a:bodyPr anchor="t"/>
          <a:lstStyle>
            <a:lvl1pPr algn="ctr">
              <a:defRPr sz="3000" b="0" cap="all">
                <a:solidFill>
                  <a:schemeClr val="bg1">
                    <a:lumMod val="75000"/>
                    <a:lumOff val="25000"/>
                  </a:schemeClr>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507581"/>
            <a:ext cx="7772400" cy="1125140"/>
          </a:xfrm>
        </p:spPr>
        <p:txBody>
          <a:bodyPr anchor="b"/>
          <a:lstStyle>
            <a:lvl1pPr marL="0" indent="0" algn="ctr">
              <a:buNone/>
              <a:defRPr sz="2100">
                <a:solidFill>
                  <a:schemeClr val="bg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r>
              <a:rPr lang="en-US" dirty="0" smtClean="0"/>
              <a:t>April 2018</a:t>
            </a:r>
            <a:endParaRPr lang="en-US" dirty="0"/>
          </a:p>
        </p:txBody>
      </p:sp>
      <p:sp>
        <p:nvSpPr>
          <p:cNvPr id="7" name="Slide Number Placeholder 6"/>
          <p:cNvSpPr>
            <a:spLocks noGrp="1"/>
          </p:cNvSpPr>
          <p:nvPr>
            <p:ph type="sldNum" sz="quarter" idx="11"/>
          </p:nvPr>
        </p:nvSpPr>
        <p:spPr/>
        <p:txBody>
          <a:bodyPr/>
          <a:lstStyle/>
          <a:p>
            <a:fld id="{453CC3A6-4BBE-4722-963B-0F2471C635E5}" type="slidenum">
              <a:rPr lang="en-US" smtClean="0"/>
              <a:pPr/>
              <a:t>‹#›</a:t>
            </a:fld>
            <a:endParaRPr lang="en-US" dirty="0"/>
          </a:p>
        </p:txBody>
      </p:sp>
    </p:spTree>
    <p:extLst>
      <p:ext uri="{BB962C8B-B14F-4D97-AF65-F5344CB8AC3E}">
        <p14:creationId xmlns:p14="http://schemas.microsoft.com/office/powerpoint/2010/main" val="40300318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angle 7"/>
          <p:cNvSpPr/>
          <p:nvPr userDrawn="1"/>
        </p:nvSpPr>
        <p:spPr>
          <a:xfrm>
            <a:off x="0" y="0"/>
            <a:ext cx="9144000" cy="97155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5" dirty="0">
              <a:solidFill>
                <a:srgbClr val="1F2264"/>
              </a:solidFill>
            </a:endParaRPr>
          </a:p>
        </p:txBody>
      </p:sp>
      <p:sp>
        <p:nvSpPr>
          <p:cNvPr id="3" name="Content Placeholder 2"/>
          <p:cNvSpPr>
            <a:spLocks noGrp="1"/>
          </p:cNvSpPr>
          <p:nvPr>
            <p:ph sz="half" idx="1"/>
          </p:nvPr>
        </p:nvSpPr>
        <p:spPr>
          <a:xfrm>
            <a:off x="519935" y="1034654"/>
            <a:ext cx="4035006" cy="3681413"/>
          </a:xfrm>
        </p:spPr>
        <p:txBody>
          <a:bodyPr/>
          <a:lstStyle>
            <a:lvl1pPr>
              <a:spcBef>
                <a:spcPts val="675"/>
              </a:spcBef>
              <a:defRPr sz="2100"/>
            </a:lvl1pPr>
            <a:lvl2pPr>
              <a:lnSpc>
                <a:spcPct val="95000"/>
              </a:lnSpc>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595884" y="1034654"/>
            <a:ext cx="4093768" cy="3681413"/>
          </a:xfrm>
        </p:spPr>
        <p:txBody>
          <a:bodyPr/>
          <a:lstStyle>
            <a:lvl1pPr>
              <a:spcBef>
                <a:spcPts val="675"/>
              </a:spcBef>
              <a:defRPr sz="2100"/>
            </a:lvl1pPr>
            <a:lvl2pPr>
              <a:lnSpc>
                <a:spcPct val="95000"/>
              </a:lnSpc>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Date Placeholder 5"/>
          <p:cNvSpPr>
            <a:spLocks noGrp="1"/>
          </p:cNvSpPr>
          <p:nvPr>
            <p:ph type="dt" sz="half" idx="10"/>
          </p:nvPr>
        </p:nvSpPr>
        <p:spPr/>
        <p:txBody>
          <a:bodyPr/>
          <a:lstStyle/>
          <a:p>
            <a:r>
              <a:rPr lang="en-US" dirty="0" smtClean="0"/>
              <a:t>April 2018</a:t>
            </a:r>
            <a:endParaRPr lang="en-US" dirty="0"/>
          </a:p>
        </p:txBody>
      </p:sp>
      <p:sp>
        <p:nvSpPr>
          <p:cNvPr id="9" name="Slide Number Placeholder 8"/>
          <p:cNvSpPr>
            <a:spLocks noGrp="1"/>
          </p:cNvSpPr>
          <p:nvPr>
            <p:ph type="sldNum" sz="quarter" idx="11"/>
          </p:nvPr>
        </p:nvSpPr>
        <p:spPr/>
        <p:txBody>
          <a:bodyPr/>
          <a:lstStyle/>
          <a:p>
            <a:fld id="{453CC3A6-4BBE-4722-963B-0F2471C635E5}" type="slidenum">
              <a:rPr lang="en-US" smtClean="0"/>
              <a:pPr/>
              <a:t>‹#›</a:t>
            </a:fld>
            <a:endParaRPr lang="en-US" dirty="0"/>
          </a:p>
        </p:txBody>
      </p:sp>
      <p:sp>
        <p:nvSpPr>
          <p:cNvPr id="10" name="Title 9"/>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6129392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
          <p:cNvSpPr/>
          <p:nvPr userDrawn="1"/>
        </p:nvSpPr>
        <p:spPr>
          <a:xfrm>
            <a:off x="0" y="0"/>
            <a:ext cx="9144000" cy="97155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5" dirty="0">
              <a:solidFill>
                <a:srgbClr val="1F2264"/>
              </a:solidFill>
            </a:endParaRPr>
          </a:p>
        </p:txBody>
      </p:sp>
      <p:sp>
        <p:nvSpPr>
          <p:cNvPr id="4" name="Date Placeholder 3"/>
          <p:cNvSpPr>
            <a:spLocks noGrp="1"/>
          </p:cNvSpPr>
          <p:nvPr>
            <p:ph type="dt" sz="half" idx="10"/>
          </p:nvPr>
        </p:nvSpPr>
        <p:spPr/>
        <p:txBody>
          <a:bodyPr/>
          <a:lstStyle/>
          <a:p>
            <a:r>
              <a:rPr lang="en-US" dirty="0" smtClean="0"/>
              <a:t>April 2018</a:t>
            </a:r>
            <a:endParaRPr lang="en-US" dirty="0"/>
          </a:p>
        </p:txBody>
      </p:sp>
      <p:sp>
        <p:nvSpPr>
          <p:cNvPr id="7" name="Slide Number Placeholder 6"/>
          <p:cNvSpPr>
            <a:spLocks noGrp="1"/>
          </p:cNvSpPr>
          <p:nvPr>
            <p:ph type="sldNum" sz="quarter" idx="11"/>
          </p:nvPr>
        </p:nvSpPr>
        <p:spPr/>
        <p:txBody>
          <a:bodyPr/>
          <a:lstStyle/>
          <a:p>
            <a:fld id="{453CC3A6-4BBE-4722-963B-0F2471C635E5}" type="slidenum">
              <a:rPr lang="en-US" smtClean="0"/>
              <a:pPr/>
              <a:t>‹#›</a:t>
            </a:fld>
            <a:endParaRPr lang="en-US" dirty="0"/>
          </a:p>
        </p:txBody>
      </p:sp>
      <p:sp>
        <p:nvSpPr>
          <p:cNvPr id="8" name="Title 7"/>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79347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tiff"/><Relationship Id="rId3" Type="http://schemas.openxmlformats.org/officeDocument/2006/relationships/slideLayout" Target="../slideLayouts/slideLayout7.xml"/><Relationship Id="rId7"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alphaModFix amt="73000"/>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184116" y="1364104"/>
            <a:ext cx="4762552" cy="2478963"/>
          </a:xfrm>
          <a:prstGeom prst="rect">
            <a:avLst/>
          </a:prstGeom>
        </p:spPr>
        <p:txBody>
          <a:bodyPr vert="horz" lIns="91440" tIns="45720" rIns="91440" bIns="45720" rtlCol="0">
            <a:normAutofit/>
          </a:bodyPr>
          <a:lstStyle/>
          <a:p>
            <a:pPr lvl="0"/>
            <a:r>
              <a:rPr lang="en-US" dirty="0" smtClean="0"/>
              <a:t>Click to edit Master text styles</a:t>
            </a:r>
          </a:p>
        </p:txBody>
      </p:sp>
      <p:sp>
        <p:nvSpPr>
          <p:cNvPr id="5" name="Title 4"/>
          <p:cNvSpPr txBox="1">
            <a:spLocks/>
          </p:cNvSpPr>
          <p:nvPr userDrawn="1"/>
        </p:nvSpPr>
        <p:spPr bwMode="auto">
          <a:xfrm>
            <a:off x="-6304" y="0"/>
            <a:ext cx="9150304" cy="921657"/>
          </a:xfrm>
          <a:prstGeom prst="rect">
            <a:avLst/>
          </a:prstGeom>
          <a:solidFill>
            <a:srgbClr val="262087"/>
          </a:solidFill>
          <a:ln w="9525">
            <a:noFill/>
            <a:miter lim="800000"/>
            <a:headEnd/>
            <a:tailEnd/>
          </a:ln>
        </p:spPr>
        <p:txBody>
          <a:bodyPr vert="horz" wrap="square" lIns="66968" tIns="33484" rIns="66968" bIns="33484" numCol="1" anchor="ctr" anchorCtr="0" compatLnSpc="1">
            <a:prstTxWarp prst="textNoShape">
              <a:avLst/>
            </a:prstTxWarp>
          </a:bodyPr>
          <a:lstStyle>
            <a:lvl1pPr algn="ctr" rtl="0" eaLnBrk="1" fontAlgn="base" hangingPunct="1">
              <a:spcBef>
                <a:spcPct val="0"/>
              </a:spcBef>
              <a:spcAft>
                <a:spcPct val="0"/>
              </a:spcAft>
              <a:defRPr sz="4000" kern="1200">
                <a:solidFill>
                  <a:schemeClr val="tx1"/>
                </a:solidFill>
                <a:latin typeface="Gadget"/>
                <a:ea typeface="+mj-ea"/>
                <a:cs typeface="Gadget"/>
              </a:defRPr>
            </a:lvl1pPr>
            <a:lvl2pPr algn="ctr" rtl="0" eaLnBrk="1" fontAlgn="base" hangingPunct="1">
              <a:spcBef>
                <a:spcPct val="0"/>
              </a:spcBef>
              <a:spcAft>
                <a:spcPct val="0"/>
              </a:spcAft>
              <a:defRPr sz="4400">
                <a:solidFill>
                  <a:schemeClr val="tx1"/>
                </a:solidFill>
                <a:latin typeface="Garamond" pitchFamily="18" charset="0"/>
              </a:defRPr>
            </a:lvl2pPr>
            <a:lvl3pPr algn="ctr" rtl="0" eaLnBrk="1" fontAlgn="base" hangingPunct="1">
              <a:spcBef>
                <a:spcPct val="0"/>
              </a:spcBef>
              <a:spcAft>
                <a:spcPct val="0"/>
              </a:spcAft>
              <a:defRPr sz="4400">
                <a:solidFill>
                  <a:schemeClr val="tx1"/>
                </a:solidFill>
                <a:latin typeface="Garamond" pitchFamily="18" charset="0"/>
              </a:defRPr>
            </a:lvl3pPr>
            <a:lvl4pPr algn="ctr" rtl="0" eaLnBrk="1" fontAlgn="base" hangingPunct="1">
              <a:spcBef>
                <a:spcPct val="0"/>
              </a:spcBef>
              <a:spcAft>
                <a:spcPct val="0"/>
              </a:spcAft>
              <a:defRPr sz="4400">
                <a:solidFill>
                  <a:schemeClr val="tx1"/>
                </a:solidFill>
                <a:latin typeface="Garamond" pitchFamily="18" charset="0"/>
              </a:defRPr>
            </a:lvl4pPr>
            <a:lvl5pPr algn="ctr" rtl="0" eaLnBrk="1" fontAlgn="base" hangingPunct="1">
              <a:spcBef>
                <a:spcPct val="0"/>
              </a:spcBef>
              <a:spcAft>
                <a:spcPct val="0"/>
              </a:spcAft>
              <a:defRPr sz="4400">
                <a:solidFill>
                  <a:schemeClr val="tx1"/>
                </a:solidFill>
                <a:latin typeface="Garamond" pitchFamily="18"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endParaRPr lang="en-US" sz="2344" dirty="0">
              <a:latin typeface="Lato Black" panose="020F0A02020204030203" pitchFamily="34" charset="0"/>
            </a:endParaRPr>
          </a:p>
        </p:txBody>
      </p:sp>
      <p:sp>
        <p:nvSpPr>
          <p:cNvPr id="2" name="Title Placeholder 1"/>
          <p:cNvSpPr>
            <a:spLocks noGrp="1"/>
          </p:cNvSpPr>
          <p:nvPr>
            <p:ph type="title"/>
          </p:nvPr>
        </p:nvSpPr>
        <p:spPr>
          <a:xfrm>
            <a:off x="616258" y="0"/>
            <a:ext cx="7886700" cy="914400"/>
          </a:xfrm>
          <a:prstGeom prst="rect">
            <a:avLst/>
          </a:prstGeom>
        </p:spPr>
        <p:txBody>
          <a:bodyPr vert="horz" lIns="91440" tIns="45720" rIns="91440" bIns="45720" rtlCol="0" anchor="ctr">
            <a:normAutofit/>
          </a:bodyPr>
          <a:lstStyle/>
          <a:p>
            <a:r>
              <a:rPr lang="en-US" dirty="0" smtClean="0"/>
              <a:t>Text Slide Master</a:t>
            </a:r>
            <a:endParaRPr lang="en-US" dirty="0"/>
          </a:p>
        </p:txBody>
      </p:sp>
    </p:spTree>
    <p:extLst>
      <p:ext uri="{BB962C8B-B14F-4D97-AF65-F5344CB8AC3E}">
        <p14:creationId xmlns:p14="http://schemas.microsoft.com/office/powerpoint/2010/main" val="1963821010"/>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7" r:id="rId3"/>
    <p:sldLayoutId id="2147483698" r:id="rId4"/>
  </p:sldLayoutIdLst>
  <p:timing>
    <p:tnLst>
      <p:par>
        <p:cTn id="1" dur="indefinite" restart="never" nodeType="tmRoot"/>
      </p:par>
    </p:tnLst>
  </p:timing>
  <p:txStyles>
    <p:titleStyle>
      <a:lvl1pPr algn="ctr" defTabSz="685800" rtl="0" eaLnBrk="1" latinLnBrk="0" hangingPunct="1">
        <a:lnSpc>
          <a:spcPct val="90000"/>
        </a:lnSpc>
        <a:spcBef>
          <a:spcPct val="0"/>
        </a:spcBef>
        <a:buNone/>
        <a:defRPr sz="3600" kern="1200">
          <a:solidFill>
            <a:schemeClr val="bg1"/>
          </a:solidFill>
          <a:latin typeface="Lato Black" panose="020F0A02020204030203" pitchFamily="34" charset="0"/>
          <a:ea typeface="+mj-ea"/>
          <a:cs typeface="+mj-cs"/>
        </a:defRPr>
      </a:lvl1pPr>
    </p:titleStyle>
    <p:bodyStyle>
      <a:lvl1pPr marL="164592" indent="-164592" algn="l" defTabSz="685800" rtl="0" eaLnBrk="1" latinLnBrk="0" hangingPunct="1">
        <a:lnSpc>
          <a:spcPct val="100000"/>
        </a:lnSpc>
        <a:spcBef>
          <a:spcPts val="0"/>
        </a:spcBef>
        <a:spcAft>
          <a:spcPts val="3000"/>
        </a:spcAft>
        <a:buFont typeface="Arial"/>
        <a:buChar char="•"/>
        <a:defRPr sz="2400" b="1" kern="1200">
          <a:solidFill>
            <a:schemeClr val="tx1"/>
          </a:solidFill>
          <a:latin typeface="Lato" panose="020F0502020204030203" pitchFamily="34" charset="0"/>
          <a:ea typeface="+mn-ea"/>
          <a:cs typeface="+mn-cs"/>
        </a:defRPr>
      </a:lvl1pPr>
      <a:lvl2pPr marL="342900" indent="0" algn="l" defTabSz="685800" rtl="0" eaLnBrk="1" latinLnBrk="0" hangingPunct="1">
        <a:lnSpc>
          <a:spcPct val="150000"/>
        </a:lnSpc>
        <a:spcBef>
          <a:spcPts val="375"/>
        </a:spcBef>
        <a:buFont typeface="Lato" panose="020F0502020204030203" pitchFamily="34" charset="0"/>
        <a:buNone/>
        <a:defRPr sz="2400" kern="1200">
          <a:solidFill>
            <a:schemeClr val="tx1"/>
          </a:solidFill>
          <a:latin typeface="Lato" panose="020F0502020204030203"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8" cstate="print">
            <a:alphaModFix amt="76000"/>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1" y="63104"/>
            <a:ext cx="828675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983975" y="920354"/>
            <a:ext cx="6867939" cy="380073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 name="Date Placeholder 1"/>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bg1">
                    <a:lumMod val="90000"/>
                    <a:lumOff val="10000"/>
                  </a:schemeClr>
                </a:solidFill>
                <a:latin typeface="Lato" panose="020F0502020204030203" pitchFamily="34" charset="0"/>
              </a:defRPr>
            </a:lvl1pPr>
          </a:lstStyle>
          <a:p>
            <a:r>
              <a:rPr lang="en-US" dirty="0" smtClean="0"/>
              <a:t>April 2018</a:t>
            </a:r>
            <a:endParaRPr lang="en-US" dirty="0"/>
          </a:p>
        </p:txBody>
      </p:sp>
      <p:sp>
        <p:nvSpPr>
          <p:cNvPr id="3" name="Slide Number Placeholder 2"/>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1050">
                <a:solidFill>
                  <a:schemeClr val="bg1">
                    <a:lumMod val="90000"/>
                    <a:lumOff val="10000"/>
                  </a:schemeClr>
                </a:solidFill>
                <a:latin typeface="Lato" panose="020F0502020204030203" pitchFamily="34" charset="0"/>
              </a:defRPr>
            </a:lvl1pPr>
          </a:lstStyle>
          <a:p>
            <a:fld id="{453CC3A6-4BBE-4722-963B-0F2471C635E5}" type="slidenum">
              <a:rPr lang="en-US" smtClean="0"/>
              <a:pPr/>
              <a:t>‹#›</a:t>
            </a:fld>
            <a:endParaRPr lang="en-US" dirty="0"/>
          </a:p>
        </p:txBody>
      </p:sp>
    </p:spTree>
    <p:extLst>
      <p:ext uri="{BB962C8B-B14F-4D97-AF65-F5344CB8AC3E}">
        <p14:creationId xmlns:p14="http://schemas.microsoft.com/office/powerpoint/2010/main" val="323001708"/>
      </p:ext>
    </p:extLst>
  </p:cSld>
  <p:clrMap bg1="dk1" tx1="lt1" bg2="dk2" tx2="lt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hdr="0" ftr="0"/>
  <p:txStyles>
    <p:titleStyle>
      <a:lvl1pPr algn="ctr" rtl="0" eaLnBrk="1" fontAlgn="base" hangingPunct="1">
        <a:spcBef>
          <a:spcPct val="0"/>
        </a:spcBef>
        <a:spcAft>
          <a:spcPct val="0"/>
        </a:spcAft>
        <a:defRPr sz="3000" b="0" kern="1200">
          <a:solidFill>
            <a:schemeClr val="tx1"/>
          </a:solidFill>
          <a:latin typeface="Lato" panose="020F0502020204030203" pitchFamily="34" charset="0"/>
          <a:ea typeface="+mj-ea"/>
          <a:cs typeface="Lato" panose="020F0502020204030203" pitchFamily="34" charset="0"/>
        </a:defRPr>
      </a:lvl1pPr>
      <a:lvl2pPr algn="ctr" rtl="0" eaLnBrk="1" fontAlgn="base" hangingPunct="1">
        <a:spcBef>
          <a:spcPct val="0"/>
        </a:spcBef>
        <a:spcAft>
          <a:spcPct val="0"/>
        </a:spcAft>
        <a:defRPr sz="3300">
          <a:solidFill>
            <a:schemeClr val="tx1"/>
          </a:solidFill>
          <a:latin typeface="Garamond" pitchFamily="18" charset="0"/>
        </a:defRPr>
      </a:lvl2pPr>
      <a:lvl3pPr algn="ctr" rtl="0" eaLnBrk="1" fontAlgn="base" hangingPunct="1">
        <a:spcBef>
          <a:spcPct val="0"/>
        </a:spcBef>
        <a:spcAft>
          <a:spcPct val="0"/>
        </a:spcAft>
        <a:defRPr sz="3300">
          <a:solidFill>
            <a:schemeClr val="tx1"/>
          </a:solidFill>
          <a:latin typeface="Garamond" pitchFamily="18" charset="0"/>
        </a:defRPr>
      </a:lvl3pPr>
      <a:lvl4pPr algn="ctr" rtl="0" eaLnBrk="1" fontAlgn="base" hangingPunct="1">
        <a:spcBef>
          <a:spcPct val="0"/>
        </a:spcBef>
        <a:spcAft>
          <a:spcPct val="0"/>
        </a:spcAft>
        <a:defRPr sz="3300">
          <a:solidFill>
            <a:schemeClr val="tx1"/>
          </a:solidFill>
          <a:latin typeface="Garamond" pitchFamily="18" charset="0"/>
        </a:defRPr>
      </a:lvl4pPr>
      <a:lvl5pPr algn="ctr" rtl="0" eaLnBrk="1" fontAlgn="base" hangingPunct="1">
        <a:spcBef>
          <a:spcPct val="0"/>
        </a:spcBef>
        <a:spcAft>
          <a:spcPct val="0"/>
        </a:spcAft>
        <a:defRPr sz="3300">
          <a:solidFill>
            <a:schemeClr val="tx1"/>
          </a:solidFill>
          <a:latin typeface="Garamond" pitchFamily="18" charset="0"/>
        </a:defRPr>
      </a:lvl5pPr>
      <a:lvl6pPr marL="342900" algn="ctr" rtl="0" eaLnBrk="1" fontAlgn="base" hangingPunct="1">
        <a:spcBef>
          <a:spcPct val="0"/>
        </a:spcBef>
        <a:spcAft>
          <a:spcPct val="0"/>
        </a:spcAft>
        <a:defRPr sz="3300">
          <a:solidFill>
            <a:schemeClr val="tx1"/>
          </a:solidFill>
          <a:latin typeface="Calibri" pitchFamily="34" charset="0"/>
        </a:defRPr>
      </a:lvl6pPr>
      <a:lvl7pPr marL="685800" algn="ctr" rtl="0" eaLnBrk="1" fontAlgn="base" hangingPunct="1">
        <a:spcBef>
          <a:spcPct val="0"/>
        </a:spcBef>
        <a:spcAft>
          <a:spcPct val="0"/>
        </a:spcAft>
        <a:defRPr sz="3300">
          <a:solidFill>
            <a:schemeClr val="tx1"/>
          </a:solidFill>
          <a:latin typeface="Calibri" pitchFamily="34" charset="0"/>
        </a:defRPr>
      </a:lvl7pPr>
      <a:lvl8pPr marL="1028700" algn="ctr" rtl="0" eaLnBrk="1" fontAlgn="base" hangingPunct="1">
        <a:spcBef>
          <a:spcPct val="0"/>
        </a:spcBef>
        <a:spcAft>
          <a:spcPct val="0"/>
        </a:spcAft>
        <a:defRPr sz="3300">
          <a:solidFill>
            <a:schemeClr val="tx1"/>
          </a:solidFill>
          <a:latin typeface="Calibri" pitchFamily="34" charset="0"/>
        </a:defRPr>
      </a:lvl8pPr>
      <a:lvl9pPr marL="1371600" algn="ctr" rtl="0" eaLnBrk="1" fontAlgn="base" hangingPunct="1">
        <a:spcBef>
          <a:spcPct val="0"/>
        </a:spcBef>
        <a:spcAft>
          <a:spcPct val="0"/>
        </a:spcAft>
        <a:defRPr sz="3300">
          <a:solidFill>
            <a:schemeClr val="tx1"/>
          </a:solidFill>
          <a:latin typeface="Calibri" pitchFamily="34" charset="0"/>
        </a:defRPr>
      </a:lvl9pPr>
    </p:titleStyle>
    <p:bodyStyle>
      <a:lvl1pPr marL="205740" indent="-205740" algn="l" rtl="0" eaLnBrk="1" fontAlgn="base" hangingPunct="1">
        <a:spcBef>
          <a:spcPts val="900"/>
        </a:spcBef>
        <a:spcAft>
          <a:spcPct val="0"/>
        </a:spcAft>
        <a:buFont typeface="Arial" charset="0"/>
        <a:buChar char="•"/>
        <a:defRPr sz="2250" kern="1200">
          <a:solidFill>
            <a:schemeClr val="bg1">
              <a:lumMod val="75000"/>
              <a:lumOff val="25000"/>
            </a:schemeClr>
          </a:solidFill>
          <a:latin typeface="Lato" panose="020F0502020204030203" pitchFamily="34" charset="0"/>
          <a:ea typeface="+mn-ea"/>
          <a:cs typeface="+mn-cs"/>
        </a:defRPr>
      </a:lvl1pPr>
      <a:lvl2pPr marL="548640" indent="-205740" algn="l" rtl="0" eaLnBrk="1" fontAlgn="base" hangingPunct="1">
        <a:spcBef>
          <a:spcPts val="450"/>
        </a:spcBef>
        <a:spcAft>
          <a:spcPct val="0"/>
        </a:spcAft>
        <a:buFont typeface="Courier New" panose="02070309020205020404" pitchFamily="49" charset="0"/>
        <a:buChar char="o"/>
        <a:defRPr sz="2100" kern="1200">
          <a:solidFill>
            <a:schemeClr val="bg1">
              <a:lumMod val="75000"/>
              <a:lumOff val="25000"/>
            </a:schemeClr>
          </a:solidFill>
          <a:latin typeface="Lato" panose="020F0502020204030203" pitchFamily="34" charset="0"/>
          <a:ea typeface="+mn-ea"/>
          <a:cs typeface="+mn-cs"/>
        </a:defRPr>
      </a:lvl2pPr>
      <a:lvl3pPr marL="857250" indent="-171450" algn="l" rtl="0" eaLnBrk="1" fontAlgn="base" hangingPunct="1">
        <a:spcBef>
          <a:spcPts val="225"/>
        </a:spcBef>
        <a:spcAft>
          <a:spcPct val="0"/>
        </a:spcAft>
        <a:buFont typeface="Lato" panose="020F0502020204030203" pitchFamily="34" charset="0"/>
        <a:buChar char="−"/>
        <a:defRPr sz="1800" kern="1200">
          <a:solidFill>
            <a:schemeClr val="bg1">
              <a:lumMod val="75000"/>
              <a:lumOff val="25000"/>
            </a:schemeClr>
          </a:solidFill>
          <a:latin typeface="Lato" panose="020F0502020204030203" pitchFamily="34" charset="0"/>
          <a:ea typeface="+mn-ea"/>
          <a:cs typeface="+mn-cs"/>
        </a:defRPr>
      </a:lvl3pPr>
      <a:lvl4pPr marL="1200150" indent="-171450" algn="l" rtl="0" eaLnBrk="1" fontAlgn="base" hangingPunct="1">
        <a:spcBef>
          <a:spcPts val="225"/>
        </a:spcBef>
        <a:spcAft>
          <a:spcPct val="0"/>
        </a:spcAft>
        <a:buFont typeface="Wingdings" panose="05000000000000000000" pitchFamily="2" charset="2"/>
        <a:buChar char="§"/>
        <a:defRPr sz="1500" kern="1200">
          <a:solidFill>
            <a:schemeClr val="bg1">
              <a:lumMod val="75000"/>
              <a:lumOff val="25000"/>
            </a:schemeClr>
          </a:solidFill>
          <a:latin typeface="Lato" panose="020F0502020204030203" pitchFamily="34" charset="0"/>
          <a:ea typeface="+mn-ea"/>
          <a:cs typeface="+mn-cs"/>
        </a:defRPr>
      </a:lvl4pPr>
      <a:lvl5pPr marL="1543050" indent="-171450" algn="l" rtl="0" eaLnBrk="1" fontAlgn="base" hangingPunct="1">
        <a:spcBef>
          <a:spcPts val="225"/>
        </a:spcBef>
        <a:spcAft>
          <a:spcPct val="0"/>
        </a:spcAft>
        <a:buFont typeface="Arial" charset="0"/>
        <a:buChar char="»"/>
        <a:defRPr sz="1500" kern="1200">
          <a:solidFill>
            <a:schemeClr val="bg1">
              <a:lumMod val="75000"/>
              <a:lumOff val="25000"/>
            </a:schemeClr>
          </a:solidFill>
          <a:latin typeface="Lato" panose="020F0502020204030203" pitchFamily="34" charset="0"/>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dpi.wi.gov/sites/default/files/imce/sped/pdf/ccr-iep-overview-guide.pdf"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dpi.wi.gov/sped/college-and-career-ready-ieps/learning-resources/5-belief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2.xml"/><Relationship Id="rId1" Type="http://schemas.openxmlformats.org/officeDocument/2006/relationships/slideLayout" Target="../slideLayouts/slideLayout9.xml"/><Relationship Id="rId4" Type="http://schemas.openxmlformats.org/officeDocument/2006/relationships/hyperlink" Target="https://dpi.wi.gov/sped/college-and-career-ready-ieps/discussion-tool"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3.xml"/><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hyperlink" Target="https://www.youtube.com/watch?v=vytSitGRCYA&amp;feature=youtu.be" TargetMode="External"/></Relationships>
</file>

<file path=ppt/slides/_rels/slide34.xml.rels><?xml version="1.0" encoding="UTF-8" standalone="yes"?>
<Relationships xmlns="http://schemas.openxmlformats.org/package/2006/relationships"><Relationship Id="rId8" Type="http://schemas.openxmlformats.org/officeDocument/2006/relationships/hyperlink" Target="https://dpi.wi.gov/sped/topics/functional-behavioral-assessment" TargetMode="External"/><Relationship Id="rId3" Type="http://schemas.openxmlformats.org/officeDocument/2006/relationships/hyperlink" Target="https://dpi.wi.gov/universal-design-learning" TargetMode="External"/><Relationship Id="rId7" Type="http://schemas.openxmlformats.org/officeDocument/2006/relationships/hyperlink" Target="https://dpi.wi.gov/sped/program"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hyperlink" Target="http://www.wisconsinrticenter.org/" TargetMode="External"/><Relationship Id="rId5" Type="http://schemas.openxmlformats.org/officeDocument/2006/relationships/hyperlink" Target="http://www2.ed.gov/policy/gen/guid/school-discipline/files/dcl-on-pbis-in-ieps--08-01-2016.pdf" TargetMode="External"/><Relationship Id="rId4" Type="http://schemas.openxmlformats.org/officeDocument/2006/relationships/hyperlink" Target="http://www2.ed.gov/policy/speced/guid/idea/memosdcltrs/guidance-on-fape-11-17-2015.pdf" TargetMode="External"/><Relationship Id="rId9" Type="http://schemas.openxmlformats.org/officeDocument/2006/relationships/hyperlink" Target="https://dpi.wi.gov/sped/college-and-career-ready-ieps/5-step-process/step5" TargetMode="External"/></Relationships>
</file>

<file path=ppt/slides/_rels/slide35.xml.rels><?xml version="1.0" encoding="UTF-8" standalone="yes"?>
<Relationships xmlns="http://schemas.openxmlformats.org/package/2006/relationships"><Relationship Id="rId8" Type="http://schemas.openxmlformats.org/officeDocument/2006/relationships/hyperlink" Target="http://www.rti4success.org/resource/student-progress-monitoring-what-means-your-child" TargetMode="External"/><Relationship Id="rId3" Type="http://schemas.openxmlformats.org/officeDocument/2006/relationships/hyperlink" Target="http://www.pacer.org/parent/php/php-c78.pdf" TargetMode="External"/><Relationship Id="rId7" Type="http://schemas.openxmlformats.org/officeDocument/2006/relationships/hyperlink" Target="http://www.rti4success.org/resources/family-resources"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hyperlink" Target="https://www.wisconsinrticenter.org/" TargetMode="External"/><Relationship Id="rId5" Type="http://schemas.openxmlformats.org/officeDocument/2006/relationships/hyperlink" Target="https://www.wisconsinrticenter.org/parents-and-family/understanding-rti/femodule/ba-overview/pm.html" TargetMode="External"/><Relationship Id="rId4" Type="http://schemas.openxmlformats.org/officeDocument/2006/relationships/hyperlink" Target="https://www.wisconsinrticenter.org/parents-and-family/understanding-rti/balanced-assessment.html"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www.livebinders.com/play/play?id=2191148"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hyperlink" Target="http://wspei.org/" TargetMode="External"/><Relationship Id="rId4" Type="http://schemas.openxmlformats.org/officeDocument/2006/relationships/hyperlink" Target="https://www.youtube.com/watch?v=CHCTGRw1oKo"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dpi.wi.gov/sites/default/files/imce/sped/pdf/rda-ccr-iep-five-step-process.pdf"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hyperlink" Target="https://dpi.wi.gov/sites/default/files/imce/sped/pdf/ccr-iep-process-chart.pdf"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436816" y="1112294"/>
            <a:ext cx="6009013" cy="2183639"/>
          </a:xfrm>
        </p:spPr>
        <p:txBody>
          <a:bodyPr>
            <a:normAutofit fontScale="47500" lnSpcReduction="20000"/>
          </a:bodyPr>
          <a:lstStyle/>
          <a:p>
            <a:pPr algn="ctr">
              <a:lnSpc>
                <a:spcPct val="100000"/>
              </a:lnSpc>
              <a:spcBef>
                <a:spcPts val="600"/>
              </a:spcBef>
              <a:spcAft>
                <a:spcPts val="600"/>
              </a:spcAft>
            </a:pPr>
            <a:r>
              <a:rPr lang="en-US" sz="5000" dirty="0" smtClean="0"/>
              <a:t>College and Career Ready IEPs (CCR-IEPs)</a:t>
            </a:r>
          </a:p>
          <a:p>
            <a:pPr algn="ctr">
              <a:lnSpc>
                <a:spcPct val="100000"/>
              </a:lnSpc>
              <a:spcBef>
                <a:spcPts val="600"/>
              </a:spcBef>
              <a:spcAft>
                <a:spcPts val="600"/>
              </a:spcAft>
            </a:pPr>
            <a:r>
              <a:rPr lang="en-US" sz="3500" b="0" dirty="0" smtClean="0">
                <a:latin typeface="Lato" panose="020F0502020204030203" pitchFamily="34" charset="0"/>
              </a:rPr>
              <a:t>Improving Outcomes for Students Ages 3 through 21</a:t>
            </a:r>
            <a:endParaRPr lang="en-US" sz="3500" dirty="0" smtClean="0"/>
          </a:p>
          <a:p>
            <a:pPr algn="ctr">
              <a:lnSpc>
                <a:spcPct val="100000"/>
              </a:lnSpc>
              <a:spcBef>
                <a:spcPts val="600"/>
              </a:spcBef>
              <a:spcAft>
                <a:spcPts val="600"/>
              </a:spcAft>
            </a:pPr>
            <a:r>
              <a:rPr lang="en-US" sz="5900" dirty="0" smtClean="0"/>
              <a:t>The Five Step Process</a:t>
            </a:r>
          </a:p>
          <a:p>
            <a:pPr algn="ctr">
              <a:lnSpc>
                <a:spcPct val="100000"/>
              </a:lnSpc>
              <a:spcBef>
                <a:spcPts val="600"/>
              </a:spcBef>
              <a:spcAft>
                <a:spcPts val="600"/>
              </a:spcAft>
            </a:pPr>
            <a:r>
              <a:rPr lang="en-US" sz="5900" dirty="0" smtClean="0"/>
              <a:t>Step 5: Analyzing Progress</a:t>
            </a:r>
            <a:endParaRPr lang="en-US" sz="5900" dirty="0"/>
          </a:p>
        </p:txBody>
      </p:sp>
      <p:sp>
        <p:nvSpPr>
          <p:cNvPr id="3" name="Text Placeholder 2"/>
          <p:cNvSpPr>
            <a:spLocks noGrp="1"/>
          </p:cNvSpPr>
          <p:nvPr>
            <p:ph type="body" sz="quarter" idx="11"/>
          </p:nvPr>
        </p:nvSpPr>
        <p:spPr>
          <a:xfrm>
            <a:off x="7213511" y="3295933"/>
            <a:ext cx="1984917" cy="1068417"/>
          </a:xfrm>
        </p:spPr>
        <p:txBody>
          <a:bodyPr>
            <a:noAutofit/>
          </a:bodyPr>
          <a:lstStyle/>
          <a:p>
            <a:pPr>
              <a:spcAft>
                <a:spcPts val="0"/>
              </a:spcAft>
            </a:pPr>
            <a:endParaRPr lang="en-US" sz="1400" b="0" dirty="0">
              <a:solidFill>
                <a:srgbClr val="262087"/>
              </a:solidFill>
            </a:endParaRPr>
          </a:p>
        </p:txBody>
      </p:sp>
      <p:sp>
        <p:nvSpPr>
          <p:cNvPr id="4" name="TextBox 3"/>
          <p:cNvSpPr txBox="1"/>
          <p:nvPr/>
        </p:nvSpPr>
        <p:spPr>
          <a:xfrm>
            <a:off x="8205970" y="914400"/>
            <a:ext cx="1198550" cy="276999"/>
          </a:xfrm>
          <a:prstGeom prst="rect">
            <a:avLst/>
          </a:prstGeom>
          <a:noFill/>
        </p:spPr>
        <p:txBody>
          <a:bodyPr wrap="square" rtlCol="0">
            <a:spAutoFit/>
          </a:bodyPr>
          <a:lstStyle/>
          <a:p>
            <a:r>
              <a:rPr lang="en-US" sz="1200" dirty="0" smtClean="0">
                <a:solidFill>
                  <a:srgbClr val="262087"/>
                </a:solidFill>
                <a:latin typeface="Lato" panose="020F0502020204030203" pitchFamily="34" charset="0"/>
              </a:rPr>
              <a:t>April 2018</a:t>
            </a:r>
            <a:endParaRPr lang="en-US" sz="1200" dirty="0">
              <a:solidFill>
                <a:srgbClr val="262087"/>
              </a:solidFill>
              <a:latin typeface="Lato" panose="020F0502020204030203" pitchFamily="34" charset="0"/>
            </a:endParaRPr>
          </a:p>
        </p:txBody>
      </p:sp>
    </p:spTree>
    <p:extLst>
      <p:ext uri="{BB962C8B-B14F-4D97-AF65-F5344CB8AC3E}">
        <p14:creationId xmlns:p14="http://schemas.microsoft.com/office/powerpoint/2010/main" val="41853220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fontScale="85000" lnSpcReduction="20000"/>
          </a:bodyPr>
          <a:lstStyle/>
          <a:p>
            <a:pPr>
              <a:spcAft>
                <a:spcPts val="600"/>
              </a:spcAft>
            </a:pPr>
            <a:r>
              <a:rPr lang="en-US" dirty="0" smtClean="0"/>
              <a:t>Ongoing Data Collection</a:t>
            </a:r>
          </a:p>
          <a:p>
            <a:pPr>
              <a:spcAft>
                <a:spcPts val="600"/>
              </a:spcAft>
            </a:pPr>
            <a:r>
              <a:rPr lang="en-US" sz="3100" dirty="0" smtClean="0"/>
              <a:t>The Link Between Step 3 and Step 5</a:t>
            </a:r>
            <a:endParaRPr lang="en-US" sz="3100" dirty="0"/>
          </a:p>
        </p:txBody>
      </p:sp>
      <p:sp>
        <p:nvSpPr>
          <p:cNvPr id="3" name="Text Placeholder 2"/>
          <p:cNvSpPr>
            <a:spLocks noGrp="1"/>
          </p:cNvSpPr>
          <p:nvPr>
            <p:ph type="body" sz="quarter" idx="14"/>
          </p:nvPr>
        </p:nvSpPr>
        <p:spPr>
          <a:xfrm>
            <a:off x="1026014" y="1070429"/>
            <a:ext cx="7091972" cy="3865638"/>
          </a:xfrm>
        </p:spPr>
        <p:txBody>
          <a:bodyPr>
            <a:normAutofit fontScale="85000" lnSpcReduction="20000"/>
          </a:bodyPr>
          <a:lstStyle/>
          <a:p>
            <a:pPr marL="0" indent="0">
              <a:buNone/>
            </a:pPr>
            <a:r>
              <a:rPr lang="en-US" b="0" dirty="0">
                <a:solidFill>
                  <a:srgbClr val="262087"/>
                </a:solidFill>
              </a:rPr>
              <a:t>IEP goals include the foundation for Step 5</a:t>
            </a:r>
          </a:p>
          <a:p>
            <a:r>
              <a:rPr lang="en-US" b="0" dirty="0">
                <a:solidFill>
                  <a:srgbClr val="262087"/>
                </a:solidFill>
              </a:rPr>
              <a:t>Baseline and expected annual levels of attainment of specified target skills/behaviors linked to needs identify the type of data to be collected</a:t>
            </a:r>
          </a:p>
          <a:p>
            <a:r>
              <a:rPr lang="en-US" b="0" dirty="0">
                <a:solidFill>
                  <a:srgbClr val="262087"/>
                </a:solidFill>
              </a:rPr>
              <a:t>Methods specify how growth in the target skill/behavior will be measured from baseline to level of attainment</a:t>
            </a:r>
          </a:p>
          <a:p>
            <a:r>
              <a:rPr lang="en-US" b="0" dirty="0">
                <a:solidFill>
                  <a:srgbClr val="262087"/>
                </a:solidFill>
              </a:rPr>
              <a:t>Well developed statements will identify how often the measure will be used to collect data </a:t>
            </a:r>
            <a:br>
              <a:rPr lang="en-US" b="0" dirty="0">
                <a:solidFill>
                  <a:srgbClr val="262087"/>
                </a:solidFill>
              </a:rPr>
            </a:br>
            <a:endParaRPr lang="en-US" b="0" dirty="0">
              <a:solidFill>
                <a:srgbClr val="262087"/>
              </a:solidFill>
            </a:endParaRPr>
          </a:p>
          <a:p>
            <a:endParaRPr lang="en-US" dirty="0"/>
          </a:p>
        </p:txBody>
      </p:sp>
    </p:spTree>
    <p:extLst>
      <p:ext uri="{BB962C8B-B14F-4D97-AF65-F5344CB8AC3E}">
        <p14:creationId xmlns:p14="http://schemas.microsoft.com/office/powerpoint/2010/main" val="31225864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Periodic Review and Reporting to Parents</a:t>
            </a:r>
            <a:endParaRPr lang="en-US" dirty="0"/>
          </a:p>
        </p:txBody>
      </p:sp>
      <p:sp>
        <p:nvSpPr>
          <p:cNvPr id="3" name="Text Placeholder 2"/>
          <p:cNvSpPr>
            <a:spLocks noGrp="1"/>
          </p:cNvSpPr>
          <p:nvPr>
            <p:ph type="body" sz="quarter" idx="14"/>
          </p:nvPr>
        </p:nvSpPr>
        <p:spPr>
          <a:xfrm>
            <a:off x="1220747" y="1138162"/>
            <a:ext cx="6702505" cy="2815771"/>
          </a:xfrm>
        </p:spPr>
        <p:txBody>
          <a:bodyPr>
            <a:normAutofit/>
          </a:bodyPr>
          <a:lstStyle/>
          <a:p>
            <a:pPr marL="0" indent="0">
              <a:buNone/>
            </a:pPr>
            <a:r>
              <a:rPr lang="en-US" b="0" dirty="0">
                <a:solidFill>
                  <a:srgbClr val="262087"/>
                </a:solidFill>
              </a:rPr>
              <a:t>The IEP must state when IEP progress will be reported to parents (e.g., quarterly, concurrent with general education report cards, etc.)</a:t>
            </a:r>
          </a:p>
          <a:p>
            <a:endParaRPr lang="en-US" dirty="0"/>
          </a:p>
        </p:txBody>
      </p:sp>
    </p:spTree>
    <p:extLst>
      <p:ext uri="{BB962C8B-B14F-4D97-AF65-F5344CB8AC3E}">
        <p14:creationId xmlns:p14="http://schemas.microsoft.com/office/powerpoint/2010/main" val="19047007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fontScale="92500" lnSpcReduction="20000"/>
          </a:bodyPr>
          <a:lstStyle/>
          <a:p>
            <a:pPr>
              <a:spcAft>
                <a:spcPts val="0"/>
              </a:spcAft>
            </a:pPr>
            <a:r>
              <a:rPr lang="en-US" dirty="0" smtClean="0"/>
              <a:t>Periodic Review and Reporting</a:t>
            </a:r>
          </a:p>
          <a:p>
            <a:pPr>
              <a:spcAft>
                <a:spcPts val="0"/>
              </a:spcAft>
            </a:pPr>
            <a:r>
              <a:rPr lang="en-US" sz="3000" dirty="0" smtClean="0"/>
              <a:t>Tips to Analyze IEP Goal Progress</a:t>
            </a:r>
            <a:endParaRPr lang="en-US" sz="3000" dirty="0"/>
          </a:p>
        </p:txBody>
      </p:sp>
      <p:sp>
        <p:nvSpPr>
          <p:cNvPr id="3" name="Text Placeholder 2"/>
          <p:cNvSpPr>
            <a:spLocks noGrp="1"/>
          </p:cNvSpPr>
          <p:nvPr>
            <p:ph type="body" sz="quarter" idx="14"/>
          </p:nvPr>
        </p:nvSpPr>
        <p:spPr>
          <a:xfrm>
            <a:off x="1026014" y="1070429"/>
            <a:ext cx="7091972" cy="3946071"/>
          </a:xfrm>
        </p:spPr>
        <p:txBody>
          <a:bodyPr>
            <a:normAutofit/>
          </a:bodyPr>
          <a:lstStyle/>
          <a:p>
            <a:pPr>
              <a:lnSpc>
                <a:spcPct val="95000"/>
              </a:lnSpc>
            </a:pPr>
            <a:r>
              <a:rPr lang="en-US" b="0" dirty="0">
                <a:solidFill>
                  <a:srgbClr val="262087"/>
                </a:solidFill>
              </a:rPr>
              <a:t>Analyze progress data </a:t>
            </a:r>
          </a:p>
          <a:p>
            <a:pPr marL="628539" lvl="1" indent="-285750">
              <a:lnSpc>
                <a:spcPct val="95000"/>
              </a:lnSpc>
              <a:spcBef>
                <a:spcPts val="0"/>
              </a:spcBef>
              <a:buFont typeface="Arial" panose="020B0604020202020204" pitchFamily="34" charset="0"/>
              <a:buChar char="•"/>
            </a:pPr>
            <a:r>
              <a:rPr lang="en-US" sz="1800" dirty="0">
                <a:solidFill>
                  <a:srgbClr val="262087"/>
                </a:solidFill>
              </a:rPr>
              <a:t>Rate of progress, trend</a:t>
            </a:r>
          </a:p>
          <a:p>
            <a:pPr>
              <a:lnSpc>
                <a:spcPct val="95000"/>
              </a:lnSpc>
            </a:pPr>
            <a:r>
              <a:rPr lang="en-US" b="0" dirty="0">
                <a:solidFill>
                  <a:srgbClr val="262087"/>
                </a:solidFill>
              </a:rPr>
              <a:t>If progress is insufficient, consider a task analysis</a:t>
            </a:r>
          </a:p>
          <a:p>
            <a:pPr marL="628539" lvl="1" indent="-285750">
              <a:lnSpc>
                <a:spcPct val="95000"/>
              </a:lnSpc>
              <a:spcBef>
                <a:spcPts val="0"/>
              </a:spcBef>
              <a:buFont typeface="Arial" panose="020B0604020202020204" pitchFamily="34" charset="0"/>
              <a:buChar char="•"/>
            </a:pPr>
            <a:r>
              <a:rPr lang="en-US" sz="1800" dirty="0">
                <a:solidFill>
                  <a:srgbClr val="262087"/>
                </a:solidFill>
              </a:rPr>
              <a:t>Does the student have subskills needed?</a:t>
            </a:r>
          </a:p>
          <a:p>
            <a:pPr marL="628539" lvl="1" indent="-285750">
              <a:lnSpc>
                <a:spcPct val="95000"/>
              </a:lnSpc>
              <a:spcBef>
                <a:spcPts val="0"/>
              </a:spcBef>
              <a:buFont typeface="Arial" panose="020B0604020202020204" pitchFamily="34" charset="0"/>
              <a:buChar char="•"/>
            </a:pPr>
            <a:r>
              <a:rPr lang="en-US" sz="1800" dirty="0">
                <a:solidFill>
                  <a:srgbClr val="262087"/>
                </a:solidFill>
              </a:rPr>
              <a:t>Are STOs or benchmarks needed?</a:t>
            </a:r>
          </a:p>
          <a:p>
            <a:pPr marL="628539" lvl="1" indent="-285750">
              <a:lnSpc>
                <a:spcPct val="95000"/>
              </a:lnSpc>
              <a:spcBef>
                <a:spcPts val="0"/>
              </a:spcBef>
              <a:buFont typeface="Arial" panose="020B0604020202020204" pitchFamily="34" charset="0"/>
              <a:buChar char="•"/>
            </a:pPr>
            <a:r>
              <a:rPr lang="en-US" sz="1800" dirty="0">
                <a:solidFill>
                  <a:srgbClr val="262087"/>
                </a:solidFill>
              </a:rPr>
              <a:t>Are there different or additional service needs?  (if yes, an IEP team meeting is likely needed)</a:t>
            </a:r>
          </a:p>
          <a:p>
            <a:pPr>
              <a:lnSpc>
                <a:spcPct val="95000"/>
              </a:lnSpc>
            </a:pPr>
            <a:r>
              <a:rPr lang="en-US" sz="2200" b="0" dirty="0">
                <a:solidFill>
                  <a:srgbClr val="262087"/>
                </a:solidFill>
              </a:rPr>
              <a:t>If goal is met, what’s next? (IEP team meeting may be needed) </a:t>
            </a:r>
          </a:p>
          <a:p>
            <a:pPr marL="628539" lvl="1" indent="-285750">
              <a:lnSpc>
                <a:spcPct val="95000"/>
              </a:lnSpc>
              <a:spcBef>
                <a:spcPts val="0"/>
              </a:spcBef>
              <a:buFont typeface="Arial" panose="020B0604020202020204" pitchFamily="34" charset="0"/>
              <a:buChar char="•"/>
            </a:pPr>
            <a:r>
              <a:rPr lang="en-US" sz="1800" dirty="0">
                <a:solidFill>
                  <a:srgbClr val="262087"/>
                </a:solidFill>
              </a:rPr>
              <a:t>Increase level of attainment?</a:t>
            </a:r>
          </a:p>
          <a:p>
            <a:pPr marL="628539" lvl="1" indent="-285750">
              <a:lnSpc>
                <a:spcPct val="95000"/>
              </a:lnSpc>
              <a:spcBef>
                <a:spcPts val="0"/>
              </a:spcBef>
              <a:buFont typeface="Arial" panose="020B0604020202020204" pitchFamily="34" charset="0"/>
              <a:buChar char="•"/>
            </a:pPr>
            <a:r>
              <a:rPr lang="en-US" sz="1800" dirty="0">
                <a:solidFill>
                  <a:srgbClr val="262087"/>
                </a:solidFill>
              </a:rPr>
              <a:t>Increase complexity?</a:t>
            </a:r>
          </a:p>
          <a:p>
            <a:pPr marL="628539" lvl="1" indent="-285750">
              <a:lnSpc>
                <a:spcPct val="95000"/>
              </a:lnSpc>
              <a:spcBef>
                <a:spcPts val="0"/>
              </a:spcBef>
              <a:buFont typeface="Arial" panose="020B0604020202020204" pitchFamily="34" charset="0"/>
              <a:buChar char="•"/>
            </a:pPr>
            <a:r>
              <a:rPr lang="en-US" sz="1800" dirty="0">
                <a:solidFill>
                  <a:srgbClr val="262087"/>
                </a:solidFill>
              </a:rPr>
              <a:t>Increase level of independence?</a:t>
            </a:r>
          </a:p>
          <a:p>
            <a:pPr marL="628539" lvl="1" indent="-285750">
              <a:lnSpc>
                <a:spcPct val="95000"/>
              </a:lnSpc>
              <a:spcBef>
                <a:spcPts val="0"/>
              </a:spcBef>
              <a:buFont typeface="Arial" panose="020B0604020202020204" pitchFamily="34" charset="0"/>
              <a:buChar char="•"/>
            </a:pPr>
            <a:r>
              <a:rPr lang="en-US" sz="1800" dirty="0">
                <a:solidFill>
                  <a:srgbClr val="262087"/>
                </a:solidFill>
              </a:rPr>
              <a:t>Goal no longer needed?</a:t>
            </a:r>
          </a:p>
          <a:p>
            <a:endParaRPr lang="en-US" dirty="0"/>
          </a:p>
        </p:txBody>
      </p:sp>
    </p:spTree>
    <p:extLst>
      <p:ext uri="{BB962C8B-B14F-4D97-AF65-F5344CB8AC3E}">
        <p14:creationId xmlns:p14="http://schemas.microsoft.com/office/powerpoint/2010/main" val="89063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Step 5: Key Ideas</a:t>
            </a:r>
            <a:endParaRPr lang="en-US" dirty="0"/>
          </a:p>
        </p:txBody>
      </p:sp>
      <p:sp>
        <p:nvSpPr>
          <p:cNvPr id="3" name="Text Placeholder 2"/>
          <p:cNvSpPr>
            <a:spLocks noGrp="1"/>
          </p:cNvSpPr>
          <p:nvPr>
            <p:ph type="body" sz="quarter" idx="14"/>
          </p:nvPr>
        </p:nvSpPr>
        <p:spPr>
          <a:xfrm>
            <a:off x="1351980" y="1172029"/>
            <a:ext cx="6440039" cy="2731104"/>
          </a:xfrm>
        </p:spPr>
        <p:txBody>
          <a:bodyPr>
            <a:normAutofit/>
          </a:bodyPr>
          <a:lstStyle/>
          <a:p>
            <a:r>
              <a:rPr lang="en-US" b="0" dirty="0">
                <a:solidFill>
                  <a:srgbClr val="262087"/>
                </a:solidFill>
              </a:rPr>
              <a:t>Two new forms were developed to assist IEP teams with goal reviews: </a:t>
            </a:r>
          </a:p>
          <a:p>
            <a:pPr marL="628539" lvl="1" indent="-285750">
              <a:buFont typeface="Arial" panose="020B0604020202020204" pitchFamily="34" charset="0"/>
              <a:buChar char="•"/>
            </a:pPr>
            <a:r>
              <a:rPr lang="en-US" sz="2000" dirty="0">
                <a:solidFill>
                  <a:srgbClr val="262087"/>
                </a:solidFill>
              </a:rPr>
              <a:t>Interim Review of IEP Goals </a:t>
            </a:r>
          </a:p>
          <a:p>
            <a:pPr marL="628539" lvl="1" indent="-285750">
              <a:buFont typeface="Arial" panose="020B0604020202020204" pitchFamily="34" charset="0"/>
              <a:buChar char="•"/>
            </a:pPr>
            <a:r>
              <a:rPr lang="en-US" sz="2000" dirty="0">
                <a:solidFill>
                  <a:srgbClr val="262087"/>
                </a:solidFill>
              </a:rPr>
              <a:t>Annual Review of IEP Goals </a:t>
            </a:r>
          </a:p>
          <a:p>
            <a:endParaRPr lang="en-US" dirty="0"/>
          </a:p>
        </p:txBody>
      </p:sp>
    </p:spTree>
    <p:extLst>
      <p:ext uri="{BB962C8B-B14F-4D97-AF65-F5344CB8AC3E}">
        <p14:creationId xmlns:p14="http://schemas.microsoft.com/office/powerpoint/2010/main" val="4053012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fontScale="92500" lnSpcReduction="20000"/>
          </a:bodyPr>
          <a:lstStyle/>
          <a:p>
            <a:pPr>
              <a:spcAft>
                <a:spcPts val="0"/>
              </a:spcAft>
            </a:pPr>
            <a:r>
              <a:rPr lang="en-US" dirty="0" smtClean="0"/>
              <a:t>Individualized Education Program</a:t>
            </a:r>
          </a:p>
          <a:p>
            <a:pPr>
              <a:spcAft>
                <a:spcPts val="0"/>
              </a:spcAft>
            </a:pPr>
            <a:r>
              <a:rPr lang="en-US" sz="3000" dirty="0" smtClean="0"/>
              <a:t>Interim Review of IEP Goals (I-6)</a:t>
            </a:r>
            <a:endParaRPr lang="en-US" sz="3000"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8883"/>
          <a:stretch/>
        </p:blipFill>
        <p:spPr>
          <a:xfrm>
            <a:off x="1164166" y="1017865"/>
            <a:ext cx="6815667" cy="4012456"/>
          </a:xfrm>
          <a:prstGeom prst="rect">
            <a:avLst/>
          </a:prstGeom>
        </p:spPr>
      </p:pic>
    </p:spTree>
    <p:extLst>
      <p:ext uri="{BB962C8B-B14F-4D97-AF65-F5344CB8AC3E}">
        <p14:creationId xmlns:p14="http://schemas.microsoft.com/office/powerpoint/2010/main" val="37952199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IEP Team Review: Key Ideas</a:t>
            </a:r>
            <a:endParaRPr lang="en-US" dirty="0"/>
          </a:p>
        </p:txBody>
      </p:sp>
      <p:sp>
        <p:nvSpPr>
          <p:cNvPr id="3" name="Text Placeholder 2"/>
          <p:cNvSpPr>
            <a:spLocks noGrp="1"/>
          </p:cNvSpPr>
          <p:nvPr>
            <p:ph type="body" sz="quarter" idx="14"/>
          </p:nvPr>
        </p:nvSpPr>
        <p:spPr>
          <a:xfrm>
            <a:off x="1229214" y="1205896"/>
            <a:ext cx="6685572" cy="2968171"/>
          </a:xfrm>
        </p:spPr>
        <p:txBody>
          <a:bodyPr>
            <a:normAutofit/>
          </a:bodyPr>
          <a:lstStyle/>
          <a:p>
            <a:r>
              <a:rPr lang="en-US" b="0" dirty="0">
                <a:solidFill>
                  <a:srgbClr val="262087"/>
                </a:solidFill>
              </a:rPr>
              <a:t>The IEP team analyzes the student’s progress towards the IEP goals to inform future IEP development</a:t>
            </a:r>
          </a:p>
          <a:p>
            <a:r>
              <a:rPr lang="en-US" b="0" dirty="0">
                <a:solidFill>
                  <a:srgbClr val="262087"/>
                </a:solidFill>
              </a:rPr>
              <a:t>The IEP must be reviewed periodically, but at least annually</a:t>
            </a:r>
          </a:p>
          <a:p>
            <a:endParaRPr lang="en-US" dirty="0"/>
          </a:p>
        </p:txBody>
      </p:sp>
    </p:spTree>
    <p:extLst>
      <p:ext uri="{BB962C8B-B14F-4D97-AF65-F5344CB8AC3E}">
        <p14:creationId xmlns:p14="http://schemas.microsoft.com/office/powerpoint/2010/main" val="3564126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fontScale="92500" lnSpcReduction="20000"/>
          </a:bodyPr>
          <a:lstStyle/>
          <a:p>
            <a:pPr>
              <a:spcAft>
                <a:spcPts val="0"/>
              </a:spcAft>
            </a:pPr>
            <a:r>
              <a:rPr lang="en-US" dirty="0" smtClean="0"/>
              <a:t>IEP Team Review: </a:t>
            </a:r>
          </a:p>
          <a:p>
            <a:pPr>
              <a:spcAft>
                <a:spcPts val="0"/>
              </a:spcAft>
            </a:pPr>
            <a:r>
              <a:rPr lang="en-US" sz="3000" dirty="0" smtClean="0"/>
              <a:t>Annual Review Requirements</a:t>
            </a:r>
            <a:endParaRPr lang="en-US" sz="3000" dirty="0"/>
          </a:p>
        </p:txBody>
      </p:sp>
      <p:sp>
        <p:nvSpPr>
          <p:cNvPr id="3" name="Text Placeholder 2"/>
          <p:cNvSpPr>
            <a:spLocks noGrp="1"/>
          </p:cNvSpPr>
          <p:nvPr>
            <p:ph type="body" sz="quarter" idx="14"/>
          </p:nvPr>
        </p:nvSpPr>
        <p:spPr>
          <a:xfrm>
            <a:off x="750073" y="1053496"/>
            <a:ext cx="7643853" cy="3924904"/>
          </a:xfrm>
        </p:spPr>
        <p:txBody>
          <a:bodyPr>
            <a:normAutofit fontScale="85000" lnSpcReduction="20000"/>
          </a:bodyPr>
          <a:lstStyle/>
          <a:p>
            <a:pPr marL="0" indent="0">
              <a:buNone/>
            </a:pPr>
            <a:r>
              <a:rPr lang="en-US" b="0" dirty="0">
                <a:solidFill>
                  <a:srgbClr val="262087"/>
                </a:solidFill>
              </a:rPr>
              <a:t>The IEP team must meet at least annually to: </a:t>
            </a:r>
          </a:p>
          <a:p>
            <a:pPr marL="573088" lvl="1" indent="-341313">
              <a:buFont typeface="Wingdings" panose="05000000000000000000" pitchFamily="2" charset="2"/>
              <a:buChar char="ü"/>
            </a:pPr>
            <a:r>
              <a:rPr lang="en-US" sz="2200" dirty="0">
                <a:solidFill>
                  <a:srgbClr val="262087"/>
                </a:solidFill>
              </a:rPr>
              <a:t>Review the IEP to determine whether the annual goals are being </a:t>
            </a:r>
            <a:r>
              <a:rPr lang="en-US" sz="2200" dirty="0" smtClean="0">
                <a:solidFill>
                  <a:srgbClr val="262087"/>
                </a:solidFill>
              </a:rPr>
              <a:t>achieved</a:t>
            </a:r>
            <a:endParaRPr lang="en-US" sz="2200" dirty="0">
              <a:solidFill>
                <a:srgbClr val="262087"/>
              </a:solidFill>
            </a:endParaRPr>
          </a:p>
          <a:p>
            <a:pPr marL="573088" lvl="1" indent="-341313">
              <a:buFont typeface="Wingdings" panose="05000000000000000000" pitchFamily="2" charset="2"/>
              <a:buChar char="ü"/>
            </a:pPr>
            <a:r>
              <a:rPr lang="en-US" sz="2200" dirty="0">
                <a:solidFill>
                  <a:srgbClr val="262087"/>
                </a:solidFill>
              </a:rPr>
              <a:t>Revise the IEP as appropriate, to address </a:t>
            </a:r>
          </a:p>
          <a:p>
            <a:pPr marL="1023938" lvl="2" indent="-334963">
              <a:lnSpc>
                <a:spcPct val="95000"/>
              </a:lnSpc>
              <a:buFont typeface="Arial" panose="020B0604020202020204" pitchFamily="34" charset="0"/>
              <a:buChar char="•"/>
            </a:pPr>
            <a:r>
              <a:rPr lang="en-US" sz="2200" dirty="0" smtClean="0">
                <a:solidFill>
                  <a:srgbClr val="262087"/>
                </a:solidFill>
                <a:latin typeface="Lato" panose="020F0502020204030203" pitchFamily="34" charset="0"/>
              </a:rPr>
              <a:t>Lack </a:t>
            </a:r>
            <a:r>
              <a:rPr lang="en-US" sz="2200" dirty="0">
                <a:solidFill>
                  <a:srgbClr val="262087"/>
                </a:solidFill>
                <a:latin typeface="Lato" panose="020F0502020204030203" pitchFamily="34" charset="0"/>
              </a:rPr>
              <a:t>of expected progress toward annual goals and in general education curriculum</a:t>
            </a:r>
          </a:p>
          <a:p>
            <a:pPr marL="1023938" lvl="2" indent="-334963">
              <a:lnSpc>
                <a:spcPct val="95000"/>
              </a:lnSpc>
              <a:buFont typeface="Arial" panose="020B0604020202020204" pitchFamily="34" charset="0"/>
              <a:buChar char="•"/>
            </a:pPr>
            <a:r>
              <a:rPr lang="en-US" sz="2200" dirty="0" smtClean="0">
                <a:solidFill>
                  <a:srgbClr val="262087"/>
                </a:solidFill>
                <a:latin typeface="Lato" panose="020F0502020204030203" pitchFamily="34" charset="0"/>
              </a:rPr>
              <a:t>Results </a:t>
            </a:r>
            <a:r>
              <a:rPr lang="en-US" sz="2200" dirty="0">
                <a:solidFill>
                  <a:srgbClr val="262087"/>
                </a:solidFill>
                <a:latin typeface="Lato" panose="020F0502020204030203" pitchFamily="34" charset="0"/>
              </a:rPr>
              <a:t>of any reevaluation</a:t>
            </a:r>
          </a:p>
          <a:p>
            <a:pPr marL="1023938" lvl="2" indent="-334963">
              <a:lnSpc>
                <a:spcPct val="95000"/>
              </a:lnSpc>
              <a:buFont typeface="Arial" panose="020B0604020202020204" pitchFamily="34" charset="0"/>
              <a:buChar char="•"/>
            </a:pPr>
            <a:r>
              <a:rPr lang="en-US" sz="2200" dirty="0" smtClean="0">
                <a:solidFill>
                  <a:srgbClr val="262087"/>
                </a:solidFill>
                <a:latin typeface="Lato" panose="020F0502020204030203" pitchFamily="34" charset="0"/>
              </a:rPr>
              <a:t>Information </a:t>
            </a:r>
            <a:r>
              <a:rPr lang="en-US" sz="2200" dirty="0">
                <a:solidFill>
                  <a:srgbClr val="262087"/>
                </a:solidFill>
                <a:latin typeface="Lato" panose="020F0502020204030203" pitchFamily="34" charset="0"/>
              </a:rPr>
              <a:t>provided to, or by, parents</a:t>
            </a:r>
          </a:p>
          <a:p>
            <a:pPr marL="1023938" lvl="2" indent="-334963">
              <a:lnSpc>
                <a:spcPct val="95000"/>
              </a:lnSpc>
              <a:buFont typeface="Arial" panose="020B0604020202020204" pitchFamily="34" charset="0"/>
              <a:buChar char="•"/>
            </a:pPr>
            <a:r>
              <a:rPr lang="en-US" sz="2200" dirty="0" smtClean="0">
                <a:solidFill>
                  <a:srgbClr val="262087"/>
                </a:solidFill>
                <a:latin typeface="Lato" panose="020F0502020204030203" pitchFamily="34" charset="0"/>
              </a:rPr>
              <a:t>The </a:t>
            </a:r>
            <a:r>
              <a:rPr lang="en-US" sz="2200" dirty="0">
                <a:solidFill>
                  <a:srgbClr val="262087"/>
                </a:solidFill>
                <a:latin typeface="Lato" panose="020F0502020204030203" pitchFamily="34" charset="0"/>
              </a:rPr>
              <a:t>student’s anticipated needs </a:t>
            </a:r>
          </a:p>
          <a:p>
            <a:pPr marL="1023938" lvl="2" indent="-334963">
              <a:lnSpc>
                <a:spcPct val="95000"/>
              </a:lnSpc>
              <a:buFont typeface="Arial" panose="020B0604020202020204" pitchFamily="34" charset="0"/>
              <a:buChar char="•"/>
            </a:pPr>
            <a:r>
              <a:rPr lang="en-US" sz="2200" dirty="0" smtClean="0">
                <a:solidFill>
                  <a:srgbClr val="262087"/>
                </a:solidFill>
                <a:latin typeface="Lato" panose="020F0502020204030203" pitchFamily="34" charset="0"/>
              </a:rPr>
              <a:t>Other </a:t>
            </a:r>
            <a:r>
              <a:rPr lang="en-US" sz="2200" dirty="0">
                <a:solidFill>
                  <a:srgbClr val="262087"/>
                </a:solidFill>
                <a:latin typeface="Lato" panose="020F0502020204030203" pitchFamily="34" charset="0"/>
              </a:rPr>
              <a:t>matters</a:t>
            </a:r>
          </a:p>
          <a:p>
            <a:pPr marL="682625" lvl="1" indent="-341313">
              <a:buFont typeface="Wingdings" panose="05000000000000000000" pitchFamily="2" charset="2"/>
              <a:buChar char="ü"/>
            </a:pPr>
            <a:r>
              <a:rPr lang="en-US" sz="2200" dirty="0">
                <a:solidFill>
                  <a:srgbClr val="262087"/>
                </a:solidFill>
              </a:rPr>
              <a:t>In conducting the review, consider special </a:t>
            </a:r>
            <a:r>
              <a:rPr lang="en-US" sz="2200" dirty="0" smtClean="0">
                <a:solidFill>
                  <a:srgbClr val="262087"/>
                </a:solidFill>
              </a:rPr>
              <a:t>factors</a:t>
            </a:r>
            <a:endParaRPr lang="en-US" sz="2200" dirty="0">
              <a:solidFill>
                <a:srgbClr val="262087"/>
              </a:solidFill>
            </a:endParaRPr>
          </a:p>
          <a:p>
            <a:endParaRPr lang="en-US" dirty="0"/>
          </a:p>
        </p:txBody>
      </p:sp>
    </p:spTree>
    <p:extLst>
      <p:ext uri="{BB962C8B-B14F-4D97-AF65-F5344CB8AC3E}">
        <p14:creationId xmlns:p14="http://schemas.microsoft.com/office/powerpoint/2010/main" val="22677648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fontScale="92500" lnSpcReduction="20000"/>
          </a:bodyPr>
          <a:lstStyle/>
          <a:p>
            <a:pPr>
              <a:spcAft>
                <a:spcPts val="0"/>
              </a:spcAft>
            </a:pPr>
            <a:r>
              <a:rPr lang="en-US" dirty="0" smtClean="0"/>
              <a:t>Individualized Education Program</a:t>
            </a:r>
          </a:p>
          <a:p>
            <a:pPr>
              <a:spcAft>
                <a:spcPts val="0"/>
              </a:spcAft>
            </a:pPr>
            <a:r>
              <a:rPr lang="en-US" sz="3000" dirty="0" smtClean="0"/>
              <a:t>Annual Review of IEP Goals (I-5)</a:t>
            </a:r>
            <a:endParaRPr lang="en-US" sz="30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0517" y="1032933"/>
            <a:ext cx="6162965" cy="4032340"/>
          </a:xfrm>
          <a:prstGeom prst="rect">
            <a:avLst/>
          </a:prstGeom>
        </p:spPr>
      </p:pic>
    </p:spTree>
    <p:extLst>
      <p:ext uri="{BB962C8B-B14F-4D97-AF65-F5344CB8AC3E}">
        <p14:creationId xmlns:p14="http://schemas.microsoft.com/office/powerpoint/2010/main" val="1896577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IEP Team Review of Need and Goal</a:t>
            </a:r>
            <a:endParaRPr lang="en-US" dirty="0"/>
          </a:p>
        </p:txBody>
      </p:sp>
      <p:sp>
        <p:nvSpPr>
          <p:cNvPr id="3" name="Text Placeholder 2"/>
          <p:cNvSpPr>
            <a:spLocks noGrp="1"/>
          </p:cNvSpPr>
          <p:nvPr>
            <p:ph type="body" sz="quarter" idx="14"/>
          </p:nvPr>
        </p:nvSpPr>
        <p:spPr>
          <a:xfrm>
            <a:off x="53894" y="921657"/>
            <a:ext cx="9090106" cy="826103"/>
          </a:xfrm>
        </p:spPr>
        <p:txBody>
          <a:bodyPr>
            <a:normAutofit/>
          </a:bodyPr>
          <a:lstStyle/>
          <a:p>
            <a:pPr marL="0" indent="0" algn="ctr">
              <a:buNone/>
            </a:pPr>
            <a:r>
              <a:rPr lang="en-US" sz="2200" b="0" dirty="0">
                <a:solidFill>
                  <a:srgbClr val="0F1540">
                    <a:lumMod val="75000"/>
                    <a:lumOff val="25000"/>
                  </a:srgbClr>
                </a:solidFill>
              </a:rPr>
              <a:t>The IEP team found a student did not meet the following IEP Goal </a:t>
            </a:r>
          </a:p>
          <a:p>
            <a:endParaRPr lang="en-US" dirty="0"/>
          </a:p>
        </p:txBody>
      </p:sp>
      <p:graphicFrame>
        <p:nvGraphicFramePr>
          <p:cNvPr id="4" name="Content Placeholder 5"/>
          <p:cNvGraphicFramePr>
            <a:graphicFrameLocks/>
          </p:cNvGraphicFramePr>
          <p:nvPr>
            <p:extLst>
              <p:ext uri="{D42A27DB-BD31-4B8C-83A1-F6EECF244321}">
                <p14:modId xmlns:p14="http://schemas.microsoft.com/office/powerpoint/2010/main" val="13525722"/>
              </p:ext>
            </p:extLst>
          </p:nvPr>
        </p:nvGraphicFramePr>
        <p:xfrm>
          <a:off x="224590" y="1651000"/>
          <a:ext cx="8748714" cy="3314700"/>
        </p:xfrm>
        <a:graphic>
          <a:graphicData uri="http://schemas.openxmlformats.org/drawingml/2006/table">
            <a:tbl>
              <a:tblPr firstRow="1" bandRow="1"/>
              <a:tblGrid>
                <a:gridCol w="3900858">
                  <a:extLst>
                    <a:ext uri="{9D8B030D-6E8A-4147-A177-3AD203B41FA5}">
                      <a16:colId xmlns:a16="http://schemas.microsoft.com/office/drawing/2014/main" val="20000"/>
                    </a:ext>
                  </a:extLst>
                </a:gridCol>
                <a:gridCol w="4847856">
                  <a:extLst>
                    <a:ext uri="{9D8B030D-6E8A-4147-A177-3AD203B41FA5}">
                      <a16:colId xmlns:a16="http://schemas.microsoft.com/office/drawing/2014/main" val="20001"/>
                    </a:ext>
                  </a:extLst>
                </a:gridCol>
              </a:tblGrid>
              <a:tr h="456141">
                <a:tc>
                  <a:txBody>
                    <a:bodyPr/>
                    <a:lstStyle>
                      <a:lvl1pPr marL="0" algn="l" defTabSz="685800" rtl="0" eaLnBrk="1" latinLnBrk="0" hangingPunct="1">
                        <a:defRPr sz="1350" b="1" kern="1200">
                          <a:solidFill>
                            <a:schemeClr val="lt1"/>
                          </a:solidFill>
                          <a:latin typeface="Futura Bk"/>
                        </a:defRPr>
                      </a:lvl1pPr>
                      <a:lvl2pPr marL="342900" algn="l" defTabSz="685800" rtl="0" eaLnBrk="1" latinLnBrk="0" hangingPunct="1">
                        <a:defRPr sz="1350" b="1" kern="1200">
                          <a:solidFill>
                            <a:schemeClr val="lt1"/>
                          </a:solidFill>
                          <a:latin typeface="Futura Bk"/>
                        </a:defRPr>
                      </a:lvl2pPr>
                      <a:lvl3pPr marL="685800" algn="l" defTabSz="685800" rtl="0" eaLnBrk="1" latinLnBrk="0" hangingPunct="1">
                        <a:defRPr sz="1350" b="1" kern="1200">
                          <a:solidFill>
                            <a:schemeClr val="lt1"/>
                          </a:solidFill>
                          <a:latin typeface="Futura Bk"/>
                        </a:defRPr>
                      </a:lvl3pPr>
                      <a:lvl4pPr marL="1028700" algn="l" defTabSz="685800" rtl="0" eaLnBrk="1" latinLnBrk="0" hangingPunct="1">
                        <a:defRPr sz="1350" b="1" kern="1200">
                          <a:solidFill>
                            <a:schemeClr val="lt1"/>
                          </a:solidFill>
                          <a:latin typeface="Futura Bk"/>
                        </a:defRPr>
                      </a:lvl4pPr>
                      <a:lvl5pPr marL="1371600" algn="l" defTabSz="685800" rtl="0" eaLnBrk="1" latinLnBrk="0" hangingPunct="1">
                        <a:defRPr sz="1350" b="1" kern="1200">
                          <a:solidFill>
                            <a:schemeClr val="lt1"/>
                          </a:solidFill>
                          <a:latin typeface="Futura Bk"/>
                        </a:defRPr>
                      </a:lvl5pPr>
                      <a:lvl6pPr marL="1714500" algn="l" defTabSz="685800" rtl="0" eaLnBrk="1" latinLnBrk="0" hangingPunct="1">
                        <a:defRPr sz="1350" b="1" kern="1200">
                          <a:solidFill>
                            <a:schemeClr val="lt1"/>
                          </a:solidFill>
                          <a:latin typeface="Futura Bk"/>
                        </a:defRPr>
                      </a:lvl6pPr>
                      <a:lvl7pPr marL="2057400" algn="l" defTabSz="685800" rtl="0" eaLnBrk="1" latinLnBrk="0" hangingPunct="1">
                        <a:defRPr sz="1350" b="1" kern="1200">
                          <a:solidFill>
                            <a:schemeClr val="lt1"/>
                          </a:solidFill>
                          <a:latin typeface="Futura Bk"/>
                        </a:defRPr>
                      </a:lvl7pPr>
                      <a:lvl8pPr marL="2400300" algn="l" defTabSz="685800" rtl="0" eaLnBrk="1" latinLnBrk="0" hangingPunct="1">
                        <a:defRPr sz="1350" b="1" kern="1200">
                          <a:solidFill>
                            <a:schemeClr val="lt1"/>
                          </a:solidFill>
                          <a:latin typeface="Futura Bk"/>
                        </a:defRPr>
                      </a:lvl8pPr>
                      <a:lvl9pPr marL="2743200" algn="l" defTabSz="685800" rtl="0" eaLnBrk="1" latinLnBrk="0" hangingPunct="1">
                        <a:defRPr sz="1350" b="1" kern="1200">
                          <a:solidFill>
                            <a:schemeClr val="lt1"/>
                          </a:solidFill>
                          <a:latin typeface="Futura Bk"/>
                        </a:defRPr>
                      </a:lvl9pPr>
                    </a:lstStyle>
                    <a:p>
                      <a:pPr algn="ctr"/>
                      <a:r>
                        <a:rPr lang="en-US" sz="2400" dirty="0">
                          <a:latin typeface="Lato" panose="020F0502020204030203" pitchFamily="34" charset="0"/>
                        </a:rPr>
                        <a:t>Disability-Related</a:t>
                      </a:r>
                      <a:r>
                        <a:rPr lang="en-US" sz="2400" baseline="0" dirty="0">
                          <a:latin typeface="Lato" panose="020F0502020204030203" pitchFamily="34" charset="0"/>
                        </a:rPr>
                        <a:t> Need</a:t>
                      </a:r>
                      <a:endParaRPr lang="en-US" sz="2400" dirty="0">
                        <a:latin typeface="Lato" panose="020F0502020204030203" pitchFamily="34" charset="0"/>
                      </a:endParaRPr>
                    </a:p>
                  </a:txBody>
                  <a:tcPr marL="90261" marR="90261">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C631B"/>
                    </a:solidFill>
                  </a:tcPr>
                </a:tc>
                <a:tc>
                  <a:txBody>
                    <a:bodyPr/>
                    <a:lstStyle>
                      <a:lvl1pPr marL="0" algn="l" defTabSz="685800" rtl="0" eaLnBrk="1" latinLnBrk="0" hangingPunct="1">
                        <a:defRPr sz="1350" b="1" kern="1200">
                          <a:solidFill>
                            <a:schemeClr val="lt1"/>
                          </a:solidFill>
                          <a:latin typeface="Futura Bk"/>
                        </a:defRPr>
                      </a:lvl1pPr>
                      <a:lvl2pPr marL="342900" algn="l" defTabSz="685800" rtl="0" eaLnBrk="1" latinLnBrk="0" hangingPunct="1">
                        <a:defRPr sz="1350" b="1" kern="1200">
                          <a:solidFill>
                            <a:schemeClr val="lt1"/>
                          </a:solidFill>
                          <a:latin typeface="Futura Bk"/>
                        </a:defRPr>
                      </a:lvl2pPr>
                      <a:lvl3pPr marL="685800" algn="l" defTabSz="685800" rtl="0" eaLnBrk="1" latinLnBrk="0" hangingPunct="1">
                        <a:defRPr sz="1350" b="1" kern="1200">
                          <a:solidFill>
                            <a:schemeClr val="lt1"/>
                          </a:solidFill>
                          <a:latin typeface="Futura Bk"/>
                        </a:defRPr>
                      </a:lvl3pPr>
                      <a:lvl4pPr marL="1028700" algn="l" defTabSz="685800" rtl="0" eaLnBrk="1" latinLnBrk="0" hangingPunct="1">
                        <a:defRPr sz="1350" b="1" kern="1200">
                          <a:solidFill>
                            <a:schemeClr val="lt1"/>
                          </a:solidFill>
                          <a:latin typeface="Futura Bk"/>
                        </a:defRPr>
                      </a:lvl4pPr>
                      <a:lvl5pPr marL="1371600" algn="l" defTabSz="685800" rtl="0" eaLnBrk="1" latinLnBrk="0" hangingPunct="1">
                        <a:defRPr sz="1350" b="1" kern="1200">
                          <a:solidFill>
                            <a:schemeClr val="lt1"/>
                          </a:solidFill>
                          <a:latin typeface="Futura Bk"/>
                        </a:defRPr>
                      </a:lvl5pPr>
                      <a:lvl6pPr marL="1714500" algn="l" defTabSz="685800" rtl="0" eaLnBrk="1" latinLnBrk="0" hangingPunct="1">
                        <a:defRPr sz="1350" b="1" kern="1200">
                          <a:solidFill>
                            <a:schemeClr val="lt1"/>
                          </a:solidFill>
                          <a:latin typeface="Futura Bk"/>
                        </a:defRPr>
                      </a:lvl6pPr>
                      <a:lvl7pPr marL="2057400" algn="l" defTabSz="685800" rtl="0" eaLnBrk="1" latinLnBrk="0" hangingPunct="1">
                        <a:defRPr sz="1350" b="1" kern="1200">
                          <a:solidFill>
                            <a:schemeClr val="lt1"/>
                          </a:solidFill>
                          <a:latin typeface="Futura Bk"/>
                        </a:defRPr>
                      </a:lvl7pPr>
                      <a:lvl8pPr marL="2400300" algn="l" defTabSz="685800" rtl="0" eaLnBrk="1" latinLnBrk="0" hangingPunct="1">
                        <a:defRPr sz="1350" b="1" kern="1200">
                          <a:solidFill>
                            <a:schemeClr val="lt1"/>
                          </a:solidFill>
                          <a:latin typeface="Futura Bk"/>
                        </a:defRPr>
                      </a:lvl8pPr>
                      <a:lvl9pPr marL="2743200" algn="l" defTabSz="685800" rtl="0" eaLnBrk="1" latinLnBrk="0" hangingPunct="1">
                        <a:defRPr sz="1350" b="1" kern="1200">
                          <a:solidFill>
                            <a:schemeClr val="lt1"/>
                          </a:solidFill>
                          <a:latin typeface="Futura Bk"/>
                        </a:defRPr>
                      </a:lvl9pPr>
                    </a:lstStyle>
                    <a:p>
                      <a:pPr algn="ctr"/>
                      <a:r>
                        <a:rPr lang="en-US" sz="2400" dirty="0">
                          <a:latin typeface="Lato" panose="020F0502020204030203" pitchFamily="34" charset="0"/>
                        </a:rPr>
                        <a:t>Goal</a:t>
                      </a:r>
                    </a:p>
                  </a:txBody>
                  <a:tcPr marL="90261" marR="90261">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C631B"/>
                    </a:solidFill>
                  </a:tcPr>
                </a:tc>
                <a:extLst>
                  <a:ext uri="{0D108BD9-81ED-4DB2-BD59-A6C34878D82A}">
                    <a16:rowId xmlns:a16="http://schemas.microsoft.com/office/drawing/2014/main" val="10000"/>
                  </a:ext>
                </a:extLst>
              </a:tr>
              <a:tr h="2548685">
                <a:tc>
                  <a:txBody>
                    <a:bodyPr/>
                    <a:lstStyle>
                      <a:lvl1pPr marL="0" algn="l" defTabSz="685800" rtl="0" eaLnBrk="1" latinLnBrk="0" hangingPunct="1">
                        <a:defRPr sz="1350" kern="1200">
                          <a:solidFill>
                            <a:schemeClr val="dk1"/>
                          </a:solidFill>
                          <a:latin typeface="Futura Bk"/>
                        </a:defRPr>
                      </a:lvl1pPr>
                      <a:lvl2pPr marL="342900" algn="l" defTabSz="685800" rtl="0" eaLnBrk="1" latinLnBrk="0" hangingPunct="1">
                        <a:defRPr sz="1350" kern="1200">
                          <a:solidFill>
                            <a:schemeClr val="dk1"/>
                          </a:solidFill>
                          <a:latin typeface="Futura Bk"/>
                        </a:defRPr>
                      </a:lvl2pPr>
                      <a:lvl3pPr marL="685800" algn="l" defTabSz="685800" rtl="0" eaLnBrk="1" latinLnBrk="0" hangingPunct="1">
                        <a:defRPr sz="1350" kern="1200">
                          <a:solidFill>
                            <a:schemeClr val="dk1"/>
                          </a:solidFill>
                          <a:latin typeface="Futura Bk"/>
                        </a:defRPr>
                      </a:lvl3pPr>
                      <a:lvl4pPr marL="1028700" algn="l" defTabSz="685800" rtl="0" eaLnBrk="1" latinLnBrk="0" hangingPunct="1">
                        <a:defRPr sz="1350" kern="1200">
                          <a:solidFill>
                            <a:schemeClr val="dk1"/>
                          </a:solidFill>
                          <a:latin typeface="Futura Bk"/>
                        </a:defRPr>
                      </a:lvl4pPr>
                      <a:lvl5pPr marL="1371600" algn="l" defTabSz="685800" rtl="0" eaLnBrk="1" latinLnBrk="0" hangingPunct="1">
                        <a:defRPr sz="1350" kern="1200">
                          <a:solidFill>
                            <a:schemeClr val="dk1"/>
                          </a:solidFill>
                          <a:latin typeface="Futura Bk"/>
                        </a:defRPr>
                      </a:lvl5pPr>
                      <a:lvl6pPr marL="1714500" algn="l" defTabSz="685800" rtl="0" eaLnBrk="1" latinLnBrk="0" hangingPunct="1">
                        <a:defRPr sz="1350" kern="1200">
                          <a:solidFill>
                            <a:schemeClr val="dk1"/>
                          </a:solidFill>
                          <a:latin typeface="Futura Bk"/>
                        </a:defRPr>
                      </a:lvl6pPr>
                      <a:lvl7pPr marL="2057400" algn="l" defTabSz="685800" rtl="0" eaLnBrk="1" latinLnBrk="0" hangingPunct="1">
                        <a:defRPr sz="1350" kern="1200">
                          <a:solidFill>
                            <a:schemeClr val="dk1"/>
                          </a:solidFill>
                          <a:latin typeface="Futura Bk"/>
                        </a:defRPr>
                      </a:lvl7pPr>
                      <a:lvl8pPr marL="2400300" algn="l" defTabSz="685800" rtl="0" eaLnBrk="1" latinLnBrk="0" hangingPunct="1">
                        <a:defRPr sz="1350" kern="1200">
                          <a:solidFill>
                            <a:schemeClr val="dk1"/>
                          </a:solidFill>
                          <a:latin typeface="Futura Bk"/>
                        </a:defRPr>
                      </a:lvl8pPr>
                      <a:lvl9pPr marL="2743200" algn="l" defTabSz="685800" rtl="0" eaLnBrk="1" latinLnBrk="0" hangingPunct="1">
                        <a:defRPr sz="1350" kern="1200">
                          <a:solidFill>
                            <a:schemeClr val="dk1"/>
                          </a:solidFill>
                          <a:latin typeface="Futura Bk"/>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400" dirty="0">
                          <a:solidFill>
                            <a:srgbClr val="262087"/>
                          </a:solidFill>
                          <a:latin typeface="Lato" panose="020F0502020204030203" pitchFamily="34" charset="0"/>
                        </a:rPr>
                        <a:t>Improve</a:t>
                      </a:r>
                      <a:r>
                        <a:rPr lang="en-US" sz="2400" baseline="0" dirty="0">
                          <a:solidFill>
                            <a:srgbClr val="262087"/>
                          </a:solidFill>
                          <a:latin typeface="Lato" panose="020F0502020204030203" pitchFamily="34" charset="0"/>
                        </a:rPr>
                        <a:t> reading comprehension</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2400" dirty="0">
                        <a:solidFill>
                          <a:srgbClr val="262087"/>
                        </a:solidFill>
                        <a:latin typeface="Lato" panose="020F0502020204030203" pitchFamily="34" charset="0"/>
                      </a:endParaRPr>
                    </a:p>
                    <a:p>
                      <a:endParaRPr lang="en-US" sz="2400" dirty="0">
                        <a:solidFill>
                          <a:srgbClr val="262087"/>
                        </a:solidFill>
                        <a:latin typeface="Lato" panose="020F0502020204030203" pitchFamily="34" charset="0"/>
                      </a:endParaRPr>
                    </a:p>
                  </a:txBody>
                  <a:tcPr marL="90261" marR="90261">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C631B">
                        <a:tint val="40000"/>
                      </a:srgbClr>
                    </a:solidFill>
                  </a:tcPr>
                </a:tc>
                <a:tc>
                  <a:txBody>
                    <a:bodyPr/>
                    <a:lstStyle>
                      <a:lvl1pPr marL="0" algn="l" defTabSz="685800" rtl="0" eaLnBrk="1" latinLnBrk="0" hangingPunct="1">
                        <a:defRPr sz="1350" kern="1200">
                          <a:solidFill>
                            <a:schemeClr val="dk1"/>
                          </a:solidFill>
                          <a:latin typeface="Futura Bk"/>
                        </a:defRPr>
                      </a:lvl1pPr>
                      <a:lvl2pPr marL="342900" algn="l" defTabSz="685800" rtl="0" eaLnBrk="1" latinLnBrk="0" hangingPunct="1">
                        <a:defRPr sz="1350" kern="1200">
                          <a:solidFill>
                            <a:schemeClr val="dk1"/>
                          </a:solidFill>
                          <a:latin typeface="Futura Bk"/>
                        </a:defRPr>
                      </a:lvl2pPr>
                      <a:lvl3pPr marL="685800" algn="l" defTabSz="685800" rtl="0" eaLnBrk="1" latinLnBrk="0" hangingPunct="1">
                        <a:defRPr sz="1350" kern="1200">
                          <a:solidFill>
                            <a:schemeClr val="dk1"/>
                          </a:solidFill>
                          <a:latin typeface="Futura Bk"/>
                        </a:defRPr>
                      </a:lvl3pPr>
                      <a:lvl4pPr marL="1028700" algn="l" defTabSz="685800" rtl="0" eaLnBrk="1" latinLnBrk="0" hangingPunct="1">
                        <a:defRPr sz="1350" kern="1200">
                          <a:solidFill>
                            <a:schemeClr val="dk1"/>
                          </a:solidFill>
                          <a:latin typeface="Futura Bk"/>
                        </a:defRPr>
                      </a:lvl4pPr>
                      <a:lvl5pPr marL="1371600" algn="l" defTabSz="685800" rtl="0" eaLnBrk="1" latinLnBrk="0" hangingPunct="1">
                        <a:defRPr sz="1350" kern="1200">
                          <a:solidFill>
                            <a:schemeClr val="dk1"/>
                          </a:solidFill>
                          <a:latin typeface="Futura Bk"/>
                        </a:defRPr>
                      </a:lvl5pPr>
                      <a:lvl6pPr marL="1714500" algn="l" defTabSz="685800" rtl="0" eaLnBrk="1" latinLnBrk="0" hangingPunct="1">
                        <a:defRPr sz="1350" kern="1200">
                          <a:solidFill>
                            <a:schemeClr val="dk1"/>
                          </a:solidFill>
                          <a:latin typeface="Futura Bk"/>
                        </a:defRPr>
                      </a:lvl6pPr>
                      <a:lvl7pPr marL="2057400" algn="l" defTabSz="685800" rtl="0" eaLnBrk="1" latinLnBrk="0" hangingPunct="1">
                        <a:defRPr sz="1350" kern="1200">
                          <a:solidFill>
                            <a:schemeClr val="dk1"/>
                          </a:solidFill>
                          <a:latin typeface="Futura Bk"/>
                        </a:defRPr>
                      </a:lvl7pPr>
                      <a:lvl8pPr marL="2400300" algn="l" defTabSz="685800" rtl="0" eaLnBrk="1" latinLnBrk="0" hangingPunct="1">
                        <a:defRPr sz="1350" kern="1200">
                          <a:solidFill>
                            <a:schemeClr val="dk1"/>
                          </a:solidFill>
                          <a:latin typeface="Futura Bk"/>
                        </a:defRPr>
                      </a:lvl8pPr>
                      <a:lvl9pPr marL="2743200" algn="l" defTabSz="685800" rtl="0" eaLnBrk="1" latinLnBrk="0" hangingPunct="1">
                        <a:defRPr sz="1350" kern="1200">
                          <a:solidFill>
                            <a:schemeClr val="dk1"/>
                          </a:solidFill>
                          <a:latin typeface="Futura Bk"/>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400" dirty="0">
                          <a:solidFill>
                            <a:srgbClr val="262087"/>
                          </a:solidFill>
                          <a:latin typeface="Lato" panose="020F0502020204030203" pitchFamily="34" charset="0"/>
                        </a:rPr>
                        <a:t>The student will improve reading comprehension by  answering inference questions</a:t>
                      </a:r>
                      <a:r>
                        <a:rPr lang="en-US" sz="2400" baseline="0" dirty="0">
                          <a:solidFill>
                            <a:srgbClr val="262087"/>
                          </a:solidFill>
                          <a:latin typeface="Lato" panose="020F0502020204030203" pitchFamily="34" charset="0"/>
                        </a:rPr>
                        <a:t> </a:t>
                      </a:r>
                      <a:r>
                        <a:rPr lang="en-US" sz="2400" dirty="0">
                          <a:solidFill>
                            <a:srgbClr val="262087"/>
                          </a:solidFill>
                          <a:latin typeface="Lato" panose="020F0502020204030203" pitchFamily="34" charset="0"/>
                        </a:rPr>
                        <a:t>with 90% accuracy on five consecutive weekly quizzes, when given a passage at the 5th grade reading level </a:t>
                      </a:r>
                    </a:p>
                    <a:p>
                      <a:endParaRPr lang="en-US" dirty="0">
                        <a:solidFill>
                          <a:srgbClr val="262087"/>
                        </a:solidFill>
                        <a:latin typeface="Lato" panose="020F0502020204030203" pitchFamily="34" charset="0"/>
                      </a:endParaRPr>
                    </a:p>
                  </a:txBody>
                  <a:tcPr marL="90261" marR="90261">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C631B">
                        <a:tint val="40000"/>
                      </a:srgb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676349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fontScale="92500" lnSpcReduction="20000"/>
          </a:bodyPr>
          <a:lstStyle/>
          <a:p>
            <a:pPr>
              <a:spcAft>
                <a:spcPts val="0"/>
              </a:spcAft>
            </a:pPr>
            <a:r>
              <a:rPr lang="en-US" dirty="0" smtClean="0"/>
              <a:t>IEP Team Review Example:</a:t>
            </a:r>
          </a:p>
          <a:p>
            <a:pPr>
              <a:spcAft>
                <a:spcPts val="0"/>
              </a:spcAft>
            </a:pPr>
            <a:r>
              <a:rPr lang="en-US" sz="3000" dirty="0" smtClean="0"/>
              <a:t>Possible Questions to Ask</a:t>
            </a:r>
            <a:endParaRPr lang="en-US" sz="3000" dirty="0"/>
          </a:p>
        </p:txBody>
      </p:sp>
      <p:sp>
        <p:nvSpPr>
          <p:cNvPr id="3" name="Text Placeholder 2"/>
          <p:cNvSpPr>
            <a:spLocks noGrp="1"/>
          </p:cNvSpPr>
          <p:nvPr>
            <p:ph type="body" sz="quarter" idx="14"/>
          </p:nvPr>
        </p:nvSpPr>
        <p:spPr>
          <a:xfrm>
            <a:off x="1026014" y="1104295"/>
            <a:ext cx="7091972" cy="3713238"/>
          </a:xfrm>
        </p:spPr>
        <p:txBody>
          <a:bodyPr>
            <a:normAutofit fontScale="70000" lnSpcReduction="20000"/>
          </a:bodyPr>
          <a:lstStyle/>
          <a:p>
            <a:pPr>
              <a:spcBef>
                <a:spcPts val="600"/>
              </a:spcBef>
            </a:pPr>
            <a:r>
              <a:rPr lang="en-US" b="0" dirty="0">
                <a:solidFill>
                  <a:srgbClr val="262087"/>
                </a:solidFill>
              </a:rPr>
              <a:t>Review current information about IEP goal progress. Is there any other new information to consider that might affect our review? </a:t>
            </a:r>
          </a:p>
          <a:p>
            <a:pPr>
              <a:spcBef>
                <a:spcPts val="600"/>
              </a:spcBef>
            </a:pPr>
            <a:r>
              <a:rPr lang="en-US" b="0" dirty="0">
                <a:solidFill>
                  <a:srgbClr val="262087"/>
                </a:solidFill>
              </a:rPr>
              <a:t>Do we need to revisit the effects of disability, root causes, and disability-related needs? </a:t>
            </a:r>
          </a:p>
          <a:p>
            <a:pPr>
              <a:spcBef>
                <a:spcPts val="600"/>
              </a:spcBef>
            </a:pPr>
            <a:r>
              <a:rPr lang="en-US" b="0" dirty="0">
                <a:solidFill>
                  <a:srgbClr val="262087"/>
                </a:solidFill>
              </a:rPr>
              <a:t>Given current information, was the goal(s) appropriately ambitious, achievable, targeted to address the need(s)? </a:t>
            </a:r>
          </a:p>
          <a:p>
            <a:pPr>
              <a:spcBef>
                <a:spcPts val="600"/>
              </a:spcBef>
            </a:pPr>
            <a:r>
              <a:rPr lang="en-US" b="0" dirty="0">
                <a:solidFill>
                  <a:srgbClr val="262087"/>
                </a:solidFill>
              </a:rPr>
              <a:t>Do services need to be realigned to needs and goals? Are other supports/services needed? </a:t>
            </a:r>
          </a:p>
          <a:p>
            <a:endParaRPr lang="en-US" dirty="0"/>
          </a:p>
        </p:txBody>
      </p:sp>
    </p:spTree>
    <p:extLst>
      <p:ext uri="{BB962C8B-B14F-4D97-AF65-F5344CB8AC3E}">
        <p14:creationId xmlns:p14="http://schemas.microsoft.com/office/powerpoint/2010/main" val="2678313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473741" y="35442"/>
            <a:ext cx="4160874" cy="921657"/>
          </a:xfrm>
        </p:spPr>
        <p:txBody>
          <a:bodyPr>
            <a:normAutofit fontScale="92500"/>
          </a:bodyPr>
          <a:lstStyle/>
          <a:p>
            <a:r>
              <a:rPr lang="en-US" dirty="0" smtClean="0"/>
              <a:t>What is a CCR-IEP?</a:t>
            </a:r>
            <a:endParaRPr lang="en-US" dirty="0"/>
          </a:p>
        </p:txBody>
      </p:sp>
      <p:sp>
        <p:nvSpPr>
          <p:cNvPr id="3" name="Text Placeholder 2"/>
          <p:cNvSpPr>
            <a:spLocks noGrp="1"/>
          </p:cNvSpPr>
          <p:nvPr>
            <p:ph type="body" sz="quarter" idx="14"/>
          </p:nvPr>
        </p:nvSpPr>
        <p:spPr>
          <a:xfrm>
            <a:off x="584249" y="957099"/>
            <a:ext cx="7939857" cy="3855907"/>
          </a:xfrm>
        </p:spPr>
        <p:txBody>
          <a:bodyPr>
            <a:normAutofit/>
          </a:bodyPr>
          <a:lstStyle/>
          <a:p>
            <a:pPr marL="0" indent="0">
              <a:lnSpc>
                <a:spcPct val="100000"/>
              </a:lnSpc>
              <a:spcAft>
                <a:spcPts val="0"/>
              </a:spcAft>
              <a:buNone/>
            </a:pPr>
            <a:r>
              <a:rPr lang="en-US" sz="3200" dirty="0" smtClean="0">
                <a:solidFill>
                  <a:srgbClr val="000090"/>
                </a:solidFill>
              </a:rPr>
              <a:t>CCR-IEP = </a:t>
            </a:r>
            <a:r>
              <a:rPr lang="en-US" sz="3200" dirty="0" smtClean="0">
                <a:solidFill>
                  <a:srgbClr val="000090"/>
                </a:solidFill>
                <a:hlinkClick r:id="rId3"/>
              </a:rPr>
              <a:t>College and Career Ready IEP</a:t>
            </a:r>
            <a:endParaRPr lang="en-US" sz="3200" dirty="0" smtClean="0">
              <a:solidFill>
                <a:srgbClr val="000090"/>
              </a:solidFill>
            </a:endParaRPr>
          </a:p>
          <a:p>
            <a:pPr marL="0" indent="0">
              <a:lnSpc>
                <a:spcPct val="100000"/>
              </a:lnSpc>
              <a:spcAft>
                <a:spcPts val="0"/>
              </a:spcAft>
              <a:buNone/>
            </a:pPr>
            <a:endParaRPr lang="en-US" dirty="0" smtClean="0">
              <a:solidFill>
                <a:srgbClr val="000090"/>
              </a:solidFill>
            </a:endParaRPr>
          </a:p>
          <a:p>
            <a:pPr marL="0">
              <a:lnSpc>
                <a:spcPct val="100000"/>
              </a:lnSpc>
              <a:spcAft>
                <a:spcPts val="0"/>
              </a:spcAft>
            </a:pPr>
            <a:r>
              <a:rPr lang="en-US" dirty="0" smtClean="0">
                <a:solidFill>
                  <a:srgbClr val="000090"/>
                </a:solidFill>
              </a:rPr>
              <a:t>An Individualized Education Program (IEP) developed to:</a:t>
            </a:r>
            <a:endParaRPr lang="en-US" sz="2000" dirty="0" smtClean="0">
              <a:solidFill>
                <a:srgbClr val="000090"/>
              </a:solidFill>
            </a:endParaRPr>
          </a:p>
          <a:p>
            <a:pPr marL="0" lvl="1">
              <a:lnSpc>
                <a:spcPct val="100000"/>
              </a:lnSpc>
              <a:spcBef>
                <a:spcPts val="0"/>
              </a:spcBef>
            </a:pPr>
            <a:r>
              <a:rPr lang="en-US" dirty="0">
                <a:solidFill>
                  <a:srgbClr val="000090"/>
                </a:solidFill>
              </a:rPr>
              <a:t>	</a:t>
            </a:r>
            <a:r>
              <a:rPr lang="en-US" dirty="0" smtClean="0">
                <a:solidFill>
                  <a:srgbClr val="000090"/>
                </a:solidFill>
              </a:rPr>
              <a:t>- </a:t>
            </a:r>
            <a:r>
              <a:rPr lang="en-US" sz="2200" dirty="0" smtClean="0">
                <a:solidFill>
                  <a:srgbClr val="000090"/>
                </a:solidFill>
              </a:rPr>
              <a:t>meet the unique </a:t>
            </a:r>
            <a:r>
              <a:rPr lang="en-US" sz="2200" i="1" dirty="0" smtClean="0">
                <a:solidFill>
                  <a:srgbClr val="000090"/>
                </a:solidFill>
              </a:rPr>
              <a:t>disability-related needs </a:t>
            </a:r>
            <a:r>
              <a:rPr lang="en-US" sz="2200" dirty="0" smtClean="0">
                <a:solidFill>
                  <a:srgbClr val="000090"/>
                </a:solidFill>
              </a:rPr>
              <a:t>of the student 	and</a:t>
            </a:r>
          </a:p>
          <a:p>
            <a:pPr marL="0" lvl="1">
              <a:lnSpc>
                <a:spcPct val="100000"/>
              </a:lnSpc>
              <a:spcBef>
                <a:spcPts val="0"/>
              </a:spcBef>
            </a:pPr>
            <a:r>
              <a:rPr lang="en-US" sz="2200" dirty="0">
                <a:solidFill>
                  <a:srgbClr val="000090"/>
                </a:solidFill>
              </a:rPr>
              <a:t>	</a:t>
            </a:r>
            <a:r>
              <a:rPr lang="en-US" sz="2200" dirty="0" smtClean="0">
                <a:solidFill>
                  <a:srgbClr val="000090"/>
                </a:solidFill>
              </a:rPr>
              <a:t>- help ensure the student graduated ready for further 	education and the work place</a:t>
            </a:r>
          </a:p>
          <a:p>
            <a:endParaRPr lang="en-US" dirty="0"/>
          </a:p>
        </p:txBody>
      </p:sp>
      <p:sp useBgFill="1">
        <p:nvSpPr>
          <p:cNvPr id="6" name="Action Button: Document 5">
            <a:hlinkClick r:id="rId3" highlightClick="1"/>
          </p:cNvPr>
          <p:cNvSpPr/>
          <p:nvPr/>
        </p:nvSpPr>
        <p:spPr>
          <a:xfrm>
            <a:off x="7942641" y="214917"/>
            <a:ext cx="581465" cy="562708"/>
          </a:xfrm>
          <a:prstGeom prst="actionButton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327043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fontScale="92500" lnSpcReduction="20000"/>
          </a:bodyPr>
          <a:lstStyle/>
          <a:p>
            <a:pPr>
              <a:spcAft>
                <a:spcPts val="0"/>
              </a:spcAft>
            </a:pPr>
            <a:r>
              <a:rPr lang="en-US" dirty="0" smtClean="0"/>
              <a:t>IEP Team Review</a:t>
            </a:r>
          </a:p>
          <a:p>
            <a:pPr>
              <a:spcAft>
                <a:spcPts val="0"/>
              </a:spcAft>
            </a:pPr>
            <a:r>
              <a:rPr lang="en-US" sz="3000" dirty="0" smtClean="0"/>
              <a:t>Completing the Feedback Loop to Step 1</a:t>
            </a:r>
            <a:endParaRPr lang="en-US" sz="3000" dirty="0"/>
          </a:p>
        </p:txBody>
      </p:sp>
      <p:sp>
        <p:nvSpPr>
          <p:cNvPr id="3" name="Text Placeholder 2"/>
          <p:cNvSpPr>
            <a:spLocks noGrp="1"/>
          </p:cNvSpPr>
          <p:nvPr>
            <p:ph type="body" sz="quarter" idx="14"/>
          </p:nvPr>
        </p:nvSpPr>
        <p:spPr>
          <a:xfrm>
            <a:off x="970980" y="1019629"/>
            <a:ext cx="7202039" cy="4123871"/>
          </a:xfrm>
        </p:spPr>
        <p:txBody>
          <a:bodyPr>
            <a:normAutofit fontScale="77500" lnSpcReduction="20000"/>
          </a:bodyPr>
          <a:lstStyle/>
          <a:p>
            <a:pPr marL="228600" indent="-228600">
              <a:lnSpc>
                <a:spcPct val="120000"/>
              </a:lnSpc>
            </a:pPr>
            <a:r>
              <a:rPr lang="en-US" sz="2600" b="0" dirty="0">
                <a:solidFill>
                  <a:srgbClr val="262087"/>
                </a:solidFill>
              </a:rPr>
              <a:t>Review linkages between current level of performance, effect of disability and disability- related needs, goals, and services</a:t>
            </a:r>
          </a:p>
          <a:p>
            <a:pPr marL="228600" indent="-228600">
              <a:lnSpc>
                <a:spcPct val="120000"/>
              </a:lnSpc>
            </a:pPr>
            <a:r>
              <a:rPr lang="en-US" sz="2600" b="0" dirty="0">
                <a:solidFill>
                  <a:srgbClr val="262087"/>
                </a:solidFill>
              </a:rPr>
              <a:t>If student not making sufficient progress</a:t>
            </a:r>
          </a:p>
          <a:p>
            <a:pPr marL="515938" lvl="1" indent="-174625">
              <a:buFont typeface="Arial" panose="020B0604020202020204" pitchFamily="34" charset="0"/>
              <a:buChar char="•"/>
            </a:pPr>
            <a:r>
              <a:rPr lang="en-US" sz="2300" dirty="0">
                <a:solidFill>
                  <a:srgbClr val="262087"/>
                </a:solidFill>
              </a:rPr>
              <a:t>Review the 5 Step Process</a:t>
            </a:r>
          </a:p>
          <a:p>
            <a:pPr marL="515938" lvl="1" indent="-174625">
              <a:buFont typeface="Arial" panose="020B0604020202020204" pitchFamily="34" charset="0"/>
              <a:buChar char="•"/>
            </a:pPr>
            <a:r>
              <a:rPr lang="en-US" sz="2300" dirty="0">
                <a:solidFill>
                  <a:srgbClr val="262087"/>
                </a:solidFill>
              </a:rPr>
              <a:t>Try back-chaining steps</a:t>
            </a:r>
          </a:p>
          <a:p>
            <a:pPr marL="914400" lvl="2" indent="-230188">
              <a:lnSpc>
                <a:spcPct val="120000"/>
              </a:lnSpc>
              <a:buFont typeface="Arial" panose="020B0604020202020204" pitchFamily="34" charset="0"/>
              <a:buChar char="•"/>
            </a:pPr>
            <a:r>
              <a:rPr lang="en-US" sz="2300" dirty="0">
                <a:solidFill>
                  <a:srgbClr val="262087"/>
                </a:solidFill>
                <a:latin typeface="Lato" panose="020F0502020204030203" pitchFamily="34" charset="0"/>
              </a:rPr>
              <a:t>E.g.  Select goal and linked service(s) then trace back to effects of disability, root causes and disability-related needs and current levels of performance</a:t>
            </a:r>
          </a:p>
          <a:p>
            <a:pPr marL="576263" lvl="1" indent="-234950">
              <a:buFont typeface="Arial" panose="020B0604020202020204" pitchFamily="34" charset="0"/>
              <a:buChar char="•"/>
            </a:pPr>
            <a:r>
              <a:rPr lang="en-US" sz="2300" dirty="0">
                <a:solidFill>
                  <a:srgbClr val="262087"/>
                </a:solidFill>
              </a:rPr>
              <a:t>Consider other factors that may influence progress and student learning </a:t>
            </a:r>
          </a:p>
          <a:p>
            <a:endParaRPr lang="en-US" sz="2100" dirty="0"/>
          </a:p>
        </p:txBody>
      </p:sp>
    </p:spTree>
    <p:extLst>
      <p:ext uri="{BB962C8B-B14F-4D97-AF65-F5344CB8AC3E}">
        <p14:creationId xmlns:p14="http://schemas.microsoft.com/office/powerpoint/2010/main" val="2803243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fontScale="92500"/>
          </a:bodyPr>
          <a:lstStyle/>
          <a:p>
            <a:r>
              <a:rPr lang="en-US" dirty="0" smtClean="0"/>
              <a:t>Multiple Factors Affecting Student Progress</a:t>
            </a:r>
            <a:endParaRPr lang="en-US" dirty="0"/>
          </a:p>
        </p:txBody>
      </p:sp>
      <p:sp>
        <p:nvSpPr>
          <p:cNvPr id="3" name="Text Placeholder 2"/>
          <p:cNvSpPr>
            <a:spLocks noGrp="1"/>
          </p:cNvSpPr>
          <p:nvPr>
            <p:ph type="body" sz="quarter" idx="14"/>
          </p:nvPr>
        </p:nvSpPr>
        <p:spPr/>
        <p:txBody>
          <a:bodyPr/>
          <a:lstStyle/>
          <a:p>
            <a:pPr marL="0" indent="0" algn="ctr">
              <a:buNone/>
            </a:pPr>
            <a:r>
              <a:rPr lang="en-US" b="0" dirty="0">
                <a:solidFill>
                  <a:srgbClr val="262087"/>
                </a:solidFill>
              </a:rPr>
              <a:t>Instruction</a:t>
            </a:r>
          </a:p>
          <a:p>
            <a:pPr marL="0" indent="0" algn="ctr">
              <a:buNone/>
            </a:pPr>
            <a:r>
              <a:rPr lang="en-US" b="0" dirty="0">
                <a:solidFill>
                  <a:srgbClr val="262087"/>
                </a:solidFill>
              </a:rPr>
              <a:t>Curriculum</a:t>
            </a:r>
          </a:p>
          <a:p>
            <a:pPr marL="0" indent="0" algn="ctr">
              <a:buNone/>
            </a:pPr>
            <a:r>
              <a:rPr lang="en-US" b="0" dirty="0">
                <a:solidFill>
                  <a:srgbClr val="262087"/>
                </a:solidFill>
              </a:rPr>
              <a:t>Environment</a:t>
            </a:r>
          </a:p>
          <a:p>
            <a:pPr marL="0" indent="0" algn="ctr">
              <a:buNone/>
            </a:pPr>
            <a:r>
              <a:rPr lang="en-US" b="0" dirty="0">
                <a:solidFill>
                  <a:srgbClr val="262087"/>
                </a:solidFill>
              </a:rPr>
              <a:t>Learner</a:t>
            </a:r>
          </a:p>
          <a:p>
            <a:pPr marL="0" indent="0">
              <a:buNone/>
            </a:pPr>
            <a:endParaRPr lang="en-US" b="0" dirty="0">
              <a:solidFill>
                <a:srgbClr val="262087"/>
              </a:solidFill>
            </a:endParaRPr>
          </a:p>
        </p:txBody>
      </p:sp>
    </p:spTree>
    <p:extLst>
      <p:ext uri="{BB962C8B-B14F-4D97-AF65-F5344CB8AC3E}">
        <p14:creationId xmlns:p14="http://schemas.microsoft.com/office/powerpoint/2010/main" val="27178725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fontScale="92500" lnSpcReduction="10000"/>
          </a:bodyPr>
          <a:lstStyle/>
          <a:p>
            <a:pPr>
              <a:spcAft>
                <a:spcPts val="0"/>
              </a:spcAft>
            </a:pPr>
            <a:r>
              <a:rPr lang="en-US" dirty="0" smtClean="0"/>
              <a:t>Universal Design for Learning (UDL)</a:t>
            </a:r>
          </a:p>
          <a:p>
            <a:pPr>
              <a:spcAft>
                <a:spcPts val="0"/>
              </a:spcAft>
            </a:pPr>
            <a:r>
              <a:rPr lang="en-US" sz="2600" dirty="0" smtClean="0"/>
              <a:t>A Lens for Factors Affecting Student Performance</a:t>
            </a:r>
            <a:endParaRPr lang="en-US" sz="2600" dirty="0"/>
          </a:p>
        </p:txBody>
      </p:sp>
      <p:sp>
        <p:nvSpPr>
          <p:cNvPr id="3" name="Text Placeholder 2"/>
          <p:cNvSpPr>
            <a:spLocks noGrp="1"/>
          </p:cNvSpPr>
          <p:nvPr>
            <p:ph type="body" sz="quarter" idx="14"/>
          </p:nvPr>
        </p:nvSpPr>
        <p:spPr>
          <a:xfrm>
            <a:off x="-38101" y="775975"/>
            <a:ext cx="9220200" cy="1211943"/>
          </a:xfrm>
        </p:spPr>
        <p:txBody>
          <a:bodyPr>
            <a:normAutofit/>
          </a:bodyPr>
          <a:lstStyle/>
          <a:p>
            <a:pPr marL="0" indent="0" algn="ctr">
              <a:spcBef>
                <a:spcPts val="600"/>
              </a:spcBef>
              <a:buNone/>
            </a:pPr>
            <a:r>
              <a:rPr lang="en-US" sz="2000" b="0" dirty="0">
                <a:solidFill>
                  <a:srgbClr val="262087"/>
                </a:solidFill>
              </a:rPr>
              <a:t>Consider how these UDL guidelines apply to Step 5</a:t>
            </a:r>
          </a:p>
          <a:p>
            <a:pPr marL="0" indent="0" algn="ctr">
              <a:lnSpc>
                <a:spcPct val="90000"/>
              </a:lnSpc>
              <a:spcAft>
                <a:spcPts val="0"/>
              </a:spcAft>
              <a:buNone/>
            </a:pPr>
            <a:r>
              <a:rPr lang="en-US" sz="1800" b="0" i="1" dirty="0">
                <a:solidFill>
                  <a:srgbClr val="262087"/>
                </a:solidFill>
              </a:rPr>
              <a:t>e.g. Name one engagement barrier that might help explain why a student may </a:t>
            </a:r>
            <a:endParaRPr lang="en-US" sz="1800" b="0" i="1" dirty="0" smtClean="0">
              <a:solidFill>
                <a:srgbClr val="262087"/>
              </a:solidFill>
            </a:endParaRPr>
          </a:p>
          <a:p>
            <a:pPr marL="0" indent="0" algn="ctr">
              <a:lnSpc>
                <a:spcPct val="90000"/>
              </a:lnSpc>
              <a:spcAft>
                <a:spcPts val="0"/>
              </a:spcAft>
              <a:buNone/>
            </a:pPr>
            <a:r>
              <a:rPr lang="en-US" sz="1800" b="0" i="1" dirty="0" smtClean="0">
                <a:solidFill>
                  <a:srgbClr val="262087"/>
                </a:solidFill>
              </a:rPr>
              <a:t>not have </a:t>
            </a:r>
            <a:r>
              <a:rPr lang="en-US" sz="1800" b="0" i="1" dirty="0">
                <a:solidFill>
                  <a:srgbClr val="262087"/>
                </a:solidFill>
              </a:rPr>
              <a:t>met a goal to improve reading comprehension?</a:t>
            </a:r>
          </a:p>
          <a:p>
            <a:endParaRPr lang="en-US" dirty="0"/>
          </a:p>
        </p:txBody>
      </p:sp>
      <p:pic>
        <p:nvPicPr>
          <p:cNvPr id="4" name="Picture 3"/>
          <p:cNvPicPr/>
          <p:nvPr/>
        </p:nvPicPr>
        <p:blipFill rotWithShape="1">
          <a:blip r:embed="rId3"/>
          <a:srcRect l="24680" t="40265" r="21474" b="41506"/>
          <a:stretch/>
        </p:blipFill>
        <p:spPr bwMode="auto">
          <a:xfrm>
            <a:off x="368489" y="1878521"/>
            <a:ext cx="8407021" cy="326497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296638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Engaging Students in Step 5</a:t>
            </a:r>
            <a:endParaRPr lang="en-US" dirty="0"/>
          </a:p>
        </p:txBody>
      </p:sp>
      <p:sp>
        <p:nvSpPr>
          <p:cNvPr id="3" name="Text Placeholder 2"/>
          <p:cNvSpPr>
            <a:spLocks noGrp="1"/>
          </p:cNvSpPr>
          <p:nvPr>
            <p:ph type="body" sz="quarter" idx="14"/>
          </p:nvPr>
        </p:nvSpPr>
        <p:spPr>
          <a:xfrm>
            <a:off x="975214" y="1028096"/>
            <a:ext cx="7193572" cy="3946071"/>
          </a:xfrm>
        </p:spPr>
        <p:txBody>
          <a:bodyPr>
            <a:normAutofit fontScale="85000" lnSpcReduction="20000"/>
          </a:bodyPr>
          <a:lstStyle/>
          <a:p>
            <a:r>
              <a:rPr lang="en-US" b="0" dirty="0">
                <a:solidFill>
                  <a:srgbClr val="262087"/>
                </a:solidFill>
              </a:rPr>
              <a:t>Have a system for preparing the student to participate in the IEP team meeting</a:t>
            </a:r>
          </a:p>
          <a:p>
            <a:r>
              <a:rPr lang="en-US" b="0" dirty="0">
                <a:solidFill>
                  <a:srgbClr val="262087"/>
                </a:solidFill>
              </a:rPr>
              <a:t>Provide explanations of IEP terminology using language the student understands</a:t>
            </a:r>
          </a:p>
          <a:p>
            <a:r>
              <a:rPr lang="en-US" b="0" dirty="0">
                <a:solidFill>
                  <a:srgbClr val="262087"/>
                </a:solidFill>
              </a:rPr>
              <a:t>Ask students to talk about their year thus far, what is working well and why? What is not working and why? </a:t>
            </a:r>
          </a:p>
          <a:p>
            <a:r>
              <a:rPr lang="en-US" b="0" dirty="0">
                <a:solidFill>
                  <a:srgbClr val="262087"/>
                </a:solidFill>
              </a:rPr>
              <a:t>Ask students what they think would help them better achieve their IEP goals?   </a:t>
            </a:r>
          </a:p>
          <a:p>
            <a:r>
              <a:rPr lang="en-US" b="0" dirty="0">
                <a:solidFill>
                  <a:srgbClr val="262087"/>
                </a:solidFill>
              </a:rPr>
              <a:t>Consider student led IEPs</a:t>
            </a:r>
          </a:p>
          <a:p>
            <a:endParaRPr lang="en-US" dirty="0"/>
          </a:p>
        </p:txBody>
      </p:sp>
    </p:spTree>
    <p:extLst>
      <p:ext uri="{BB962C8B-B14F-4D97-AF65-F5344CB8AC3E}">
        <p14:creationId xmlns:p14="http://schemas.microsoft.com/office/powerpoint/2010/main" val="31080474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fontScale="92500" lnSpcReduction="20000"/>
          </a:bodyPr>
          <a:lstStyle/>
          <a:p>
            <a:r>
              <a:rPr lang="en-US" dirty="0" smtClean="0"/>
              <a:t>Tips for Engaging Families in Step 5 Analyze and Evaluate </a:t>
            </a:r>
            <a:endParaRPr lang="en-US" dirty="0"/>
          </a:p>
        </p:txBody>
      </p:sp>
      <p:sp>
        <p:nvSpPr>
          <p:cNvPr id="3" name="Text Placeholder 2"/>
          <p:cNvSpPr>
            <a:spLocks noGrp="1"/>
          </p:cNvSpPr>
          <p:nvPr>
            <p:ph type="body" sz="quarter" idx="14"/>
          </p:nvPr>
        </p:nvSpPr>
        <p:spPr>
          <a:xfrm>
            <a:off x="1114914" y="1061962"/>
            <a:ext cx="6914172" cy="3662438"/>
          </a:xfrm>
        </p:spPr>
        <p:txBody>
          <a:bodyPr>
            <a:normAutofit/>
          </a:bodyPr>
          <a:lstStyle/>
          <a:p>
            <a:pPr marL="0" indent="0">
              <a:buNone/>
            </a:pPr>
            <a:r>
              <a:rPr lang="en-US" b="0" dirty="0">
                <a:solidFill>
                  <a:srgbClr val="262087"/>
                </a:solidFill>
              </a:rPr>
              <a:t>What Families Need to Know…</a:t>
            </a:r>
          </a:p>
          <a:p>
            <a:r>
              <a:rPr lang="en-US" b="0" dirty="0">
                <a:solidFill>
                  <a:srgbClr val="262087"/>
                </a:solidFill>
              </a:rPr>
              <a:t>Student progress</a:t>
            </a:r>
          </a:p>
          <a:p>
            <a:r>
              <a:rPr lang="en-US" b="0" dirty="0">
                <a:solidFill>
                  <a:srgbClr val="262087"/>
                </a:solidFill>
              </a:rPr>
              <a:t>IEP Implementation</a:t>
            </a:r>
          </a:p>
          <a:p>
            <a:r>
              <a:rPr lang="en-US" b="0" dirty="0">
                <a:solidFill>
                  <a:srgbClr val="262087"/>
                </a:solidFill>
              </a:rPr>
              <a:t>Progress monitoring</a:t>
            </a:r>
          </a:p>
          <a:p>
            <a:r>
              <a:rPr lang="en-US" b="0" dirty="0">
                <a:solidFill>
                  <a:srgbClr val="262087"/>
                </a:solidFill>
              </a:rPr>
              <a:t>Identification of what is working and what may need to change</a:t>
            </a:r>
          </a:p>
          <a:p>
            <a:endParaRPr lang="en-US" dirty="0"/>
          </a:p>
        </p:txBody>
      </p:sp>
    </p:spTree>
    <p:extLst>
      <p:ext uri="{BB962C8B-B14F-4D97-AF65-F5344CB8AC3E}">
        <p14:creationId xmlns:p14="http://schemas.microsoft.com/office/powerpoint/2010/main" val="11539401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fontScale="92500" lnSpcReduction="20000"/>
          </a:bodyPr>
          <a:lstStyle/>
          <a:p>
            <a:pPr>
              <a:spcAft>
                <a:spcPts val="0"/>
              </a:spcAft>
            </a:pPr>
            <a:r>
              <a:rPr lang="en-US" dirty="0" smtClean="0"/>
              <a:t>Tips for Engaging Families in Step 5</a:t>
            </a:r>
          </a:p>
          <a:p>
            <a:pPr>
              <a:spcAft>
                <a:spcPts val="0"/>
              </a:spcAft>
            </a:pPr>
            <a:r>
              <a:rPr lang="en-US" sz="3000" dirty="0" smtClean="0"/>
              <a:t>Questions to Ask Families</a:t>
            </a:r>
            <a:endParaRPr lang="en-US" sz="3000" dirty="0"/>
          </a:p>
        </p:txBody>
      </p:sp>
      <p:sp>
        <p:nvSpPr>
          <p:cNvPr id="3" name="Text Placeholder 2"/>
          <p:cNvSpPr>
            <a:spLocks noGrp="1"/>
          </p:cNvSpPr>
          <p:nvPr>
            <p:ph type="body" sz="quarter" idx="14"/>
          </p:nvPr>
        </p:nvSpPr>
        <p:spPr>
          <a:xfrm>
            <a:off x="1026014" y="1028095"/>
            <a:ext cx="7091972" cy="3946071"/>
          </a:xfrm>
        </p:spPr>
        <p:txBody>
          <a:bodyPr>
            <a:normAutofit fontScale="70000" lnSpcReduction="20000"/>
          </a:bodyPr>
          <a:lstStyle/>
          <a:p>
            <a:pPr>
              <a:spcBef>
                <a:spcPts val="600"/>
              </a:spcBef>
            </a:pPr>
            <a:r>
              <a:rPr lang="en-US" b="0" dirty="0">
                <a:solidFill>
                  <a:srgbClr val="262087"/>
                </a:solidFill>
              </a:rPr>
              <a:t>What are some ways you have viewed progress toward goals at home and in the community?</a:t>
            </a:r>
          </a:p>
          <a:p>
            <a:pPr>
              <a:spcBef>
                <a:spcPts val="600"/>
              </a:spcBef>
            </a:pPr>
            <a:r>
              <a:rPr lang="en-US" b="0" dirty="0">
                <a:solidFill>
                  <a:srgbClr val="262087"/>
                </a:solidFill>
              </a:rPr>
              <a:t>What services or supports do you believe have been effective and why?</a:t>
            </a:r>
          </a:p>
          <a:p>
            <a:pPr>
              <a:spcBef>
                <a:spcPts val="600"/>
              </a:spcBef>
            </a:pPr>
            <a:r>
              <a:rPr lang="en-US" b="0" dirty="0">
                <a:solidFill>
                  <a:srgbClr val="262087"/>
                </a:solidFill>
              </a:rPr>
              <a:t>If the student is not making progress toward meeting ambitious and achievable goals, what revisions do you think might be helpful?</a:t>
            </a:r>
          </a:p>
          <a:p>
            <a:pPr>
              <a:spcBef>
                <a:spcPts val="600"/>
              </a:spcBef>
            </a:pPr>
            <a:r>
              <a:rPr lang="en-US" b="0" dirty="0">
                <a:solidFill>
                  <a:srgbClr val="262087"/>
                </a:solidFill>
              </a:rPr>
              <a:t>Which adults in the school is the student/family most comfortable with related to reviewing progress and receiving encouragement/support?</a:t>
            </a:r>
          </a:p>
          <a:p>
            <a:endParaRPr lang="en-US" dirty="0"/>
          </a:p>
        </p:txBody>
      </p:sp>
    </p:spTree>
    <p:extLst>
      <p:ext uri="{BB962C8B-B14F-4D97-AF65-F5344CB8AC3E}">
        <p14:creationId xmlns:p14="http://schemas.microsoft.com/office/powerpoint/2010/main" val="11952424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Tips for Engaging Families in Step 5</a:t>
            </a:r>
            <a:endParaRPr lang="en-US" dirty="0"/>
          </a:p>
        </p:txBody>
      </p:sp>
      <p:sp>
        <p:nvSpPr>
          <p:cNvPr id="3" name="Text Placeholder 2"/>
          <p:cNvSpPr>
            <a:spLocks noGrp="1"/>
          </p:cNvSpPr>
          <p:nvPr>
            <p:ph type="body" sz="quarter" idx="14"/>
          </p:nvPr>
        </p:nvSpPr>
        <p:spPr>
          <a:xfrm>
            <a:off x="1026014" y="1061962"/>
            <a:ext cx="7091972" cy="4018038"/>
          </a:xfrm>
        </p:spPr>
        <p:txBody>
          <a:bodyPr>
            <a:normAutofit fontScale="85000" lnSpcReduction="20000"/>
          </a:bodyPr>
          <a:lstStyle/>
          <a:p>
            <a:r>
              <a:rPr lang="en-US" b="0" dirty="0">
                <a:solidFill>
                  <a:srgbClr val="262087"/>
                </a:solidFill>
              </a:rPr>
              <a:t>Remember, parents are their child’s first teacher; it may be hard for them to trust others</a:t>
            </a:r>
          </a:p>
          <a:p>
            <a:r>
              <a:rPr lang="en-US" b="0" dirty="0">
                <a:solidFill>
                  <a:srgbClr val="262087"/>
                </a:solidFill>
              </a:rPr>
              <a:t>Explain progress monitoring process in understandable terms; Provide real life examples</a:t>
            </a:r>
          </a:p>
          <a:p>
            <a:r>
              <a:rPr lang="en-US" b="0" dirty="0">
                <a:solidFill>
                  <a:srgbClr val="262087"/>
                </a:solidFill>
              </a:rPr>
              <a:t>Provide timely copies of progress reports</a:t>
            </a:r>
          </a:p>
          <a:p>
            <a:r>
              <a:rPr lang="en-US" b="0" dirty="0">
                <a:solidFill>
                  <a:srgbClr val="262087"/>
                </a:solidFill>
              </a:rPr>
              <a:t>Encourage families/student to share related information and  ask questions </a:t>
            </a:r>
          </a:p>
          <a:p>
            <a:r>
              <a:rPr lang="en-US" b="0" dirty="0">
                <a:solidFill>
                  <a:srgbClr val="262087"/>
                </a:solidFill>
              </a:rPr>
              <a:t>Take notes and connect information to the development of the annual IEP</a:t>
            </a:r>
          </a:p>
          <a:p>
            <a:endParaRPr lang="en-US" dirty="0"/>
          </a:p>
        </p:txBody>
      </p:sp>
    </p:spTree>
    <p:extLst>
      <p:ext uri="{BB962C8B-B14F-4D97-AF65-F5344CB8AC3E}">
        <p14:creationId xmlns:p14="http://schemas.microsoft.com/office/powerpoint/2010/main" val="6233827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Tips and Expectations</a:t>
            </a:r>
            <a:endParaRPr lang="en-US" dirty="0"/>
          </a:p>
        </p:txBody>
      </p:sp>
      <p:sp>
        <p:nvSpPr>
          <p:cNvPr id="5" name="Content Placeholder 5"/>
          <p:cNvSpPr txBox="1">
            <a:spLocks/>
          </p:cNvSpPr>
          <p:nvPr/>
        </p:nvSpPr>
        <p:spPr bwMode="auto">
          <a:xfrm>
            <a:off x="103294" y="921657"/>
            <a:ext cx="4290906" cy="51364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74320" indent="-274320" algn="l" rtl="0" eaLnBrk="1" fontAlgn="base" hangingPunct="1">
              <a:spcBef>
                <a:spcPts val="1200"/>
              </a:spcBef>
              <a:spcAft>
                <a:spcPct val="0"/>
              </a:spcAft>
              <a:buFont typeface="Arial" charset="0"/>
              <a:buChar char="•"/>
              <a:defRPr sz="2800" kern="1200">
                <a:solidFill>
                  <a:schemeClr val="bg1">
                    <a:lumMod val="75000"/>
                    <a:lumOff val="25000"/>
                  </a:schemeClr>
                </a:solidFill>
                <a:latin typeface="Lato" panose="020F0502020204030203" pitchFamily="34" charset="0"/>
                <a:ea typeface="+mn-ea"/>
                <a:cs typeface="+mn-cs"/>
              </a:defRPr>
            </a:lvl1pPr>
            <a:lvl2pPr marL="731520" indent="-274320" algn="l" rtl="0" eaLnBrk="1" fontAlgn="base" hangingPunct="1">
              <a:spcBef>
                <a:spcPts val="600"/>
              </a:spcBef>
              <a:spcAft>
                <a:spcPct val="0"/>
              </a:spcAft>
              <a:buFont typeface="Courier New" panose="02070309020205020404" pitchFamily="49" charset="0"/>
              <a:buChar char="o"/>
              <a:defRPr sz="2400" kern="1200">
                <a:solidFill>
                  <a:schemeClr val="bg1">
                    <a:lumMod val="75000"/>
                    <a:lumOff val="25000"/>
                  </a:schemeClr>
                </a:solidFill>
                <a:latin typeface="Lato" panose="020F0502020204030203" pitchFamily="34" charset="0"/>
                <a:ea typeface="+mn-ea"/>
                <a:cs typeface="+mn-cs"/>
              </a:defRPr>
            </a:lvl2pPr>
            <a:lvl3pPr marL="1143000" indent="-228600" algn="l" rtl="0" eaLnBrk="1" fontAlgn="base" hangingPunct="1">
              <a:spcBef>
                <a:spcPts val="300"/>
              </a:spcBef>
              <a:spcAft>
                <a:spcPct val="0"/>
              </a:spcAft>
              <a:buFont typeface="Lato" panose="020F0502020204030203" pitchFamily="34" charset="0"/>
              <a:buChar char="−"/>
              <a:defRPr sz="2000" kern="1200">
                <a:solidFill>
                  <a:schemeClr val="bg1">
                    <a:lumMod val="75000"/>
                    <a:lumOff val="25000"/>
                  </a:schemeClr>
                </a:solidFill>
                <a:latin typeface="Lato" panose="020F0502020204030203" pitchFamily="34" charset="0"/>
                <a:ea typeface="+mn-ea"/>
                <a:cs typeface="+mn-cs"/>
              </a:defRPr>
            </a:lvl3pPr>
            <a:lvl4pPr marL="1600200" indent="-228600" algn="l" rtl="0" eaLnBrk="1" fontAlgn="base" hangingPunct="1">
              <a:spcBef>
                <a:spcPts val="300"/>
              </a:spcBef>
              <a:spcAft>
                <a:spcPct val="0"/>
              </a:spcAft>
              <a:buFont typeface="Wingdings" panose="05000000000000000000" pitchFamily="2" charset="2"/>
              <a:buChar char="§"/>
              <a:defRPr sz="1800" kern="1200">
                <a:solidFill>
                  <a:schemeClr val="bg1">
                    <a:lumMod val="75000"/>
                    <a:lumOff val="25000"/>
                  </a:schemeClr>
                </a:solidFill>
                <a:latin typeface="Lato" panose="020F0502020204030203" pitchFamily="34" charset="0"/>
                <a:ea typeface="+mn-ea"/>
                <a:cs typeface="+mn-cs"/>
              </a:defRPr>
            </a:lvl4pPr>
            <a:lvl5pPr marL="2057400" indent="-228600" algn="l" rtl="0" eaLnBrk="1" fontAlgn="base" hangingPunct="1">
              <a:spcBef>
                <a:spcPts val="300"/>
              </a:spcBef>
              <a:spcAft>
                <a:spcPct val="0"/>
              </a:spcAft>
              <a:buFont typeface="Arial" charset="0"/>
              <a:buChar char="»"/>
              <a:defRPr sz="1800" kern="1200">
                <a:solidFill>
                  <a:schemeClr val="bg1">
                    <a:lumMod val="75000"/>
                    <a:lumOff val="25000"/>
                  </a:schemeClr>
                </a:solidFill>
                <a:latin typeface="Lato" panose="020F0502020204030203" pitchFamily="34" charset="0"/>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1200"/>
              </a:spcBef>
              <a:spcAft>
                <a:spcPct val="0"/>
              </a:spcAft>
              <a:buClrTx/>
              <a:buSzTx/>
              <a:buFont typeface="Arial" charset="0"/>
              <a:buNone/>
              <a:tabLst/>
              <a:defRPr/>
            </a:pPr>
            <a:r>
              <a:rPr kumimoji="0" lang="en-US" sz="2400" b="0" i="0" u="sng" strike="noStrike" kern="1200" cap="none" spc="0" normalizeH="0" baseline="0" noProof="0" dirty="0" smtClean="0">
                <a:ln>
                  <a:noFill/>
                </a:ln>
                <a:solidFill>
                  <a:srgbClr val="0F1540">
                    <a:lumMod val="75000"/>
                    <a:lumOff val="25000"/>
                  </a:srgbClr>
                </a:solidFill>
                <a:effectLst/>
                <a:uLnTx/>
                <a:uFillTx/>
                <a:latin typeface="Lato" panose="020F0502020204030203" pitchFamily="34" charset="0"/>
                <a:ea typeface="+mn-ea"/>
                <a:cs typeface="+mn-cs"/>
              </a:rPr>
              <a:t>Look for</a:t>
            </a:r>
          </a:p>
          <a:p>
            <a:pPr marL="169863" marR="0" lvl="0" indent="-169863" algn="l" defTabSz="914400" rtl="0" eaLnBrk="1" fontAlgn="base" latinLnBrk="0" hangingPunct="1">
              <a:lnSpc>
                <a:spcPct val="95000"/>
              </a:lnSpc>
              <a:spcBef>
                <a:spcPts val="600"/>
              </a:spcBef>
              <a:spcAft>
                <a:spcPct val="0"/>
              </a:spcAft>
              <a:buClrTx/>
              <a:buSzTx/>
              <a:buFont typeface="Arial" charset="0"/>
              <a:buChar char="•"/>
              <a:tabLst/>
              <a:defRPr/>
            </a:pPr>
            <a:r>
              <a:rPr kumimoji="0" lang="en-US" sz="1800" b="0" i="0" u="none" strike="noStrike" kern="1200" cap="none" spc="0" normalizeH="0" baseline="0" noProof="0" dirty="0" smtClean="0">
                <a:ln>
                  <a:noFill/>
                </a:ln>
                <a:solidFill>
                  <a:srgbClr val="0F1540">
                    <a:lumMod val="75000"/>
                    <a:lumOff val="25000"/>
                  </a:srgbClr>
                </a:solidFill>
                <a:effectLst/>
                <a:uLnTx/>
                <a:uFillTx/>
                <a:latin typeface="Lato" panose="020F0502020204030203" pitchFamily="34" charset="0"/>
                <a:ea typeface="+mn-ea"/>
                <a:cs typeface="+mn-cs"/>
              </a:rPr>
              <a:t>IEP team documents the review of the previous IEP goals and progress BEFORE developing new IEP goals.</a:t>
            </a:r>
          </a:p>
          <a:p>
            <a:pPr marL="169863" marR="0" lvl="0" indent="-169863" algn="l" defTabSz="914400" rtl="0" eaLnBrk="1" fontAlgn="base" latinLnBrk="0" hangingPunct="1">
              <a:lnSpc>
                <a:spcPct val="95000"/>
              </a:lnSpc>
              <a:spcBef>
                <a:spcPts val="600"/>
              </a:spcBef>
              <a:spcAft>
                <a:spcPct val="0"/>
              </a:spcAft>
              <a:buClrTx/>
              <a:buSzTx/>
              <a:buFont typeface="Arial" charset="0"/>
              <a:buChar char="•"/>
              <a:tabLst/>
              <a:defRPr/>
            </a:pPr>
            <a:r>
              <a:rPr kumimoji="0" lang="en-US" sz="1800" b="0" i="0" u="none" strike="noStrike" kern="1200" cap="none" spc="0" normalizeH="0" baseline="0" noProof="0" dirty="0" smtClean="0">
                <a:ln>
                  <a:noFill/>
                </a:ln>
                <a:solidFill>
                  <a:srgbClr val="0C631B"/>
                </a:solidFill>
                <a:effectLst/>
                <a:uLnTx/>
                <a:uFillTx/>
                <a:latin typeface="Lato" panose="020F0502020204030203" pitchFamily="34" charset="0"/>
                <a:ea typeface="+mn-ea"/>
                <a:cs typeface="+mn-cs"/>
              </a:rPr>
              <a:t>Data to determine progress on IEP goals is available at IEP team meeting. </a:t>
            </a:r>
          </a:p>
          <a:p>
            <a:pPr marL="169863" marR="0" lvl="0" indent="-169863" algn="l" defTabSz="914400" rtl="0" eaLnBrk="1" fontAlgn="base" latinLnBrk="0" hangingPunct="1">
              <a:lnSpc>
                <a:spcPct val="95000"/>
              </a:lnSpc>
              <a:spcBef>
                <a:spcPts val="600"/>
              </a:spcBef>
              <a:spcAft>
                <a:spcPct val="0"/>
              </a:spcAft>
              <a:buClrTx/>
              <a:buSzTx/>
              <a:buFont typeface="Arial" charset="0"/>
              <a:buChar char="•"/>
              <a:tabLst/>
              <a:defRPr/>
            </a:pPr>
            <a:r>
              <a:rPr kumimoji="0" lang="en-US" sz="1800" b="0" i="0" u="none" strike="noStrike" kern="1200" cap="none" spc="0" normalizeH="0" baseline="0" noProof="0" dirty="0" smtClean="0">
                <a:ln>
                  <a:noFill/>
                </a:ln>
                <a:solidFill>
                  <a:srgbClr val="0F1540">
                    <a:lumMod val="75000"/>
                    <a:lumOff val="25000"/>
                  </a:srgbClr>
                </a:solidFill>
                <a:effectLst/>
                <a:uLnTx/>
                <a:uFillTx/>
                <a:latin typeface="Lato" panose="020F0502020204030203" pitchFamily="34" charset="0"/>
                <a:ea typeface="+mn-ea"/>
                <a:cs typeface="+mn-cs"/>
              </a:rPr>
              <a:t>Progress reports include clear summaries of data</a:t>
            </a:r>
          </a:p>
          <a:p>
            <a:pPr marL="169863" marR="0" lvl="0" indent="-169863" algn="l" defTabSz="914400" rtl="0" eaLnBrk="1" fontAlgn="base" latinLnBrk="0" hangingPunct="1">
              <a:lnSpc>
                <a:spcPct val="95000"/>
              </a:lnSpc>
              <a:spcBef>
                <a:spcPts val="600"/>
              </a:spcBef>
              <a:spcAft>
                <a:spcPct val="0"/>
              </a:spcAft>
              <a:buClrTx/>
              <a:buSzTx/>
              <a:buFont typeface="Arial" charset="0"/>
              <a:buChar char="•"/>
              <a:tabLst/>
              <a:defRPr/>
            </a:pPr>
            <a:r>
              <a:rPr kumimoji="0" lang="en-US" sz="1800" b="0" i="0" u="none" strike="noStrike" kern="1200" cap="none" spc="0" normalizeH="0" baseline="0" noProof="0" dirty="0" smtClean="0">
                <a:ln>
                  <a:noFill/>
                </a:ln>
                <a:solidFill>
                  <a:srgbClr val="0F1540">
                    <a:lumMod val="75000"/>
                    <a:lumOff val="25000"/>
                  </a:srgbClr>
                </a:solidFill>
                <a:effectLst/>
                <a:uLnTx/>
                <a:uFillTx/>
                <a:latin typeface="Lato" panose="020F0502020204030203" pitchFamily="34" charset="0"/>
                <a:ea typeface="+mn-ea"/>
                <a:cs typeface="+mn-cs"/>
              </a:rPr>
              <a:t> IEP revisions are based on analysis of progress </a:t>
            </a:r>
          </a:p>
          <a:p>
            <a:pPr marL="169863" marR="0" lvl="0" indent="-169863" algn="l" defTabSz="914400" rtl="0" eaLnBrk="1" fontAlgn="base" latinLnBrk="0" hangingPunct="1">
              <a:lnSpc>
                <a:spcPct val="95000"/>
              </a:lnSpc>
              <a:spcBef>
                <a:spcPts val="600"/>
              </a:spcBef>
              <a:spcAft>
                <a:spcPct val="0"/>
              </a:spcAft>
              <a:buClrTx/>
              <a:buSzTx/>
              <a:buFont typeface="Arial" charset="0"/>
              <a:buChar char="•"/>
              <a:tabLst/>
              <a:defRPr/>
            </a:pPr>
            <a:r>
              <a:rPr kumimoji="0" lang="en-US" sz="1800" b="0" i="0" u="none" strike="noStrike" kern="1200" cap="none" spc="0" normalizeH="0" baseline="0" noProof="0" dirty="0" smtClean="0">
                <a:ln>
                  <a:noFill/>
                </a:ln>
                <a:solidFill>
                  <a:srgbClr val="0C631B"/>
                </a:solidFill>
                <a:effectLst/>
                <a:uLnTx/>
                <a:uFillTx/>
                <a:latin typeface="Lato" panose="020F0502020204030203" pitchFamily="34" charset="0"/>
                <a:ea typeface="+mn-ea"/>
                <a:cs typeface="+mn-cs"/>
              </a:rPr>
              <a:t>Use the CCR IEP Five Step Process to analyze progress toward IEP goals and revise IEPs as needed</a:t>
            </a:r>
          </a:p>
          <a:p>
            <a:pPr marL="169863" marR="0" lvl="0" indent="-169863" algn="l" defTabSz="914400" rtl="0" eaLnBrk="1" fontAlgn="base" latinLnBrk="0" hangingPunct="1">
              <a:lnSpc>
                <a:spcPct val="100000"/>
              </a:lnSpc>
              <a:spcBef>
                <a:spcPts val="1200"/>
              </a:spcBef>
              <a:spcAft>
                <a:spcPct val="0"/>
              </a:spcAft>
              <a:buClrTx/>
              <a:buSzTx/>
              <a:buFont typeface="Arial" charset="0"/>
              <a:buChar char="•"/>
              <a:tabLst/>
              <a:defRPr/>
            </a:pPr>
            <a:endParaRPr kumimoji="0" lang="en-US" sz="2400" b="0" i="0" u="none" strike="noStrike" kern="1200" cap="none" spc="0" normalizeH="0" baseline="0" noProof="0" dirty="0" smtClean="0">
              <a:ln>
                <a:noFill/>
              </a:ln>
              <a:solidFill>
                <a:srgbClr val="0F1540">
                  <a:lumMod val="75000"/>
                  <a:lumOff val="25000"/>
                </a:srgbClr>
              </a:solidFill>
              <a:effectLst/>
              <a:uLnTx/>
              <a:uFillTx/>
              <a:latin typeface="Lato" panose="020F0502020204030203" pitchFamily="34" charset="0"/>
              <a:ea typeface="+mn-ea"/>
              <a:cs typeface="+mn-cs"/>
            </a:endParaRPr>
          </a:p>
          <a:p>
            <a:pPr marL="169863" marR="0" lvl="0" indent="-169863" algn="l" defTabSz="914400" rtl="0" eaLnBrk="1" fontAlgn="base" latinLnBrk="0" hangingPunct="1">
              <a:lnSpc>
                <a:spcPct val="100000"/>
              </a:lnSpc>
              <a:spcBef>
                <a:spcPts val="1200"/>
              </a:spcBef>
              <a:spcAft>
                <a:spcPct val="0"/>
              </a:spcAft>
              <a:buClrTx/>
              <a:buSzTx/>
              <a:buFont typeface="Arial" charset="0"/>
              <a:buChar char="•"/>
              <a:tabLst/>
              <a:defRPr/>
            </a:pPr>
            <a:endParaRPr kumimoji="0" lang="en-US" sz="2400" b="0" i="0" u="sng" strike="noStrike" kern="1200" cap="none" spc="0" normalizeH="0" baseline="0" noProof="0" dirty="0">
              <a:ln>
                <a:noFill/>
              </a:ln>
              <a:solidFill>
                <a:srgbClr val="0F1540">
                  <a:lumMod val="75000"/>
                  <a:lumOff val="25000"/>
                </a:srgbClr>
              </a:solidFill>
              <a:effectLst/>
              <a:uLnTx/>
              <a:uFillTx/>
              <a:latin typeface="Lato" panose="020F0502020204030203" pitchFamily="34" charset="0"/>
              <a:ea typeface="+mn-ea"/>
              <a:cs typeface="+mn-cs"/>
            </a:endParaRPr>
          </a:p>
        </p:txBody>
      </p:sp>
      <p:sp>
        <p:nvSpPr>
          <p:cNvPr id="6" name="Content Placeholder 6"/>
          <p:cNvSpPr txBox="1">
            <a:spLocks/>
          </p:cNvSpPr>
          <p:nvPr/>
        </p:nvSpPr>
        <p:spPr bwMode="auto">
          <a:xfrm>
            <a:off x="4394200" y="921657"/>
            <a:ext cx="4791327" cy="491084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74320" indent="-274320" algn="l" rtl="0" eaLnBrk="1" fontAlgn="base" hangingPunct="1">
              <a:spcBef>
                <a:spcPts val="1200"/>
              </a:spcBef>
              <a:spcAft>
                <a:spcPct val="0"/>
              </a:spcAft>
              <a:buFont typeface="Arial" charset="0"/>
              <a:buChar char="•"/>
              <a:defRPr sz="2800" kern="1200">
                <a:solidFill>
                  <a:schemeClr val="bg1">
                    <a:lumMod val="75000"/>
                    <a:lumOff val="25000"/>
                  </a:schemeClr>
                </a:solidFill>
                <a:latin typeface="Lato" panose="020F0502020204030203" pitchFamily="34" charset="0"/>
                <a:ea typeface="+mn-ea"/>
                <a:cs typeface="+mn-cs"/>
              </a:defRPr>
            </a:lvl1pPr>
            <a:lvl2pPr marL="731520" indent="-274320" algn="l" rtl="0" eaLnBrk="1" fontAlgn="base" hangingPunct="1">
              <a:spcBef>
                <a:spcPts val="600"/>
              </a:spcBef>
              <a:spcAft>
                <a:spcPct val="0"/>
              </a:spcAft>
              <a:buFont typeface="Courier New" panose="02070309020205020404" pitchFamily="49" charset="0"/>
              <a:buChar char="o"/>
              <a:defRPr sz="2400" kern="1200">
                <a:solidFill>
                  <a:schemeClr val="bg1">
                    <a:lumMod val="75000"/>
                    <a:lumOff val="25000"/>
                  </a:schemeClr>
                </a:solidFill>
                <a:latin typeface="Lato" panose="020F0502020204030203" pitchFamily="34" charset="0"/>
                <a:ea typeface="+mn-ea"/>
                <a:cs typeface="+mn-cs"/>
              </a:defRPr>
            </a:lvl2pPr>
            <a:lvl3pPr marL="1143000" indent="-228600" algn="l" rtl="0" eaLnBrk="1" fontAlgn="base" hangingPunct="1">
              <a:spcBef>
                <a:spcPts val="300"/>
              </a:spcBef>
              <a:spcAft>
                <a:spcPct val="0"/>
              </a:spcAft>
              <a:buFont typeface="Lato" panose="020F0502020204030203" pitchFamily="34" charset="0"/>
              <a:buChar char="−"/>
              <a:defRPr sz="2000" kern="1200">
                <a:solidFill>
                  <a:schemeClr val="bg1">
                    <a:lumMod val="75000"/>
                    <a:lumOff val="25000"/>
                  </a:schemeClr>
                </a:solidFill>
                <a:latin typeface="Lato" panose="020F0502020204030203" pitchFamily="34" charset="0"/>
                <a:ea typeface="+mn-ea"/>
                <a:cs typeface="+mn-cs"/>
              </a:defRPr>
            </a:lvl3pPr>
            <a:lvl4pPr marL="1600200" indent="-228600" algn="l" rtl="0" eaLnBrk="1" fontAlgn="base" hangingPunct="1">
              <a:spcBef>
                <a:spcPts val="300"/>
              </a:spcBef>
              <a:spcAft>
                <a:spcPct val="0"/>
              </a:spcAft>
              <a:buFont typeface="Wingdings" panose="05000000000000000000" pitchFamily="2" charset="2"/>
              <a:buChar char="§"/>
              <a:defRPr sz="1800" kern="1200">
                <a:solidFill>
                  <a:schemeClr val="bg1">
                    <a:lumMod val="75000"/>
                    <a:lumOff val="25000"/>
                  </a:schemeClr>
                </a:solidFill>
                <a:latin typeface="Lato" panose="020F0502020204030203" pitchFamily="34" charset="0"/>
                <a:ea typeface="+mn-ea"/>
                <a:cs typeface="+mn-cs"/>
              </a:defRPr>
            </a:lvl4pPr>
            <a:lvl5pPr marL="2057400" indent="-228600" algn="l" rtl="0" eaLnBrk="1" fontAlgn="base" hangingPunct="1">
              <a:spcBef>
                <a:spcPts val="300"/>
              </a:spcBef>
              <a:spcAft>
                <a:spcPct val="0"/>
              </a:spcAft>
              <a:buFont typeface="Arial" charset="0"/>
              <a:buChar char="»"/>
              <a:defRPr sz="1800" kern="1200">
                <a:solidFill>
                  <a:schemeClr val="bg1">
                    <a:lumMod val="75000"/>
                    <a:lumOff val="25000"/>
                  </a:schemeClr>
                </a:solidFill>
                <a:latin typeface="Lato" panose="020F0502020204030203" pitchFamily="34" charset="0"/>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5000"/>
              </a:lnSpc>
              <a:spcBef>
                <a:spcPts val="600"/>
              </a:spcBef>
              <a:spcAft>
                <a:spcPct val="0"/>
              </a:spcAft>
              <a:buClrTx/>
              <a:buSzTx/>
              <a:buFont typeface="Arial" charset="0"/>
              <a:buNone/>
              <a:tabLst/>
              <a:defRPr/>
            </a:pPr>
            <a:r>
              <a:rPr kumimoji="0" lang="en-US" sz="2400" b="0" i="0" u="sng" strike="noStrike" kern="1200" cap="none" spc="0" normalizeH="0" baseline="0" noProof="0" dirty="0" smtClean="0">
                <a:ln>
                  <a:noFill/>
                </a:ln>
                <a:solidFill>
                  <a:srgbClr val="0F1540">
                    <a:lumMod val="75000"/>
                    <a:lumOff val="25000"/>
                  </a:srgbClr>
                </a:solidFill>
                <a:effectLst/>
                <a:uLnTx/>
                <a:uFillTx/>
                <a:latin typeface="Lato" panose="020F0502020204030203" pitchFamily="34" charset="0"/>
                <a:ea typeface="+mn-ea"/>
                <a:cs typeface="+mn-cs"/>
              </a:rPr>
              <a:t>Avoid</a:t>
            </a:r>
          </a:p>
          <a:p>
            <a:pPr marL="225425" marR="0" lvl="0" indent="-225425" algn="l" defTabSz="914400" rtl="0" eaLnBrk="1" fontAlgn="base" latinLnBrk="0" hangingPunct="1">
              <a:lnSpc>
                <a:spcPct val="95000"/>
              </a:lnSpc>
              <a:spcBef>
                <a:spcPts val="600"/>
              </a:spcBef>
              <a:spcAft>
                <a:spcPct val="0"/>
              </a:spcAft>
              <a:buClrTx/>
              <a:buSzTx/>
              <a:buFont typeface="Arial" charset="0"/>
              <a:buChar char="•"/>
              <a:tabLst/>
              <a:defRPr/>
            </a:pPr>
            <a:r>
              <a:rPr kumimoji="0" lang="en-US" sz="1800" b="0" i="0" u="none" strike="noStrike" kern="1200" cap="none" spc="0" normalizeH="0" baseline="0" noProof="0" dirty="0" smtClean="0">
                <a:ln>
                  <a:noFill/>
                </a:ln>
                <a:solidFill>
                  <a:srgbClr val="0F1540">
                    <a:lumMod val="75000"/>
                    <a:lumOff val="25000"/>
                  </a:srgbClr>
                </a:solidFill>
                <a:effectLst/>
                <a:uLnTx/>
                <a:uFillTx/>
                <a:latin typeface="Lato" panose="020F0502020204030203" pitchFamily="34" charset="0"/>
                <a:ea typeface="+mn-ea"/>
                <a:cs typeface="+mn-cs"/>
              </a:rPr>
              <a:t>No review of progress on previous IEP Goals before IEP revised. </a:t>
            </a:r>
          </a:p>
          <a:p>
            <a:pPr marL="225425" marR="0" lvl="0" indent="-225425" algn="l" defTabSz="914400" rtl="0" eaLnBrk="1" fontAlgn="base" latinLnBrk="0" hangingPunct="1">
              <a:lnSpc>
                <a:spcPct val="95000"/>
              </a:lnSpc>
              <a:spcBef>
                <a:spcPts val="600"/>
              </a:spcBef>
              <a:spcAft>
                <a:spcPct val="0"/>
              </a:spcAft>
              <a:buClrTx/>
              <a:buSzTx/>
              <a:buFont typeface="Arial" charset="0"/>
              <a:buChar char="•"/>
              <a:tabLst/>
              <a:defRPr/>
            </a:pPr>
            <a:r>
              <a:rPr kumimoji="0" lang="en-US" sz="1800" b="0" i="0" u="none" strike="noStrike" kern="1200" cap="none" spc="0" normalizeH="0" baseline="0" noProof="0" dirty="0" smtClean="0">
                <a:ln>
                  <a:noFill/>
                </a:ln>
                <a:solidFill>
                  <a:srgbClr val="0C631B"/>
                </a:solidFill>
                <a:effectLst/>
                <a:uLnTx/>
                <a:uFillTx/>
                <a:latin typeface="Lato" panose="020F0502020204030203" pitchFamily="34" charset="0"/>
                <a:ea typeface="+mn-ea"/>
                <a:cs typeface="+mn-cs"/>
              </a:rPr>
              <a:t>Data is not available at IEP team meeting or data is insufficient to analyze progress toward IEP goals. </a:t>
            </a:r>
          </a:p>
          <a:p>
            <a:pPr marL="225425" marR="0" lvl="0" indent="-225425" algn="l" defTabSz="914400" rtl="0" eaLnBrk="1" fontAlgn="base" latinLnBrk="0" hangingPunct="1">
              <a:lnSpc>
                <a:spcPct val="95000"/>
              </a:lnSpc>
              <a:spcBef>
                <a:spcPts val="600"/>
              </a:spcBef>
              <a:spcAft>
                <a:spcPct val="0"/>
              </a:spcAft>
              <a:buClrTx/>
              <a:buSzTx/>
              <a:buFont typeface="Arial" charset="0"/>
              <a:buChar char="•"/>
              <a:tabLst/>
              <a:defRPr/>
            </a:pPr>
            <a:r>
              <a:rPr kumimoji="0" lang="en-US" sz="1800" b="0" i="0" u="none" strike="noStrike" kern="1200" cap="none" spc="0" normalizeH="0" baseline="0" noProof="0" dirty="0" smtClean="0">
                <a:ln>
                  <a:noFill/>
                </a:ln>
                <a:solidFill>
                  <a:srgbClr val="0F1540">
                    <a:lumMod val="75000"/>
                    <a:lumOff val="25000"/>
                  </a:srgbClr>
                </a:solidFill>
                <a:effectLst/>
                <a:uLnTx/>
                <a:uFillTx/>
                <a:latin typeface="Lato" panose="020F0502020204030203" pitchFamily="34" charset="0"/>
                <a:ea typeface="+mn-ea"/>
                <a:cs typeface="+mn-cs"/>
              </a:rPr>
              <a:t>Goals are cut and pasted from one year to next year.</a:t>
            </a:r>
          </a:p>
          <a:p>
            <a:pPr marL="225425" marR="0" lvl="0" indent="-225425" algn="l" defTabSz="914400" rtl="0" eaLnBrk="1" fontAlgn="base" latinLnBrk="0" hangingPunct="1">
              <a:lnSpc>
                <a:spcPct val="95000"/>
              </a:lnSpc>
              <a:spcBef>
                <a:spcPts val="600"/>
              </a:spcBef>
              <a:spcAft>
                <a:spcPct val="0"/>
              </a:spcAft>
              <a:buClrTx/>
              <a:buSzTx/>
              <a:buFont typeface="Arial" charset="0"/>
              <a:buChar char="•"/>
              <a:tabLst/>
              <a:defRPr/>
            </a:pPr>
            <a:r>
              <a:rPr kumimoji="0" lang="en-US" sz="1800" b="0" i="0" u="none" strike="noStrike" kern="1200" cap="none" spc="0" normalizeH="0" baseline="0" noProof="0" dirty="0" smtClean="0">
                <a:ln>
                  <a:noFill/>
                </a:ln>
                <a:solidFill>
                  <a:srgbClr val="0C631B"/>
                </a:solidFill>
                <a:effectLst/>
                <a:uLnTx/>
                <a:uFillTx/>
                <a:latin typeface="Lato" panose="020F0502020204030203" pitchFamily="34" charset="0"/>
                <a:ea typeface="+mn-ea"/>
                <a:cs typeface="+mn-cs"/>
              </a:rPr>
              <a:t>No systemic analysis occurs or is documented to determine why the student did not make progress toward meeting IEP goals. </a:t>
            </a:r>
            <a:endParaRPr kumimoji="0" lang="en-US" sz="1800" b="0" i="0" u="none" strike="noStrike" kern="1200" cap="none" spc="0" normalizeH="0" baseline="0" noProof="0" dirty="0">
              <a:ln>
                <a:noFill/>
              </a:ln>
              <a:solidFill>
                <a:srgbClr val="0C631B"/>
              </a:solidFill>
              <a:effectLst/>
              <a:uLnTx/>
              <a:uFillTx/>
              <a:latin typeface="Lato" panose="020F0502020204030203" pitchFamily="34" charset="0"/>
              <a:ea typeface="+mn-ea"/>
              <a:cs typeface="+mn-cs"/>
            </a:endParaRPr>
          </a:p>
        </p:txBody>
      </p:sp>
    </p:spTree>
    <p:extLst>
      <p:ext uri="{BB962C8B-B14F-4D97-AF65-F5344CB8AC3E}">
        <p14:creationId xmlns:p14="http://schemas.microsoft.com/office/powerpoint/2010/main" val="138378307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Step 5: Analyze Progress Step-Check</a:t>
            </a:r>
            <a:endParaRPr lang="en-US" dirty="0"/>
          </a:p>
        </p:txBody>
      </p:sp>
      <p:sp>
        <p:nvSpPr>
          <p:cNvPr id="3" name="Text Placeholder 2"/>
          <p:cNvSpPr>
            <a:spLocks noGrp="1"/>
          </p:cNvSpPr>
          <p:nvPr>
            <p:ph type="body" sz="quarter" idx="14"/>
          </p:nvPr>
        </p:nvSpPr>
        <p:spPr>
          <a:xfrm>
            <a:off x="796035" y="1066801"/>
            <a:ext cx="7551929" cy="3946071"/>
          </a:xfrm>
        </p:spPr>
        <p:txBody>
          <a:bodyPr>
            <a:noAutofit/>
          </a:bodyPr>
          <a:lstStyle/>
          <a:p>
            <a:pPr>
              <a:buFont typeface="Wingdings" panose="05000000000000000000" pitchFamily="2" charset="2"/>
              <a:buChar char="ü"/>
            </a:pPr>
            <a:r>
              <a:rPr lang="en-US" sz="1400" b="0" dirty="0">
                <a:solidFill>
                  <a:srgbClr val="262087"/>
                </a:solidFill>
              </a:rPr>
              <a:t>Have you compiled all data collected using the methods to monitor progress identified in the IEP goal? </a:t>
            </a:r>
          </a:p>
          <a:p>
            <a:pPr>
              <a:buFont typeface="Wingdings" panose="05000000000000000000" pitchFamily="2" charset="2"/>
              <a:buChar char="ü"/>
            </a:pPr>
            <a:r>
              <a:rPr lang="en-US" sz="1400" b="0" dirty="0">
                <a:solidFill>
                  <a:srgbClr val="262087"/>
                </a:solidFill>
              </a:rPr>
              <a:t>Have you analyzed all data collected to date to monitor IEP goals? </a:t>
            </a:r>
          </a:p>
          <a:p>
            <a:pPr>
              <a:buFont typeface="Wingdings" panose="05000000000000000000" pitchFamily="2" charset="2"/>
              <a:buChar char="ü"/>
            </a:pPr>
            <a:r>
              <a:rPr lang="en-US" sz="1400" b="0" dirty="0">
                <a:solidFill>
                  <a:srgbClr val="262087"/>
                </a:solidFill>
              </a:rPr>
              <a:t>Have you considered other available data or information related to needs/goals (e.g. other classroom data, information provided by the parent, classroom teachers) ?  </a:t>
            </a:r>
          </a:p>
          <a:p>
            <a:pPr>
              <a:buFont typeface="Wingdings" panose="05000000000000000000" pitchFamily="2" charset="2"/>
              <a:buChar char="ü"/>
            </a:pPr>
            <a:r>
              <a:rPr lang="en-US" sz="1400" b="0" dirty="0">
                <a:solidFill>
                  <a:srgbClr val="262087"/>
                </a:solidFill>
              </a:rPr>
              <a:t>Have you reviewed progress reports provided to parents? </a:t>
            </a:r>
          </a:p>
          <a:p>
            <a:pPr>
              <a:buFont typeface="Wingdings" panose="05000000000000000000" pitchFamily="2" charset="2"/>
              <a:buChar char="ü"/>
            </a:pPr>
            <a:r>
              <a:rPr lang="en-US" sz="1400" b="0" dirty="0">
                <a:solidFill>
                  <a:srgbClr val="262087"/>
                </a:solidFill>
              </a:rPr>
              <a:t>If this is an interim review, have you analyzed the data to determine if progress will be sufficient for student to meet the annual goal?  (compare baseline with LOA) </a:t>
            </a:r>
          </a:p>
          <a:p>
            <a:pPr>
              <a:buFont typeface="Wingdings" panose="05000000000000000000" pitchFamily="2" charset="2"/>
              <a:buChar char="ü"/>
            </a:pPr>
            <a:r>
              <a:rPr lang="en-US" sz="1400" b="0" dirty="0">
                <a:solidFill>
                  <a:srgbClr val="262087"/>
                </a:solidFill>
              </a:rPr>
              <a:t>Have you engaged the student in progress monitoring and understanding progress toward goals? </a:t>
            </a:r>
          </a:p>
          <a:p>
            <a:endParaRPr lang="en-US" sz="1100" dirty="0"/>
          </a:p>
        </p:txBody>
      </p:sp>
    </p:spTree>
    <p:extLst>
      <p:ext uri="{BB962C8B-B14F-4D97-AF65-F5344CB8AC3E}">
        <p14:creationId xmlns:p14="http://schemas.microsoft.com/office/powerpoint/2010/main" val="19532265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Step 5: Check Your System</a:t>
            </a:r>
            <a:endParaRPr lang="en-US" dirty="0"/>
          </a:p>
        </p:txBody>
      </p:sp>
      <p:sp>
        <p:nvSpPr>
          <p:cNvPr id="3" name="Text Placeholder 2"/>
          <p:cNvSpPr>
            <a:spLocks noGrp="1"/>
          </p:cNvSpPr>
          <p:nvPr>
            <p:ph type="body" sz="quarter" idx="14"/>
          </p:nvPr>
        </p:nvSpPr>
        <p:spPr>
          <a:xfrm>
            <a:off x="856197" y="1066800"/>
            <a:ext cx="7431606" cy="3836125"/>
          </a:xfrm>
        </p:spPr>
        <p:txBody>
          <a:bodyPr>
            <a:normAutofit/>
          </a:bodyPr>
          <a:lstStyle/>
          <a:p>
            <a:pPr>
              <a:lnSpc>
                <a:spcPct val="95000"/>
              </a:lnSpc>
            </a:pPr>
            <a:r>
              <a:rPr lang="en-US" sz="1800" b="0" dirty="0">
                <a:solidFill>
                  <a:srgbClr val="262087"/>
                </a:solidFill>
              </a:rPr>
              <a:t>Are there set procedures and schedules for reviewing IEP goals? </a:t>
            </a:r>
          </a:p>
          <a:p>
            <a:pPr>
              <a:lnSpc>
                <a:spcPct val="95000"/>
              </a:lnSpc>
            </a:pPr>
            <a:r>
              <a:rPr lang="en-US" sz="1800" b="0" dirty="0">
                <a:solidFill>
                  <a:srgbClr val="262087"/>
                </a:solidFill>
              </a:rPr>
              <a:t>Are there procedures for ensuring IEPs are implemented with fidelity? </a:t>
            </a:r>
          </a:p>
          <a:p>
            <a:pPr>
              <a:lnSpc>
                <a:spcPct val="95000"/>
              </a:lnSpc>
            </a:pPr>
            <a:r>
              <a:rPr lang="en-US" sz="1800" b="0" dirty="0">
                <a:solidFill>
                  <a:srgbClr val="262087"/>
                </a:solidFill>
              </a:rPr>
              <a:t>Do all educators have access to data needed to review IEPs? </a:t>
            </a:r>
          </a:p>
          <a:p>
            <a:pPr>
              <a:lnSpc>
                <a:spcPct val="95000"/>
              </a:lnSpc>
            </a:pPr>
            <a:r>
              <a:rPr lang="en-US" sz="1800" b="0" dirty="0">
                <a:solidFill>
                  <a:srgbClr val="262087"/>
                </a:solidFill>
              </a:rPr>
              <a:t>Are instructional resources available to match student needs with effective interventions?</a:t>
            </a:r>
          </a:p>
          <a:p>
            <a:pPr>
              <a:lnSpc>
                <a:spcPct val="95000"/>
              </a:lnSpc>
            </a:pPr>
            <a:r>
              <a:rPr lang="en-US" sz="1800" b="0" dirty="0">
                <a:solidFill>
                  <a:srgbClr val="262087"/>
                </a:solidFill>
              </a:rPr>
              <a:t>Do educators need additional training or support to implement IEP services ?</a:t>
            </a:r>
          </a:p>
          <a:p>
            <a:pPr>
              <a:lnSpc>
                <a:spcPct val="95000"/>
              </a:lnSpc>
            </a:pPr>
            <a:r>
              <a:rPr lang="en-US" sz="1800" b="0" dirty="0">
                <a:solidFill>
                  <a:srgbClr val="262087"/>
                </a:solidFill>
              </a:rPr>
              <a:t>Do educators need additional training or support to monitor and interpret progress data?  To adjust instruction based on data? </a:t>
            </a:r>
          </a:p>
          <a:p>
            <a:endParaRPr lang="en-US" dirty="0"/>
          </a:p>
        </p:txBody>
      </p:sp>
      <p:pic>
        <p:nvPicPr>
          <p:cNvPr id="4" name="Picture 3"/>
          <p:cNvPicPr>
            <a:picLocks noChangeAspect="1"/>
          </p:cNvPicPr>
          <p:nvPr/>
        </p:nvPicPr>
        <p:blipFill>
          <a:blip r:embed="rId3" cstate="print"/>
          <a:stretch>
            <a:fillRect/>
          </a:stretch>
        </p:blipFill>
        <p:spPr>
          <a:xfrm>
            <a:off x="252640" y="59267"/>
            <a:ext cx="1207113" cy="1185553"/>
          </a:xfrm>
          <a:prstGeom prst="rect">
            <a:avLst/>
          </a:prstGeom>
        </p:spPr>
      </p:pic>
    </p:spTree>
    <p:extLst>
      <p:ext uri="{BB962C8B-B14F-4D97-AF65-F5344CB8AC3E}">
        <p14:creationId xmlns:p14="http://schemas.microsoft.com/office/powerpoint/2010/main" val="8348141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CCR-IEP 5 Beliefs</a:t>
            </a:r>
            <a:endParaRPr lang="en-US" dirty="0"/>
          </a:p>
        </p:txBody>
      </p:sp>
      <p:sp>
        <p:nvSpPr>
          <p:cNvPr id="3" name="Text Placeholder 2"/>
          <p:cNvSpPr>
            <a:spLocks noGrp="1"/>
          </p:cNvSpPr>
          <p:nvPr>
            <p:ph type="body" sz="quarter" idx="14"/>
          </p:nvPr>
        </p:nvSpPr>
        <p:spPr>
          <a:xfrm>
            <a:off x="206387" y="1377362"/>
            <a:ext cx="4915932" cy="3315973"/>
          </a:xfrm>
        </p:spPr>
        <p:txBody>
          <a:bodyPr>
            <a:normAutofit/>
          </a:bodyPr>
          <a:lstStyle/>
          <a:p>
            <a:r>
              <a:rPr lang="en-US" sz="2000" b="0" dirty="0">
                <a:solidFill>
                  <a:srgbClr val="262087"/>
                </a:solidFill>
              </a:rPr>
              <a:t>High Expectations</a:t>
            </a:r>
          </a:p>
          <a:p>
            <a:r>
              <a:rPr lang="en-US" sz="2000" b="0" dirty="0">
                <a:solidFill>
                  <a:srgbClr val="262087"/>
                </a:solidFill>
              </a:rPr>
              <a:t>Culturally Responsive Practices</a:t>
            </a:r>
          </a:p>
          <a:p>
            <a:r>
              <a:rPr lang="en-US" sz="2000" b="0" dirty="0">
                <a:solidFill>
                  <a:srgbClr val="262087"/>
                </a:solidFill>
              </a:rPr>
              <a:t>Student Relationships</a:t>
            </a:r>
          </a:p>
          <a:p>
            <a:r>
              <a:rPr lang="en-US" sz="2000" b="0" dirty="0">
                <a:solidFill>
                  <a:srgbClr val="262087"/>
                </a:solidFill>
              </a:rPr>
              <a:t>Family and Community Engagement</a:t>
            </a:r>
          </a:p>
          <a:p>
            <a:r>
              <a:rPr lang="en-US" sz="2000" b="0" dirty="0">
                <a:solidFill>
                  <a:srgbClr val="262087"/>
                </a:solidFill>
              </a:rPr>
              <a:t>Collective Responsibility</a:t>
            </a:r>
          </a:p>
        </p:txBody>
      </p:sp>
      <p:sp>
        <p:nvSpPr>
          <p:cNvPr id="4" name="Action Button: Information 3">
            <a:hlinkClick r:id="rId3" highlightClick="1"/>
          </p:cNvPr>
          <p:cNvSpPr/>
          <p:nvPr/>
        </p:nvSpPr>
        <p:spPr>
          <a:xfrm>
            <a:off x="7788401" y="166360"/>
            <a:ext cx="594532" cy="588936"/>
          </a:xfrm>
          <a:prstGeom prst="actionButtonInformation">
            <a:avLst/>
          </a:prstGeom>
          <a:solidFill>
            <a:srgbClr val="78AC35">
              <a:lumMod val="75000"/>
            </a:srgbClr>
          </a:solidFill>
        </p:spPr>
        <p:txBody>
          <a:bodyPr rtlCol="0" anchor="ctr">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smtClean="0">
              <a:ln>
                <a:solidFill>
                  <a:srgbClr val="0C631B">
                    <a:lumMod val="75000"/>
                  </a:srgbClr>
                </a:solidFill>
              </a:ln>
              <a:noFill/>
              <a:effectLst/>
              <a:uLnTx/>
              <a:uFillTx/>
              <a:latin typeface="Arial" charset="0"/>
              <a:cs typeface="Arial" charset="0"/>
            </a:endParaRPr>
          </a:p>
        </p:txBody>
      </p:sp>
      <p:pic>
        <p:nvPicPr>
          <p:cNvPr id="5" name="Picture 4"/>
          <p:cNvPicPr>
            <a:picLocks noChangeAspect="1"/>
          </p:cNvPicPr>
          <p:nvPr/>
        </p:nvPicPr>
        <p:blipFill>
          <a:blip r:embed="rId4"/>
          <a:stretch>
            <a:fillRect/>
          </a:stretch>
        </p:blipFill>
        <p:spPr>
          <a:xfrm>
            <a:off x="4696292" y="1565960"/>
            <a:ext cx="4329174" cy="2492376"/>
          </a:xfrm>
          <a:prstGeom prst="rect">
            <a:avLst/>
          </a:prstGeom>
        </p:spPr>
      </p:pic>
    </p:spTree>
    <p:extLst>
      <p:ext uri="{BB962C8B-B14F-4D97-AF65-F5344CB8AC3E}">
        <p14:creationId xmlns:p14="http://schemas.microsoft.com/office/powerpoint/2010/main" val="83589386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For Further Discussion…</a:t>
            </a:r>
            <a:endParaRPr lang="en-US" dirty="0"/>
          </a:p>
        </p:txBody>
      </p:sp>
      <p:sp>
        <p:nvSpPr>
          <p:cNvPr id="3" name="Text Placeholder 2"/>
          <p:cNvSpPr>
            <a:spLocks noGrp="1"/>
          </p:cNvSpPr>
          <p:nvPr>
            <p:ph type="body" sz="quarter" idx="14"/>
          </p:nvPr>
        </p:nvSpPr>
        <p:spPr>
          <a:xfrm>
            <a:off x="1026014" y="1104296"/>
            <a:ext cx="7091972" cy="3946071"/>
          </a:xfrm>
        </p:spPr>
        <p:txBody>
          <a:bodyPr>
            <a:normAutofit fontScale="92500"/>
          </a:bodyPr>
          <a:lstStyle/>
          <a:p>
            <a:r>
              <a:rPr lang="en-US" b="0" dirty="0">
                <a:solidFill>
                  <a:srgbClr val="262087"/>
                </a:solidFill>
              </a:rPr>
              <a:t>For a student who is not making sufficient progress toward meeting IEP goals, what questions would you ask or information you would need to know to understand “why” progress was not made? </a:t>
            </a:r>
          </a:p>
          <a:p>
            <a:r>
              <a:rPr lang="en-US" b="0" dirty="0">
                <a:solidFill>
                  <a:srgbClr val="262087"/>
                </a:solidFill>
              </a:rPr>
              <a:t>How does knowing “why” the student is not meeting goals Inform “how” to revise IEP goals and services?</a:t>
            </a:r>
          </a:p>
          <a:p>
            <a:endParaRPr lang="en-US" dirty="0"/>
          </a:p>
        </p:txBody>
      </p:sp>
      <p:pic>
        <p:nvPicPr>
          <p:cNvPr id="4" name="Picture 3"/>
          <p:cNvPicPr>
            <a:picLocks noChangeAspect="1"/>
          </p:cNvPicPr>
          <p:nvPr/>
        </p:nvPicPr>
        <p:blipFill>
          <a:blip r:embed="rId3"/>
          <a:stretch>
            <a:fillRect/>
          </a:stretch>
        </p:blipFill>
        <p:spPr>
          <a:xfrm rot="340003">
            <a:off x="7514428" y="218938"/>
            <a:ext cx="1207113" cy="1207113"/>
          </a:xfrm>
          <a:prstGeom prst="rect">
            <a:avLst/>
          </a:prstGeom>
        </p:spPr>
      </p:pic>
    </p:spTree>
    <p:extLst>
      <p:ext uri="{BB962C8B-B14F-4D97-AF65-F5344CB8AC3E}">
        <p14:creationId xmlns:p14="http://schemas.microsoft.com/office/powerpoint/2010/main" val="34671948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CCR IEP Learning </a:t>
            </a:r>
            <a:r>
              <a:rPr lang="en-US" dirty="0" smtClean="0"/>
              <a:t>Resources</a:t>
            </a:r>
            <a:endParaRPr lang="en-US" dirty="0"/>
          </a:p>
        </p:txBody>
      </p:sp>
      <p:pic>
        <p:nvPicPr>
          <p:cNvPr id="7" name="Content Placeholder 6"/>
          <p:cNvPicPr>
            <a:picLocks noGrp="1" noChangeAspect="1"/>
          </p:cNvPicPr>
          <p:nvPr>
            <p:ph idx="1"/>
          </p:nvPr>
        </p:nvPicPr>
        <p:blipFill>
          <a:blip r:embed="rId3"/>
          <a:stretch>
            <a:fillRect/>
          </a:stretch>
        </p:blipFill>
        <p:spPr>
          <a:xfrm>
            <a:off x="1155731" y="1023937"/>
            <a:ext cx="6650361" cy="3896405"/>
          </a:xfrm>
          <a:prstGeom prst="rect">
            <a:avLst/>
          </a:prstGeom>
        </p:spPr>
      </p:pic>
      <p:sp>
        <p:nvSpPr>
          <p:cNvPr id="4" name="Date Placeholder 3"/>
          <p:cNvSpPr>
            <a:spLocks noGrp="1"/>
          </p:cNvSpPr>
          <p:nvPr>
            <p:ph type="dt" sz="half" idx="10"/>
          </p:nvPr>
        </p:nvSpPr>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F1540">
                    <a:lumMod val="90000"/>
                    <a:lumOff val="10000"/>
                  </a:srgbClr>
                </a:solidFill>
                <a:effectLst/>
                <a:uLnTx/>
                <a:uFillTx/>
                <a:latin typeface="Lato" panose="020F0502020204030203" pitchFamily="34" charset="0"/>
                <a:ea typeface="+mn-ea"/>
                <a:cs typeface="Arial" charset="0"/>
              </a:rPr>
              <a:t>April 2018</a:t>
            </a:r>
          </a:p>
        </p:txBody>
      </p:sp>
      <p:sp>
        <p:nvSpPr>
          <p:cNvPr id="3" name="Slide Number Placeholder 2"/>
          <p:cNvSpPr>
            <a:spLocks noGrp="1"/>
          </p:cNvSpPr>
          <p:nvPr>
            <p:ph type="sldNum" sz="quarter" idx="11"/>
          </p:nvPr>
        </p:nvSpPr>
        <p:spPr/>
        <p:txBody>
          <a:bodyPr/>
          <a:lstStyle/>
          <a:p>
            <a:pPr marL="0" marR="0" lvl="0" indent="0" algn="r" defTabSz="685800" rtl="0" eaLnBrk="1" fontAlgn="base" latinLnBrk="0" hangingPunct="1">
              <a:lnSpc>
                <a:spcPct val="100000"/>
              </a:lnSpc>
              <a:spcBef>
                <a:spcPct val="0"/>
              </a:spcBef>
              <a:spcAft>
                <a:spcPct val="0"/>
              </a:spcAft>
              <a:buClrTx/>
              <a:buSzTx/>
              <a:buFontTx/>
              <a:buNone/>
              <a:tabLst/>
              <a:defRPr/>
            </a:pPr>
            <a:fld id="{453CC3A6-4BBE-4722-963B-0F2471C635E5}" type="slidenum">
              <a:rPr kumimoji="0" lang="en-US" sz="1050" b="0" i="0" u="none" strike="noStrike" kern="1200" cap="none" spc="0" normalizeH="0" baseline="0" noProof="0">
                <a:ln>
                  <a:noFill/>
                </a:ln>
                <a:solidFill>
                  <a:srgbClr val="0F1540">
                    <a:lumMod val="90000"/>
                    <a:lumOff val="10000"/>
                  </a:srgbClr>
                </a:solidFill>
                <a:effectLst/>
                <a:uLnTx/>
                <a:uFillTx/>
                <a:latin typeface="Lato" panose="020F0502020204030203" pitchFamily="34" charset="0"/>
                <a:ea typeface="+mn-ea"/>
                <a:cs typeface="Arial" charset="0"/>
              </a:rPr>
              <a:pPr marL="0" marR="0" lvl="0" indent="0" algn="r" defTabSz="685800" rtl="0" eaLnBrk="1" fontAlgn="base" latinLnBrk="0" hangingPunct="1">
                <a:lnSpc>
                  <a:spcPct val="100000"/>
                </a:lnSpc>
                <a:spcBef>
                  <a:spcPct val="0"/>
                </a:spcBef>
                <a:spcAft>
                  <a:spcPct val="0"/>
                </a:spcAft>
                <a:buClrTx/>
                <a:buSzTx/>
                <a:buFontTx/>
                <a:buNone/>
                <a:tabLst/>
                <a:defRPr/>
              </a:pPr>
              <a:t>31</a:t>
            </a:fld>
            <a:endParaRPr kumimoji="0" lang="en-US" sz="1050" b="0" i="0" u="none" strike="noStrike" kern="1200" cap="none" spc="0" normalizeH="0" baseline="0" noProof="0" dirty="0">
              <a:ln>
                <a:noFill/>
              </a:ln>
              <a:solidFill>
                <a:srgbClr val="0F1540">
                  <a:lumMod val="90000"/>
                  <a:lumOff val="10000"/>
                </a:srgbClr>
              </a:solidFill>
              <a:effectLst/>
              <a:uLnTx/>
              <a:uFillTx/>
              <a:latin typeface="Lato" panose="020F0502020204030203" pitchFamily="34" charset="0"/>
              <a:ea typeface="+mn-ea"/>
              <a:cs typeface="Arial" charset="0"/>
            </a:endParaRPr>
          </a:p>
        </p:txBody>
      </p:sp>
    </p:spTree>
    <p:extLst>
      <p:ext uri="{BB962C8B-B14F-4D97-AF65-F5344CB8AC3E}">
        <p14:creationId xmlns:p14="http://schemas.microsoft.com/office/powerpoint/2010/main" val="13985176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CCR IEP Discussion Tool</a:t>
            </a:r>
            <a:endParaRPr lang="en-US" dirty="0"/>
          </a:p>
        </p:txBody>
      </p:sp>
      <p:pic>
        <p:nvPicPr>
          <p:cNvPr id="6" name="Content Placeholder 5"/>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1221582" y="1184673"/>
            <a:ext cx="6757988" cy="3130153"/>
          </a:xfrm>
        </p:spPr>
      </p:pic>
      <p:sp>
        <p:nvSpPr>
          <p:cNvPr id="4" name="Action Button: Information 3">
            <a:hlinkClick r:id="rId4" highlightClick="1"/>
          </p:cNvPr>
          <p:cNvSpPr/>
          <p:nvPr/>
        </p:nvSpPr>
        <p:spPr>
          <a:xfrm>
            <a:off x="8064500" y="434159"/>
            <a:ext cx="304800" cy="300082"/>
          </a:xfrm>
          <a:prstGeom prst="actionButtonInformation">
            <a:avLst/>
          </a:prstGeom>
          <a:solidFill>
            <a:schemeClr val="accent3">
              <a:lumMod val="75000"/>
            </a:schemeClr>
          </a:solidFill>
        </p:spPr>
        <p:txBody>
          <a:bodyPr rtlCol="0" anchor="ctr">
            <a:spAutoFit/>
          </a:bodyP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dirty="0">
              <a:ln>
                <a:solidFill>
                  <a:srgbClr val="0C631B">
                    <a:lumMod val="75000"/>
                  </a:srgbClr>
                </a:solidFill>
              </a:ln>
              <a:noFill/>
              <a:effectLst/>
              <a:uLnTx/>
              <a:uFillTx/>
              <a:latin typeface="Arial" charset="0"/>
              <a:ea typeface="+mn-ea"/>
              <a:cs typeface="Arial" charset="0"/>
            </a:endParaRPr>
          </a:p>
        </p:txBody>
      </p:sp>
      <p:sp>
        <p:nvSpPr>
          <p:cNvPr id="3" name="Date Placeholder 2"/>
          <p:cNvSpPr>
            <a:spLocks noGrp="1"/>
          </p:cNvSpPr>
          <p:nvPr>
            <p:ph type="dt" sz="half" idx="10"/>
          </p:nvPr>
        </p:nvSpPr>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F1540">
                    <a:lumMod val="90000"/>
                    <a:lumOff val="10000"/>
                  </a:srgbClr>
                </a:solidFill>
                <a:effectLst/>
                <a:uLnTx/>
                <a:uFillTx/>
                <a:latin typeface="Lato" panose="020F0502020204030203" pitchFamily="34" charset="0"/>
                <a:ea typeface="+mn-ea"/>
                <a:cs typeface="Arial" charset="0"/>
              </a:rPr>
              <a:t>April 2018</a:t>
            </a:r>
          </a:p>
        </p:txBody>
      </p:sp>
      <p:sp>
        <p:nvSpPr>
          <p:cNvPr id="7" name="Slide Number Placeholder 6"/>
          <p:cNvSpPr>
            <a:spLocks noGrp="1"/>
          </p:cNvSpPr>
          <p:nvPr>
            <p:ph type="sldNum" sz="quarter" idx="11"/>
          </p:nvPr>
        </p:nvSpPr>
        <p:spPr/>
        <p:txBody>
          <a:bodyPr/>
          <a:lstStyle/>
          <a:p>
            <a:pPr marL="0" marR="0" lvl="0" indent="0" algn="r" defTabSz="685800" rtl="0" eaLnBrk="1" fontAlgn="base" latinLnBrk="0" hangingPunct="1">
              <a:lnSpc>
                <a:spcPct val="100000"/>
              </a:lnSpc>
              <a:spcBef>
                <a:spcPct val="0"/>
              </a:spcBef>
              <a:spcAft>
                <a:spcPct val="0"/>
              </a:spcAft>
              <a:buClrTx/>
              <a:buSzTx/>
              <a:buFontTx/>
              <a:buNone/>
              <a:tabLst/>
              <a:defRPr/>
            </a:pPr>
            <a:fld id="{453CC3A6-4BBE-4722-963B-0F2471C635E5}" type="slidenum">
              <a:rPr kumimoji="0" lang="en-US" sz="1050" b="0" i="0" u="none" strike="noStrike" kern="1200" cap="none" spc="0" normalizeH="0" baseline="0" noProof="0">
                <a:ln>
                  <a:noFill/>
                </a:ln>
                <a:solidFill>
                  <a:srgbClr val="0F1540">
                    <a:lumMod val="90000"/>
                    <a:lumOff val="10000"/>
                  </a:srgbClr>
                </a:solidFill>
                <a:effectLst/>
                <a:uLnTx/>
                <a:uFillTx/>
                <a:latin typeface="Lato" panose="020F0502020204030203" pitchFamily="34" charset="0"/>
                <a:ea typeface="+mn-ea"/>
                <a:cs typeface="Arial" charset="0"/>
              </a:rPr>
              <a:pPr marL="0" marR="0" lvl="0" indent="0" algn="r" defTabSz="685800" rtl="0" eaLnBrk="1" fontAlgn="base" latinLnBrk="0" hangingPunct="1">
                <a:lnSpc>
                  <a:spcPct val="100000"/>
                </a:lnSpc>
                <a:spcBef>
                  <a:spcPct val="0"/>
                </a:spcBef>
                <a:spcAft>
                  <a:spcPct val="0"/>
                </a:spcAft>
                <a:buClrTx/>
                <a:buSzTx/>
                <a:buFontTx/>
                <a:buNone/>
                <a:tabLst/>
                <a:defRPr/>
              </a:pPr>
              <a:t>32</a:t>
            </a:fld>
            <a:endParaRPr kumimoji="0" lang="en-US" sz="1050" b="0" i="0" u="none" strike="noStrike" kern="1200" cap="none" spc="0" normalizeH="0" baseline="0" noProof="0" dirty="0">
              <a:ln>
                <a:noFill/>
              </a:ln>
              <a:solidFill>
                <a:srgbClr val="0F1540">
                  <a:lumMod val="90000"/>
                  <a:lumOff val="10000"/>
                </a:srgbClr>
              </a:solidFill>
              <a:effectLst/>
              <a:uLnTx/>
              <a:uFillTx/>
              <a:latin typeface="Lato" panose="020F0502020204030203" pitchFamily="34" charset="0"/>
              <a:ea typeface="+mn-ea"/>
              <a:cs typeface="Arial" charset="0"/>
            </a:endParaRPr>
          </a:p>
        </p:txBody>
      </p:sp>
    </p:spTree>
    <p:extLst>
      <p:ext uri="{BB962C8B-B14F-4D97-AF65-F5344CB8AC3E}">
        <p14:creationId xmlns:p14="http://schemas.microsoft.com/office/powerpoint/2010/main" val="16134626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975"/>
        <p:cNvGrpSpPr/>
        <p:nvPr/>
      </p:nvGrpSpPr>
      <p:grpSpPr>
        <a:xfrm>
          <a:off x="0" y="0"/>
          <a:ext cx="0" cy="0"/>
          <a:chOff x="0" y="0"/>
          <a:chExt cx="0" cy="0"/>
        </a:xfrm>
      </p:grpSpPr>
      <p:sp>
        <p:nvSpPr>
          <p:cNvPr id="976" name="Shape 976"/>
          <p:cNvSpPr txBox="1">
            <a:spLocks noGrp="1"/>
          </p:cNvSpPr>
          <p:nvPr>
            <p:ph type="title"/>
          </p:nvPr>
        </p:nvSpPr>
        <p:spPr/>
        <p:txBody>
          <a:bodyPr/>
          <a:lstStyle/>
          <a:p>
            <a:r>
              <a:rPr lang="en-US" smtClean="0">
                <a:sym typeface="Arial"/>
              </a:rPr>
              <a:t>CCR IEP Video</a:t>
            </a:r>
            <a:endParaRPr lang="en-US">
              <a:sym typeface="Arial"/>
            </a:endParaRPr>
          </a:p>
        </p:txBody>
      </p:sp>
      <p:sp>
        <p:nvSpPr>
          <p:cNvPr id="978" name="Shape 978"/>
          <p:cNvSpPr txBox="1">
            <a:spLocks noGrp="1"/>
          </p:cNvSpPr>
          <p:nvPr>
            <p:ph type="dt" sz="half" idx="10"/>
          </p:nvPr>
        </p:nvSpPr>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F1540">
                    <a:lumMod val="90000"/>
                    <a:lumOff val="10000"/>
                  </a:srgbClr>
                </a:solidFill>
                <a:effectLst/>
                <a:uLnTx/>
                <a:uFillTx/>
                <a:latin typeface="Lato" panose="020F0502020204030203" pitchFamily="34" charset="0"/>
                <a:ea typeface="+mn-ea"/>
                <a:cs typeface="Arial" charset="0"/>
                <a:sym typeface="Questrial"/>
              </a:rPr>
              <a:t>April 2018</a:t>
            </a:r>
          </a:p>
        </p:txBody>
      </p:sp>
      <p:sp>
        <p:nvSpPr>
          <p:cNvPr id="979" name="Shape 979"/>
          <p:cNvSpPr txBox="1">
            <a:spLocks noGrp="1"/>
          </p:cNvSpPr>
          <p:nvPr>
            <p:ph type="sldNum" sz="quarter" idx="11"/>
          </p:nvPr>
        </p:nvSpPr>
        <p:spPr/>
        <p:txBody>
          <a:bodyPr/>
          <a:lstStyle/>
          <a:p>
            <a:pPr marL="0" marR="0" lvl="0" indent="0" algn="r" defTabSz="685800" rtl="0" eaLnBrk="1" fontAlgn="base" latinLnBrk="0" hangingPunct="1">
              <a:lnSpc>
                <a:spcPct val="100000"/>
              </a:lnSpc>
              <a:spcBef>
                <a:spcPct val="0"/>
              </a:spcBef>
              <a:spcAft>
                <a:spcPct val="0"/>
              </a:spcAft>
              <a:buClrTx/>
              <a:buSzTx/>
              <a:buFontTx/>
              <a:buNone/>
              <a:tabLst/>
              <a:defRPr/>
            </a:pPr>
            <a:fld id="{00000000-1234-1234-1234-123412341234}" type="slidenum">
              <a:rPr kumimoji="0" lang="en-US" sz="1050" b="0" i="0" u="none" strike="noStrike" kern="1200" cap="none" spc="0" normalizeH="0" baseline="0" noProof="0">
                <a:ln>
                  <a:noFill/>
                </a:ln>
                <a:solidFill>
                  <a:srgbClr val="0F1540">
                    <a:lumMod val="90000"/>
                    <a:lumOff val="10000"/>
                  </a:srgbClr>
                </a:solidFill>
                <a:effectLst/>
                <a:uLnTx/>
                <a:uFillTx/>
                <a:latin typeface="Lato" panose="020F0502020204030203" pitchFamily="34" charset="0"/>
                <a:ea typeface="+mn-ea"/>
                <a:cs typeface="Arial" charset="0"/>
                <a:sym typeface="Questrial"/>
              </a:rPr>
              <a:pPr marL="0" marR="0" lvl="0" indent="0" algn="r" defTabSz="685800" rtl="0" eaLnBrk="1" fontAlgn="base" latinLnBrk="0" hangingPunct="1">
                <a:lnSpc>
                  <a:spcPct val="100000"/>
                </a:lnSpc>
                <a:spcBef>
                  <a:spcPct val="0"/>
                </a:spcBef>
                <a:spcAft>
                  <a:spcPct val="0"/>
                </a:spcAft>
                <a:buClrTx/>
                <a:buSzTx/>
                <a:buFontTx/>
                <a:buNone/>
                <a:tabLst/>
                <a:defRPr/>
              </a:pPr>
              <a:t>33</a:t>
            </a:fld>
            <a:endParaRPr kumimoji="0" lang="en-US" sz="1050" b="0" i="0" u="none" strike="noStrike" kern="1200" cap="none" spc="0" normalizeH="0" baseline="0" noProof="0">
              <a:ln>
                <a:noFill/>
              </a:ln>
              <a:solidFill>
                <a:srgbClr val="0F1540">
                  <a:lumMod val="90000"/>
                  <a:lumOff val="10000"/>
                </a:srgbClr>
              </a:solidFill>
              <a:effectLst/>
              <a:uLnTx/>
              <a:uFillTx/>
              <a:latin typeface="Lato" panose="020F0502020204030203" pitchFamily="34" charset="0"/>
              <a:ea typeface="+mn-ea"/>
              <a:cs typeface="Arial" charset="0"/>
              <a:sym typeface="Questrial"/>
            </a:endParaRPr>
          </a:p>
        </p:txBody>
      </p:sp>
      <p:pic>
        <p:nvPicPr>
          <p:cNvPr id="18" name="Content Placeholder 17"/>
          <p:cNvPicPr>
            <a:picLocks noGrp="1" noChangeAspect="1"/>
          </p:cNvPicPr>
          <p:nvPr>
            <p:ph idx="1"/>
          </p:nvPr>
        </p:nvPicPr>
        <p:blipFill>
          <a:blip r:embed="rId3"/>
          <a:stretch>
            <a:fillRect/>
          </a:stretch>
        </p:blipFill>
        <p:spPr>
          <a:xfrm>
            <a:off x="2057400" y="1354347"/>
            <a:ext cx="4695825" cy="3579826"/>
          </a:xfrm>
          <a:prstGeom prst="rect">
            <a:avLst/>
          </a:prstGeom>
        </p:spPr>
      </p:pic>
      <p:pic>
        <p:nvPicPr>
          <p:cNvPr id="21" name="Picture 20">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66698" y="3337762"/>
            <a:ext cx="824887" cy="579998"/>
          </a:xfrm>
          <a:prstGeom prst="rect">
            <a:avLst/>
          </a:prstGeom>
        </p:spPr>
      </p:pic>
    </p:spTree>
    <p:extLst>
      <p:ext uri="{BB962C8B-B14F-4D97-AF65-F5344CB8AC3E}">
        <p14:creationId xmlns:p14="http://schemas.microsoft.com/office/powerpoint/2010/main" val="9307994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Step 5 Resources</a:t>
            </a:r>
            <a:endParaRPr lang="en-US" dirty="0"/>
          </a:p>
        </p:txBody>
      </p:sp>
      <p:sp>
        <p:nvSpPr>
          <p:cNvPr id="3" name="Text Placeholder 2"/>
          <p:cNvSpPr>
            <a:spLocks noGrp="1"/>
          </p:cNvSpPr>
          <p:nvPr>
            <p:ph type="body" sz="quarter" idx="14"/>
          </p:nvPr>
        </p:nvSpPr>
        <p:spPr>
          <a:xfrm>
            <a:off x="966747" y="1045028"/>
            <a:ext cx="7210505" cy="3946071"/>
          </a:xfrm>
        </p:spPr>
        <p:txBody>
          <a:bodyPr>
            <a:normAutofit/>
          </a:bodyPr>
          <a:lstStyle/>
          <a:p>
            <a:r>
              <a:rPr lang="en-US" sz="1800" b="0" dirty="0">
                <a:solidFill>
                  <a:srgbClr val="262087"/>
                </a:solidFill>
                <a:hlinkClick r:id="rId3"/>
              </a:rPr>
              <a:t>Universal Design for Learning</a:t>
            </a:r>
            <a:endParaRPr lang="en-US" sz="1800" b="0" dirty="0">
              <a:solidFill>
                <a:srgbClr val="262087"/>
              </a:solidFill>
            </a:endParaRPr>
          </a:p>
          <a:p>
            <a:r>
              <a:rPr lang="en-US" sz="1800" b="0" dirty="0">
                <a:solidFill>
                  <a:srgbClr val="262087"/>
                </a:solidFill>
              </a:rPr>
              <a:t>OSERS </a:t>
            </a:r>
            <a:r>
              <a:rPr lang="en-US" sz="1800" b="0" dirty="0">
                <a:solidFill>
                  <a:srgbClr val="262087"/>
                </a:solidFill>
                <a:hlinkClick r:id="rId4"/>
              </a:rPr>
              <a:t>Policy Letter- </a:t>
            </a:r>
            <a:r>
              <a:rPr lang="en-US" sz="1800" b="0" dirty="0">
                <a:solidFill>
                  <a:srgbClr val="262087"/>
                </a:solidFill>
              </a:rPr>
              <a:t>FAPE and IEPs</a:t>
            </a:r>
          </a:p>
          <a:p>
            <a:r>
              <a:rPr lang="en-US" sz="1800" b="0" dirty="0">
                <a:solidFill>
                  <a:srgbClr val="262087"/>
                </a:solidFill>
              </a:rPr>
              <a:t>OSERS </a:t>
            </a:r>
            <a:r>
              <a:rPr lang="en-US" sz="1800" b="0" dirty="0">
                <a:solidFill>
                  <a:srgbClr val="262087"/>
                </a:solidFill>
                <a:hlinkClick r:id="rId5"/>
              </a:rPr>
              <a:t>Policy Letter- </a:t>
            </a:r>
            <a:r>
              <a:rPr lang="en-US" sz="1800" b="0" dirty="0">
                <a:solidFill>
                  <a:srgbClr val="262087"/>
                </a:solidFill>
              </a:rPr>
              <a:t>IEPs and Behavior Support</a:t>
            </a:r>
          </a:p>
          <a:p>
            <a:r>
              <a:rPr lang="en-US" sz="1800" b="0" dirty="0">
                <a:solidFill>
                  <a:srgbClr val="262087"/>
                </a:solidFill>
                <a:hlinkClick r:id="rId6"/>
              </a:rPr>
              <a:t>Wisconsin </a:t>
            </a:r>
            <a:r>
              <a:rPr lang="en-US" sz="1800" b="0" dirty="0" err="1">
                <a:solidFill>
                  <a:srgbClr val="262087"/>
                </a:solidFill>
                <a:hlinkClick r:id="rId6"/>
              </a:rPr>
              <a:t>RtI</a:t>
            </a:r>
            <a:r>
              <a:rPr lang="en-US" sz="1800" b="0" dirty="0">
                <a:solidFill>
                  <a:srgbClr val="262087"/>
                </a:solidFill>
                <a:hlinkClick r:id="rId6"/>
              </a:rPr>
              <a:t> Center</a:t>
            </a:r>
            <a:endParaRPr lang="en-US" sz="1800" b="0" dirty="0">
              <a:solidFill>
                <a:srgbClr val="262087"/>
              </a:solidFill>
            </a:endParaRPr>
          </a:p>
          <a:p>
            <a:r>
              <a:rPr lang="en-US" sz="1800" b="0" dirty="0">
                <a:solidFill>
                  <a:srgbClr val="262087"/>
                </a:solidFill>
                <a:hlinkClick r:id="rId7"/>
              </a:rPr>
              <a:t>Special Education Program Areas </a:t>
            </a:r>
            <a:endParaRPr lang="en-US" sz="1800" b="0" dirty="0">
              <a:solidFill>
                <a:srgbClr val="262087"/>
              </a:solidFill>
            </a:endParaRPr>
          </a:p>
          <a:p>
            <a:r>
              <a:rPr lang="en-US" sz="1800" b="0" dirty="0">
                <a:solidFill>
                  <a:srgbClr val="262087"/>
                </a:solidFill>
              </a:rPr>
              <a:t>DPI Resources </a:t>
            </a:r>
            <a:r>
              <a:rPr lang="en-US" sz="1800" b="0" dirty="0">
                <a:solidFill>
                  <a:srgbClr val="262087"/>
                </a:solidFill>
                <a:hlinkClick r:id="rId8"/>
              </a:rPr>
              <a:t>Behavior and IEPs</a:t>
            </a:r>
            <a:endParaRPr lang="en-US" sz="1800" b="0" dirty="0">
              <a:solidFill>
                <a:srgbClr val="262087"/>
              </a:solidFill>
            </a:endParaRPr>
          </a:p>
          <a:p>
            <a:r>
              <a:rPr lang="en-US" sz="1800" b="0" dirty="0">
                <a:solidFill>
                  <a:srgbClr val="262087"/>
                </a:solidFill>
              </a:rPr>
              <a:t>Also see: </a:t>
            </a:r>
            <a:r>
              <a:rPr lang="en-US" sz="1800" b="0" dirty="0">
                <a:solidFill>
                  <a:srgbClr val="262087"/>
                </a:solidFill>
                <a:hlinkClick r:id="rId9"/>
              </a:rPr>
              <a:t>https://dpi.wi.gov/sped/college-and-career-ready-ieps/5-step-process/step5</a:t>
            </a:r>
            <a:r>
              <a:rPr lang="en-US" sz="1800" b="0" dirty="0">
                <a:solidFill>
                  <a:srgbClr val="262087"/>
                </a:solidFill>
              </a:rPr>
              <a:t> </a:t>
            </a:r>
          </a:p>
          <a:p>
            <a:endParaRPr lang="en-US" dirty="0"/>
          </a:p>
          <a:p>
            <a:endParaRPr lang="en-US" dirty="0"/>
          </a:p>
        </p:txBody>
      </p:sp>
    </p:spTree>
    <p:extLst>
      <p:ext uri="{BB962C8B-B14F-4D97-AF65-F5344CB8AC3E}">
        <p14:creationId xmlns:p14="http://schemas.microsoft.com/office/powerpoint/2010/main" val="32679504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fontScale="92500" lnSpcReduction="20000"/>
          </a:bodyPr>
          <a:lstStyle/>
          <a:p>
            <a:pPr>
              <a:spcAft>
                <a:spcPts val="0"/>
              </a:spcAft>
            </a:pPr>
            <a:r>
              <a:rPr lang="en-US" dirty="0" smtClean="0"/>
              <a:t>Step 5: Analyze Progress Towards Goals</a:t>
            </a:r>
          </a:p>
          <a:p>
            <a:pPr>
              <a:spcAft>
                <a:spcPts val="0"/>
              </a:spcAft>
            </a:pPr>
            <a:r>
              <a:rPr lang="en-US" sz="3000" dirty="0" smtClean="0"/>
              <a:t>Resources for Families</a:t>
            </a:r>
            <a:endParaRPr lang="en-US" sz="3000" dirty="0"/>
          </a:p>
        </p:txBody>
      </p:sp>
      <p:sp>
        <p:nvSpPr>
          <p:cNvPr id="3" name="Text Placeholder 2"/>
          <p:cNvSpPr>
            <a:spLocks noGrp="1"/>
          </p:cNvSpPr>
          <p:nvPr>
            <p:ph type="body" sz="quarter" idx="14"/>
          </p:nvPr>
        </p:nvSpPr>
        <p:spPr>
          <a:xfrm>
            <a:off x="1026014" y="1028096"/>
            <a:ext cx="7091972" cy="4026504"/>
          </a:xfrm>
        </p:spPr>
        <p:txBody>
          <a:bodyPr>
            <a:normAutofit/>
          </a:bodyPr>
          <a:lstStyle/>
          <a:p>
            <a:r>
              <a:rPr lang="en-US" sz="1800" b="0" dirty="0">
                <a:solidFill>
                  <a:srgbClr val="262087"/>
                </a:solidFill>
              </a:rPr>
              <a:t> </a:t>
            </a:r>
            <a:r>
              <a:rPr lang="en-US" sz="1800" b="0" dirty="0">
                <a:solidFill>
                  <a:srgbClr val="262087"/>
                </a:solidFill>
                <a:hlinkClick r:id="rId3"/>
              </a:rPr>
              <a:t>How Will I Know If My Child is Making Progress? </a:t>
            </a:r>
            <a:r>
              <a:rPr lang="en-US" sz="1800" b="0" dirty="0">
                <a:solidFill>
                  <a:srgbClr val="262087"/>
                </a:solidFill>
              </a:rPr>
              <a:t> from PACER Center</a:t>
            </a:r>
          </a:p>
          <a:p>
            <a:r>
              <a:rPr lang="en-US" sz="1800" b="0" dirty="0">
                <a:solidFill>
                  <a:srgbClr val="262087"/>
                </a:solidFill>
                <a:hlinkClick r:id="rId4"/>
              </a:rPr>
              <a:t>Balanced Assessment </a:t>
            </a:r>
            <a:r>
              <a:rPr lang="en-US" sz="1800" b="0" dirty="0">
                <a:solidFill>
                  <a:srgbClr val="262087"/>
                </a:solidFill>
              </a:rPr>
              <a:t>and </a:t>
            </a:r>
            <a:r>
              <a:rPr lang="en-US" sz="1800" b="0" dirty="0">
                <a:solidFill>
                  <a:srgbClr val="262087"/>
                </a:solidFill>
                <a:hlinkClick r:id="rId5"/>
              </a:rPr>
              <a:t>Progress Monitoring Overview</a:t>
            </a:r>
            <a:r>
              <a:rPr lang="en-US" sz="1800" b="0" dirty="0">
                <a:solidFill>
                  <a:srgbClr val="262087"/>
                </a:solidFill>
              </a:rPr>
              <a:t> </a:t>
            </a:r>
            <a:r>
              <a:rPr lang="en-US" sz="1800" b="0" dirty="0" smtClean="0">
                <a:solidFill>
                  <a:srgbClr val="262087"/>
                </a:solidFill>
              </a:rPr>
              <a:t> - WI </a:t>
            </a:r>
            <a:r>
              <a:rPr lang="en-US" sz="1800" b="0" dirty="0" err="1">
                <a:solidFill>
                  <a:srgbClr val="262087"/>
                </a:solidFill>
                <a:hlinkClick r:id="rId6"/>
              </a:rPr>
              <a:t>RtI</a:t>
            </a:r>
            <a:r>
              <a:rPr lang="en-US" sz="1800" b="0" dirty="0">
                <a:solidFill>
                  <a:srgbClr val="262087"/>
                </a:solidFill>
                <a:hlinkClick r:id="rId6"/>
              </a:rPr>
              <a:t> Center</a:t>
            </a:r>
            <a:r>
              <a:rPr lang="en-US" sz="1800" b="0" dirty="0">
                <a:solidFill>
                  <a:srgbClr val="262087"/>
                </a:solidFill>
              </a:rPr>
              <a:t> Resources </a:t>
            </a:r>
          </a:p>
          <a:p>
            <a:r>
              <a:rPr lang="en-US" sz="1800" b="0" dirty="0">
                <a:solidFill>
                  <a:srgbClr val="262087"/>
                </a:solidFill>
              </a:rPr>
              <a:t>Center on Response to Intervention (</a:t>
            </a:r>
            <a:r>
              <a:rPr lang="en-US" sz="1800" b="0" dirty="0" err="1">
                <a:solidFill>
                  <a:srgbClr val="262087"/>
                </a:solidFill>
              </a:rPr>
              <a:t>RtI</a:t>
            </a:r>
            <a:r>
              <a:rPr lang="en-US" sz="1800" b="0" dirty="0">
                <a:solidFill>
                  <a:srgbClr val="262087"/>
                </a:solidFill>
              </a:rPr>
              <a:t>) </a:t>
            </a:r>
            <a:r>
              <a:rPr lang="en-US" sz="1800" b="0" dirty="0">
                <a:solidFill>
                  <a:srgbClr val="262087"/>
                </a:solidFill>
                <a:hlinkClick r:id="rId7"/>
              </a:rPr>
              <a:t>Family Resources</a:t>
            </a:r>
            <a:endParaRPr lang="en-US" sz="1800" b="0" dirty="0">
              <a:solidFill>
                <a:srgbClr val="262087"/>
              </a:solidFill>
            </a:endParaRPr>
          </a:p>
          <a:p>
            <a:r>
              <a:rPr lang="en-US" sz="1800" b="0" dirty="0">
                <a:solidFill>
                  <a:srgbClr val="262087"/>
                </a:solidFill>
                <a:hlinkClick r:id="rId8"/>
              </a:rPr>
              <a:t>Student Progress Monitoring: What This Means for Your Child </a:t>
            </a:r>
            <a:r>
              <a:rPr lang="en-US" sz="1800" b="0" dirty="0">
                <a:solidFill>
                  <a:srgbClr val="262087"/>
                </a:solidFill>
              </a:rPr>
              <a:t>(Archived  National Center on Student Progress Monitoring)</a:t>
            </a:r>
          </a:p>
          <a:p>
            <a:endParaRPr lang="en-US" dirty="0"/>
          </a:p>
        </p:txBody>
      </p:sp>
    </p:spTree>
    <p:extLst>
      <p:ext uri="{BB962C8B-B14F-4D97-AF65-F5344CB8AC3E}">
        <p14:creationId xmlns:p14="http://schemas.microsoft.com/office/powerpoint/2010/main" val="351186330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fontScale="92500"/>
          </a:bodyPr>
          <a:lstStyle/>
          <a:p>
            <a:r>
              <a:rPr lang="en-US" dirty="0" smtClean="0"/>
              <a:t>Additional Resources for Family Engagement</a:t>
            </a:r>
            <a:endParaRPr lang="en-US" dirty="0"/>
          </a:p>
        </p:txBody>
      </p:sp>
      <p:sp>
        <p:nvSpPr>
          <p:cNvPr id="3" name="Text Placeholder 2"/>
          <p:cNvSpPr>
            <a:spLocks noGrp="1"/>
          </p:cNvSpPr>
          <p:nvPr>
            <p:ph type="body" sz="quarter" idx="14"/>
          </p:nvPr>
        </p:nvSpPr>
        <p:spPr>
          <a:xfrm>
            <a:off x="975214" y="1011162"/>
            <a:ext cx="7193572" cy="4060371"/>
          </a:xfrm>
        </p:spPr>
        <p:txBody>
          <a:bodyPr>
            <a:normAutofit fontScale="85000" lnSpcReduction="10000"/>
          </a:bodyPr>
          <a:lstStyle/>
          <a:p>
            <a:pPr marL="0" indent="0">
              <a:buNone/>
            </a:pPr>
            <a:r>
              <a:rPr lang="en-US" b="0" dirty="0">
                <a:solidFill>
                  <a:srgbClr val="262087"/>
                </a:solidFill>
                <a:hlinkClick r:id="rId3"/>
              </a:rPr>
              <a:t>http://www.livebinders.com/play/play?id=2191148</a:t>
            </a:r>
            <a:endParaRPr lang="en-US" b="0" dirty="0">
              <a:solidFill>
                <a:srgbClr val="262087"/>
              </a:solidFill>
            </a:endParaRPr>
          </a:p>
          <a:p>
            <a:r>
              <a:rPr lang="en-US" b="0" dirty="0">
                <a:solidFill>
                  <a:srgbClr val="262087"/>
                </a:solidFill>
              </a:rPr>
              <a:t>Understood School and Learning </a:t>
            </a:r>
          </a:p>
          <a:p>
            <a:r>
              <a:rPr lang="en-US" b="0" dirty="0">
                <a:solidFill>
                  <a:srgbClr val="262087"/>
                </a:solidFill>
              </a:rPr>
              <a:t>Michigan Alliance for Families: Progress Monitoring</a:t>
            </a:r>
          </a:p>
          <a:p>
            <a:r>
              <a:rPr lang="en-US" b="0" dirty="0">
                <a:solidFill>
                  <a:srgbClr val="262087"/>
                </a:solidFill>
              </a:rPr>
              <a:t>National PTA: Parent’s Guide to Student Success  </a:t>
            </a:r>
          </a:p>
          <a:p>
            <a:r>
              <a:rPr lang="en-US" b="0" dirty="0">
                <a:solidFill>
                  <a:srgbClr val="262087"/>
                </a:solidFill>
              </a:rPr>
              <a:t>Reading Rockets: Building Parent-Teacher relationships</a:t>
            </a:r>
          </a:p>
          <a:p>
            <a:r>
              <a:rPr lang="en-US" b="0" dirty="0">
                <a:solidFill>
                  <a:srgbClr val="262087"/>
                </a:solidFill>
              </a:rPr>
              <a:t>YouTube: </a:t>
            </a:r>
            <a:r>
              <a:rPr lang="en-US" b="0" dirty="0">
                <a:solidFill>
                  <a:srgbClr val="262087"/>
                </a:solidFill>
                <a:hlinkClick r:id="rId4"/>
              </a:rPr>
              <a:t>Do’s and Don'ts of IEP meetings</a:t>
            </a:r>
            <a:endParaRPr lang="en-US" b="0" dirty="0">
              <a:solidFill>
                <a:srgbClr val="262087"/>
              </a:solidFill>
            </a:endParaRPr>
          </a:p>
          <a:p>
            <a:pPr marL="0" indent="0">
              <a:buNone/>
            </a:pPr>
            <a:endParaRPr lang="en-US" b="0" dirty="0">
              <a:solidFill>
                <a:srgbClr val="262087"/>
              </a:solidFill>
            </a:endParaRPr>
          </a:p>
          <a:p>
            <a:pPr marL="0" indent="0">
              <a:buNone/>
            </a:pPr>
            <a:r>
              <a:rPr lang="en-US" sz="2000" b="0" dirty="0">
                <a:solidFill>
                  <a:srgbClr val="262087"/>
                </a:solidFill>
              </a:rPr>
              <a:t>Also see: </a:t>
            </a:r>
            <a:r>
              <a:rPr lang="en-US" sz="2000" b="0" dirty="0">
                <a:solidFill>
                  <a:srgbClr val="262087"/>
                </a:solidFill>
                <a:hlinkClick r:id="rId5"/>
              </a:rPr>
              <a:t>Wisconsin Statewide Parent Educator Initiative  </a:t>
            </a:r>
            <a:endParaRPr lang="en-US" sz="2000" b="0" dirty="0">
              <a:solidFill>
                <a:srgbClr val="262087"/>
              </a:solidFill>
            </a:endParaRPr>
          </a:p>
          <a:p>
            <a:endParaRPr lang="en-US" dirty="0"/>
          </a:p>
        </p:txBody>
      </p:sp>
    </p:spTree>
    <p:extLst>
      <p:ext uri="{BB962C8B-B14F-4D97-AF65-F5344CB8AC3E}">
        <p14:creationId xmlns:p14="http://schemas.microsoft.com/office/powerpoint/2010/main" val="289432612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Step </a:t>
            </a:r>
            <a:r>
              <a:rPr lang="en-US" dirty="0"/>
              <a:t>5</a:t>
            </a:r>
            <a:r>
              <a:rPr lang="en-US" dirty="0" smtClean="0"/>
              <a:t> Debrief</a:t>
            </a:r>
            <a:endParaRPr lang="en-US" dirty="0"/>
          </a:p>
        </p:txBody>
      </p:sp>
      <p:sp>
        <p:nvSpPr>
          <p:cNvPr id="3" name="Text Placeholder 2"/>
          <p:cNvSpPr>
            <a:spLocks noGrp="1"/>
          </p:cNvSpPr>
          <p:nvPr>
            <p:ph type="body" sz="quarter" idx="14"/>
          </p:nvPr>
        </p:nvSpPr>
        <p:spPr>
          <a:xfrm>
            <a:off x="2047946" y="1658605"/>
            <a:ext cx="5046877" cy="2512779"/>
          </a:xfrm>
        </p:spPr>
        <p:txBody>
          <a:bodyPr/>
          <a:lstStyle/>
          <a:p>
            <a:pPr marL="0" indent="0" algn="ctr">
              <a:buNone/>
            </a:pPr>
            <a:r>
              <a:rPr lang="en-US" b="0" dirty="0" smtClean="0">
                <a:solidFill>
                  <a:srgbClr val="333399"/>
                </a:solidFill>
              </a:rPr>
              <a:t>Questions?</a:t>
            </a:r>
          </a:p>
          <a:p>
            <a:pPr marL="0" indent="0" algn="ctr">
              <a:buNone/>
            </a:pPr>
            <a:endParaRPr lang="en-US" b="0" dirty="0">
              <a:solidFill>
                <a:srgbClr val="333399"/>
              </a:solidFill>
            </a:endParaRPr>
          </a:p>
          <a:p>
            <a:pPr marL="0" indent="0" algn="ctr">
              <a:buNone/>
            </a:pPr>
            <a:endParaRPr lang="en-US" b="0" dirty="0" smtClean="0">
              <a:solidFill>
                <a:srgbClr val="333399"/>
              </a:solidFill>
            </a:endParaRPr>
          </a:p>
          <a:p>
            <a:pPr marL="0" indent="0" algn="ctr">
              <a:buNone/>
            </a:pPr>
            <a:r>
              <a:rPr lang="en-US" b="0" dirty="0" smtClean="0">
                <a:solidFill>
                  <a:srgbClr val="333399"/>
                </a:solidFill>
              </a:rPr>
              <a:t>Comments</a:t>
            </a:r>
            <a:endParaRPr lang="en-US" b="0" dirty="0">
              <a:solidFill>
                <a:srgbClr val="333399"/>
              </a:solidFill>
            </a:endParaRPr>
          </a:p>
        </p:txBody>
      </p:sp>
      <p:pic>
        <p:nvPicPr>
          <p:cNvPr id="4" name="Picture 3"/>
          <p:cNvPicPr>
            <a:picLocks noChangeAspect="1"/>
          </p:cNvPicPr>
          <p:nvPr/>
        </p:nvPicPr>
        <p:blipFill>
          <a:blip r:embed="rId3" cstate="print"/>
          <a:stretch>
            <a:fillRect/>
          </a:stretch>
        </p:blipFill>
        <p:spPr>
          <a:xfrm>
            <a:off x="3629540" y="2408928"/>
            <a:ext cx="1883687" cy="1012132"/>
          </a:xfrm>
          <a:prstGeom prst="rect">
            <a:avLst/>
          </a:prstGeom>
        </p:spPr>
      </p:pic>
    </p:spTree>
    <p:extLst>
      <p:ext uri="{BB962C8B-B14F-4D97-AF65-F5344CB8AC3E}">
        <p14:creationId xmlns:p14="http://schemas.microsoft.com/office/powerpoint/2010/main" val="274558185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Thank you!</a:t>
            </a:r>
            <a:endParaRPr lang="en-US" dirty="0"/>
          </a:p>
        </p:txBody>
      </p:sp>
      <p:pic>
        <p:nvPicPr>
          <p:cNvPr id="4" name="Picture 2" descr="http://www.jongleurs.com/wp-content/uploads/2013/05/Thank-You-message2_edited-1.png"/>
          <p:cNvPicPr>
            <a:picLocks noChangeAspect="1" noChangeArrowheads="1"/>
          </p:cNvPicPr>
          <p:nvPr/>
        </p:nvPicPr>
        <p:blipFill>
          <a:blip r:embed="rId3" cstate="print"/>
          <a:srcRect/>
          <a:stretch>
            <a:fillRect/>
          </a:stretch>
        </p:blipFill>
        <p:spPr bwMode="auto">
          <a:xfrm>
            <a:off x="553007" y="921657"/>
            <a:ext cx="8037986" cy="3952010"/>
          </a:xfrm>
          <a:prstGeom prst="rect">
            <a:avLst/>
          </a:prstGeom>
          <a:noFill/>
        </p:spPr>
      </p:pic>
    </p:spTree>
    <p:extLst>
      <p:ext uri="{BB962C8B-B14F-4D97-AF65-F5344CB8AC3E}">
        <p14:creationId xmlns:p14="http://schemas.microsoft.com/office/powerpoint/2010/main" val="37125009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fontScale="85000" lnSpcReduction="20000"/>
          </a:bodyPr>
          <a:lstStyle/>
          <a:p>
            <a:pPr>
              <a:spcAft>
                <a:spcPts val="0"/>
              </a:spcAft>
            </a:pPr>
            <a:r>
              <a:rPr lang="en-US" dirty="0" smtClean="0"/>
              <a:t>College and Career Ready IEP</a:t>
            </a:r>
          </a:p>
          <a:p>
            <a:pPr>
              <a:spcAft>
                <a:spcPts val="0"/>
              </a:spcAft>
            </a:pPr>
            <a:r>
              <a:rPr lang="en-US" dirty="0" smtClean="0"/>
              <a:t>5 Step Process</a:t>
            </a:r>
            <a:endParaRPr lang="en-US" dirty="0"/>
          </a:p>
        </p:txBody>
      </p:sp>
      <p:sp>
        <p:nvSpPr>
          <p:cNvPr id="5" name="Shape 594">
            <a:hlinkClick r:id="rId3"/>
          </p:cNvPr>
          <p:cNvSpPr/>
          <p:nvPr/>
        </p:nvSpPr>
        <p:spPr>
          <a:xfrm>
            <a:off x="8151347" y="179428"/>
            <a:ext cx="581400" cy="562800"/>
          </a:xfrm>
          <a:custGeom>
            <a:avLst/>
            <a:gdLst/>
            <a:ahLst/>
            <a:cxnLst/>
            <a:rect l="0" t="0" r="0" b="0"/>
            <a:pathLst>
              <a:path w="120000" h="120000" extrusionOk="0">
                <a:moveTo>
                  <a:pt x="0" y="0"/>
                </a:moveTo>
                <a:lnTo>
                  <a:pt x="120000" y="0"/>
                </a:lnTo>
                <a:lnTo>
                  <a:pt x="120000" y="120000"/>
                </a:lnTo>
                <a:lnTo>
                  <a:pt x="0" y="120000"/>
                </a:lnTo>
                <a:close/>
                <a:moveTo>
                  <a:pt x="27329" y="14999"/>
                </a:moveTo>
                <a:lnTo>
                  <a:pt x="70890" y="14999"/>
                </a:lnTo>
                <a:lnTo>
                  <a:pt x="92670" y="37500"/>
                </a:lnTo>
                <a:lnTo>
                  <a:pt x="92670" y="105000"/>
                </a:lnTo>
                <a:lnTo>
                  <a:pt x="27329" y="105000"/>
                </a:lnTo>
                <a:close/>
              </a:path>
              <a:path w="120000" h="120000" fill="darkenLess" extrusionOk="0">
                <a:moveTo>
                  <a:pt x="27329" y="14999"/>
                </a:moveTo>
                <a:lnTo>
                  <a:pt x="70890" y="14999"/>
                </a:lnTo>
                <a:lnTo>
                  <a:pt x="70890" y="37500"/>
                </a:lnTo>
                <a:lnTo>
                  <a:pt x="92670" y="37500"/>
                </a:lnTo>
                <a:lnTo>
                  <a:pt x="92670" y="105000"/>
                </a:lnTo>
                <a:lnTo>
                  <a:pt x="27329" y="105000"/>
                </a:lnTo>
                <a:close/>
              </a:path>
              <a:path w="120000" h="120000" fill="darken" extrusionOk="0">
                <a:moveTo>
                  <a:pt x="70890" y="14999"/>
                </a:moveTo>
                <a:lnTo>
                  <a:pt x="70890" y="37500"/>
                </a:lnTo>
                <a:lnTo>
                  <a:pt x="92670" y="37500"/>
                </a:lnTo>
                <a:close/>
              </a:path>
              <a:path w="120000" h="120000" fill="none" extrusionOk="0">
                <a:moveTo>
                  <a:pt x="27329" y="14999"/>
                </a:moveTo>
                <a:lnTo>
                  <a:pt x="70890" y="14999"/>
                </a:lnTo>
                <a:lnTo>
                  <a:pt x="92670" y="37500"/>
                </a:lnTo>
                <a:lnTo>
                  <a:pt x="92670" y="105000"/>
                </a:lnTo>
                <a:lnTo>
                  <a:pt x="27329" y="105000"/>
                </a:lnTo>
                <a:close/>
                <a:moveTo>
                  <a:pt x="92670" y="37500"/>
                </a:moveTo>
                <a:lnTo>
                  <a:pt x="70890" y="37500"/>
                </a:lnTo>
                <a:lnTo>
                  <a:pt x="70890" y="14999"/>
                </a:lnTo>
              </a:path>
              <a:path w="120000" h="120000" fill="none" extrusionOk="0">
                <a:moveTo>
                  <a:pt x="0" y="0"/>
                </a:moveTo>
                <a:lnTo>
                  <a:pt x="120000" y="0"/>
                </a:lnTo>
                <a:lnTo>
                  <a:pt x="120000" y="120000"/>
                </a:lnTo>
                <a:lnTo>
                  <a:pt x="0" y="120000"/>
                </a:lnTo>
                <a:close/>
              </a:path>
            </a:pathLst>
          </a:custGeom>
          <a:blipFill rotWithShape="1">
            <a:blip r:embed="rId4">
              <a:alphaModFix amt="76000"/>
            </a:blip>
            <a:stretch>
              <a:fillRect/>
            </a:stretch>
          </a:blipFill>
          <a:ln w="25400" cap="flat" cmpd="sng">
            <a:solidFill>
              <a:srgbClr val="084813"/>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 name="Shape 584"/>
          <p:cNvSpPr/>
          <p:nvPr/>
        </p:nvSpPr>
        <p:spPr>
          <a:xfrm>
            <a:off x="2697031" y="1004498"/>
            <a:ext cx="3730200" cy="1195944"/>
          </a:xfrm>
          <a:prstGeom prst="roundRect">
            <a:avLst>
              <a:gd name="adj" fmla="val 16667"/>
            </a:avLst>
          </a:prstGeom>
          <a:solidFill>
            <a:srgbClr val="222F97"/>
          </a:solidFill>
          <a:ln w="25400" cap="flat" cmpd="sng">
            <a:solidFill>
              <a:schemeClr val="accent6"/>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SzPct val="25000"/>
              <a:buNone/>
            </a:pPr>
            <a:r>
              <a:rPr lang="en-US" sz="1600" b="1" dirty="0">
                <a:solidFill>
                  <a:schemeClr val="lt1"/>
                </a:solidFill>
                <a:latin typeface="Lato" panose="020F0502020204030203" pitchFamily="34" charset="0"/>
                <a:ea typeface="Arial"/>
                <a:cs typeface="Arial"/>
                <a:sym typeface="Arial"/>
              </a:rPr>
              <a:t>Step 1. </a:t>
            </a:r>
            <a:r>
              <a:rPr lang="en-US" sz="1600" b="1" dirty="0">
                <a:solidFill>
                  <a:srgbClr val="FFFF00"/>
                </a:solidFill>
                <a:latin typeface="Lato" panose="020F0502020204030203" pitchFamily="34" charset="0"/>
                <a:ea typeface="Arial"/>
                <a:cs typeface="Arial"/>
                <a:sym typeface="Arial"/>
              </a:rPr>
              <a:t>Understand </a:t>
            </a:r>
            <a:r>
              <a:rPr lang="en-US" sz="1600" dirty="0">
                <a:solidFill>
                  <a:schemeClr val="lt1"/>
                </a:solidFill>
                <a:latin typeface="Lato" panose="020F0502020204030203" pitchFamily="34" charset="0"/>
                <a:ea typeface="Arial"/>
                <a:cs typeface="Arial"/>
                <a:sym typeface="Arial"/>
              </a:rPr>
              <a:t>achievement of grade-level academic standards and functional expectations to identify the student’s strengths and needs.</a:t>
            </a:r>
          </a:p>
        </p:txBody>
      </p:sp>
      <p:sp>
        <p:nvSpPr>
          <p:cNvPr id="7" name="Shape 585"/>
          <p:cNvSpPr/>
          <p:nvPr/>
        </p:nvSpPr>
        <p:spPr>
          <a:xfrm>
            <a:off x="4698497" y="2303861"/>
            <a:ext cx="3440400" cy="1127693"/>
          </a:xfrm>
          <a:prstGeom prst="roundRect">
            <a:avLst>
              <a:gd name="adj" fmla="val 16667"/>
            </a:avLst>
          </a:prstGeom>
          <a:solidFill>
            <a:srgbClr val="222F97"/>
          </a:solidFill>
          <a:ln w="25400" cap="flat" cmpd="sng">
            <a:solidFill>
              <a:srgbClr val="0D335E"/>
            </a:solidFill>
            <a:prstDash val="solid"/>
            <a:round/>
            <a:headEnd type="none" w="med" len="med"/>
            <a:tailEnd type="none" w="med" len="med"/>
          </a:ln>
        </p:spPr>
        <p:txBody>
          <a:bodyPr lIns="91425" tIns="45700" rIns="91425" bIns="45700" anchor="ctr" anchorCtr="0">
            <a:noAutofit/>
          </a:bodyPr>
          <a:lstStyle/>
          <a:p>
            <a:pPr marL="0" marR="0" lvl="0" indent="0" algn="ctr" defTabSz="914400" eaLnBrk="1" fontAlgn="base" latinLnBrk="0" hangingPunct="1">
              <a:lnSpc>
                <a:spcPct val="100000"/>
              </a:lnSpc>
              <a:spcBef>
                <a:spcPts val="0"/>
              </a:spcBef>
              <a:spcAft>
                <a:spcPts val="0"/>
              </a:spcAft>
              <a:buClrTx/>
              <a:buSzPct val="25000"/>
              <a:buFontTx/>
              <a:buNone/>
              <a:tabLst/>
              <a:defRPr/>
            </a:pPr>
            <a:r>
              <a:rPr kumimoji="0" lang="en-US" sz="1600" b="1" i="0" u="none" strike="noStrike" kern="0" cap="none" spc="0" normalizeH="0" baseline="0" noProof="0" dirty="0" smtClean="0">
                <a:ln>
                  <a:noFill/>
                </a:ln>
                <a:solidFill>
                  <a:srgbClr val="FFFFFF"/>
                </a:solidFill>
                <a:effectLst/>
                <a:uLnTx/>
                <a:uFillTx/>
                <a:latin typeface="Lato" panose="020F0502020204030203" pitchFamily="34" charset="0"/>
                <a:ea typeface="Arial"/>
                <a:cs typeface="Arial"/>
                <a:sym typeface="Arial"/>
              </a:rPr>
              <a:t>Step 2. </a:t>
            </a:r>
            <a:r>
              <a:rPr kumimoji="0" lang="en-US" sz="1600" b="1" i="0" u="none" strike="noStrike" kern="0" cap="none" spc="0" normalizeH="0" baseline="0" noProof="0" dirty="0" smtClean="0">
                <a:ln>
                  <a:noFill/>
                </a:ln>
                <a:solidFill>
                  <a:srgbClr val="FFFF00"/>
                </a:solidFill>
                <a:effectLst/>
                <a:uLnTx/>
                <a:uFillTx/>
                <a:latin typeface="Lato" panose="020F0502020204030203" pitchFamily="34" charset="0"/>
                <a:ea typeface="Arial"/>
                <a:cs typeface="Arial"/>
                <a:sym typeface="Arial"/>
              </a:rPr>
              <a:t>Identify</a:t>
            </a:r>
            <a:r>
              <a:rPr kumimoji="0" lang="en-US" sz="1600" b="0" i="0" u="none" strike="noStrike" kern="0" cap="none" spc="0" normalizeH="0" baseline="0" noProof="0" dirty="0" smtClean="0">
                <a:ln>
                  <a:noFill/>
                </a:ln>
                <a:solidFill>
                  <a:srgbClr val="FFFFFF"/>
                </a:solidFill>
                <a:effectLst/>
                <a:uLnTx/>
                <a:uFillTx/>
                <a:latin typeface="Lato" panose="020F0502020204030203" pitchFamily="34" charset="0"/>
                <a:ea typeface="Arial"/>
                <a:cs typeface="Arial"/>
                <a:sym typeface="Arial"/>
              </a:rPr>
              <a:t> how the student’s disability affects academic achievement and functional performance.  </a:t>
            </a:r>
          </a:p>
        </p:txBody>
      </p:sp>
      <p:sp>
        <p:nvSpPr>
          <p:cNvPr id="8" name="Shape 586"/>
          <p:cNvSpPr/>
          <p:nvPr/>
        </p:nvSpPr>
        <p:spPr>
          <a:xfrm>
            <a:off x="4456571" y="3506138"/>
            <a:ext cx="3298500" cy="1326960"/>
          </a:xfrm>
          <a:prstGeom prst="roundRect">
            <a:avLst>
              <a:gd name="adj" fmla="val 16667"/>
            </a:avLst>
          </a:prstGeom>
          <a:solidFill>
            <a:srgbClr val="222F97"/>
          </a:solidFill>
          <a:ln w="25400" cap="flat" cmpd="sng">
            <a:solidFill>
              <a:srgbClr val="0D335E"/>
            </a:solidFill>
            <a:prstDash val="solid"/>
            <a:round/>
            <a:headEnd type="none" w="med" len="med"/>
            <a:tailEnd type="none" w="med" len="med"/>
          </a:ln>
        </p:spPr>
        <p:txBody>
          <a:bodyPr lIns="91425" tIns="45700" rIns="91425" bIns="45700" anchor="ctr" anchorCtr="0">
            <a:noAutofit/>
          </a:bodyPr>
          <a:lstStyle/>
          <a:p>
            <a:pPr marL="0" marR="0" lvl="0" indent="0" algn="ctr" defTabSz="914400" eaLnBrk="1" fontAlgn="base" latinLnBrk="0" hangingPunct="1">
              <a:lnSpc>
                <a:spcPct val="100000"/>
              </a:lnSpc>
              <a:spcBef>
                <a:spcPts val="0"/>
              </a:spcBef>
              <a:spcAft>
                <a:spcPts val="0"/>
              </a:spcAft>
              <a:buClrTx/>
              <a:buSzPct val="25000"/>
              <a:buFontTx/>
              <a:buNone/>
              <a:tabLst/>
              <a:defRPr/>
            </a:pPr>
            <a:r>
              <a:rPr kumimoji="0" lang="en-US" sz="1600" b="1" i="0" u="none" strike="noStrike" kern="0" cap="none" spc="0" normalizeH="0" baseline="0" noProof="0" dirty="0" smtClean="0">
                <a:ln>
                  <a:noFill/>
                </a:ln>
                <a:solidFill>
                  <a:srgbClr val="FFFFFF"/>
                </a:solidFill>
                <a:effectLst/>
                <a:uLnTx/>
                <a:uFillTx/>
                <a:latin typeface="Lato" panose="020F0502020204030203" pitchFamily="34" charset="0"/>
                <a:ea typeface="Arial"/>
                <a:cs typeface="Arial"/>
                <a:sym typeface="Arial"/>
              </a:rPr>
              <a:t>Step 3. </a:t>
            </a:r>
            <a:r>
              <a:rPr kumimoji="0" lang="en-US" sz="1600" b="1" i="0" u="none" strike="noStrike" kern="0" cap="none" spc="0" normalizeH="0" baseline="0" noProof="0" dirty="0" smtClean="0">
                <a:ln>
                  <a:noFill/>
                </a:ln>
                <a:solidFill>
                  <a:srgbClr val="FFFF00"/>
                </a:solidFill>
                <a:effectLst/>
                <a:uLnTx/>
                <a:uFillTx/>
                <a:latin typeface="Lato" panose="020F0502020204030203" pitchFamily="34" charset="0"/>
                <a:ea typeface="Arial"/>
                <a:cs typeface="Arial"/>
                <a:sym typeface="Arial"/>
              </a:rPr>
              <a:t>Develop</a:t>
            </a:r>
            <a:r>
              <a:rPr kumimoji="0" lang="en-US" sz="1600" b="0" i="0" u="none" strike="noStrike" kern="0" cap="none" spc="0" normalizeH="0" baseline="0" noProof="0" dirty="0" smtClean="0">
                <a:ln>
                  <a:noFill/>
                </a:ln>
                <a:solidFill>
                  <a:srgbClr val="FFFFFF"/>
                </a:solidFill>
                <a:effectLst/>
                <a:uLnTx/>
                <a:uFillTx/>
                <a:latin typeface="Lato" panose="020F0502020204030203" pitchFamily="34" charset="0"/>
                <a:ea typeface="Arial"/>
                <a:cs typeface="Arial"/>
                <a:sym typeface="Arial"/>
              </a:rPr>
              <a:t> ambitious and achievable goals that close achievement gaps and support the unique strengths and needs of the student.</a:t>
            </a:r>
          </a:p>
        </p:txBody>
      </p:sp>
      <p:sp>
        <p:nvSpPr>
          <p:cNvPr id="9" name="Shape 588"/>
          <p:cNvSpPr/>
          <p:nvPr/>
        </p:nvSpPr>
        <p:spPr>
          <a:xfrm>
            <a:off x="519763" y="2295200"/>
            <a:ext cx="3410131" cy="1150003"/>
          </a:xfrm>
          <a:prstGeom prst="roundRect">
            <a:avLst>
              <a:gd name="adj" fmla="val 16667"/>
            </a:avLst>
          </a:prstGeom>
          <a:solidFill>
            <a:srgbClr val="222F97"/>
          </a:solidFill>
          <a:ln w="25400" cap="flat" cmpd="sng">
            <a:solidFill>
              <a:srgbClr val="0D335E"/>
            </a:solidFill>
            <a:prstDash val="solid"/>
            <a:round/>
            <a:headEnd type="none" w="med" len="med"/>
            <a:tailEnd type="none" w="med" len="med"/>
          </a:ln>
        </p:spPr>
        <p:txBody>
          <a:bodyPr lIns="91425" tIns="45700" rIns="91425" bIns="45700" anchor="ctr" anchorCtr="0">
            <a:noAutofit/>
          </a:bodyPr>
          <a:lstStyle/>
          <a:p>
            <a:pPr marL="0" marR="0" lvl="0" indent="0" algn="ctr" defTabSz="914400" eaLnBrk="1" fontAlgn="base" latinLnBrk="0" hangingPunct="1">
              <a:lnSpc>
                <a:spcPct val="100000"/>
              </a:lnSpc>
              <a:spcBef>
                <a:spcPts val="0"/>
              </a:spcBef>
              <a:spcAft>
                <a:spcPts val="0"/>
              </a:spcAft>
              <a:buClrTx/>
              <a:buSzPct val="25000"/>
              <a:buFontTx/>
              <a:buNone/>
              <a:tabLst/>
              <a:defRPr/>
            </a:pPr>
            <a:r>
              <a:rPr kumimoji="0" lang="en-US" sz="1600" b="1" i="0" u="none" strike="noStrike" kern="0" cap="none" spc="0" normalizeH="0" baseline="0" noProof="0" dirty="0" smtClean="0">
                <a:ln>
                  <a:noFill/>
                </a:ln>
                <a:solidFill>
                  <a:srgbClr val="FFFFFF"/>
                </a:solidFill>
                <a:effectLst/>
                <a:uLnTx/>
                <a:uFillTx/>
                <a:latin typeface="Lato" panose="020F0502020204030203" pitchFamily="34" charset="0"/>
                <a:ea typeface="Arial"/>
                <a:cs typeface="Arial"/>
                <a:sym typeface="Arial"/>
              </a:rPr>
              <a:t>Step 5. </a:t>
            </a:r>
            <a:r>
              <a:rPr kumimoji="0" lang="en-US" sz="1600" b="1" i="0" u="none" strike="noStrike" kern="0" cap="none" spc="0" normalizeH="0" baseline="0" noProof="0" dirty="0" smtClean="0">
                <a:ln>
                  <a:noFill/>
                </a:ln>
                <a:solidFill>
                  <a:srgbClr val="FFFF00"/>
                </a:solidFill>
                <a:effectLst/>
                <a:uLnTx/>
                <a:uFillTx/>
                <a:latin typeface="Lato" panose="020F0502020204030203" pitchFamily="34" charset="0"/>
                <a:ea typeface="Arial"/>
                <a:cs typeface="Arial"/>
                <a:sym typeface="Arial"/>
              </a:rPr>
              <a:t>Analyze</a:t>
            </a:r>
            <a:r>
              <a:rPr kumimoji="0" lang="en-US" sz="1600" b="0" i="0" u="none" strike="noStrike" kern="0" cap="none" spc="0" normalizeH="0" baseline="0" noProof="0" dirty="0" smtClean="0">
                <a:ln>
                  <a:noFill/>
                </a:ln>
                <a:solidFill>
                  <a:srgbClr val="FFFFFF"/>
                </a:solidFill>
                <a:effectLst/>
                <a:uLnTx/>
                <a:uFillTx/>
                <a:latin typeface="Lato" panose="020F0502020204030203" pitchFamily="34" charset="0"/>
                <a:ea typeface="Arial"/>
                <a:cs typeface="Arial"/>
                <a:sym typeface="Arial"/>
              </a:rPr>
              <a:t> progress towards goals to evaluate what works and what is needed to close the student’s achievement gaps.</a:t>
            </a:r>
          </a:p>
        </p:txBody>
      </p:sp>
      <p:sp>
        <p:nvSpPr>
          <p:cNvPr id="10" name="Shape 587"/>
          <p:cNvSpPr/>
          <p:nvPr/>
        </p:nvSpPr>
        <p:spPr>
          <a:xfrm>
            <a:off x="791423" y="3537505"/>
            <a:ext cx="3350700" cy="1326960"/>
          </a:xfrm>
          <a:prstGeom prst="roundRect">
            <a:avLst>
              <a:gd name="adj" fmla="val 16667"/>
            </a:avLst>
          </a:prstGeom>
          <a:solidFill>
            <a:srgbClr val="222F97"/>
          </a:solidFill>
          <a:ln w="25400" cap="flat" cmpd="sng">
            <a:solidFill>
              <a:srgbClr val="0D335E"/>
            </a:solidFill>
            <a:prstDash val="solid"/>
            <a:round/>
            <a:headEnd type="none" w="med" len="med"/>
            <a:tailEnd type="none" w="med" len="med"/>
          </a:ln>
        </p:spPr>
        <p:txBody>
          <a:bodyPr lIns="91425" tIns="45700" rIns="91425" bIns="45700" anchor="ctr" anchorCtr="0">
            <a:noAutofit/>
          </a:bodyPr>
          <a:lstStyle/>
          <a:p>
            <a:pPr marL="0" marR="0" lvl="0" indent="0" algn="ctr" defTabSz="914400" eaLnBrk="1" fontAlgn="base" latinLnBrk="0" hangingPunct="1">
              <a:lnSpc>
                <a:spcPct val="100000"/>
              </a:lnSpc>
              <a:spcBef>
                <a:spcPts val="0"/>
              </a:spcBef>
              <a:spcAft>
                <a:spcPts val="0"/>
              </a:spcAft>
              <a:buClrTx/>
              <a:buSzPct val="25000"/>
              <a:buFontTx/>
              <a:buNone/>
              <a:tabLst/>
              <a:defRPr/>
            </a:pPr>
            <a:r>
              <a:rPr kumimoji="0" lang="en-US" sz="1600" b="1" i="0" u="none" strike="noStrike" kern="0" cap="none" spc="0" normalizeH="0" baseline="0" noProof="0" dirty="0" smtClean="0">
                <a:ln>
                  <a:noFill/>
                </a:ln>
                <a:solidFill>
                  <a:srgbClr val="FFFFFF"/>
                </a:solidFill>
                <a:effectLst/>
                <a:uLnTx/>
                <a:uFillTx/>
                <a:latin typeface="Lato" panose="020F0502020204030203" pitchFamily="34" charset="0"/>
                <a:ea typeface="Arial"/>
                <a:cs typeface="Arial"/>
                <a:sym typeface="Arial"/>
              </a:rPr>
              <a:t>Step 4. </a:t>
            </a:r>
            <a:r>
              <a:rPr kumimoji="0" lang="en-US" sz="1600" b="1" i="0" u="none" strike="noStrike" kern="0" cap="none" spc="0" normalizeH="0" baseline="0" noProof="0" dirty="0" smtClean="0">
                <a:ln>
                  <a:noFill/>
                </a:ln>
                <a:solidFill>
                  <a:srgbClr val="FFFF00"/>
                </a:solidFill>
                <a:effectLst/>
                <a:uLnTx/>
                <a:uFillTx/>
                <a:latin typeface="Lato" panose="020F0502020204030203" pitchFamily="34" charset="0"/>
                <a:ea typeface="Arial"/>
                <a:cs typeface="Arial"/>
                <a:sym typeface="Arial"/>
              </a:rPr>
              <a:t>Align</a:t>
            </a:r>
            <a:r>
              <a:rPr kumimoji="0" lang="en-US" sz="1600" b="0" i="0" u="none" strike="noStrike" kern="0" cap="none" spc="0" normalizeH="0" baseline="0" noProof="0" dirty="0" smtClean="0">
                <a:ln>
                  <a:noFill/>
                </a:ln>
                <a:solidFill>
                  <a:srgbClr val="FFFFFF"/>
                </a:solidFill>
                <a:effectLst/>
                <a:uLnTx/>
                <a:uFillTx/>
                <a:latin typeface="Lato" panose="020F0502020204030203" pitchFamily="34" charset="0"/>
                <a:ea typeface="Arial"/>
                <a:cs typeface="Arial"/>
                <a:sym typeface="Arial"/>
              </a:rPr>
              <a:t> specially designed instruction, services, supports, and accommodations needed to support the goals and ensure access to the general curriculum.</a:t>
            </a:r>
          </a:p>
        </p:txBody>
      </p:sp>
      <p:sp>
        <p:nvSpPr>
          <p:cNvPr id="11" name="Shape 593"/>
          <p:cNvSpPr/>
          <p:nvPr/>
        </p:nvSpPr>
        <p:spPr>
          <a:xfrm rot="-2939761">
            <a:off x="1437619" y="1517832"/>
            <a:ext cx="1324165" cy="240729"/>
          </a:xfrm>
          <a:prstGeom prst="curvedDownArrow">
            <a:avLst>
              <a:gd name="adj1" fmla="val 25000"/>
              <a:gd name="adj2" fmla="val 118518"/>
              <a:gd name="adj3" fmla="val 38276"/>
            </a:avLst>
          </a:prstGeom>
          <a:solidFill>
            <a:srgbClr val="0D335E"/>
          </a:solidFill>
          <a:ln w="25400" cap="flat" cmpd="sng">
            <a:solidFill>
              <a:srgbClr val="0D335E"/>
            </a:solidFill>
            <a:prstDash val="solid"/>
            <a:round/>
            <a:headEnd type="none" w="med" len="med"/>
            <a:tailEnd type="none" w="med" len="med"/>
          </a:ln>
        </p:spPr>
        <p:txBody>
          <a:bodyPr lIns="91425" tIns="45700" rIns="91425" bIns="45700" anchor="ctr" anchorCtr="0">
            <a:noAutofit/>
          </a:bodyPr>
          <a:lstStyle/>
          <a:p>
            <a:pPr marL="0" marR="0" lvl="0" indent="0" algn="ctr" defTabSz="914400" eaLnBrk="1" fontAlgn="base"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rgbClr val="000000"/>
              </a:solidFill>
              <a:effectLst/>
              <a:uLnTx/>
              <a:uFillTx/>
              <a:latin typeface="Arial"/>
              <a:ea typeface="Arial"/>
              <a:cs typeface="Arial"/>
              <a:sym typeface="Arial"/>
            </a:endParaRPr>
          </a:p>
        </p:txBody>
      </p:sp>
      <p:sp>
        <p:nvSpPr>
          <p:cNvPr id="12" name="Shape 589"/>
          <p:cNvSpPr/>
          <p:nvPr/>
        </p:nvSpPr>
        <p:spPr>
          <a:xfrm rot="2963726">
            <a:off x="6493155" y="1631657"/>
            <a:ext cx="1140381" cy="184466"/>
          </a:xfrm>
          <a:prstGeom prst="curvedDownArrow">
            <a:avLst>
              <a:gd name="adj1" fmla="val 25000"/>
              <a:gd name="adj2" fmla="val 118518"/>
              <a:gd name="adj3" fmla="val 38276"/>
            </a:avLst>
          </a:prstGeom>
          <a:solidFill>
            <a:srgbClr val="0D335E"/>
          </a:solidFill>
          <a:ln w="25400" cap="flat" cmpd="sng">
            <a:solidFill>
              <a:srgbClr val="0D335E"/>
            </a:solidFill>
            <a:prstDash val="solid"/>
            <a:round/>
            <a:headEnd type="none" w="med" len="med"/>
            <a:tailEnd type="none" w="med" len="med"/>
          </a:ln>
        </p:spPr>
        <p:txBody>
          <a:bodyPr lIns="91425" tIns="45700" rIns="91425" bIns="45700" anchor="ctr" anchorCtr="0">
            <a:noAutofit/>
          </a:bodyPr>
          <a:lstStyle/>
          <a:p>
            <a:pPr marL="0" marR="0" lvl="0" indent="0" algn="ctr" defTabSz="914400" eaLnBrk="1" fontAlgn="base"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rgbClr val="000000"/>
              </a:solidFill>
              <a:effectLst/>
              <a:uLnTx/>
              <a:uFillTx/>
              <a:latin typeface="Arial"/>
              <a:ea typeface="Arial"/>
              <a:cs typeface="Arial"/>
              <a:sym typeface="Arial"/>
            </a:endParaRPr>
          </a:p>
        </p:txBody>
      </p:sp>
      <p:sp>
        <p:nvSpPr>
          <p:cNvPr id="13" name="Shape 590"/>
          <p:cNvSpPr/>
          <p:nvPr/>
        </p:nvSpPr>
        <p:spPr>
          <a:xfrm rot="6748564">
            <a:off x="7562889" y="3598873"/>
            <a:ext cx="1303356" cy="264797"/>
          </a:xfrm>
          <a:prstGeom prst="curvedDownArrow">
            <a:avLst>
              <a:gd name="adj1" fmla="val 25000"/>
              <a:gd name="adj2" fmla="val 118518"/>
              <a:gd name="adj3" fmla="val 38276"/>
            </a:avLst>
          </a:prstGeom>
          <a:solidFill>
            <a:srgbClr val="0D335E"/>
          </a:solidFill>
          <a:ln w="25400" cap="flat" cmpd="sng">
            <a:solidFill>
              <a:srgbClr val="0D335E"/>
            </a:solidFill>
            <a:prstDash val="solid"/>
            <a:round/>
            <a:headEnd type="none" w="med" len="med"/>
            <a:tailEnd type="none" w="med" len="med"/>
          </a:ln>
        </p:spPr>
        <p:txBody>
          <a:bodyPr lIns="91425" tIns="45700" rIns="91425" bIns="45700" anchor="ctr" anchorCtr="0">
            <a:noAutofit/>
          </a:bodyPr>
          <a:lstStyle/>
          <a:p>
            <a:pPr marL="0" marR="0" lvl="0" indent="0" algn="ctr" defTabSz="914400" eaLnBrk="1" fontAlgn="base"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rgbClr val="000000"/>
              </a:solidFill>
              <a:effectLst/>
              <a:uLnTx/>
              <a:uFillTx/>
              <a:latin typeface="Arial"/>
              <a:ea typeface="Arial"/>
              <a:cs typeface="Arial"/>
              <a:sym typeface="Arial"/>
            </a:endParaRPr>
          </a:p>
        </p:txBody>
      </p:sp>
      <p:sp>
        <p:nvSpPr>
          <p:cNvPr id="14" name="Shape 592"/>
          <p:cNvSpPr/>
          <p:nvPr/>
        </p:nvSpPr>
        <p:spPr>
          <a:xfrm rot="10800000">
            <a:off x="3586479" y="4895837"/>
            <a:ext cx="1324200" cy="221100"/>
          </a:xfrm>
          <a:prstGeom prst="curvedDownArrow">
            <a:avLst>
              <a:gd name="adj1" fmla="val 25000"/>
              <a:gd name="adj2" fmla="val 118518"/>
              <a:gd name="adj3" fmla="val 38276"/>
            </a:avLst>
          </a:prstGeom>
          <a:solidFill>
            <a:srgbClr val="0D335E"/>
          </a:solidFill>
          <a:ln w="25400" cap="flat" cmpd="sng">
            <a:solidFill>
              <a:srgbClr val="0D335E"/>
            </a:solidFill>
            <a:prstDash val="solid"/>
            <a:round/>
            <a:headEnd type="none" w="med" len="med"/>
            <a:tailEnd type="none" w="med" len="med"/>
          </a:ln>
        </p:spPr>
        <p:txBody>
          <a:bodyPr lIns="91425" tIns="45700" rIns="91425" bIns="45700" anchor="ctr" anchorCtr="0">
            <a:noAutofit/>
          </a:bodyPr>
          <a:lstStyle/>
          <a:p>
            <a:pPr marL="0" marR="0" lvl="0" indent="0" algn="ctr" defTabSz="914400" eaLnBrk="1" fontAlgn="base"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rgbClr val="000000"/>
              </a:solidFill>
              <a:effectLst/>
              <a:uLnTx/>
              <a:uFillTx/>
              <a:latin typeface="Arial"/>
              <a:ea typeface="Arial"/>
              <a:cs typeface="Arial"/>
              <a:sym typeface="Arial"/>
            </a:endParaRPr>
          </a:p>
        </p:txBody>
      </p:sp>
      <p:sp>
        <p:nvSpPr>
          <p:cNvPr id="17" name="Shape 591"/>
          <p:cNvSpPr/>
          <p:nvPr/>
        </p:nvSpPr>
        <p:spPr>
          <a:xfrm rot="15400703">
            <a:off x="-303288" y="3546921"/>
            <a:ext cx="1324089" cy="221249"/>
          </a:xfrm>
          <a:prstGeom prst="curvedDownArrow">
            <a:avLst>
              <a:gd name="adj1" fmla="val 25000"/>
              <a:gd name="adj2" fmla="val 118518"/>
              <a:gd name="adj3" fmla="val 38276"/>
            </a:avLst>
          </a:prstGeom>
          <a:solidFill>
            <a:srgbClr val="0D335E"/>
          </a:solidFill>
          <a:ln w="25400" cap="flat" cmpd="sng">
            <a:solidFill>
              <a:srgbClr val="0D335E"/>
            </a:solidFill>
            <a:prstDash val="solid"/>
            <a:round/>
            <a:headEnd type="none" w="med" len="med"/>
            <a:tailEnd type="none" w="med" len="med"/>
          </a:ln>
        </p:spPr>
        <p:txBody>
          <a:bodyPr lIns="91425" tIns="45700" rIns="91425" bIns="45700" anchor="ctr" anchorCtr="0">
            <a:noAutofit/>
          </a:bodyPr>
          <a:lstStyle/>
          <a:p>
            <a:pPr marL="0" marR="0" lvl="0" indent="0" algn="ctr" defTabSz="914400" eaLnBrk="1" fontAlgn="base"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12571894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CCR-IEP Process Chart</a:t>
            </a:r>
            <a:endParaRPr lang="en-US" dirty="0"/>
          </a:p>
        </p:txBody>
      </p:sp>
      <p:sp>
        <p:nvSpPr>
          <p:cNvPr id="4" name="Action Button: Document 3">
            <a:hlinkClick r:id="rId3" highlightClick="1"/>
          </p:cNvPr>
          <p:cNvSpPr/>
          <p:nvPr/>
        </p:nvSpPr>
        <p:spPr>
          <a:xfrm>
            <a:off x="7865418" y="227052"/>
            <a:ext cx="491181" cy="467551"/>
          </a:xfrm>
          <a:prstGeom prst="actionButtonDocument">
            <a:avLst/>
          </a:prstGeom>
          <a:solidFill>
            <a:srgbClr val="0C631B"/>
          </a:solidFill>
          <a:ln w="25400" cap="flat" cmpd="sng" algn="ctr">
            <a:solidFill>
              <a:srgbClr val="0C631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Futura Bk"/>
              <a:ea typeface="+mn-ea"/>
              <a:cs typeface="+mn-cs"/>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921655"/>
            <a:ext cx="9144000" cy="3999477"/>
          </a:xfrm>
          <a:prstGeom prst="rect">
            <a:avLst/>
          </a:prstGeom>
        </p:spPr>
      </p:pic>
      <p:sp>
        <p:nvSpPr>
          <p:cNvPr id="6" name="Oval 5"/>
          <p:cNvSpPr/>
          <p:nvPr/>
        </p:nvSpPr>
        <p:spPr>
          <a:xfrm>
            <a:off x="118992" y="4142014"/>
            <a:ext cx="8738163" cy="998220"/>
          </a:xfrm>
          <a:prstGeom prst="ellipse">
            <a:avLst/>
          </a:prstGeom>
          <a:noFill/>
          <a:ln w="38100">
            <a:solidFill>
              <a:srgbClr val="C00000"/>
            </a:solidFill>
          </a:ln>
        </p:spPr>
        <p:txBody>
          <a:bodyPr wrap="square" rtlCol="0" anchor="ctr">
            <a:spAutoFit/>
          </a:bodyPr>
          <a:lstStyle/>
          <a:p>
            <a:pPr algn="ctr" defTabSz="914400" fontAlgn="base">
              <a:spcBef>
                <a:spcPct val="0"/>
              </a:spcBef>
              <a:spcAft>
                <a:spcPct val="0"/>
              </a:spcAft>
            </a:pPr>
            <a:endParaRPr lang="en-US" sz="1800" dirty="0">
              <a:ln>
                <a:solidFill>
                  <a:srgbClr val="0C631B">
                    <a:lumMod val="75000"/>
                  </a:srgbClr>
                </a:solidFill>
              </a:ln>
              <a:noFill/>
              <a:latin typeface="Arial" charset="0"/>
              <a:cs typeface="Arial" charset="0"/>
            </a:endParaRPr>
          </a:p>
        </p:txBody>
      </p:sp>
    </p:spTree>
    <p:extLst>
      <p:ext uri="{BB962C8B-B14F-4D97-AF65-F5344CB8AC3E}">
        <p14:creationId xmlns:p14="http://schemas.microsoft.com/office/powerpoint/2010/main" val="27939550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Step 5: Analyze Progress Towards Goals</a:t>
            </a:r>
            <a:endParaRPr lang="en-US" dirty="0"/>
          </a:p>
        </p:txBody>
      </p:sp>
      <p:sp>
        <p:nvSpPr>
          <p:cNvPr id="4" name="Rounded Rectangle 3"/>
          <p:cNvSpPr/>
          <p:nvPr/>
        </p:nvSpPr>
        <p:spPr>
          <a:xfrm>
            <a:off x="1033736" y="1132498"/>
            <a:ext cx="7076527" cy="3625770"/>
          </a:xfrm>
          <a:prstGeom prst="roundRect">
            <a:avLst/>
          </a:prstGeom>
          <a:solidFill>
            <a:srgbClr val="0D335E"/>
          </a:solidFill>
          <a:ln w="25400" cap="flat" cmpd="sng" algn="ctr">
            <a:solidFill>
              <a:srgbClr val="0D335E"/>
            </a:solidFill>
            <a:prstDash val="solid"/>
          </a:ln>
          <a:effectLst/>
          <a:scene3d>
            <a:camera prst="orthographicFront"/>
            <a:lightRig rig="threePt" dir="t"/>
          </a:scene3d>
          <a:sp3d>
            <a:bevelT/>
          </a:sp3d>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smtClean="0">
                <a:ln>
                  <a:noFill/>
                </a:ln>
                <a:solidFill>
                  <a:srgbClr val="0C631B">
                    <a:lumMod val="60000"/>
                    <a:lumOff val="40000"/>
                  </a:srgbClr>
                </a:solidFill>
                <a:effectLst/>
                <a:uLnTx/>
                <a:uFillTx/>
                <a:latin typeface="Futura Bk"/>
                <a:ea typeface="+mn-ea"/>
                <a:cs typeface="+mn-cs"/>
              </a:rPr>
              <a:t> </a:t>
            </a:r>
            <a:r>
              <a:rPr kumimoji="0" lang="en-US" sz="4000" b="0" i="0" u="none" strike="noStrike" kern="0" cap="none" spc="0" normalizeH="0" baseline="0" noProof="0" dirty="0" smtClean="0">
                <a:ln>
                  <a:noFill/>
                </a:ln>
                <a:solidFill>
                  <a:srgbClr val="0C631B">
                    <a:lumMod val="60000"/>
                    <a:lumOff val="40000"/>
                  </a:srgbClr>
                </a:solidFill>
                <a:effectLst/>
                <a:uLnTx/>
                <a:uFillTx/>
                <a:latin typeface="Lato" panose="020F0502020204030203" pitchFamily="34" charset="0"/>
              </a:rPr>
              <a:t>Analyze </a:t>
            </a:r>
            <a:r>
              <a:rPr kumimoji="0" lang="en-US" sz="4000" b="0" i="0" u="none" strike="noStrike" kern="0" cap="none" spc="0" normalizeH="0" baseline="0" noProof="0" dirty="0" smtClean="0">
                <a:ln>
                  <a:noFill/>
                </a:ln>
                <a:solidFill>
                  <a:srgbClr val="FFFFFF"/>
                </a:solidFill>
                <a:effectLst/>
                <a:uLnTx/>
                <a:uFillTx/>
                <a:latin typeface="Lato" panose="020F0502020204030203" pitchFamily="34" charset="0"/>
              </a:rPr>
              <a:t>progress towards goals to evaluate what works and what is needed to close the student’s achievement gaps.</a:t>
            </a:r>
          </a:p>
        </p:txBody>
      </p:sp>
    </p:spTree>
    <p:extLst>
      <p:ext uri="{BB962C8B-B14F-4D97-AF65-F5344CB8AC3E}">
        <p14:creationId xmlns:p14="http://schemas.microsoft.com/office/powerpoint/2010/main" val="10399212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Step 5: Key Ideas</a:t>
            </a:r>
            <a:endParaRPr lang="en-US" dirty="0"/>
          </a:p>
        </p:txBody>
      </p:sp>
      <p:sp>
        <p:nvSpPr>
          <p:cNvPr id="3" name="Text Placeholder 2"/>
          <p:cNvSpPr>
            <a:spLocks noGrp="1"/>
          </p:cNvSpPr>
          <p:nvPr>
            <p:ph type="body" sz="quarter" idx="14"/>
          </p:nvPr>
        </p:nvSpPr>
        <p:spPr>
          <a:xfrm>
            <a:off x="1110680" y="1053496"/>
            <a:ext cx="6922639" cy="3840238"/>
          </a:xfrm>
        </p:spPr>
        <p:txBody>
          <a:bodyPr>
            <a:normAutofit/>
          </a:bodyPr>
          <a:lstStyle/>
          <a:p>
            <a:pPr marL="0" indent="0">
              <a:lnSpc>
                <a:spcPct val="100000"/>
              </a:lnSpc>
              <a:buNone/>
            </a:pPr>
            <a:r>
              <a:rPr lang="en-US" b="0" dirty="0">
                <a:solidFill>
                  <a:srgbClr val="262087"/>
                </a:solidFill>
              </a:rPr>
              <a:t>Step 5 represents both an ongoing process of progress monitoring as well as scheduled IEP team reviews and includes: </a:t>
            </a:r>
          </a:p>
          <a:p>
            <a:pPr marL="628539" lvl="1" indent="-285750">
              <a:lnSpc>
                <a:spcPct val="100000"/>
              </a:lnSpc>
              <a:buFont typeface="Arial" panose="020B0604020202020204" pitchFamily="34" charset="0"/>
              <a:buChar char="•"/>
            </a:pPr>
            <a:r>
              <a:rPr lang="en-US" sz="2000" dirty="0">
                <a:solidFill>
                  <a:srgbClr val="262087"/>
                </a:solidFill>
              </a:rPr>
              <a:t>Ongoing data collection for progress monitoring and instructional planning</a:t>
            </a:r>
          </a:p>
          <a:p>
            <a:pPr marL="628539" lvl="1" indent="-285750">
              <a:lnSpc>
                <a:spcPct val="100000"/>
              </a:lnSpc>
              <a:buFont typeface="Arial" panose="020B0604020202020204" pitchFamily="34" charset="0"/>
              <a:buChar char="•"/>
            </a:pPr>
            <a:r>
              <a:rPr lang="en-US" sz="2000" dirty="0">
                <a:solidFill>
                  <a:srgbClr val="262087"/>
                </a:solidFill>
              </a:rPr>
              <a:t>Periodical review of progress and reporting to parents</a:t>
            </a:r>
          </a:p>
          <a:p>
            <a:pPr marL="628539" lvl="1" indent="-285750">
              <a:lnSpc>
                <a:spcPct val="100000"/>
              </a:lnSpc>
              <a:buFont typeface="Arial" panose="020B0604020202020204" pitchFamily="34" charset="0"/>
              <a:buChar char="•"/>
            </a:pPr>
            <a:r>
              <a:rPr lang="en-US" sz="2000" dirty="0">
                <a:solidFill>
                  <a:srgbClr val="262087"/>
                </a:solidFill>
              </a:rPr>
              <a:t>IEP team review of progress (must happen at least annually)</a:t>
            </a:r>
          </a:p>
          <a:p>
            <a:endParaRPr lang="en-US" dirty="0"/>
          </a:p>
        </p:txBody>
      </p:sp>
    </p:spTree>
    <p:extLst>
      <p:ext uri="{BB962C8B-B14F-4D97-AF65-F5344CB8AC3E}">
        <p14:creationId xmlns:p14="http://schemas.microsoft.com/office/powerpoint/2010/main" val="41589317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Step 5: Key Ideas</a:t>
            </a:r>
            <a:endParaRPr lang="en-US" dirty="0"/>
          </a:p>
        </p:txBody>
      </p:sp>
      <p:sp>
        <p:nvSpPr>
          <p:cNvPr id="3" name="Text Placeholder 2"/>
          <p:cNvSpPr>
            <a:spLocks noGrp="1"/>
          </p:cNvSpPr>
          <p:nvPr>
            <p:ph type="body" sz="quarter" idx="14"/>
          </p:nvPr>
        </p:nvSpPr>
        <p:spPr>
          <a:xfrm>
            <a:off x="949814" y="1087363"/>
            <a:ext cx="7244372" cy="3831771"/>
          </a:xfrm>
        </p:spPr>
        <p:txBody>
          <a:bodyPr>
            <a:normAutofit/>
          </a:bodyPr>
          <a:lstStyle/>
          <a:p>
            <a:r>
              <a:rPr lang="en-US" b="0" dirty="0">
                <a:solidFill>
                  <a:srgbClr val="262087"/>
                </a:solidFill>
              </a:rPr>
              <a:t>The main purpose of Step 5 is to review progress toward goals and how well disability-related needs are being addressed</a:t>
            </a:r>
          </a:p>
          <a:p>
            <a:r>
              <a:rPr lang="en-US" b="0" dirty="0">
                <a:solidFill>
                  <a:srgbClr val="262087"/>
                </a:solidFill>
              </a:rPr>
              <a:t>Step 5 is about  IEP planning, review, and revision</a:t>
            </a:r>
          </a:p>
          <a:p>
            <a:r>
              <a:rPr lang="en-US" b="0" dirty="0">
                <a:solidFill>
                  <a:srgbClr val="262087"/>
                </a:solidFill>
              </a:rPr>
              <a:t>Reviewing progress helps identify what is working and what needs to change</a:t>
            </a:r>
          </a:p>
          <a:p>
            <a:endParaRPr lang="en-US" dirty="0"/>
          </a:p>
        </p:txBody>
      </p:sp>
    </p:spTree>
    <p:extLst>
      <p:ext uri="{BB962C8B-B14F-4D97-AF65-F5344CB8AC3E}">
        <p14:creationId xmlns:p14="http://schemas.microsoft.com/office/powerpoint/2010/main" val="38451989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Step 5: Key Ideas</a:t>
            </a:r>
            <a:endParaRPr lang="en-US" dirty="0"/>
          </a:p>
        </p:txBody>
      </p:sp>
      <p:sp>
        <p:nvSpPr>
          <p:cNvPr id="3" name="Text Placeholder 2"/>
          <p:cNvSpPr>
            <a:spLocks noGrp="1"/>
          </p:cNvSpPr>
          <p:nvPr>
            <p:ph type="body" sz="quarter" idx="14"/>
          </p:nvPr>
        </p:nvSpPr>
        <p:spPr>
          <a:xfrm>
            <a:off x="1478980" y="1155096"/>
            <a:ext cx="6186039" cy="3637038"/>
          </a:xfrm>
        </p:spPr>
        <p:txBody>
          <a:bodyPr>
            <a:normAutofit/>
          </a:bodyPr>
          <a:lstStyle/>
          <a:p>
            <a:pPr marL="0" indent="0">
              <a:buNone/>
            </a:pPr>
            <a:r>
              <a:rPr lang="en-US" sz="2200" b="0" dirty="0">
                <a:solidFill>
                  <a:srgbClr val="262087"/>
                </a:solidFill>
              </a:rPr>
              <a:t>When a student is not making sufficient progress towards achieving IEP goals and closing achievement gaps, the CCR IEP Five-Step Process provides a good framework for reviewing and revising the IEP</a:t>
            </a:r>
          </a:p>
          <a:p>
            <a:pPr marL="0" indent="0">
              <a:buNone/>
            </a:pPr>
            <a:endParaRPr lang="en-US" dirty="0"/>
          </a:p>
        </p:txBody>
      </p:sp>
    </p:spTree>
    <p:extLst>
      <p:ext uri="{BB962C8B-B14F-4D97-AF65-F5344CB8AC3E}">
        <p14:creationId xmlns:p14="http://schemas.microsoft.com/office/powerpoint/2010/main" val="320071000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S030002245">
  <a:themeElements>
    <a:clrScheme name="Custom 29">
      <a:dk1>
        <a:srgbClr val="0F1540"/>
      </a:dk1>
      <a:lt1>
        <a:srgbClr val="FFFFFF"/>
      </a:lt1>
      <a:dk2>
        <a:srgbClr val="59564B"/>
      </a:dk2>
      <a:lt2>
        <a:srgbClr val="DFDAC7"/>
      </a:lt2>
      <a:accent1>
        <a:srgbClr val="0C631B"/>
      </a:accent1>
      <a:accent2>
        <a:srgbClr val="EFAB16"/>
      </a:accent2>
      <a:accent3>
        <a:srgbClr val="78AC35"/>
      </a:accent3>
      <a:accent4>
        <a:srgbClr val="35ACA2"/>
      </a:accent4>
      <a:accent5>
        <a:srgbClr val="4083CF"/>
      </a:accent5>
      <a:accent6>
        <a:srgbClr val="0D335E"/>
      </a:accent6>
      <a:hlink>
        <a:srgbClr val="1A5651"/>
      </a:hlink>
      <a:folHlink>
        <a:srgbClr val="0D335E"/>
      </a:folHlink>
    </a:clrScheme>
    <a:fontScheme name="Garamond Futura">
      <a:majorFont>
        <a:latin typeface="Garamond"/>
        <a:ea typeface=""/>
        <a:cs typeface=""/>
      </a:majorFont>
      <a:minorFont>
        <a:latin typeface="Futura B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lumMod val="75000"/>
          </a:schemeClr>
        </a:solidFill>
      </a:spPr>
      <a:bodyPr rtlCol="0" anchor="ctr">
        <a:spAutoFit/>
      </a:bodyPr>
      <a:lstStyle>
        <a:defPPr algn="ctr">
          <a:defRPr dirty="0">
            <a:ln>
              <a:solidFill>
                <a:schemeClr val="accent1">
                  <a:lumMod val="75000"/>
                </a:schemeClr>
              </a:solidFill>
            </a:ln>
            <a:noFill/>
          </a:defRPr>
        </a:defPPr>
      </a:lstStyle>
    </a:spDef>
  </a:objectDefaults>
  <a:extraClrSchemeLst/>
  <a:extLst>
    <a:ext uri="{05A4C25C-085E-4340-85A3-A5531E510DB2}">
      <thm15:themeFamily xmlns:thm15="http://schemas.microsoft.com/office/thememl/2012/main" name="DPI SlideTemplatePV_CURRENT.potm" id="{375B5EDF-FB28-4CA2-A2BF-F3B38AADC55E}" vid="{A1C9FDCB-8100-4B10-A094-336F16336BC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3838</TotalTime>
  <Words>8729</Words>
  <Application>Microsoft Office PowerPoint</Application>
  <PresentationFormat>On-screen Show (16:9)</PresentationFormat>
  <Paragraphs>477</Paragraphs>
  <Slides>38</Slides>
  <Notes>38</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38</vt:i4>
      </vt:variant>
    </vt:vector>
  </HeadingPairs>
  <TitlesOfParts>
    <vt:vector size="50" baseType="lpstr">
      <vt:lpstr>Arial</vt:lpstr>
      <vt:lpstr>Calibri</vt:lpstr>
      <vt:lpstr>Courier New</vt:lpstr>
      <vt:lpstr>Futura Bk</vt:lpstr>
      <vt:lpstr>Gadget</vt:lpstr>
      <vt:lpstr>Garamond</vt:lpstr>
      <vt:lpstr>Lato</vt:lpstr>
      <vt:lpstr>Lato Black</vt:lpstr>
      <vt:lpstr>Questrial</vt:lpstr>
      <vt:lpstr>Wingdings</vt:lpstr>
      <vt:lpstr>Office Theme</vt:lpstr>
      <vt:lpstr>TS030002245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CCR IEP Learning Resources</vt:lpstr>
      <vt:lpstr>CCR IEP Discussion Tool</vt:lpstr>
      <vt:lpstr>CCR IEP Video</vt:lpstr>
      <vt:lpstr>PowerPoint Presentation</vt:lpstr>
      <vt:lpstr>PowerPoint Presentation</vt:lpstr>
      <vt:lpstr>PowerPoint Presentation</vt:lpstr>
      <vt:lpstr>PowerPoint Presentation</vt:lpstr>
      <vt:lpstr>PowerPoint Presentation</vt:lpstr>
    </vt:vector>
  </TitlesOfParts>
  <Company>Department of Public Instruction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Ransley, Tawny M.  DPI</dc:creator>
  <cp:lastModifiedBy>Kiefer, Carolyn A.   DPI</cp:lastModifiedBy>
  <cp:revision>129</cp:revision>
  <dcterms:created xsi:type="dcterms:W3CDTF">2016-02-23T19:34:17Z</dcterms:created>
  <dcterms:modified xsi:type="dcterms:W3CDTF">2018-05-17T14:30:15Z</dcterms:modified>
</cp:coreProperties>
</file>