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Lst>
  <p:notesMasterIdLst>
    <p:notesMasterId r:id="rId22"/>
  </p:notesMasterIdLst>
  <p:handoutMasterIdLst>
    <p:handoutMasterId r:id="rId23"/>
  </p:handoutMasterIdLst>
  <p:sldIdLst>
    <p:sldId id="432" r:id="rId6"/>
    <p:sldId id="833" r:id="rId7"/>
    <p:sldId id="744" r:id="rId8"/>
    <p:sldId id="832" r:id="rId9"/>
    <p:sldId id="746" r:id="rId10"/>
    <p:sldId id="743" r:id="rId11"/>
    <p:sldId id="753" r:id="rId12"/>
    <p:sldId id="689" r:id="rId13"/>
    <p:sldId id="467" r:id="rId14"/>
    <p:sldId id="512" r:id="rId15"/>
    <p:sldId id="514" r:id="rId16"/>
    <p:sldId id="551" r:id="rId17"/>
    <p:sldId id="831" r:id="rId18"/>
    <p:sldId id="736" r:id="rId19"/>
    <p:sldId id="835" r:id="rId20"/>
    <p:sldId id="791" r:id="rId21"/>
  </p:sldIdLst>
  <p:sldSz cx="9144000" cy="6858000" type="screen4x3"/>
  <p:notesSz cx="6858000" cy="92964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BFBFB"/>
    <a:srgbClr val="23C83F"/>
    <a:srgbClr val="0000FF"/>
    <a:srgbClr val="0C631B"/>
    <a:srgbClr val="1F2264"/>
    <a:srgbClr val="0E0FC8"/>
    <a:srgbClr val="05CDD7"/>
    <a:srgbClr val="5639D4"/>
    <a:srgbClr val="119EDA"/>
    <a:srgbClr val="188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82047" autoAdjust="0"/>
  </p:normalViewPr>
  <p:slideViewPr>
    <p:cSldViewPr snapToGrid="0">
      <p:cViewPr varScale="1">
        <p:scale>
          <a:sx n="92" d="100"/>
          <a:sy n="92" d="100"/>
        </p:scale>
        <p:origin x="1482" y="102"/>
      </p:cViewPr>
      <p:guideLst>
        <p:guide orient="horz" pos="2160"/>
        <p:guide pos="2880"/>
      </p:guideLst>
    </p:cSldViewPr>
  </p:slideViewPr>
  <p:outlineViewPr>
    <p:cViewPr>
      <p:scale>
        <a:sx n="33" d="100"/>
        <a:sy n="33" d="100"/>
      </p:scale>
      <p:origin x="0" y="-11340"/>
    </p:cViewPr>
  </p:outlineViewPr>
  <p:notesTextViewPr>
    <p:cViewPr>
      <p:scale>
        <a:sx n="3" d="2"/>
        <a:sy n="3" d="2"/>
      </p:scale>
      <p:origin x="0" y="0"/>
    </p:cViewPr>
  </p:notesTextViewPr>
  <p:sorterViewPr>
    <p:cViewPr varScale="1">
      <p:scale>
        <a:sx n="1" d="1"/>
        <a:sy n="1" d="1"/>
      </p:scale>
      <p:origin x="0" y="-34590"/>
    </p:cViewPr>
  </p:sorterViewPr>
  <p:notesViewPr>
    <p:cSldViewPr>
      <p:cViewPr varScale="1">
        <p:scale>
          <a:sx n="85" d="100"/>
          <a:sy n="85" d="100"/>
        </p:scale>
        <p:origin x="3084"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0B16A-CD30-426D-B42F-9AA4167BE5D9}" type="doc">
      <dgm:prSet loTypeId="urn:microsoft.com/office/officeart/2005/8/layout/hierarchy1" loCatId="hierarchy" qsTypeId="urn:microsoft.com/office/officeart/2005/8/quickstyle/simple3" qsCatId="simple" csTypeId="urn:microsoft.com/office/officeart/2005/8/colors/accent6_4" csCatId="accent6" phldr="1"/>
      <dgm:spPr/>
      <dgm:t>
        <a:bodyPr/>
        <a:lstStyle/>
        <a:p>
          <a:endParaRPr lang="en-US"/>
        </a:p>
      </dgm:t>
    </dgm:pt>
    <dgm:pt modelId="{389D3501-5A88-4A15-9C1A-6695A2EFE566}">
      <dgm:prSet phldrT="[Text]"/>
      <dgm:spPr/>
      <dgm:t>
        <a:bodyPr/>
        <a:lstStyle/>
        <a:p>
          <a:r>
            <a:rPr lang="en-US" b="1" dirty="0" smtClean="0"/>
            <a:t>College and Career Ready IEPs  </a:t>
          </a:r>
          <a:r>
            <a:rPr lang="en-US" dirty="0" smtClean="0"/>
            <a:t/>
          </a:r>
          <a:br>
            <a:rPr lang="en-US" dirty="0" smtClean="0"/>
          </a:br>
          <a:endParaRPr lang="en-US" dirty="0"/>
        </a:p>
      </dgm:t>
    </dgm:pt>
    <dgm:pt modelId="{24F057D6-0F1F-40AA-8397-5776B4E9DECC}" type="parTrans" cxnId="{A77705BE-6093-4818-9287-0D304FA9359E}">
      <dgm:prSet/>
      <dgm:spPr/>
      <dgm:t>
        <a:bodyPr/>
        <a:lstStyle/>
        <a:p>
          <a:endParaRPr lang="en-US"/>
        </a:p>
      </dgm:t>
    </dgm:pt>
    <dgm:pt modelId="{6127921B-1255-4001-8C40-787F8C3FE978}" type="sibTrans" cxnId="{A77705BE-6093-4818-9287-0D304FA9359E}">
      <dgm:prSet/>
      <dgm:spPr/>
      <dgm:t>
        <a:bodyPr/>
        <a:lstStyle/>
        <a:p>
          <a:endParaRPr lang="en-US"/>
        </a:p>
      </dgm:t>
    </dgm:pt>
    <dgm:pt modelId="{EECBB448-7592-4668-902A-72206D1B1611}">
      <dgm:prSet phldrT="[Text]"/>
      <dgm:spPr/>
      <dgm:t>
        <a:bodyPr/>
        <a:lstStyle/>
        <a:p>
          <a:r>
            <a:rPr lang="en-US" dirty="0" smtClean="0"/>
            <a:t>Procedural</a:t>
          </a:r>
          <a:endParaRPr lang="en-US" dirty="0"/>
        </a:p>
      </dgm:t>
    </dgm:pt>
    <dgm:pt modelId="{ADC16DB2-B43B-477D-BD23-96A334736C9D}" type="parTrans" cxnId="{66021A74-A61F-4C31-8399-7277968CDEB6}">
      <dgm:prSet/>
      <dgm:spPr/>
      <dgm:t>
        <a:bodyPr/>
        <a:lstStyle/>
        <a:p>
          <a:endParaRPr lang="en-US" dirty="0"/>
        </a:p>
      </dgm:t>
    </dgm:pt>
    <dgm:pt modelId="{87E1C7FB-E79E-4867-8933-0A1F049FD2A4}" type="sibTrans" cxnId="{66021A74-A61F-4C31-8399-7277968CDEB6}">
      <dgm:prSet/>
      <dgm:spPr/>
      <dgm:t>
        <a:bodyPr/>
        <a:lstStyle/>
        <a:p>
          <a:endParaRPr lang="en-US"/>
        </a:p>
      </dgm:t>
    </dgm:pt>
    <dgm:pt modelId="{1D3417C7-F06D-4541-ADBA-A4D33B0C012E}">
      <dgm:prSet phldrT="[Text]"/>
      <dgm:spPr/>
      <dgm:t>
        <a:bodyPr/>
        <a:lstStyle/>
        <a:p>
          <a:r>
            <a:rPr lang="en-US" dirty="0" smtClean="0"/>
            <a:t>RDA: PCSA</a:t>
          </a:r>
          <a:endParaRPr lang="en-US" dirty="0"/>
        </a:p>
      </dgm:t>
    </dgm:pt>
    <dgm:pt modelId="{1D31461A-0C1D-4ACA-8B16-05B26A302519}" type="parTrans" cxnId="{6E637374-403A-47EB-B869-12C1EC7D21EE}">
      <dgm:prSet/>
      <dgm:spPr/>
      <dgm:t>
        <a:bodyPr/>
        <a:lstStyle/>
        <a:p>
          <a:endParaRPr lang="en-US" dirty="0"/>
        </a:p>
      </dgm:t>
    </dgm:pt>
    <dgm:pt modelId="{7F56CDC8-875D-45CA-9852-AA9021404314}" type="sibTrans" cxnId="{6E637374-403A-47EB-B869-12C1EC7D21EE}">
      <dgm:prSet/>
      <dgm:spPr/>
      <dgm:t>
        <a:bodyPr/>
        <a:lstStyle/>
        <a:p>
          <a:endParaRPr lang="en-US"/>
        </a:p>
      </dgm:t>
    </dgm:pt>
    <dgm:pt modelId="{A2AF259E-6433-459D-A94A-B08E74647486}">
      <dgm:prSet phldrT="[Text]"/>
      <dgm:spPr/>
      <dgm:t>
        <a:bodyPr/>
        <a:lstStyle/>
        <a:p>
          <a:r>
            <a:rPr lang="en-US" dirty="0" smtClean="0"/>
            <a:t>Revised Sample IEP Forms</a:t>
          </a:r>
          <a:endParaRPr lang="en-US" dirty="0"/>
        </a:p>
      </dgm:t>
    </dgm:pt>
    <dgm:pt modelId="{C3D62C0E-8FAC-4B4F-BB07-F3C2C0B25E32}" type="parTrans" cxnId="{CBA14389-079E-42E3-96FB-166BF7D1E395}">
      <dgm:prSet/>
      <dgm:spPr/>
      <dgm:t>
        <a:bodyPr/>
        <a:lstStyle/>
        <a:p>
          <a:endParaRPr lang="en-US" dirty="0"/>
        </a:p>
      </dgm:t>
    </dgm:pt>
    <dgm:pt modelId="{E7DFCC54-B245-4EAA-845B-83A4203AC14A}" type="sibTrans" cxnId="{CBA14389-079E-42E3-96FB-166BF7D1E395}">
      <dgm:prSet/>
      <dgm:spPr/>
      <dgm:t>
        <a:bodyPr/>
        <a:lstStyle/>
        <a:p>
          <a:endParaRPr lang="en-US"/>
        </a:p>
      </dgm:t>
    </dgm:pt>
    <dgm:pt modelId="{9D206719-BAD3-4C83-89CB-29B933975423}">
      <dgm:prSet phldrT="[Text]"/>
      <dgm:spPr/>
      <dgm:t>
        <a:bodyPr/>
        <a:lstStyle/>
        <a:p>
          <a:r>
            <a:rPr lang="en-US" dirty="0" smtClean="0"/>
            <a:t>Content/ Best Practices</a:t>
          </a:r>
          <a:endParaRPr lang="en-US" dirty="0"/>
        </a:p>
      </dgm:t>
    </dgm:pt>
    <dgm:pt modelId="{1DDD4CD7-991C-4FC3-BC02-DBB121E6C5D6}" type="parTrans" cxnId="{5F96E010-5E8C-488D-9BB4-E6BE52BA68FB}">
      <dgm:prSet/>
      <dgm:spPr/>
      <dgm:t>
        <a:bodyPr/>
        <a:lstStyle/>
        <a:p>
          <a:endParaRPr lang="en-US" dirty="0"/>
        </a:p>
      </dgm:t>
    </dgm:pt>
    <dgm:pt modelId="{917FA3CA-87B4-40F5-A2B9-014FCE57660A}" type="sibTrans" cxnId="{5F96E010-5E8C-488D-9BB4-E6BE52BA68FB}">
      <dgm:prSet/>
      <dgm:spPr/>
      <dgm:t>
        <a:bodyPr/>
        <a:lstStyle/>
        <a:p>
          <a:endParaRPr lang="en-US"/>
        </a:p>
      </dgm:t>
    </dgm:pt>
    <dgm:pt modelId="{2C89B8E7-2A88-4EE4-8733-B9E163E01B1D}">
      <dgm:prSet phldrT="[Text]"/>
      <dgm:spPr/>
      <dgm:t>
        <a:bodyPr/>
        <a:lstStyle/>
        <a:p>
          <a:r>
            <a:rPr lang="en-US" dirty="0" smtClean="0"/>
            <a:t>Guiding Questions / Modules</a:t>
          </a:r>
          <a:endParaRPr lang="en-US" dirty="0"/>
        </a:p>
      </dgm:t>
    </dgm:pt>
    <dgm:pt modelId="{E0AB9BC7-AD10-40E0-BFBC-664046EF1BE2}" type="parTrans" cxnId="{EDB71985-FBB9-47A5-8D9B-016344D08833}">
      <dgm:prSet/>
      <dgm:spPr/>
      <dgm:t>
        <a:bodyPr/>
        <a:lstStyle/>
        <a:p>
          <a:endParaRPr lang="en-US" dirty="0"/>
        </a:p>
      </dgm:t>
    </dgm:pt>
    <dgm:pt modelId="{AE0E715F-5682-4950-A0A1-93DA52B9EA4E}" type="sibTrans" cxnId="{EDB71985-FBB9-47A5-8D9B-016344D08833}">
      <dgm:prSet/>
      <dgm:spPr/>
      <dgm:t>
        <a:bodyPr/>
        <a:lstStyle/>
        <a:p>
          <a:endParaRPr lang="en-US"/>
        </a:p>
      </dgm:t>
    </dgm:pt>
    <dgm:pt modelId="{97A9CAE3-4634-49ED-B782-6A940DE2C59D}">
      <dgm:prSet/>
      <dgm:spPr/>
      <dgm:t>
        <a:bodyPr/>
        <a:lstStyle/>
        <a:p>
          <a:r>
            <a:rPr lang="en-US" dirty="0" smtClean="0"/>
            <a:t>Professional Development</a:t>
          </a:r>
          <a:endParaRPr lang="en-US" dirty="0"/>
        </a:p>
      </dgm:t>
    </dgm:pt>
    <dgm:pt modelId="{91E39281-27EF-45FD-B58A-627813FFB30D}" type="parTrans" cxnId="{0BD06854-09DC-4506-9079-6C972EA8C50F}">
      <dgm:prSet/>
      <dgm:spPr/>
      <dgm:t>
        <a:bodyPr/>
        <a:lstStyle/>
        <a:p>
          <a:endParaRPr lang="en-US" dirty="0"/>
        </a:p>
      </dgm:t>
    </dgm:pt>
    <dgm:pt modelId="{BF627B9E-1A3D-4C2F-A95E-301E1EB2F565}" type="sibTrans" cxnId="{0BD06854-09DC-4506-9079-6C972EA8C50F}">
      <dgm:prSet/>
      <dgm:spPr/>
      <dgm:t>
        <a:bodyPr/>
        <a:lstStyle/>
        <a:p>
          <a:endParaRPr lang="en-US"/>
        </a:p>
      </dgm:t>
    </dgm:pt>
    <dgm:pt modelId="{2D9DF3FB-3893-4F14-9616-9A6D1B4000C6}" type="pres">
      <dgm:prSet presAssocID="{89F0B16A-CD30-426D-B42F-9AA4167BE5D9}" presName="hierChild1" presStyleCnt="0">
        <dgm:presLayoutVars>
          <dgm:chPref val="1"/>
          <dgm:dir/>
          <dgm:animOne val="branch"/>
          <dgm:animLvl val="lvl"/>
          <dgm:resizeHandles/>
        </dgm:presLayoutVars>
      </dgm:prSet>
      <dgm:spPr/>
      <dgm:t>
        <a:bodyPr/>
        <a:lstStyle/>
        <a:p>
          <a:endParaRPr lang="en-US"/>
        </a:p>
      </dgm:t>
    </dgm:pt>
    <dgm:pt modelId="{F091320E-BFB9-4EA4-BAA1-29AD62E245AF}" type="pres">
      <dgm:prSet presAssocID="{389D3501-5A88-4A15-9C1A-6695A2EFE566}" presName="hierRoot1" presStyleCnt="0"/>
      <dgm:spPr/>
      <dgm:t>
        <a:bodyPr/>
        <a:lstStyle/>
        <a:p>
          <a:endParaRPr lang="en-US"/>
        </a:p>
      </dgm:t>
    </dgm:pt>
    <dgm:pt modelId="{D74D73B2-A955-4274-8347-AAC6496CF539}" type="pres">
      <dgm:prSet presAssocID="{389D3501-5A88-4A15-9C1A-6695A2EFE566}" presName="composite" presStyleCnt="0"/>
      <dgm:spPr/>
      <dgm:t>
        <a:bodyPr/>
        <a:lstStyle/>
        <a:p>
          <a:endParaRPr lang="en-US"/>
        </a:p>
      </dgm:t>
    </dgm:pt>
    <dgm:pt modelId="{BB7E9E15-E162-485F-A214-DA2FFF2BB613}" type="pres">
      <dgm:prSet presAssocID="{389D3501-5A88-4A15-9C1A-6695A2EFE566}" presName="background" presStyleLbl="node0" presStyleIdx="0" presStyleCnt="1"/>
      <dgm:spPr/>
      <dgm:t>
        <a:bodyPr/>
        <a:lstStyle/>
        <a:p>
          <a:endParaRPr lang="en-US"/>
        </a:p>
      </dgm:t>
    </dgm:pt>
    <dgm:pt modelId="{DF2243CA-E3A3-45EB-8495-7313E0B435DF}" type="pres">
      <dgm:prSet presAssocID="{389D3501-5A88-4A15-9C1A-6695A2EFE566}" presName="text" presStyleLbl="fgAcc0" presStyleIdx="0" presStyleCnt="1" custScaleX="167668" custScaleY="167668" custLinFactNeighborY="1992">
        <dgm:presLayoutVars>
          <dgm:chPref val="3"/>
        </dgm:presLayoutVars>
      </dgm:prSet>
      <dgm:spPr/>
      <dgm:t>
        <a:bodyPr/>
        <a:lstStyle/>
        <a:p>
          <a:endParaRPr lang="en-US"/>
        </a:p>
      </dgm:t>
    </dgm:pt>
    <dgm:pt modelId="{DEC12F44-03EE-4BBE-82F2-952CC86FE8F9}" type="pres">
      <dgm:prSet presAssocID="{389D3501-5A88-4A15-9C1A-6695A2EFE566}" presName="hierChild2" presStyleCnt="0"/>
      <dgm:spPr/>
      <dgm:t>
        <a:bodyPr/>
        <a:lstStyle/>
        <a:p>
          <a:endParaRPr lang="en-US"/>
        </a:p>
      </dgm:t>
    </dgm:pt>
    <dgm:pt modelId="{030D0F01-EE73-4810-8E4A-3B3974702A71}" type="pres">
      <dgm:prSet presAssocID="{ADC16DB2-B43B-477D-BD23-96A334736C9D}" presName="Name10" presStyleLbl="parChTrans1D2" presStyleIdx="0" presStyleCnt="2"/>
      <dgm:spPr/>
      <dgm:t>
        <a:bodyPr/>
        <a:lstStyle/>
        <a:p>
          <a:endParaRPr lang="en-US"/>
        </a:p>
      </dgm:t>
    </dgm:pt>
    <dgm:pt modelId="{454CB077-9F41-4AE6-99A9-5CD3F6905CA8}" type="pres">
      <dgm:prSet presAssocID="{EECBB448-7592-4668-902A-72206D1B1611}" presName="hierRoot2" presStyleCnt="0"/>
      <dgm:spPr/>
      <dgm:t>
        <a:bodyPr/>
        <a:lstStyle/>
        <a:p>
          <a:endParaRPr lang="en-US"/>
        </a:p>
      </dgm:t>
    </dgm:pt>
    <dgm:pt modelId="{14EFCD78-72DD-45E5-8870-F35295907128}" type="pres">
      <dgm:prSet presAssocID="{EECBB448-7592-4668-902A-72206D1B1611}" presName="composite2" presStyleCnt="0"/>
      <dgm:spPr/>
      <dgm:t>
        <a:bodyPr/>
        <a:lstStyle/>
        <a:p>
          <a:endParaRPr lang="en-US"/>
        </a:p>
      </dgm:t>
    </dgm:pt>
    <dgm:pt modelId="{E276B044-F731-4DE3-BE0E-A5D26A1A3722}" type="pres">
      <dgm:prSet presAssocID="{EECBB448-7592-4668-902A-72206D1B1611}" presName="background2" presStyleLbl="node2" presStyleIdx="0" presStyleCnt="2"/>
      <dgm:spPr/>
      <dgm:t>
        <a:bodyPr/>
        <a:lstStyle/>
        <a:p>
          <a:endParaRPr lang="en-US"/>
        </a:p>
      </dgm:t>
    </dgm:pt>
    <dgm:pt modelId="{D93D99C5-B479-4E11-A340-42C4ABC9AABC}" type="pres">
      <dgm:prSet presAssocID="{EECBB448-7592-4668-902A-72206D1B1611}" presName="text2" presStyleLbl="fgAcc2" presStyleIdx="0" presStyleCnt="2" custScaleX="138021" custLinFactNeighborX="-6576">
        <dgm:presLayoutVars>
          <dgm:chPref val="3"/>
        </dgm:presLayoutVars>
      </dgm:prSet>
      <dgm:spPr/>
      <dgm:t>
        <a:bodyPr/>
        <a:lstStyle/>
        <a:p>
          <a:endParaRPr lang="en-US"/>
        </a:p>
      </dgm:t>
    </dgm:pt>
    <dgm:pt modelId="{D1393304-D599-46BD-AC0E-6D37C2E985B4}" type="pres">
      <dgm:prSet presAssocID="{EECBB448-7592-4668-902A-72206D1B1611}" presName="hierChild3" presStyleCnt="0"/>
      <dgm:spPr/>
      <dgm:t>
        <a:bodyPr/>
        <a:lstStyle/>
        <a:p>
          <a:endParaRPr lang="en-US"/>
        </a:p>
      </dgm:t>
    </dgm:pt>
    <dgm:pt modelId="{4E19BD1F-77EA-44D2-998B-30C3A765496B}" type="pres">
      <dgm:prSet presAssocID="{1D31461A-0C1D-4ACA-8B16-05B26A302519}" presName="Name17" presStyleLbl="parChTrans1D3" presStyleIdx="0" presStyleCnt="4"/>
      <dgm:spPr/>
      <dgm:t>
        <a:bodyPr/>
        <a:lstStyle/>
        <a:p>
          <a:endParaRPr lang="en-US"/>
        </a:p>
      </dgm:t>
    </dgm:pt>
    <dgm:pt modelId="{7C24B1CB-2D88-483F-97B3-B5B58DE9CF35}" type="pres">
      <dgm:prSet presAssocID="{1D3417C7-F06D-4541-ADBA-A4D33B0C012E}" presName="hierRoot3" presStyleCnt="0"/>
      <dgm:spPr/>
      <dgm:t>
        <a:bodyPr/>
        <a:lstStyle/>
        <a:p>
          <a:endParaRPr lang="en-US"/>
        </a:p>
      </dgm:t>
    </dgm:pt>
    <dgm:pt modelId="{DE5F8562-2E9F-429D-8C00-58254DDC04CC}" type="pres">
      <dgm:prSet presAssocID="{1D3417C7-F06D-4541-ADBA-A4D33B0C012E}" presName="composite3" presStyleCnt="0"/>
      <dgm:spPr/>
      <dgm:t>
        <a:bodyPr/>
        <a:lstStyle/>
        <a:p>
          <a:endParaRPr lang="en-US"/>
        </a:p>
      </dgm:t>
    </dgm:pt>
    <dgm:pt modelId="{CB4CFBC3-B318-4A61-9413-231DBFA69DA4}" type="pres">
      <dgm:prSet presAssocID="{1D3417C7-F06D-4541-ADBA-A4D33B0C012E}" presName="background3" presStyleLbl="node3" presStyleIdx="0" presStyleCnt="4"/>
      <dgm:spPr/>
      <dgm:t>
        <a:bodyPr/>
        <a:lstStyle/>
        <a:p>
          <a:endParaRPr lang="en-US"/>
        </a:p>
      </dgm:t>
    </dgm:pt>
    <dgm:pt modelId="{5F56C2A9-5940-4D98-AB8B-C33C7DDDB714}" type="pres">
      <dgm:prSet presAssocID="{1D3417C7-F06D-4541-ADBA-A4D33B0C012E}" presName="text3" presStyleLbl="fgAcc3" presStyleIdx="0" presStyleCnt="4" custLinFactNeighborX="-46032">
        <dgm:presLayoutVars>
          <dgm:chPref val="3"/>
        </dgm:presLayoutVars>
      </dgm:prSet>
      <dgm:spPr/>
      <dgm:t>
        <a:bodyPr/>
        <a:lstStyle/>
        <a:p>
          <a:endParaRPr lang="en-US"/>
        </a:p>
      </dgm:t>
    </dgm:pt>
    <dgm:pt modelId="{691BE123-41A7-477A-A6DE-D782670AE4A2}" type="pres">
      <dgm:prSet presAssocID="{1D3417C7-F06D-4541-ADBA-A4D33B0C012E}" presName="hierChild4" presStyleCnt="0"/>
      <dgm:spPr/>
      <dgm:t>
        <a:bodyPr/>
        <a:lstStyle/>
        <a:p>
          <a:endParaRPr lang="en-US"/>
        </a:p>
      </dgm:t>
    </dgm:pt>
    <dgm:pt modelId="{171C2E14-002F-43D4-AD91-80BCE33A35EC}" type="pres">
      <dgm:prSet presAssocID="{C3D62C0E-8FAC-4B4F-BB07-F3C2C0B25E32}" presName="Name17" presStyleLbl="parChTrans1D3" presStyleIdx="1" presStyleCnt="4"/>
      <dgm:spPr/>
      <dgm:t>
        <a:bodyPr/>
        <a:lstStyle/>
        <a:p>
          <a:endParaRPr lang="en-US"/>
        </a:p>
      </dgm:t>
    </dgm:pt>
    <dgm:pt modelId="{A91E58A8-6B2E-479B-98F6-6F1611146757}" type="pres">
      <dgm:prSet presAssocID="{A2AF259E-6433-459D-A94A-B08E74647486}" presName="hierRoot3" presStyleCnt="0"/>
      <dgm:spPr/>
      <dgm:t>
        <a:bodyPr/>
        <a:lstStyle/>
        <a:p>
          <a:endParaRPr lang="en-US"/>
        </a:p>
      </dgm:t>
    </dgm:pt>
    <dgm:pt modelId="{293E75FC-21CE-4245-AB56-16FD7D4FE22D}" type="pres">
      <dgm:prSet presAssocID="{A2AF259E-6433-459D-A94A-B08E74647486}" presName="composite3" presStyleCnt="0"/>
      <dgm:spPr/>
      <dgm:t>
        <a:bodyPr/>
        <a:lstStyle/>
        <a:p>
          <a:endParaRPr lang="en-US"/>
        </a:p>
      </dgm:t>
    </dgm:pt>
    <dgm:pt modelId="{D36772D3-0B1C-4650-91EC-95960871AE00}" type="pres">
      <dgm:prSet presAssocID="{A2AF259E-6433-459D-A94A-B08E74647486}" presName="background3" presStyleLbl="node3" presStyleIdx="1" presStyleCnt="4"/>
      <dgm:spPr/>
      <dgm:t>
        <a:bodyPr/>
        <a:lstStyle/>
        <a:p>
          <a:endParaRPr lang="en-US"/>
        </a:p>
      </dgm:t>
    </dgm:pt>
    <dgm:pt modelId="{2D4A2BE8-06D1-4E22-BC04-5EE2BC1C18CB}" type="pres">
      <dgm:prSet presAssocID="{A2AF259E-6433-459D-A94A-B08E74647486}" presName="text3" presStyleLbl="fgAcc3" presStyleIdx="1" presStyleCnt="4" custLinFactNeighborX="-41373" custLinFactNeighborY="4539">
        <dgm:presLayoutVars>
          <dgm:chPref val="3"/>
        </dgm:presLayoutVars>
      </dgm:prSet>
      <dgm:spPr/>
      <dgm:t>
        <a:bodyPr/>
        <a:lstStyle/>
        <a:p>
          <a:endParaRPr lang="en-US"/>
        </a:p>
      </dgm:t>
    </dgm:pt>
    <dgm:pt modelId="{89899313-D391-47E0-AD22-63E3A6D5F99C}" type="pres">
      <dgm:prSet presAssocID="{A2AF259E-6433-459D-A94A-B08E74647486}" presName="hierChild4" presStyleCnt="0"/>
      <dgm:spPr/>
      <dgm:t>
        <a:bodyPr/>
        <a:lstStyle/>
        <a:p>
          <a:endParaRPr lang="en-US"/>
        </a:p>
      </dgm:t>
    </dgm:pt>
    <dgm:pt modelId="{E87FE714-5232-446A-9EA6-54178EDB99F0}" type="pres">
      <dgm:prSet presAssocID="{1DDD4CD7-991C-4FC3-BC02-DBB121E6C5D6}" presName="Name10" presStyleLbl="parChTrans1D2" presStyleIdx="1" presStyleCnt="2"/>
      <dgm:spPr/>
      <dgm:t>
        <a:bodyPr/>
        <a:lstStyle/>
        <a:p>
          <a:endParaRPr lang="en-US"/>
        </a:p>
      </dgm:t>
    </dgm:pt>
    <dgm:pt modelId="{75DD065A-6CD7-421F-9C73-93CFF07FEA6E}" type="pres">
      <dgm:prSet presAssocID="{9D206719-BAD3-4C83-89CB-29B933975423}" presName="hierRoot2" presStyleCnt="0"/>
      <dgm:spPr/>
      <dgm:t>
        <a:bodyPr/>
        <a:lstStyle/>
        <a:p>
          <a:endParaRPr lang="en-US"/>
        </a:p>
      </dgm:t>
    </dgm:pt>
    <dgm:pt modelId="{46479F73-7D18-4E05-A421-D9FE16B1964B}" type="pres">
      <dgm:prSet presAssocID="{9D206719-BAD3-4C83-89CB-29B933975423}" presName="composite2" presStyleCnt="0"/>
      <dgm:spPr/>
      <dgm:t>
        <a:bodyPr/>
        <a:lstStyle/>
        <a:p>
          <a:endParaRPr lang="en-US"/>
        </a:p>
      </dgm:t>
    </dgm:pt>
    <dgm:pt modelId="{A266C817-F26A-42B4-A376-AA92A466E5BE}" type="pres">
      <dgm:prSet presAssocID="{9D206719-BAD3-4C83-89CB-29B933975423}" presName="background2" presStyleLbl="node2" presStyleIdx="1" presStyleCnt="2"/>
      <dgm:spPr/>
      <dgm:t>
        <a:bodyPr/>
        <a:lstStyle/>
        <a:p>
          <a:endParaRPr lang="en-US"/>
        </a:p>
      </dgm:t>
    </dgm:pt>
    <dgm:pt modelId="{1B6955A2-581C-4FDF-AC4C-D21AF43D7482}" type="pres">
      <dgm:prSet presAssocID="{9D206719-BAD3-4C83-89CB-29B933975423}" presName="text2" presStyleLbl="fgAcc2" presStyleIdx="1" presStyleCnt="2" custScaleX="143664" custLinFactNeighborX="13152">
        <dgm:presLayoutVars>
          <dgm:chPref val="3"/>
        </dgm:presLayoutVars>
      </dgm:prSet>
      <dgm:spPr/>
      <dgm:t>
        <a:bodyPr/>
        <a:lstStyle/>
        <a:p>
          <a:endParaRPr lang="en-US"/>
        </a:p>
      </dgm:t>
    </dgm:pt>
    <dgm:pt modelId="{B360FB21-5B07-43B9-83C1-7953FA72C407}" type="pres">
      <dgm:prSet presAssocID="{9D206719-BAD3-4C83-89CB-29B933975423}" presName="hierChild3" presStyleCnt="0"/>
      <dgm:spPr/>
      <dgm:t>
        <a:bodyPr/>
        <a:lstStyle/>
        <a:p>
          <a:endParaRPr lang="en-US"/>
        </a:p>
      </dgm:t>
    </dgm:pt>
    <dgm:pt modelId="{FDFD8DD4-CB82-4907-8C14-C41E82F26519}" type="pres">
      <dgm:prSet presAssocID="{E0AB9BC7-AD10-40E0-BFBC-664046EF1BE2}" presName="Name17" presStyleLbl="parChTrans1D3" presStyleIdx="2" presStyleCnt="4"/>
      <dgm:spPr/>
      <dgm:t>
        <a:bodyPr/>
        <a:lstStyle/>
        <a:p>
          <a:endParaRPr lang="en-US"/>
        </a:p>
      </dgm:t>
    </dgm:pt>
    <dgm:pt modelId="{3EBC442A-15CC-4C21-9CE4-676F6AA9BDBB}" type="pres">
      <dgm:prSet presAssocID="{2C89B8E7-2A88-4EE4-8733-B9E163E01B1D}" presName="hierRoot3" presStyleCnt="0"/>
      <dgm:spPr/>
      <dgm:t>
        <a:bodyPr/>
        <a:lstStyle/>
        <a:p>
          <a:endParaRPr lang="en-US"/>
        </a:p>
      </dgm:t>
    </dgm:pt>
    <dgm:pt modelId="{C0B3EC31-9FA2-430A-A52B-B35EC8C5B215}" type="pres">
      <dgm:prSet presAssocID="{2C89B8E7-2A88-4EE4-8733-B9E163E01B1D}" presName="composite3" presStyleCnt="0"/>
      <dgm:spPr/>
      <dgm:t>
        <a:bodyPr/>
        <a:lstStyle/>
        <a:p>
          <a:endParaRPr lang="en-US"/>
        </a:p>
      </dgm:t>
    </dgm:pt>
    <dgm:pt modelId="{11FC0F84-7319-4884-A2C1-2EFEF42C402C}" type="pres">
      <dgm:prSet presAssocID="{2C89B8E7-2A88-4EE4-8733-B9E163E01B1D}" presName="background3" presStyleLbl="node3" presStyleIdx="2" presStyleCnt="4"/>
      <dgm:spPr/>
      <dgm:t>
        <a:bodyPr/>
        <a:lstStyle/>
        <a:p>
          <a:endParaRPr lang="en-US"/>
        </a:p>
      </dgm:t>
    </dgm:pt>
    <dgm:pt modelId="{C8E227FC-DA76-4CAC-91A7-951F0DCCF59F}" type="pres">
      <dgm:prSet presAssocID="{2C89B8E7-2A88-4EE4-8733-B9E163E01B1D}" presName="text3" presStyleLbl="fgAcc3" presStyleIdx="2" presStyleCnt="4" custLinFactNeighborX="39034" custLinFactNeighborY="659">
        <dgm:presLayoutVars>
          <dgm:chPref val="3"/>
        </dgm:presLayoutVars>
      </dgm:prSet>
      <dgm:spPr/>
      <dgm:t>
        <a:bodyPr/>
        <a:lstStyle/>
        <a:p>
          <a:endParaRPr lang="en-US"/>
        </a:p>
      </dgm:t>
    </dgm:pt>
    <dgm:pt modelId="{5E91F003-3A12-43EA-AAAE-D4985D95A6CF}" type="pres">
      <dgm:prSet presAssocID="{2C89B8E7-2A88-4EE4-8733-B9E163E01B1D}" presName="hierChild4" presStyleCnt="0"/>
      <dgm:spPr/>
      <dgm:t>
        <a:bodyPr/>
        <a:lstStyle/>
        <a:p>
          <a:endParaRPr lang="en-US"/>
        </a:p>
      </dgm:t>
    </dgm:pt>
    <dgm:pt modelId="{0A264A15-FCE4-47DA-90AC-B29B338C9808}" type="pres">
      <dgm:prSet presAssocID="{91E39281-27EF-45FD-B58A-627813FFB30D}" presName="Name17" presStyleLbl="parChTrans1D3" presStyleIdx="3" presStyleCnt="4"/>
      <dgm:spPr/>
      <dgm:t>
        <a:bodyPr/>
        <a:lstStyle/>
        <a:p>
          <a:endParaRPr lang="en-US"/>
        </a:p>
      </dgm:t>
    </dgm:pt>
    <dgm:pt modelId="{3CFCDAF7-8023-4B20-95F7-E35370E69B08}" type="pres">
      <dgm:prSet presAssocID="{97A9CAE3-4634-49ED-B782-6A940DE2C59D}" presName="hierRoot3" presStyleCnt="0"/>
      <dgm:spPr/>
      <dgm:t>
        <a:bodyPr/>
        <a:lstStyle/>
        <a:p>
          <a:endParaRPr lang="en-US"/>
        </a:p>
      </dgm:t>
    </dgm:pt>
    <dgm:pt modelId="{367A85A5-6F4B-419C-8CCE-844DD70293BA}" type="pres">
      <dgm:prSet presAssocID="{97A9CAE3-4634-49ED-B782-6A940DE2C59D}" presName="composite3" presStyleCnt="0"/>
      <dgm:spPr/>
      <dgm:t>
        <a:bodyPr/>
        <a:lstStyle/>
        <a:p>
          <a:endParaRPr lang="en-US"/>
        </a:p>
      </dgm:t>
    </dgm:pt>
    <dgm:pt modelId="{4A9C2B95-326F-48B3-AA93-819842D46173}" type="pres">
      <dgm:prSet presAssocID="{97A9CAE3-4634-49ED-B782-6A940DE2C59D}" presName="background3" presStyleLbl="node3" presStyleIdx="3" presStyleCnt="4"/>
      <dgm:spPr/>
      <dgm:t>
        <a:bodyPr/>
        <a:lstStyle/>
        <a:p>
          <a:endParaRPr lang="en-US"/>
        </a:p>
      </dgm:t>
    </dgm:pt>
    <dgm:pt modelId="{BEADD07D-D73F-43DD-9A0E-8C7F64153FD9}" type="pres">
      <dgm:prSet presAssocID="{97A9CAE3-4634-49ED-B782-6A940DE2C59D}" presName="text3" presStyleLbl="fgAcc3" presStyleIdx="3" presStyleCnt="4" custLinFactNeighborX="46032">
        <dgm:presLayoutVars>
          <dgm:chPref val="3"/>
        </dgm:presLayoutVars>
      </dgm:prSet>
      <dgm:spPr/>
      <dgm:t>
        <a:bodyPr/>
        <a:lstStyle/>
        <a:p>
          <a:endParaRPr lang="en-US"/>
        </a:p>
      </dgm:t>
    </dgm:pt>
    <dgm:pt modelId="{2602E110-7CDC-4185-8F5B-6CBD1D60C9C1}" type="pres">
      <dgm:prSet presAssocID="{97A9CAE3-4634-49ED-B782-6A940DE2C59D}" presName="hierChild4" presStyleCnt="0"/>
      <dgm:spPr/>
      <dgm:t>
        <a:bodyPr/>
        <a:lstStyle/>
        <a:p>
          <a:endParaRPr lang="en-US"/>
        </a:p>
      </dgm:t>
    </dgm:pt>
  </dgm:ptLst>
  <dgm:cxnLst>
    <dgm:cxn modelId="{406762E9-1DAF-4B6A-9149-4F0A882B4D99}" type="presOf" srcId="{91E39281-27EF-45FD-B58A-627813FFB30D}" destId="{0A264A15-FCE4-47DA-90AC-B29B338C9808}" srcOrd="0" destOrd="0" presId="urn:microsoft.com/office/officeart/2005/8/layout/hierarchy1"/>
    <dgm:cxn modelId="{5F96E010-5E8C-488D-9BB4-E6BE52BA68FB}" srcId="{389D3501-5A88-4A15-9C1A-6695A2EFE566}" destId="{9D206719-BAD3-4C83-89CB-29B933975423}" srcOrd="1" destOrd="0" parTransId="{1DDD4CD7-991C-4FC3-BC02-DBB121E6C5D6}" sibTransId="{917FA3CA-87B4-40F5-A2B9-014FCE57660A}"/>
    <dgm:cxn modelId="{3B7EA4ED-461B-4591-98A3-5F0B1A094F70}" type="presOf" srcId="{EECBB448-7592-4668-902A-72206D1B1611}" destId="{D93D99C5-B479-4E11-A340-42C4ABC9AABC}" srcOrd="0" destOrd="0" presId="urn:microsoft.com/office/officeart/2005/8/layout/hierarchy1"/>
    <dgm:cxn modelId="{E47DEB2C-A67A-40FA-9F55-E26E4CE0968B}" type="presOf" srcId="{1D31461A-0C1D-4ACA-8B16-05B26A302519}" destId="{4E19BD1F-77EA-44D2-998B-30C3A765496B}" srcOrd="0" destOrd="0" presId="urn:microsoft.com/office/officeart/2005/8/layout/hierarchy1"/>
    <dgm:cxn modelId="{66021A74-A61F-4C31-8399-7277968CDEB6}" srcId="{389D3501-5A88-4A15-9C1A-6695A2EFE566}" destId="{EECBB448-7592-4668-902A-72206D1B1611}" srcOrd="0" destOrd="0" parTransId="{ADC16DB2-B43B-477D-BD23-96A334736C9D}" sibTransId="{87E1C7FB-E79E-4867-8933-0A1F049FD2A4}"/>
    <dgm:cxn modelId="{0BD06854-09DC-4506-9079-6C972EA8C50F}" srcId="{9D206719-BAD3-4C83-89CB-29B933975423}" destId="{97A9CAE3-4634-49ED-B782-6A940DE2C59D}" srcOrd="1" destOrd="0" parTransId="{91E39281-27EF-45FD-B58A-627813FFB30D}" sibTransId="{BF627B9E-1A3D-4C2F-A95E-301E1EB2F565}"/>
    <dgm:cxn modelId="{E0C6B8B3-D291-4B33-A49A-A8102E6BB684}" type="presOf" srcId="{1DDD4CD7-991C-4FC3-BC02-DBB121E6C5D6}" destId="{E87FE714-5232-446A-9EA6-54178EDB99F0}" srcOrd="0" destOrd="0" presId="urn:microsoft.com/office/officeart/2005/8/layout/hierarchy1"/>
    <dgm:cxn modelId="{A77705BE-6093-4818-9287-0D304FA9359E}" srcId="{89F0B16A-CD30-426D-B42F-9AA4167BE5D9}" destId="{389D3501-5A88-4A15-9C1A-6695A2EFE566}" srcOrd="0" destOrd="0" parTransId="{24F057D6-0F1F-40AA-8397-5776B4E9DECC}" sibTransId="{6127921B-1255-4001-8C40-787F8C3FE978}"/>
    <dgm:cxn modelId="{CBA14389-079E-42E3-96FB-166BF7D1E395}" srcId="{EECBB448-7592-4668-902A-72206D1B1611}" destId="{A2AF259E-6433-459D-A94A-B08E74647486}" srcOrd="1" destOrd="0" parTransId="{C3D62C0E-8FAC-4B4F-BB07-F3C2C0B25E32}" sibTransId="{E7DFCC54-B245-4EAA-845B-83A4203AC14A}"/>
    <dgm:cxn modelId="{EF9FF4D5-CC72-45E9-8A2E-495A70AB6654}" type="presOf" srcId="{9D206719-BAD3-4C83-89CB-29B933975423}" destId="{1B6955A2-581C-4FDF-AC4C-D21AF43D7482}" srcOrd="0" destOrd="0" presId="urn:microsoft.com/office/officeart/2005/8/layout/hierarchy1"/>
    <dgm:cxn modelId="{3BE7889A-9C1F-4ADE-AA35-F2850ECBD8C3}" type="presOf" srcId="{E0AB9BC7-AD10-40E0-BFBC-664046EF1BE2}" destId="{FDFD8DD4-CB82-4907-8C14-C41E82F26519}" srcOrd="0" destOrd="0" presId="urn:microsoft.com/office/officeart/2005/8/layout/hierarchy1"/>
    <dgm:cxn modelId="{EDB71985-FBB9-47A5-8D9B-016344D08833}" srcId="{9D206719-BAD3-4C83-89CB-29B933975423}" destId="{2C89B8E7-2A88-4EE4-8733-B9E163E01B1D}" srcOrd="0" destOrd="0" parTransId="{E0AB9BC7-AD10-40E0-BFBC-664046EF1BE2}" sibTransId="{AE0E715F-5682-4950-A0A1-93DA52B9EA4E}"/>
    <dgm:cxn modelId="{3DE0FA2E-8D4F-465E-95F7-BF2537102213}" type="presOf" srcId="{2C89B8E7-2A88-4EE4-8733-B9E163E01B1D}" destId="{C8E227FC-DA76-4CAC-91A7-951F0DCCF59F}" srcOrd="0" destOrd="0" presId="urn:microsoft.com/office/officeart/2005/8/layout/hierarchy1"/>
    <dgm:cxn modelId="{DF17BE06-BE74-4259-9517-85AC68F3A73E}" type="presOf" srcId="{1D3417C7-F06D-4541-ADBA-A4D33B0C012E}" destId="{5F56C2A9-5940-4D98-AB8B-C33C7DDDB714}" srcOrd="0" destOrd="0" presId="urn:microsoft.com/office/officeart/2005/8/layout/hierarchy1"/>
    <dgm:cxn modelId="{6E637374-403A-47EB-B869-12C1EC7D21EE}" srcId="{EECBB448-7592-4668-902A-72206D1B1611}" destId="{1D3417C7-F06D-4541-ADBA-A4D33B0C012E}" srcOrd="0" destOrd="0" parTransId="{1D31461A-0C1D-4ACA-8B16-05B26A302519}" sibTransId="{7F56CDC8-875D-45CA-9852-AA9021404314}"/>
    <dgm:cxn modelId="{3A9A5D29-A182-42F2-9172-8E641A4C6709}" type="presOf" srcId="{C3D62C0E-8FAC-4B4F-BB07-F3C2C0B25E32}" destId="{171C2E14-002F-43D4-AD91-80BCE33A35EC}" srcOrd="0" destOrd="0" presId="urn:microsoft.com/office/officeart/2005/8/layout/hierarchy1"/>
    <dgm:cxn modelId="{A2346DD0-02C9-467E-BBB5-373F7E255B5C}" type="presOf" srcId="{89F0B16A-CD30-426D-B42F-9AA4167BE5D9}" destId="{2D9DF3FB-3893-4F14-9616-9A6D1B4000C6}" srcOrd="0" destOrd="0" presId="urn:microsoft.com/office/officeart/2005/8/layout/hierarchy1"/>
    <dgm:cxn modelId="{5DC064C8-BEE1-40C8-BF71-1AA97FB7F214}" type="presOf" srcId="{A2AF259E-6433-459D-A94A-B08E74647486}" destId="{2D4A2BE8-06D1-4E22-BC04-5EE2BC1C18CB}" srcOrd="0" destOrd="0" presId="urn:microsoft.com/office/officeart/2005/8/layout/hierarchy1"/>
    <dgm:cxn modelId="{749DD145-CC68-43BE-9874-F67EAECCE961}" type="presOf" srcId="{97A9CAE3-4634-49ED-B782-6A940DE2C59D}" destId="{BEADD07D-D73F-43DD-9A0E-8C7F64153FD9}" srcOrd="0" destOrd="0" presId="urn:microsoft.com/office/officeart/2005/8/layout/hierarchy1"/>
    <dgm:cxn modelId="{9F8926D2-3FE4-4D92-96D3-16211E49103E}" type="presOf" srcId="{389D3501-5A88-4A15-9C1A-6695A2EFE566}" destId="{DF2243CA-E3A3-45EB-8495-7313E0B435DF}" srcOrd="0" destOrd="0" presId="urn:microsoft.com/office/officeart/2005/8/layout/hierarchy1"/>
    <dgm:cxn modelId="{5CE034BE-118E-467C-973F-53AA34C98EC2}" type="presOf" srcId="{ADC16DB2-B43B-477D-BD23-96A334736C9D}" destId="{030D0F01-EE73-4810-8E4A-3B3974702A71}" srcOrd="0" destOrd="0" presId="urn:microsoft.com/office/officeart/2005/8/layout/hierarchy1"/>
    <dgm:cxn modelId="{D031F59B-609B-4840-8D03-57BFAF3C07C2}" type="presParOf" srcId="{2D9DF3FB-3893-4F14-9616-9A6D1B4000C6}" destId="{F091320E-BFB9-4EA4-BAA1-29AD62E245AF}" srcOrd="0" destOrd="0" presId="urn:microsoft.com/office/officeart/2005/8/layout/hierarchy1"/>
    <dgm:cxn modelId="{7AED4DB2-F55D-4FDC-A653-96249DBEC8BC}" type="presParOf" srcId="{F091320E-BFB9-4EA4-BAA1-29AD62E245AF}" destId="{D74D73B2-A955-4274-8347-AAC6496CF539}" srcOrd="0" destOrd="0" presId="urn:microsoft.com/office/officeart/2005/8/layout/hierarchy1"/>
    <dgm:cxn modelId="{F6330017-8F80-42E5-A1FF-4975AE98A780}" type="presParOf" srcId="{D74D73B2-A955-4274-8347-AAC6496CF539}" destId="{BB7E9E15-E162-485F-A214-DA2FFF2BB613}" srcOrd="0" destOrd="0" presId="urn:microsoft.com/office/officeart/2005/8/layout/hierarchy1"/>
    <dgm:cxn modelId="{C40B699E-64D8-4F84-B8F7-DE5364E87B9C}" type="presParOf" srcId="{D74D73B2-A955-4274-8347-AAC6496CF539}" destId="{DF2243CA-E3A3-45EB-8495-7313E0B435DF}" srcOrd="1" destOrd="0" presId="urn:microsoft.com/office/officeart/2005/8/layout/hierarchy1"/>
    <dgm:cxn modelId="{8B49737A-2EE1-49C3-A1B8-B9578BE7BFAE}" type="presParOf" srcId="{F091320E-BFB9-4EA4-BAA1-29AD62E245AF}" destId="{DEC12F44-03EE-4BBE-82F2-952CC86FE8F9}" srcOrd="1" destOrd="0" presId="urn:microsoft.com/office/officeart/2005/8/layout/hierarchy1"/>
    <dgm:cxn modelId="{09FCD0C0-1FEC-423F-90CC-9CF3B47B1CB1}" type="presParOf" srcId="{DEC12F44-03EE-4BBE-82F2-952CC86FE8F9}" destId="{030D0F01-EE73-4810-8E4A-3B3974702A71}" srcOrd="0" destOrd="0" presId="urn:microsoft.com/office/officeart/2005/8/layout/hierarchy1"/>
    <dgm:cxn modelId="{5B962A69-AD7D-4F98-9B48-12EACA35FDB4}" type="presParOf" srcId="{DEC12F44-03EE-4BBE-82F2-952CC86FE8F9}" destId="{454CB077-9F41-4AE6-99A9-5CD3F6905CA8}" srcOrd="1" destOrd="0" presId="urn:microsoft.com/office/officeart/2005/8/layout/hierarchy1"/>
    <dgm:cxn modelId="{397D94D0-8364-4CB3-A019-03C1CB1C44E4}" type="presParOf" srcId="{454CB077-9F41-4AE6-99A9-5CD3F6905CA8}" destId="{14EFCD78-72DD-45E5-8870-F35295907128}" srcOrd="0" destOrd="0" presId="urn:microsoft.com/office/officeart/2005/8/layout/hierarchy1"/>
    <dgm:cxn modelId="{DCAB1941-8D19-40F1-83E3-8C551F01A798}" type="presParOf" srcId="{14EFCD78-72DD-45E5-8870-F35295907128}" destId="{E276B044-F731-4DE3-BE0E-A5D26A1A3722}" srcOrd="0" destOrd="0" presId="urn:microsoft.com/office/officeart/2005/8/layout/hierarchy1"/>
    <dgm:cxn modelId="{9C9E83E4-C294-4D8C-8070-A4016010D35B}" type="presParOf" srcId="{14EFCD78-72DD-45E5-8870-F35295907128}" destId="{D93D99C5-B479-4E11-A340-42C4ABC9AABC}" srcOrd="1" destOrd="0" presId="urn:microsoft.com/office/officeart/2005/8/layout/hierarchy1"/>
    <dgm:cxn modelId="{7BF6F62B-8A86-4F6F-8721-A8DA7C9D558C}" type="presParOf" srcId="{454CB077-9F41-4AE6-99A9-5CD3F6905CA8}" destId="{D1393304-D599-46BD-AC0E-6D37C2E985B4}" srcOrd="1" destOrd="0" presId="urn:microsoft.com/office/officeart/2005/8/layout/hierarchy1"/>
    <dgm:cxn modelId="{FDFE987D-0D14-4C67-849D-C0006E2E79F3}" type="presParOf" srcId="{D1393304-D599-46BD-AC0E-6D37C2E985B4}" destId="{4E19BD1F-77EA-44D2-998B-30C3A765496B}" srcOrd="0" destOrd="0" presId="urn:microsoft.com/office/officeart/2005/8/layout/hierarchy1"/>
    <dgm:cxn modelId="{3FBAE797-6EB2-4E20-99F3-0D37E9BAF208}" type="presParOf" srcId="{D1393304-D599-46BD-AC0E-6D37C2E985B4}" destId="{7C24B1CB-2D88-483F-97B3-B5B58DE9CF35}" srcOrd="1" destOrd="0" presId="urn:microsoft.com/office/officeart/2005/8/layout/hierarchy1"/>
    <dgm:cxn modelId="{94CB4B1C-B636-4849-9E5F-03FDD1A6DA6D}" type="presParOf" srcId="{7C24B1CB-2D88-483F-97B3-B5B58DE9CF35}" destId="{DE5F8562-2E9F-429D-8C00-58254DDC04CC}" srcOrd="0" destOrd="0" presId="urn:microsoft.com/office/officeart/2005/8/layout/hierarchy1"/>
    <dgm:cxn modelId="{D1BF6E64-6667-405C-9113-E6F008308BA7}" type="presParOf" srcId="{DE5F8562-2E9F-429D-8C00-58254DDC04CC}" destId="{CB4CFBC3-B318-4A61-9413-231DBFA69DA4}" srcOrd="0" destOrd="0" presId="urn:microsoft.com/office/officeart/2005/8/layout/hierarchy1"/>
    <dgm:cxn modelId="{1CB7689C-A3DA-4AE7-A7F3-DB68D9D990AA}" type="presParOf" srcId="{DE5F8562-2E9F-429D-8C00-58254DDC04CC}" destId="{5F56C2A9-5940-4D98-AB8B-C33C7DDDB714}" srcOrd="1" destOrd="0" presId="urn:microsoft.com/office/officeart/2005/8/layout/hierarchy1"/>
    <dgm:cxn modelId="{59F5A2F5-D19A-4DAA-B677-666416B22860}" type="presParOf" srcId="{7C24B1CB-2D88-483F-97B3-B5B58DE9CF35}" destId="{691BE123-41A7-477A-A6DE-D782670AE4A2}" srcOrd="1" destOrd="0" presId="urn:microsoft.com/office/officeart/2005/8/layout/hierarchy1"/>
    <dgm:cxn modelId="{84853121-BCDE-4352-B11D-67230480F65D}" type="presParOf" srcId="{D1393304-D599-46BD-AC0E-6D37C2E985B4}" destId="{171C2E14-002F-43D4-AD91-80BCE33A35EC}" srcOrd="2" destOrd="0" presId="urn:microsoft.com/office/officeart/2005/8/layout/hierarchy1"/>
    <dgm:cxn modelId="{15B37AA9-54A3-4244-AE11-5997E24D3FBE}" type="presParOf" srcId="{D1393304-D599-46BD-AC0E-6D37C2E985B4}" destId="{A91E58A8-6B2E-479B-98F6-6F1611146757}" srcOrd="3" destOrd="0" presId="urn:microsoft.com/office/officeart/2005/8/layout/hierarchy1"/>
    <dgm:cxn modelId="{68259A86-C06E-4C25-8766-1C040728F1D7}" type="presParOf" srcId="{A91E58A8-6B2E-479B-98F6-6F1611146757}" destId="{293E75FC-21CE-4245-AB56-16FD7D4FE22D}" srcOrd="0" destOrd="0" presId="urn:microsoft.com/office/officeart/2005/8/layout/hierarchy1"/>
    <dgm:cxn modelId="{D1F8D97F-3837-41FB-A040-DB2B71DCB723}" type="presParOf" srcId="{293E75FC-21CE-4245-AB56-16FD7D4FE22D}" destId="{D36772D3-0B1C-4650-91EC-95960871AE00}" srcOrd="0" destOrd="0" presId="urn:microsoft.com/office/officeart/2005/8/layout/hierarchy1"/>
    <dgm:cxn modelId="{4AC37584-6743-4F3C-8B45-C3F0AD75F8F0}" type="presParOf" srcId="{293E75FC-21CE-4245-AB56-16FD7D4FE22D}" destId="{2D4A2BE8-06D1-4E22-BC04-5EE2BC1C18CB}" srcOrd="1" destOrd="0" presId="urn:microsoft.com/office/officeart/2005/8/layout/hierarchy1"/>
    <dgm:cxn modelId="{79E22B69-D32B-4C25-8C96-0846D4ECDC38}" type="presParOf" srcId="{A91E58A8-6B2E-479B-98F6-6F1611146757}" destId="{89899313-D391-47E0-AD22-63E3A6D5F99C}" srcOrd="1" destOrd="0" presId="urn:microsoft.com/office/officeart/2005/8/layout/hierarchy1"/>
    <dgm:cxn modelId="{D53DB408-C0AC-4238-9B2B-48F4E537F5B6}" type="presParOf" srcId="{DEC12F44-03EE-4BBE-82F2-952CC86FE8F9}" destId="{E87FE714-5232-446A-9EA6-54178EDB99F0}" srcOrd="2" destOrd="0" presId="urn:microsoft.com/office/officeart/2005/8/layout/hierarchy1"/>
    <dgm:cxn modelId="{C47496E9-C83C-4F0A-9735-719F25775504}" type="presParOf" srcId="{DEC12F44-03EE-4BBE-82F2-952CC86FE8F9}" destId="{75DD065A-6CD7-421F-9C73-93CFF07FEA6E}" srcOrd="3" destOrd="0" presId="urn:microsoft.com/office/officeart/2005/8/layout/hierarchy1"/>
    <dgm:cxn modelId="{C7C670A9-2519-49D3-82C6-2E8F8B67748F}" type="presParOf" srcId="{75DD065A-6CD7-421F-9C73-93CFF07FEA6E}" destId="{46479F73-7D18-4E05-A421-D9FE16B1964B}" srcOrd="0" destOrd="0" presId="urn:microsoft.com/office/officeart/2005/8/layout/hierarchy1"/>
    <dgm:cxn modelId="{F45D9F4A-1D3B-41F3-9486-5DDF50FBE9A0}" type="presParOf" srcId="{46479F73-7D18-4E05-A421-D9FE16B1964B}" destId="{A266C817-F26A-42B4-A376-AA92A466E5BE}" srcOrd="0" destOrd="0" presId="urn:microsoft.com/office/officeart/2005/8/layout/hierarchy1"/>
    <dgm:cxn modelId="{7B207863-D7D5-4032-88AD-A7BFB21FDD94}" type="presParOf" srcId="{46479F73-7D18-4E05-A421-D9FE16B1964B}" destId="{1B6955A2-581C-4FDF-AC4C-D21AF43D7482}" srcOrd="1" destOrd="0" presId="urn:microsoft.com/office/officeart/2005/8/layout/hierarchy1"/>
    <dgm:cxn modelId="{F6B2FB88-9575-413D-AB53-9BF7F1037AE8}" type="presParOf" srcId="{75DD065A-6CD7-421F-9C73-93CFF07FEA6E}" destId="{B360FB21-5B07-43B9-83C1-7953FA72C407}" srcOrd="1" destOrd="0" presId="urn:microsoft.com/office/officeart/2005/8/layout/hierarchy1"/>
    <dgm:cxn modelId="{1B89C781-F1B9-4F1D-884C-635E8F54F1C8}" type="presParOf" srcId="{B360FB21-5B07-43B9-83C1-7953FA72C407}" destId="{FDFD8DD4-CB82-4907-8C14-C41E82F26519}" srcOrd="0" destOrd="0" presId="urn:microsoft.com/office/officeart/2005/8/layout/hierarchy1"/>
    <dgm:cxn modelId="{9C079250-877C-4AC0-A0CE-B84BD16C2439}" type="presParOf" srcId="{B360FB21-5B07-43B9-83C1-7953FA72C407}" destId="{3EBC442A-15CC-4C21-9CE4-676F6AA9BDBB}" srcOrd="1" destOrd="0" presId="urn:microsoft.com/office/officeart/2005/8/layout/hierarchy1"/>
    <dgm:cxn modelId="{716896ED-8B1A-4412-8968-6D232DA07AA3}" type="presParOf" srcId="{3EBC442A-15CC-4C21-9CE4-676F6AA9BDBB}" destId="{C0B3EC31-9FA2-430A-A52B-B35EC8C5B215}" srcOrd="0" destOrd="0" presId="urn:microsoft.com/office/officeart/2005/8/layout/hierarchy1"/>
    <dgm:cxn modelId="{18F1B0AC-CFBD-442B-9B8E-4701D52B4785}" type="presParOf" srcId="{C0B3EC31-9FA2-430A-A52B-B35EC8C5B215}" destId="{11FC0F84-7319-4884-A2C1-2EFEF42C402C}" srcOrd="0" destOrd="0" presId="urn:microsoft.com/office/officeart/2005/8/layout/hierarchy1"/>
    <dgm:cxn modelId="{D92B3C05-D21D-4129-AA18-EAF487567A80}" type="presParOf" srcId="{C0B3EC31-9FA2-430A-A52B-B35EC8C5B215}" destId="{C8E227FC-DA76-4CAC-91A7-951F0DCCF59F}" srcOrd="1" destOrd="0" presId="urn:microsoft.com/office/officeart/2005/8/layout/hierarchy1"/>
    <dgm:cxn modelId="{CAEB8C47-914A-4F3F-959E-1F69B76B7F5D}" type="presParOf" srcId="{3EBC442A-15CC-4C21-9CE4-676F6AA9BDBB}" destId="{5E91F003-3A12-43EA-AAAE-D4985D95A6CF}" srcOrd="1" destOrd="0" presId="urn:microsoft.com/office/officeart/2005/8/layout/hierarchy1"/>
    <dgm:cxn modelId="{07F6D555-F09E-4468-B6CB-9DDBDAD2294D}" type="presParOf" srcId="{B360FB21-5B07-43B9-83C1-7953FA72C407}" destId="{0A264A15-FCE4-47DA-90AC-B29B338C9808}" srcOrd="2" destOrd="0" presId="urn:microsoft.com/office/officeart/2005/8/layout/hierarchy1"/>
    <dgm:cxn modelId="{25F4A142-4C0C-419C-AF48-D09EAC10FA36}" type="presParOf" srcId="{B360FB21-5B07-43B9-83C1-7953FA72C407}" destId="{3CFCDAF7-8023-4B20-95F7-E35370E69B08}" srcOrd="3" destOrd="0" presId="urn:microsoft.com/office/officeart/2005/8/layout/hierarchy1"/>
    <dgm:cxn modelId="{C17DAE86-D815-4077-A0B6-95671E0E3BD9}" type="presParOf" srcId="{3CFCDAF7-8023-4B20-95F7-E35370E69B08}" destId="{367A85A5-6F4B-419C-8CCE-844DD70293BA}" srcOrd="0" destOrd="0" presId="urn:microsoft.com/office/officeart/2005/8/layout/hierarchy1"/>
    <dgm:cxn modelId="{18EA5438-D4CD-4BAB-A35A-9EA76A8D99ED}" type="presParOf" srcId="{367A85A5-6F4B-419C-8CCE-844DD70293BA}" destId="{4A9C2B95-326F-48B3-AA93-819842D46173}" srcOrd="0" destOrd="0" presId="urn:microsoft.com/office/officeart/2005/8/layout/hierarchy1"/>
    <dgm:cxn modelId="{8D58238F-6B13-43B7-819F-DA4F209A859E}" type="presParOf" srcId="{367A85A5-6F4B-419C-8CCE-844DD70293BA}" destId="{BEADD07D-D73F-43DD-9A0E-8C7F64153FD9}" srcOrd="1" destOrd="0" presId="urn:microsoft.com/office/officeart/2005/8/layout/hierarchy1"/>
    <dgm:cxn modelId="{170A67C7-BDE2-43AA-AEC4-4DA87179F17D}" type="presParOf" srcId="{3CFCDAF7-8023-4B20-95F7-E35370E69B08}" destId="{2602E110-7CDC-4185-8F5B-6CBD1D60C9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0560" tIns="45279" rIns="90560" bIns="45279" rtlCol="0"/>
          <a:lstStyle>
            <a:lvl1pPr algn="l">
              <a:defRPr sz="1100"/>
            </a:lvl1pPr>
          </a:lstStyle>
          <a:p>
            <a:r>
              <a:rPr lang="en-US" dirty="0" smtClean="0"/>
              <a:t>CCR IEP Full Presentation Speaker Notes </a:t>
            </a:r>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0560" tIns="45279" rIns="90560" bIns="45279" rtlCol="0"/>
          <a:lstStyle>
            <a:lvl1pPr algn="r">
              <a:defRPr sz="1100"/>
            </a:lvl1pPr>
          </a:lstStyle>
          <a:p>
            <a:r>
              <a:rPr lang="en-US" dirty="0" smtClean="0"/>
              <a:t>August 2016</a:t>
            </a:r>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0560" tIns="45279" rIns="90560" bIns="45279" rtlCol="0" anchor="b"/>
          <a:lstStyle>
            <a:lvl1pPr algn="l">
              <a:defRPr sz="1100"/>
            </a:lvl1pPr>
          </a:lstStyle>
          <a:p>
            <a:r>
              <a:rPr lang="en-US" dirty="0" smtClean="0"/>
              <a:t>Wisconsin Department of Public Instruction</a:t>
            </a:r>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0560" tIns="45279" rIns="90560" bIns="45279" rtlCol="0" anchor="b"/>
          <a:lstStyle>
            <a:lvl1pPr algn="r">
              <a:defRPr sz="1100"/>
            </a:lvl1pPr>
          </a:lstStyle>
          <a:p>
            <a:fld id="{1A202054-F6C8-4F23-9FDD-3269ABFA6994}" type="slidenum">
              <a:rPr lang="en-US" smtClean="0"/>
              <a:pPr/>
              <a:t>‹#›</a:t>
            </a:fld>
            <a:endParaRPr lang="en-US" dirty="0"/>
          </a:p>
        </p:txBody>
      </p:sp>
    </p:spTree>
    <p:extLst>
      <p:ext uri="{BB962C8B-B14F-4D97-AF65-F5344CB8AC3E}">
        <p14:creationId xmlns:p14="http://schemas.microsoft.com/office/powerpoint/2010/main" val="207183016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4820"/>
          </a:xfrm>
          <a:prstGeom prst="rect">
            <a:avLst/>
          </a:prstGeom>
        </p:spPr>
        <p:txBody>
          <a:bodyPr vert="horz" lIns="91406" tIns="45702" rIns="91406" bIns="45702" rtlCol="0"/>
          <a:lstStyle>
            <a:lvl1pPr algn="l">
              <a:defRPr sz="1100"/>
            </a:lvl1pPr>
          </a:lstStyle>
          <a:p>
            <a:pPr>
              <a:defRPr/>
            </a:pPr>
            <a:r>
              <a:rPr lang="en-US" dirty="0" smtClean="0"/>
              <a:t>CCR IEP Full Presentation Speaker Notes</a:t>
            </a:r>
          </a:p>
          <a:p>
            <a:pPr>
              <a:defRPr/>
            </a:pPr>
            <a:endParaRPr lang="en-US" dirty="0"/>
          </a:p>
        </p:txBody>
      </p:sp>
      <p:sp>
        <p:nvSpPr>
          <p:cNvPr id="3" name="Date Placeholder 2"/>
          <p:cNvSpPr>
            <a:spLocks noGrp="1"/>
          </p:cNvSpPr>
          <p:nvPr>
            <p:ph type="dt" idx="1"/>
          </p:nvPr>
        </p:nvSpPr>
        <p:spPr>
          <a:xfrm>
            <a:off x="3884613" y="2"/>
            <a:ext cx="2971800" cy="464820"/>
          </a:xfrm>
          <a:prstGeom prst="rect">
            <a:avLst/>
          </a:prstGeom>
        </p:spPr>
        <p:txBody>
          <a:bodyPr vert="horz" lIns="91406" tIns="45702" rIns="91406" bIns="45702" rtlCol="0"/>
          <a:lstStyle>
            <a:lvl1pPr algn="r">
              <a:defRPr sz="1100"/>
            </a:lvl1pPr>
          </a:lstStyle>
          <a:p>
            <a:pPr>
              <a:defRPr/>
            </a:pPr>
            <a:r>
              <a:rPr lang="en-US" dirty="0" smtClean="0"/>
              <a:t>August 2016</a:t>
            </a:r>
            <a:endParaRPr lang="en-US" dirty="0"/>
          </a:p>
        </p:txBody>
      </p:sp>
      <p:sp>
        <p:nvSpPr>
          <p:cNvPr id="4" name="Slide Image Placeholder 3"/>
          <p:cNvSpPr>
            <a:spLocks noGrp="1" noRot="1" noChangeAspect="1"/>
          </p:cNvSpPr>
          <p:nvPr>
            <p:ph type="sldImg" idx="2"/>
          </p:nvPr>
        </p:nvSpPr>
        <p:spPr>
          <a:xfrm>
            <a:off x="377825" y="692150"/>
            <a:ext cx="1717675" cy="1289050"/>
          </a:xfrm>
          <a:prstGeom prst="rect">
            <a:avLst/>
          </a:prstGeom>
          <a:noFill/>
          <a:ln w="12700">
            <a:solidFill>
              <a:prstClr val="black"/>
            </a:solidFill>
          </a:ln>
        </p:spPr>
        <p:txBody>
          <a:bodyPr vert="horz" lIns="91406" tIns="45702" rIns="91406" bIns="45702" rtlCol="0" anchor="ctr"/>
          <a:lstStyle/>
          <a:p>
            <a:pPr lvl="0"/>
            <a:endParaRPr lang="en-US" noProof="0" dirty="0"/>
          </a:p>
        </p:txBody>
      </p:sp>
      <p:sp>
        <p:nvSpPr>
          <p:cNvPr id="5" name="Notes Placeholder 4"/>
          <p:cNvSpPr>
            <a:spLocks noGrp="1"/>
          </p:cNvSpPr>
          <p:nvPr>
            <p:ph type="body" sz="quarter" idx="3"/>
          </p:nvPr>
        </p:nvSpPr>
        <p:spPr>
          <a:xfrm>
            <a:off x="228601" y="2433659"/>
            <a:ext cx="6477000" cy="6165513"/>
          </a:xfrm>
          <a:prstGeom prst="rect">
            <a:avLst/>
          </a:prstGeom>
        </p:spPr>
        <p:txBody>
          <a:bodyPr vert="horz" lIns="91406" tIns="45702" rIns="91406" bIns="45702"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969"/>
            <a:ext cx="2971800" cy="464820"/>
          </a:xfrm>
          <a:prstGeom prst="rect">
            <a:avLst/>
          </a:prstGeom>
        </p:spPr>
        <p:txBody>
          <a:bodyPr vert="horz" lIns="91406" tIns="45702" rIns="91406" bIns="45702" rtlCol="0" anchor="b"/>
          <a:lstStyle>
            <a:lvl1pPr algn="l">
              <a:defRPr sz="1100"/>
            </a:lvl1pPr>
          </a:lstStyle>
          <a:p>
            <a:pPr>
              <a:defRPr/>
            </a:pPr>
            <a:r>
              <a:rPr lang="en-US" dirty="0" smtClean="0"/>
              <a:t>Wisconsin Department of Public Instruction</a:t>
            </a:r>
            <a:endParaRPr lang="en-US" dirty="0"/>
          </a:p>
        </p:txBody>
      </p:sp>
      <p:sp>
        <p:nvSpPr>
          <p:cNvPr id="7" name="Slide Number Placeholder 6"/>
          <p:cNvSpPr>
            <a:spLocks noGrp="1"/>
          </p:cNvSpPr>
          <p:nvPr>
            <p:ph type="sldNum" sz="quarter" idx="5"/>
          </p:nvPr>
        </p:nvSpPr>
        <p:spPr>
          <a:xfrm>
            <a:off x="3884613" y="8829969"/>
            <a:ext cx="2971800" cy="464820"/>
          </a:xfrm>
          <a:prstGeom prst="rect">
            <a:avLst/>
          </a:prstGeom>
        </p:spPr>
        <p:txBody>
          <a:bodyPr vert="horz" lIns="91406" tIns="45702" rIns="91406" bIns="45702" rtlCol="0" anchor="b"/>
          <a:lstStyle>
            <a:lvl1pPr algn="r">
              <a:defRPr sz="1100"/>
            </a:lvl1pPr>
          </a:lstStyle>
          <a:p>
            <a:pPr>
              <a:defRPr/>
            </a:pPr>
            <a:fld id="{B8DB3C69-16F6-466A-B3B3-DB0E2089E12C}" type="slidenum">
              <a:rPr lang="en-US"/>
              <a:pPr>
                <a:defRPr/>
              </a:pPr>
              <a:t>‹#›</a:t>
            </a:fld>
            <a:endParaRPr lang="en-US" dirty="0"/>
          </a:p>
        </p:txBody>
      </p:sp>
    </p:spTree>
    <p:extLst>
      <p:ext uri="{BB962C8B-B14F-4D97-AF65-F5344CB8AC3E}">
        <p14:creationId xmlns:p14="http://schemas.microsoft.com/office/powerpoint/2010/main" val="1397473348"/>
      </p:ext>
    </p:extLst>
  </p:cSld>
  <p:clrMap bg1="lt1" tx1="dk1" bg2="lt2" tx2="dk2" accent1="accent1" accent2="accent2" accent3="accent3" accent4="accent4" accent5="accent5" accent6="accent6" hlink="hlink" folHlink="folHlink"/>
  <p:hf/>
  <p:notesStyle>
    <a:lvl1pPr algn="l" rtl="0" eaLnBrk="0" fontAlgn="base" hangingPunct="0">
      <a:spcBef>
        <a:spcPts val="6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he-happy-manager.com/tips/5-why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docs.google.com/document/d/1bkGpX3sqmYzIO86B1M88e6DvvdTp3Av3nSn_1lmNVOs/edit" TargetMode="External"/><Relationship Id="rId3" Type="http://schemas.openxmlformats.org/officeDocument/2006/relationships/hyperlink" Target="http://dpi.wi.gov/sped/laws-procedures-bulletins/procedures/sample" TargetMode="External"/><Relationship Id="rId7" Type="http://schemas.openxmlformats.org/officeDocument/2006/relationships/hyperlink" Target="http://dpi.wi.gov/sites/default/files/imce/sped/pdf/form-i-4-family-engagement-guidance.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dpi.wi.gov/sites/default/files/imce/sped/pdf/rda-disability-related-need-affecting-reading-definition.pdf" TargetMode="External"/><Relationship Id="rId5" Type="http://schemas.openxmlformats.org/officeDocument/2006/relationships/hyperlink" Target="http://dpi.wi.gov/sites/default/files/imce/sped/pdf/forms-rda-revision-explanation-detail.pdf" TargetMode="External"/><Relationship Id="rId4" Type="http://schemas.openxmlformats.org/officeDocument/2006/relationships/hyperlink" Target="http://dpi.wi.gov/sites/default/files/imce/sped/pdf/forms-rda-revision-explanation-highlight.pdf" TargetMode="External"/><Relationship Id="rId9" Type="http://schemas.openxmlformats.org/officeDocument/2006/relationships/hyperlink" Target="https://dpi.wi.gov/sites/default/files/imce/sped/pdf/iep-reading-instruction.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pi.wi.gov/sped/educators/procedural-compliance-self-assessm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a:t>
            </a:fld>
            <a:endParaRPr lang="en-US" dirty="0"/>
          </a:p>
        </p:txBody>
      </p:sp>
      <p:sp>
        <p:nvSpPr>
          <p:cNvPr id="5" name="Header Placeholder 4"/>
          <p:cNvSpPr>
            <a:spLocks noGrp="1"/>
          </p:cNvSpPr>
          <p:nvPr>
            <p:ph type="hdr" sz="quarter" idx="11"/>
          </p:nvPr>
        </p:nvSpPr>
        <p:spPr/>
        <p:txBody>
          <a:bodyPr/>
          <a:lstStyle/>
          <a:p>
            <a:pPr>
              <a:defRPr/>
            </a:pPr>
            <a:r>
              <a:rPr lang="en-US" dirty="0" smtClean="0"/>
              <a:t>CCR IEP Full Presentation Speaker Notes</a:t>
            </a:r>
          </a:p>
          <a:p>
            <a:pPr>
              <a:defRPr/>
            </a:pPr>
            <a:endParaRPr lang="en-US" dirty="0"/>
          </a:p>
        </p:txBody>
      </p:sp>
      <p:sp>
        <p:nvSpPr>
          <p:cNvPr id="6" name="Date Placeholder 5"/>
          <p:cNvSpPr>
            <a:spLocks noGrp="1"/>
          </p:cNvSpPr>
          <p:nvPr>
            <p:ph type="dt" idx="12"/>
          </p:nvPr>
        </p:nvSpPr>
        <p:spPr/>
        <p:txBody>
          <a:bodyPr/>
          <a:lstStyle/>
          <a:p>
            <a:pPr>
              <a:defRPr/>
            </a:pPr>
            <a:r>
              <a:rPr lang="en-US" dirty="0" smtClean="0"/>
              <a:t>August 2016</a:t>
            </a:r>
            <a:endParaRPr lang="en-US" dirty="0"/>
          </a:p>
        </p:txBody>
      </p:sp>
      <p:sp>
        <p:nvSpPr>
          <p:cNvPr id="7" name="Footer Placeholder 6"/>
          <p:cNvSpPr>
            <a:spLocks noGrp="1"/>
          </p:cNvSpPr>
          <p:nvPr>
            <p:ph type="ftr" sz="quarter" idx="13"/>
          </p:nvPr>
        </p:nvSpPr>
        <p:spPr/>
        <p:txBody>
          <a:bodyPr/>
          <a:lstStyle/>
          <a:p>
            <a:pPr>
              <a:defRPr/>
            </a:pPr>
            <a:r>
              <a:rPr lang="en-US" dirty="0" smtClean="0"/>
              <a:t>Wisconsin Department of Public Instruction</a:t>
            </a:r>
            <a:endParaRPr lang="en-US" dirty="0"/>
          </a:p>
        </p:txBody>
      </p:sp>
    </p:spTree>
    <p:extLst>
      <p:ext uri="{BB962C8B-B14F-4D97-AF65-F5344CB8AC3E}">
        <p14:creationId xmlns:p14="http://schemas.microsoft.com/office/powerpoint/2010/main" val="72200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spcAft>
                <a:spcPts val="1189"/>
              </a:spcAft>
            </a:pPr>
            <a:r>
              <a:rPr lang="en-US" sz="1400" dirty="0" smtClean="0"/>
              <a:t>The discussion of disability-related needs should begin with the identification of “</a:t>
            </a:r>
            <a:r>
              <a:rPr lang="en-US" sz="1400" dirty="0"/>
              <a:t>Why” the Student is </a:t>
            </a:r>
            <a:r>
              <a:rPr lang="en-US" sz="1400" dirty="0" smtClean="0"/>
              <a:t>Not Accessing, Involved in, </a:t>
            </a:r>
            <a:r>
              <a:rPr lang="en-US" sz="1400" dirty="0"/>
              <a:t>or </a:t>
            </a:r>
            <a:r>
              <a:rPr lang="en-US" sz="1400" dirty="0" smtClean="0"/>
              <a:t>Making </a:t>
            </a:r>
            <a:r>
              <a:rPr lang="en-US" sz="1400" dirty="0"/>
              <a:t>Progress in General Education</a:t>
            </a:r>
            <a:r>
              <a:rPr lang="en-US" sz="1400" dirty="0" smtClean="0"/>
              <a:t>. This will lead to the summary of the areas that need to be addressed by goals and services.  </a:t>
            </a:r>
          </a:p>
          <a:p>
            <a:pPr marL="0" lvl="1">
              <a:spcAft>
                <a:spcPts val="1189"/>
              </a:spcAft>
            </a:pPr>
            <a:endParaRPr lang="en-US" sz="1400" dirty="0" smtClean="0"/>
          </a:p>
        </p:txBody>
      </p:sp>
      <p:sp>
        <p:nvSpPr>
          <p:cNvPr id="4" name="Header Placeholder 3"/>
          <p:cNvSpPr>
            <a:spLocks noGrp="1"/>
          </p:cNvSpPr>
          <p:nvPr>
            <p:ph type="hdr" sz="quarter" idx="10"/>
          </p:nvPr>
        </p:nvSpPr>
        <p:spPr/>
        <p:txBody>
          <a:bodyPr/>
          <a:lstStyle/>
          <a:p>
            <a:pPr>
              <a:defRPr/>
            </a:pPr>
            <a:r>
              <a:rPr lang="en-US" dirty="0" smtClean="0"/>
              <a:t>CCR IEP Full Presentation Speaker Notes </a:t>
            </a:r>
            <a:endParaRPr lang="en-US" dirty="0"/>
          </a:p>
        </p:txBody>
      </p:sp>
      <p:sp>
        <p:nvSpPr>
          <p:cNvPr id="5" name="Date Placeholder 4"/>
          <p:cNvSpPr>
            <a:spLocks noGrp="1"/>
          </p:cNvSpPr>
          <p:nvPr>
            <p:ph type="dt" idx="11"/>
          </p:nvPr>
        </p:nvSpPr>
        <p:spPr/>
        <p:txBody>
          <a:bodyPr/>
          <a:lstStyle/>
          <a:p>
            <a:pPr>
              <a:defRPr/>
            </a:pPr>
            <a:r>
              <a:rPr lang="en-US" dirty="0" smtClean="0"/>
              <a:t>August 2016</a:t>
            </a:r>
            <a:endParaRPr lang="en-US" dirty="0"/>
          </a:p>
        </p:txBody>
      </p:sp>
      <p:sp>
        <p:nvSpPr>
          <p:cNvPr id="6" name="Footer Placeholder 5"/>
          <p:cNvSpPr>
            <a:spLocks noGrp="1"/>
          </p:cNvSpPr>
          <p:nvPr>
            <p:ph type="ftr" sz="quarter" idx="12"/>
          </p:nvPr>
        </p:nvSpPr>
        <p:spPr/>
        <p:txBody>
          <a:bodyPr/>
          <a:lstStyle/>
          <a:p>
            <a:pPr>
              <a:defRPr/>
            </a:pPr>
            <a:r>
              <a:rPr lang="en-US" dirty="0" smtClean="0"/>
              <a:t>Wisconsin Department of Public Instruction</a:t>
            </a:r>
            <a:endParaRPr lang="en-US" dirty="0"/>
          </a:p>
        </p:txBody>
      </p:sp>
      <p:sp>
        <p:nvSpPr>
          <p:cNvPr id="7" name="Slide Number Placeholder 6"/>
          <p:cNvSpPr>
            <a:spLocks noGrp="1"/>
          </p:cNvSpPr>
          <p:nvPr>
            <p:ph type="sldNum" sz="quarter" idx="13"/>
          </p:nvPr>
        </p:nvSpPr>
        <p:spPr/>
        <p:txBody>
          <a:bodyPr/>
          <a:lstStyle/>
          <a:p>
            <a:pPr>
              <a:defRPr/>
            </a:pPr>
            <a:fld id="{B8DB3C69-16F6-466A-B3B3-DB0E2089E12C}" type="slidenum">
              <a:rPr lang="en-US" smtClean="0"/>
              <a:pPr>
                <a:defRPr/>
              </a:pPr>
              <a:t>11</a:t>
            </a:fld>
            <a:endParaRPr lang="en-US" dirty="0"/>
          </a:p>
        </p:txBody>
      </p:sp>
    </p:spTree>
    <p:extLst>
      <p:ext uri="{BB962C8B-B14F-4D97-AF65-F5344CB8AC3E}">
        <p14:creationId xmlns:p14="http://schemas.microsoft.com/office/powerpoint/2010/main" val="1354167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dirty="0" smtClean="0"/>
              <a:t>The following strategy called “The 5 Whys” may assist IEP teams in a structure for having the discussion of a student’s disability-related</a:t>
            </a:r>
            <a:r>
              <a:rPr lang="en-US" sz="1400" baseline="0" dirty="0" smtClean="0"/>
              <a:t> needs.</a:t>
            </a:r>
          </a:p>
          <a:p>
            <a:pPr lvl="0"/>
            <a:endParaRPr lang="en-US" sz="1400" dirty="0" smtClean="0"/>
          </a:p>
          <a:p>
            <a:pPr lvl="0"/>
            <a:r>
              <a:rPr lang="en-US" sz="1400" dirty="0" smtClean="0"/>
              <a:t>This strategy is a </a:t>
            </a:r>
            <a:r>
              <a:rPr lang="en-US" sz="1400" dirty="0"/>
              <a:t>root cause analysis </a:t>
            </a:r>
            <a:r>
              <a:rPr lang="en-US" sz="1400" dirty="0" smtClean="0"/>
              <a:t>tool that can be used to help identify “why” </a:t>
            </a:r>
            <a:r>
              <a:rPr lang="en-US" sz="1400" dirty="0"/>
              <a:t>the student is not accessing, involved in, or making progress in general </a:t>
            </a:r>
            <a:r>
              <a:rPr lang="en-US" sz="1400" dirty="0" smtClean="0"/>
              <a:t>education.  This process can be applied to any achievement or functional skill area.</a:t>
            </a:r>
          </a:p>
          <a:p>
            <a:pPr lvl="0"/>
            <a:endParaRPr lang="en-US" sz="1400" dirty="0"/>
          </a:p>
          <a:p>
            <a:pPr lvl="0"/>
            <a:r>
              <a:rPr lang="en-US" sz="1400" b="1" dirty="0" smtClean="0"/>
              <a:t>Web Resource</a:t>
            </a:r>
            <a:r>
              <a:rPr lang="en-US" sz="1400" dirty="0" smtClean="0"/>
              <a:t>: 5 Whys </a:t>
            </a:r>
            <a:r>
              <a:rPr lang="en-US" sz="1400" u="sng" dirty="0" smtClean="0">
                <a:hlinkClick r:id="rId3"/>
              </a:rPr>
              <a:t>http</a:t>
            </a:r>
            <a:r>
              <a:rPr lang="en-US" sz="1400" u="sng" dirty="0">
                <a:hlinkClick r:id="rId3"/>
              </a:rPr>
              <a:t>://the-happy-manager.com/tips/5-whys/</a:t>
            </a:r>
            <a:endParaRPr lang="en-US" sz="1400" dirty="0"/>
          </a:p>
        </p:txBody>
      </p:sp>
      <p:sp>
        <p:nvSpPr>
          <p:cNvPr id="4" name="Header Placeholder 3"/>
          <p:cNvSpPr>
            <a:spLocks noGrp="1"/>
          </p:cNvSpPr>
          <p:nvPr>
            <p:ph type="hdr" sz="quarter" idx="10"/>
          </p:nvPr>
        </p:nvSpPr>
        <p:spPr/>
        <p:txBody>
          <a:bodyPr/>
          <a:lstStyle/>
          <a:p>
            <a:pPr>
              <a:defRPr/>
            </a:pPr>
            <a:r>
              <a:rPr lang="en-US" dirty="0" smtClean="0"/>
              <a:t>CCR IEP Full Presentation Speaker Notes </a:t>
            </a:r>
            <a:endParaRPr lang="en-US" dirty="0"/>
          </a:p>
        </p:txBody>
      </p:sp>
      <p:sp>
        <p:nvSpPr>
          <p:cNvPr id="5" name="Date Placeholder 4"/>
          <p:cNvSpPr>
            <a:spLocks noGrp="1"/>
          </p:cNvSpPr>
          <p:nvPr>
            <p:ph type="dt" idx="11"/>
          </p:nvPr>
        </p:nvSpPr>
        <p:spPr/>
        <p:txBody>
          <a:bodyPr/>
          <a:lstStyle/>
          <a:p>
            <a:pPr>
              <a:defRPr/>
            </a:pPr>
            <a:r>
              <a:rPr lang="en-US" dirty="0" smtClean="0"/>
              <a:t>August 2016</a:t>
            </a:r>
            <a:endParaRPr lang="en-US" dirty="0"/>
          </a:p>
        </p:txBody>
      </p:sp>
      <p:sp>
        <p:nvSpPr>
          <p:cNvPr id="6" name="Footer Placeholder 5"/>
          <p:cNvSpPr>
            <a:spLocks noGrp="1"/>
          </p:cNvSpPr>
          <p:nvPr>
            <p:ph type="ftr" sz="quarter" idx="12"/>
          </p:nvPr>
        </p:nvSpPr>
        <p:spPr/>
        <p:txBody>
          <a:bodyPr/>
          <a:lstStyle/>
          <a:p>
            <a:pPr>
              <a:defRPr/>
            </a:pPr>
            <a:r>
              <a:rPr lang="en-US" dirty="0" smtClean="0"/>
              <a:t>Wisconsin Department of Public Instruction</a:t>
            </a:r>
            <a:endParaRPr lang="en-US" dirty="0"/>
          </a:p>
        </p:txBody>
      </p:sp>
      <p:sp>
        <p:nvSpPr>
          <p:cNvPr id="7" name="Slide Number Placeholder 6"/>
          <p:cNvSpPr>
            <a:spLocks noGrp="1"/>
          </p:cNvSpPr>
          <p:nvPr>
            <p:ph type="sldNum" sz="quarter" idx="13"/>
          </p:nvPr>
        </p:nvSpPr>
        <p:spPr/>
        <p:txBody>
          <a:bodyPr/>
          <a:lstStyle/>
          <a:p>
            <a:pPr>
              <a:defRPr/>
            </a:pPr>
            <a:fld id="{B8DB3C69-16F6-466A-B3B3-DB0E2089E12C}" type="slidenum">
              <a:rPr lang="en-US" smtClean="0"/>
              <a:pPr>
                <a:defRPr/>
              </a:pPr>
              <a:t>12</a:t>
            </a:fld>
            <a:endParaRPr lang="en-US" dirty="0"/>
          </a:p>
        </p:txBody>
      </p:sp>
    </p:spTree>
    <p:extLst>
      <p:ext uri="{BB962C8B-B14F-4D97-AF65-F5344CB8AC3E}">
        <p14:creationId xmlns:p14="http://schemas.microsoft.com/office/powerpoint/2010/main" val="4240079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3500" baseline="0" dirty="0" smtClean="0"/>
              <a:t>The College and Career Ready IEP 5 Step Process and the I-4 sample IEP linking form break apart the discussion of present levels, effect of </a:t>
            </a:r>
            <a:r>
              <a:rPr lang="en-US" sz="3500" dirty="0" smtClean="0"/>
              <a:t>disability, and disability-related need </a:t>
            </a:r>
            <a:r>
              <a:rPr lang="en-US" sz="3500" baseline="0" dirty="0" smtClean="0"/>
              <a:t>to assist IEP teams to move more clearly from “what” a student is achieving compared to grade-level peers to “how” this effects the student’s access, involvement, and progress in general education to “why” the student is not accessing, involved in, or making progress in general education and finally to what needs must be addressed by goals and services. The</a:t>
            </a:r>
            <a:r>
              <a:rPr lang="en-US" sz="3500" dirty="0" smtClean="0"/>
              <a:t> disability-related needs discussion is summarized on the IEP form and identifies the student’s needs that will be addressed. </a:t>
            </a:r>
            <a:endParaRPr lang="en-US" sz="3500" baseline="0" dirty="0" smtClean="0"/>
          </a:p>
          <a:p>
            <a:endParaRPr lang="en-US" sz="3500" baseline="0" dirty="0" smtClean="0"/>
          </a:p>
          <a:p>
            <a:r>
              <a:rPr lang="en-US" sz="3500" baseline="0" dirty="0" smtClean="0"/>
              <a:t>This move from “What” to “How” to “Why” is a process that more clearly focuses on the disability-related needs of a student so IEP goals and service can then be developed.  </a:t>
            </a:r>
          </a:p>
          <a:p>
            <a:endParaRPr lang="en-US" sz="3500" baseline="0" dirty="0" smtClean="0"/>
          </a:p>
          <a:p>
            <a:r>
              <a:rPr lang="en-US" sz="3500" baseline="0" dirty="0" smtClean="0"/>
              <a:t>Thus the focus in the present levels of academic and functional performance is on “what” a student is achieving in relation to grade level peers.</a:t>
            </a:r>
          </a:p>
          <a:p>
            <a:endParaRPr lang="en-US" sz="3500" baseline="0" dirty="0" smtClean="0"/>
          </a:p>
          <a:p>
            <a:r>
              <a:rPr lang="en-US" sz="3500" baseline="0" dirty="0" smtClean="0"/>
              <a:t>The focus in effects of disability is on “how” this effects the student’s access, involvement and progress in general education.</a:t>
            </a:r>
          </a:p>
          <a:p>
            <a:endParaRPr lang="en-US" sz="3500" baseline="0" dirty="0" smtClean="0"/>
          </a:p>
          <a:p>
            <a:r>
              <a:rPr lang="en-US" sz="3500" baseline="0" dirty="0" smtClean="0"/>
              <a:t>The focus in disability-related need is on “why” the student is not accessing, involved in or making progress in general education</a:t>
            </a:r>
            <a:r>
              <a:rPr lang="en-US" sz="3500" dirty="0" smtClean="0"/>
              <a:t> and what needs to be addressed. </a:t>
            </a:r>
            <a:endParaRPr lang="en-US" sz="3500" baseline="0" dirty="0" smtClean="0"/>
          </a:p>
          <a:p>
            <a:endParaRPr lang="en-US" sz="3500" baseline="0" dirty="0" smtClean="0"/>
          </a:p>
          <a:p>
            <a:r>
              <a:rPr lang="en-US" sz="3500" baseline="0" dirty="0" smtClean="0"/>
              <a:t>Focusing on these discussions in each part of the 5 step process and the I-4 linking form, IEP teams will be able to write IEP goals that are better matched to the individual needs of the student.</a:t>
            </a:r>
          </a:p>
          <a:p>
            <a:endParaRPr lang="en-US" sz="3500" baseline="0" dirty="0" smtClean="0"/>
          </a:p>
          <a:p>
            <a:r>
              <a:rPr lang="en-US" sz="3500" baseline="0" dirty="0" smtClean="0"/>
              <a:t>Those IEP goals then become the basis for IEP special education services to be developed.</a:t>
            </a:r>
          </a:p>
          <a:p>
            <a:endParaRPr lang="en-US" sz="3500" dirty="0"/>
          </a:p>
          <a:p>
            <a:endParaRPr lang="en-US" sz="3500" dirty="0"/>
          </a:p>
        </p:txBody>
      </p:sp>
      <p:sp>
        <p:nvSpPr>
          <p:cNvPr id="4" name="Header Placeholder 3"/>
          <p:cNvSpPr>
            <a:spLocks noGrp="1"/>
          </p:cNvSpPr>
          <p:nvPr>
            <p:ph type="hdr" sz="quarter" idx="10"/>
          </p:nvPr>
        </p:nvSpPr>
        <p:spPr/>
        <p:txBody>
          <a:bodyPr/>
          <a:lstStyle/>
          <a:p>
            <a:pPr>
              <a:defRPr/>
            </a:pPr>
            <a:r>
              <a:rPr lang="en-US" dirty="0" smtClean="0"/>
              <a:t>CCR IEP Full Presentation Speaker Notes </a:t>
            </a:r>
            <a:endParaRPr lang="en-US" dirty="0"/>
          </a:p>
        </p:txBody>
      </p:sp>
      <p:sp>
        <p:nvSpPr>
          <p:cNvPr id="5" name="Date Placeholder 4"/>
          <p:cNvSpPr>
            <a:spLocks noGrp="1"/>
          </p:cNvSpPr>
          <p:nvPr>
            <p:ph type="dt" idx="11"/>
          </p:nvPr>
        </p:nvSpPr>
        <p:spPr/>
        <p:txBody>
          <a:bodyPr/>
          <a:lstStyle/>
          <a:p>
            <a:pPr>
              <a:defRPr/>
            </a:pPr>
            <a:r>
              <a:rPr lang="en-US" dirty="0" smtClean="0"/>
              <a:t>August 2016</a:t>
            </a:r>
            <a:endParaRPr lang="en-US" dirty="0"/>
          </a:p>
        </p:txBody>
      </p:sp>
      <p:sp>
        <p:nvSpPr>
          <p:cNvPr id="6" name="Footer Placeholder 5"/>
          <p:cNvSpPr>
            <a:spLocks noGrp="1"/>
          </p:cNvSpPr>
          <p:nvPr>
            <p:ph type="ftr" sz="quarter" idx="12"/>
          </p:nvPr>
        </p:nvSpPr>
        <p:spPr/>
        <p:txBody>
          <a:bodyPr/>
          <a:lstStyle/>
          <a:p>
            <a:pPr>
              <a:defRPr/>
            </a:pPr>
            <a:r>
              <a:rPr lang="en-US" dirty="0" smtClean="0"/>
              <a:t>Wisconsin Department of Public Instruction</a:t>
            </a:r>
            <a:endParaRPr lang="en-US" dirty="0"/>
          </a:p>
        </p:txBody>
      </p:sp>
      <p:sp>
        <p:nvSpPr>
          <p:cNvPr id="7" name="Slide Number Placeholder 6"/>
          <p:cNvSpPr>
            <a:spLocks noGrp="1"/>
          </p:cNvSpPr>
          <p:nvPr>
            <p:ph type="sldNum" sz="quarter" idx="13"/>
          </p:nvPr>
        </p:nvSpPr>
        <p:spPr/>
        <p:txBody>
          <a:bodyPr/>
          <a:lstStyle/>
          <a:p>
            <a:pPr>
              <a:defRPr/>
            </a:pPr>
            <a:fld id="{B8DB3C69-16F6-466A-B3B3-DB0E2089E12C}" type="slidenum">
              <a:rPr lang="en-US" smtClean="0"/>
              <a:pPr>
                <a:defRPr/>
              </a:pPr>
              <a:t>13</a:t>
            </a:fld>
            <a:endParaRPr lang="en-US" dirty="0"/>
          </a:p>
        </p:txBody>
      </p:sp>
    </p:spTree>
    <p:extLst>
      <p:ext uri="{BB962C8B-B14F-4D97-AF65-F5344CB8AC3E}">
        <p14:creationId xmlns:p14="http://schemas.microsoft.com/office/powerpoint/2010/main" val="37321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811338" y="368300"/>
            <a:ext cx="2876550" cy="215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157739" y="2582333"/>
            <a:ext cx="6256863" cy="5902476"/>
          </a:xfrm>
          <a:prstGeom prst="rect">
            <a:avLst/>
          </a:prstGeom>
        </p:spPr>
        <p:txBody>
          <a:bodyPr lIns="87289" tIns="87289" rIns="87289" bIns="87289" anchor="t" anchorCtr="0">
            <a:noAutofit/>
          </a:bodyPr>
          <a:lstStyle/>
          <a:p>
            <a:pPr>
              <a:spcBef>
                <a:spcPts val="0"/>
              </a:spcBef>
            </a:pPr>
            <a:r>
              <a:rPr lang="en-US" dirty="0" smtClean="0"/>
              <a:t>Numerous</a:t>
            </a:r>
            <a:r>
              <a:rPr lang="en-US" baseline="0" dirty="0" smtClean="0"/>
              <a:t> guidance documents have already been developed and are available on the Special Education Team’s webpages.</a:t>
            </a:r>
          </a:p>
          <a:p>
            <a:pPr>
              <a:spcBef>
                <a:spcPts val="0"/>
              </a:spcBef>
            </a:pPr>
            <a:endParaRPr lang="en-US" baseline="0" dirty="0" smtClean="0"/>
          </a:p>
          <a:p>
            <a:pPr>
              <a:spcBef>
                <a:spcPts val="0"/>
              </a:spcBef>
            </a:pPr>
            <a:r>
              <a:rPr lang="en-US" baseline="0" dirty="0" smtClean="0"/>
              <a:t>These include explanations of the revisions to the sample IEP forms, definition of disability-related needs, guidance on family engagement, FAQ on the sample IEP forms, and guidance on using reading teachers to provide specially designed instruction.</a:t>
            </a:r>
          </a:p>
          <a:p>
            <a:pPr>
              <a:spcBef>
                <a:spcPts val="0"/>
              </a:spcBef>
            </a:pPr>
            <a:endParaRPr lang="en-US" baseline="0" dirty="0" smtClean="0"/>
          </a:p>
          <a:p>
            <a:pPr>
              <a:spcBef>
                <a:spcPts val="0"/>
              </a:spcBef>
            </a:pPr>
            <a:r>
              <a:rPr lang="en-US" b="1" baseline="0" dirty="0" smtClean="0"/>
              <a:t>Web site:</a:t>
            </a:r>
          </a:p>
          <a:p>
            <a:pPr>
              <a:spcBef>
                <a:spcPts val="0"/>
              </a:spcBef>
            </a:pPr>
            <a:r>
              <a:rPr lang="en-US" baseline="0" dirty="0" smtClean="0"/>
              <a:t>All available on WDPI Special Education team sample forms, policies, procedures page: </a:t>
            </a:r>
            <a:r>
              <a:rPr lang="en-US" baseline="0" dirty="0" smtClean="0">
                <a:hlinkClick r:id="rId3"/>
              </a:rPr>
              <a:t>http://dpi.wi.gov/sped/laws-procedures-bulletins/procedures/sample</a:t>
            </a:r>
            <a:r>
              <a:rPr lang="en-US" baseline="0" dirty="0" smtClean="0"/>
              <a:t>  </a:t>
            </a:r>
          </a:p>
          <a:p>
            <a:pPr>
              <a:spcBef>
                <a:spcPts val="0"/>
              </a:spcBef>
            </a:pPr>
            <a:endParaRPr lang="en-US" dirty="0" smtClean="0"/>
          </a:p>
          <a:p>
            <a:pPr lvl="0">
              <a:spcBef>
                <a:spcPts val="0"/>
              </a:spcBef>
              <a:spcAft>
                <a:spcPts val="0"/>
              </a:spcAft>
            </a:pPr>
            <a:r>
              <a:rPr lang="en-US" dirty="0" smtClean="0"/>
              <a:t>Direct Links</a:t>
            </a:r>
          </a:p>
          <a:p>
            <a:pPr lvl="0">
              <a:spcBef>
                <a:spcPts val="0"/>
              </a:spcBef>
              <a:spcAft>
                <a:spcPts val="0"/>
              </a:spcAft>
            </a:pPr>
            <a:r>
              <a:rPr lang="en-US" dirty="0" smtClean="0"/>
              <a:t>Highlights </a:t>
            </a:r>
            <a:r>
              <a:rPr lang="en-US" dirty="0"/>
              <a:t>of RDA changes to Sample Forms: </a:t>
            </a:r>
            <a:r>
              <a:rPr lang="en-US" dirty="0">
                <a:hlinkClick r:id="rId4"/>
              </a:rPr>
              <a:t>http://</a:t>
            </a:r>
            <a:r>
              <a:rPr lang="en-US" dirty="0" smtClean="0">
                <a:hlinkClick r:id="rId4"/>
              </a:rPr>
              <a:t>dpi.wi.gov/sites/default/files/imce/sped/pdf/forms-rda-revision-explanation-highlight.pdf</a:t>
            </a:r>
            <a:r>
              <a:rPr lang="en-US" dirty="0" smtClean="0"/>
              <a:t> </a:t>
            </a:r>
          </a:p>
          <a:p>
            <a:pPr lvl="0">
              <a:spcBef>
                <a:spcPts val="0"/>
              </a:spcBef>
              <a:spcAft>
                <a:spcPts val="0"/>
              </a:spcAft>
            </a:pPr>
            <a:r>
              <a:rPr lang="en-US" dirty="0" smtClean="0"/>
              <a:t>Detailed</a:t>
            </a:r>
            <a:r>
              <a:rPr lang="en-US" dirty="0"/>
              <a:t> Explanation of RDA changes to Sample </a:t>
            </a:r>
            <a:r>
              <a:rPr lang="en-US" dirty="0" smtClean="0"/>
              <a:t>Forms</a:t>
            </a:r>
            <a:r>
              <a:rPr lang="en-US" dirty="0"/>
              <a:t>: </a:t>
            </a:r>
            <a:r>
              <a:rPr lang="en-US" dirty="0">
                <a:hlinkClick r:id="rId5"/>
              </a:rPr>
              <a:t>http://</a:t>
            </a:r>
            <a:r>
              <a:rPr lang="en-US" dirty="0" smtClean="0">
                <a:hlinkClick r:id="rId5"/>
              </a:rPr>
              <a:t>dpi.wi.gov/sites/default/files/imce/sped/pdf/forms-rda-revision-explanation-detail.pdf</a:t>
            </a:r>
            <a:r>
              <a:rPr lang="en-US" dirty="0" smtClean="0"/>
              <a:t> </a:t>
            </a:r>
            <a:endParaRPr lang="en-US" dirty="0"/>
          </a:p>
          <a:p>
            <a:pPr lvl="0">
              <a:spcBef>
                <a:spcPts val="0"/>
              </a:spcBef>
              <a:spcAft>
                <a:spcPts val="0"/>
              </a:spcAft>
            </a:pPr>
            <a:r>
              <a:rPr lang="en-US" dirty="0" smtClean="0"/>
              <a:t>Disability-related </a:t>
            </a:r>
            <a:r>
              <a:rPr lang="en-US" dirty="0"/>
              <a:t>Need Affecting Reading Definition: </a:t>
            </a:r>
            <a:r>
              <a:rPr lang="en-US" dirty="0">
                <a:hlinkClick r:id="rId6"/>
              </a:rPr>
              <a:t>http://</a:t>
            </a:r>
            <a:r>
              <a:rPr lang="en-US" dirty="0" smtClean="0">
                <a:hlinkClick r:id="rId6"/>
              </a:rPr>
              <a:t>dpi.wi.gov/sites/default/files/imce/sped/pdf/rda-disability-related-need-affecting-reading-definition.pdf</a:t>
            </a:r>
            <a:r>
              <a:rPr lang="en-US" dirty="0" smtClean="0"/>
              <a:t> </a:t>
            </a:r>
            <a:endParaRPr lang="en-US" dirty="0"/>
          </a:p>
          <a:p>
            <a:pPr lvl="0">
              <a:spcBef>
                <a:spcPts val="0"/>
              </a:spcBef>
              <a:spcAft>
                <a:spcPts val="0"/>
              </a:spcAft>
            </a:pPr>
            <a:r>
              <a:rPr lang="en-US" dirty="0"/>
              <a:t>Family Engagement Guidance: </a:t>
            </a:r>
            <a:r>
              <a:rPr lang="en-US" dirty="0">
                <a:hlinkClick r:id="rId7"/>
              </a:rPr>
              <a:t>http://</a:t>
            </a:r>
            <a:r>
              <a:rPr lang="en-US" dirty="0" smtClean="0">
                <a:hlinkClick r:id="rId7"/>
              </a:rPr>
              <a:t>dpi.wi.gov/sites/default/files/imce/sped/pdf/form-i-4-family-engagement-guidance.pdf</a:t>
            </a:r>
            <a:r>
              <a:rPr lang="en-US" dirty="0" smtClean="0"/>
              <a:t>  </a:t>
            </a:r>
            <a:endParaRPr lang="en-US" dirty="0"/>
          </a:p>
          <a:p>
            <a:pPr>
              <a:spcBef>
                <a:spcPts val="0"/>
              </a:spcBef>
              <a:spcAft>
                <a:spcPts val="0"/>
              </a:spcAft>
            </a:pPr>
            <a:r>
              <a:rPr lang="en-US" dirty="0"/>
              <a:t>Sample IEP Forms Frequently Asked Questions: </a:t>
            </a:r>
            <a:r>
              <a:rPr lang="en-US" dirty="0">
                <a:hlinkClick r:id="rId8"/>
              </a:rPr>
              <a:t>https://</a:t>
            </a:r>
            <a:r>
              <a:rPr lang="en-US" dirty="0" smtClean="0">
                <a:hlinkClick r:id="rId8"/>
              </a:rPr>
              <a:t>docs.google.com/document/d/1bkGpX3sqmYzIO86B1M88e6DvvdTp3Av3nSn_1lmNVOs/edit</a:t>
            </a:r>
            <a:r>
              <a:rPr lang="en-US" dirty="0" smtClean="0"/>
              <a:t> </a:t>
            </a:r>
            <a:endParaRPr lang="en-US" dirty="0"/>
          </a:p>
          <a:p>
            <a:pPr>
              <a:spcBef>
                <a:spcPts val="0"/>
              </a:spcBef>
              <a:spcAft>
                <a:spcPts val="0"/>
              </a:spcAft>
            </a:pPr>
            <a:r>
              <a:rPr lang="en-US" dirty="0"/>
              <a:t>Reading Teachers and the Provision of Specially Designed Reading Instruction as Outlined in Students’ IEPs: </a:t>
            </a:r>
            <a:r>
              <a:rPr lang="en-US" dirty="0">
                <a:hlinkClick r:id="rId9"/>
              </a:rPr>
              <a:t>https://</a:t>
            </a:r>
            <a:r>
              <a:rPr lang="en-US" dirty="0" smtClean="0">
                <a:hlinkClick r:id="rId9"/>
              </a:rPr>
              <a:t>dpi.wi.gov/sites/default/files/imce/sped/pdf/iep-reading-instruction.pdf</a:t>
            </a:r>
            <a:r>
              <a:rPr lang="en-US" dirty="0" smtClean="0"/>
              <a:t> </a:t>
            </a:r>
            <a:endParaRPr lang="en-US" dirty="0"/>
          </a:p>
          <a:p>
            <a:pPr>
              <a:spcBef>
                <a:spcPts val="0"/>
              </a:spcBef>
            </a:pPr>
            <a:endParaRPr dirty="0"/>
          </a:p>
        </p:txBody>
      </p:sp>
      <p:sp>
        <p:nvSpPr>
          <p:cNvPr id="349" name="Shape 349"/>
          <p:cNvSpPr txBox="1">
            <a:spLocks noGrp="1"/>
          </p:cNvSpPr>
          <p:nvPr>
            <p:ph type="sldNum" idx="12"/>
          </p:nvPr>
        </p:nvSpPr>
        <p:spPr>
          <a:xfrm>
            <a:off x="3722761" y="8549659"/>
            <a:ext cx="2847974" cy="449947"/>
          </a:xfrm>
          <a:prstGeom prst="rect">
            <a:avLst/>
          </a:prstGeom>
        </p:spPr>
        <p:txBody>
          <a:bodyPr lIns="88101" tIns="44038" rIns="88101" bIns="44038" anchor="b" anchorCtr="0">
            <a:noAutofit/>
          </a:bodyPr>
          <a:lstStyle/>
          <a:p>
            <a:pPr>
              <a:spcBef>
                <a:spcPts val="0"/>
              </a:spcBef>
              <a:buClr>
                <a:schemeClr val="dk1"/>
              </a:buClr>
              <a:buSzPct val="25000"/>
            </a:pPr>
            <a:fld id="{00000000-1234-1234-1234-123412341234}" type="slidenum">
              <a:rPr lang="en-US"/>
              <a:pPr>
                <a:spcBef>
                  <a:spcPts val="0"/>
                </a:spcBef>
                <a:buClr>
                  <a:schemeClr val="dk1"/>
                </a:buClr>
                <a:buSzPct val="25000"/>
              </a:pPr>
              <a:t>14</a:t>
            </a:fld>
            <a:endParaRPr lang="en-US" dirty="0"/>
          </a:p>
        </p:txBody>
      </p:sp>
      <p:sp>
        <p:nvSpPr>
          <p:cNvPr id="2" name="Header Placeholder 1"/>
          <p:cNvSpPr>
            <a:spLocks noGrp="1"/>
          </p:cNvSpPr>
          <p:nvPr>
            <p:ph type="hdr" sz="quarter" idx="13"/>
          </p:nvPr>
        </p:nvSpPr>
        <p:spPr/>
        <p:txBody>
          <a:bodyPr/>
          <a:lstStyle/>
          <a:p>
            <a:pPr>
              <a:defRPr/>
            </a:pPr>
            <a:r>
              <a:rPr lang="en-US" dirty="0" smtClean="0"/>
              <a:t>CCR IEP Full Presentation Speaker Notes</a:t>
            </a:r>
          </a:p>
          <a:p>
            <a:pPr>
              <a:defRPr/>
            </a:pPr>
            <a:endParaRPr lang="en-US" dirty="0"/>
          </a:p>
        </p:txBody>
      </p:sp>
      <p:sp>
        <p:nvSpPr>
          <p:cNvPr id="3" name="Date Placeholder 2"/>
          <p:cNvSpPr>
            <a:spLocks noGrp="1"/>
          </p:cNvSpPr>
          <p:nvPr>
            <p:ph type="dt" idx="14"/>
          </p:nvPr>
        </p:nvSpPr>
        <p:spPr/>
        <p:txBody>
          <a:bodyPr/>
          <a:lstStyle/>
          <a:p>
            <a:pPr>
              <a:defRPr/>
            </a:pPr>
            <a:r>
              <a:rPr lang="en-US" dirty="0" smtClean="0"/>
              <a:t>August 2016</a:t>
            </a:r>
            <a:endParaRPr lang="en-US" dirty="0"/>
          </a:p>
        </p:txBody>
      </p:sp>
      <p:sp>
        <p:nvSpPr>
          <p:cNvPr id="4" name="Footer Placeholder 3"/>
          <p:cNvSpPr>
            <a:spLocks noGrp="1"/>
          </p:cNvSpPr>
          <p:nvPr>
            <p:ph type="ftr" sz="quarter" idx="15"/>
          </p:nvPr>
        </p:nvSpPr>
        <p:spPr/>
        <p:txBody>
          <a:bodyPr/>
          <a:lstStyle/>
          <a:p>
            <a:pPr>
              <a:defRPr/>
            </a:pPr>
            <a:r>
              <a:rPr lang="en-US" dirty="0" smtClean="0"/>
              <a:t>Wisconsin Department of Public Instruction</a:t>
            </a:r>
            <a:endParaRPr lang="en-US" dirty="0"/>
          </a:p>
        </p:txBody>
      </p:sp>
    </p:spTree>
    <p:extLst>
      <p:ext uri="{BB962C8B-B14F-4D97-AF65-F5344CB8AC3E}">
        <p14:creationId xmlns:p14="http://schemas.microsoft.com/office/powerpoint/2010/main" val="321615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smtClean="0"/>
              <a:t>If</a:t>
            </a:r>
            <a:r>
              <a:rPr lang="en-US" baseline="0" dirty="0" smtClean="0"/>
              <a:t> time, invite</a:t>
            </a:r>
            <a:r>
              <a:rPr lang="en-US" dirty="0" smtClean="0"/>
              <a:t> audience to ask questions or share tips.</a:t>
            </a:r>
          </a:p>
          <a:p>
            <a:endParaRPr lang="en-US" dirty="0"/>
          </a:p>
        </p:txBody>
      </p:sp>
      <p:sp>
        <p:nvSpPr>
          <p:cNvPr id="4" name="Header Placeholder 3"/>
          <p:cNvSpPr>
            <a:spLocks noGrp="1"/>
          </p:cNvSpPr>
          <p:nvPr>
            <p:ph type="hdr" sz="quarter" idx="10"/>
          </p:nvPr>
        </p:nvSpPr>
        <p:spPr/>
        <p:txBody>
          <a:bodyPr/>
          <a:lstStyle/>
          <a:p>
            <a:pPr>
              <a:defRPr/>
            </a:pPr>
            <a:r>
              <a:rPr lang="en-US" smtClean="0"/>
              <a:t>CCR IEP Full Presentation Speaker Notes</a:t>
            </a:r>
          </a:p>
          <a:p>
            <a:pPr>
              <a:defRPr/>
            </a:pPr>
            <a:endParaRPr lang="en-US" dirty="0"/>
          </a:p>
        </p:txBody>
      </p:sp>
      <p:sp>
        <p:nvSpPr>
          <p:cNvPr id="5" name="Date Placeholder 4"/>
          <p:cNvSpPr>
            <a:spLocks noGrp="1"/>
          </p:cNvSpPr>
          <p:nvPr>
            <p:ph type="dt" idx="11"/>
          </p:nvPr>
        </p:nvSpPr>
        <p:spPr/>
        <p:txBody>
          <a:bodyPr/>
          <a:lstStyle/>
          <a:p>
            <a:pPr>
              <a:defRPr/>
            </a:pPr>
            <a:r>
              <a:rPr lang="en-US" smtClean="0"/>
              <a:t>August 2016</a:t>
            </a:r>
            <a:endParaRPr lang="en-US" dirty="0"/>
          </a:p>
        </p:txBody>
      </p:sp>
      <p:sp>
        <p:nvSpPr>
          <p:cNvPr id="6" name="Footer Placeholder 5"/>
          <p:cNvSpPr>
            <a:spLocks noGrp="1"/>
          </p:cNvSpPr>
          <p:nvPr>
            <p:ph type="ftr" sz="quarter" idx="12"/>
          </p:nvPr>
        </p:nvSpPr>
        <p:spPr/>
        <p:txBody>
          <a:bodyPr/>
          <a:lstStyle/>
          <a:p>
            <a:pPr>
              <a:defRPr/>
            </a:pPr>
            <a:r>
              <a:rPr lang="en-US" smtClean="0"/>
              <a:t>Wisconsin Department of Public Instruction</a:t>
            </a:r>
            <a:endParaRPr lang="en-US" dirty="0"/>
          </a:p>
        </p:txBody>
      </p:sp>
      <p:sp>
        <p:nvSpPr>
          <p:cNvPr id="7" name="Slide Number Placeholder 6"/>
          <p:cNvSpPr>
            <a:spLocks noGrp="1"/>
          </p:cNvSpPr>
          <p:nvPr>
            <p:ph type="sldNum" sz="quarter" idx="13"/>
          </p:nvPr>
        </p:nvSpPr>
        <p:spPr/>
        <p:txBody>
          <a:bodyPr/>
          <a:lstStyle/>
          <a:p>
            <a:pPr>
              <a:defRPr/>
            </a:pPr>
            <a:fld id="{B8DB3C69-16F6-466A-B3B3-DB0E2089E12C}" type="slidenum">
              <a:rPr lang="en-US" smtClean="0"/>
              <a:pPr>
                <a:defRPr/>
              </a:pPr>
              <a:t>15</a:t>
            </a:fld>
            <a:endParaRPr lang="en-US" dirty="0"/>
          </a:p>
        </p:txBody>
      </p:sp>
    </p:spTree>
    <p:extLst>
      <p:ext uri="{BB962C8B-B14F-4D97-AF65-F5344CB8AC3E}">
        <p14:creationId xmlns:p14="http://schemas.microsoft.com/office/powerpoint/2010/main" val="3901749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dirty="0" smtClean="0"/>
              <a:t>August 2016</a:t>
            </a:r>
            <a:endParaRPr lang="en-US" dirty="0"/>
          </a:p>
        </p:txBody>
      </p:sp>
      <p:sp>
        <p:nvSpPr>
          <p:cNvPr id="5" name="Footer Placeholder 4"/>
          <p:cNvSpPr>
            <a:spLocks noGrp="1"/>
          </p:cNvSpPr>
          <p:nvPr>
            <p:ph type="ftr" sz="quarter" idx="11"/>
          </p:nvPr>
        </p:nvSpPr>
        <p:spPr/>
        <p:txBody>
          <a:bodyPr/>
          <a:lstStyle/>
          <a:p>
            <a:r>
              <a:rPr lang="en-US" dirty="0" smtClean="0"/>
              <a:t>Wisconsin Department of Public Instruction</a:t>
            </a:r>
            <a:endParaRPr lang="en-US" dirty="0"/>
          </a:p>
        </p:txBody>
      </p:sp>
      <p:sp>
        <p:nvSpPr>
          <p:cNvPr id="6" name="Slide Number Placeholder 5"/>
          <p:cNvSpPr>
            <a:spLocks noGrp="1"/>
          </p:cNvSpPr>
          <p:nvPr>
            <p:ph type="sldNum" sz="quarter" idx="12"/>
          </p:nvPr>
        </p:nvSpPr>
        <p:spPr/>
        <p:txBody>
          <a:bodyPr/>
          <a:lstStyle/>
          <a:p>
            <a:fld id="{B8DB3C69-16F6-466A-B3B3-DB0E2089E12C}" type="slidenum">
              <a:rPr lang="en-US" smtClean="0"/>
              <a:pPr/>
              <a:t>16</a:t>
            </a:fld>
            <a:endParaRPr lang="en-US" dirty="0"/>
          </a:p>
        </p:txBody>
      </p:sp>
      <p:sp>
        <p:nvSpPr>
          <p:cNvPr id="7" name="Header Placeholder 6"/>
          <p:cNvSpPr>
            <a:spLocks noGrp="1"/>
          </p:cNvSpPr>
          <p:nvPr>
            <p:ph type="hdr" sz="quarter" idx="13"/>
          </p:nvPr>
        </p:nvSpPr>
        <p:spPr/>
        <p:txBody>
          <a:bodyPr/>
          <a:lstStyle/>
          <a:p>
            <a:r>
              <a:rPr lang="en-US" dirty="0" smtClean="0"/>
              <a:t>CCR IEP Full Presentation Speaker Notes </a:t>
            </a:r>
            <a:endParaRPr lang="en-US" dirty="0"/>
          </a:p>
        </p:txBody>
      </p:sp>
      <p:sp>
        <p:nvSpPr>
          <p:cNvPr id="13" name="Slide Image Placeholder 12"/>
          <p:cNvSpPr>
            <a:spLocks noGrp="1" noRot="1" noChangeAspect="1"/>
          </p:cNvSpPr>
          <p:nvPr>
            <p:ph type="sldImg"/>
          </p:nvPr>
        </p:nvSpPr>
        <p:spPr>
          <a:xfrm>
            <a:off x="533400" y="439738"/>
            <a:ext cx="2349500" cy="1763712"/>
          </a:xfrm>
        </p:spPr>
      </p:sp>
    </p:spTree>
    <p:extLst>
      <p:ext uri="{BB962C8B-B14F-4D97-AF65-F5344CB8AC3E}">
        <p14:creationId xmlns:p14="http://schemas.microsoft.com/office/powerpoint/2010/main" val="23690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1189"/>
              </a:spcAft>
            </a:pPr>
            <a:r>
              <a:rPr lang="en-US" dirty="0" smtClean="0"/>
              <a:t>It is important to understand the</a:t>
            </a:r>
            <a:r>
              <a:rPr lang="en-US" baseline="0" dirty="0" smtClean="0"/>
              <a:t> rationale behind why</a:t>
            </a:r>
            <a:r>
              <a:rPr lang="en-US" dirty="0" smtClean="0"/>
              <a:t> DPI</a:t>
            </a:r>
            <a:r>
              <a:rPr lang="en-US" baseline="0" dirty="0" smtClean="0"/>
              <a:t> revised the Procedural Compliance Self-Assessment and the sample IEP forms. </a:t>
            </a:r>
            <a:endParaRPr lang="en-US" dirty="0" smtClean="0"/>
          </a:p>
          <a:p>
            <a:pPr>
              <a:spcBef>
                <a:spcPts val="0"/>
              </a:spcBef>
              <a:spcAft>
                <a:spcPts val="1189"/>
              </a:spcAft>
            </a:pPr>
            <a:r>
              <a:rPr lang="en-US" dirty="0" smtClean="0"/>
              <a:t>Through a stakeholder process, DPI analyzed data on</a:t>
            </a:r>
            <a:r>
              <a:rPr lang="en-US" baseline="0" dirty="0" smtClean="0"/>
              <a:t> student performance and found the data clearly illustrate that students with IEPs are not performing as well as students without IEPs. In fact, only 20% of students with IEPs are reading at grade level. Not only is this true in Wisconsin, but it is true nation-wide.</a:t>
            </a:r>
          </a:p>
          <a:p>
            <a:pPr>
              <a:spcBef>
                <a:spcPts val="0"/>
              </a:spcBef>
              <a:spcAft>
                <a:spcPts val="1189"/>
              </a:spcAft>
            </a:pPr>
            <a:endParaRPr lang="en-US" dirty="0" smtClean="0"/>
          </a:p>
          <a:p>
            <a:pPr>
              <a:spcBef>
                <a:spcPts val="0"/>
              </a:spcBef>
              <a:spcAft>
                <a:spcPts val="1189"/>
              </a:spcAft>
            </a:pPr>
            <a:r>
              <a:rPr lang="en-US" b="1" dirty="0" smtClean="0"/>
              <a:t>Presenter</a:t>
            </a:r>
            <a:r>
              <a:rPr lang="en-US" b="1" baseline="0" dirty="0" smtClean="0"/>
              <a:t> Note</a:t>
            </a:r>
            <a:r>
              <a:rPr lang="en-US" baseline="0" dirty="0" smtClean="0"/>
              <a:t>: </a:t>
            </a:r>
            <a:r>
              <a:rPr lang="en-US" dirty="0" smtClean="0"/>
              <a:t>The data on this slide is from 2015.</a:t>
            </a:r>
            <a:r>
              <a:rPr lang="en-US" baseline="0" dirty="0" smtClean="0"/>
              <a:t> When DPI and stakeholders analyzed 2013 data to identify the focus area, only 14% of students with IEPs were reading at grade level proficiency. When the data is disaggregated, the results are lower. The increase in reading proficiency may be attributed to a change in the assessment system and/or a focus on reading outcomes.</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dirty="0" smtClean="0"/>
              <a:t>CCR IEP Full Presentation Speaker Notes </a:t>
            </a:r>
            <a:endParaRPr lang="en-US" dirty="0"/>
          </a:p>
        </p:txBody>
      </p:sp>
      <p:sp>
        <p:nvSpPr>
          <p:cNvPr id="5" name="Date Placeholder 4"/>
          <p:cNvSpPr>
            <a:spLocks noGrp="1"/>
          </p:cNvSpPr>
          <p:nvPr>
            <p:ph type="dt" idx="11"/>
          </p:nvPr>
        </p:nvSpPr>
        <p:spPr/>
        <p:txBody>
          <a:bodyPr/>
          <a:lstStyle/>
          <a:p>
            <a:pPr>
              <a:defRPr/>
            </a:pPr>
            <a:r>
              <a:rPr lang="en-US" dirty="0" smtClean="0"/>
              <a:t>August 2016</a:t>
            </a:r>
            <a:endParaRPr lang="en-US" dirty="0"/>
          </a:p>
        </p:txBody>
      </p:sp>
      <p:sp>
        <p:nvSpPr>
          <p:cNvPr id="6" name="Footer Placeholder 5"/>
          <p:cNvSpPr>
            <a:spLocks noGrp="1"/>
          </p:cNvSpPr>
          <p:nvPr>
            <p:ph type="ftr" sz="quarter" idx="12"/>
          </p:nvPr>
        </p:nvSpPr>
        <p:spPr/>
        <p:txBody>
          <a:bodyPr/>
          <a:lstStyle/>
          <a:p>
            <a:pPr>
              <a:defRPr/>
            </a:pPr>
            <a:r>
              <a:rPr lang="en-US" dirty="0" smtClean="0"/>
              <a:t>Wisconsin Department of Public Instruction</a:t>
            </a:r>
            <a:endParaRPr lang="en-US" dirty="0"/>
          </a:p>
        </p:txBody>
      </p:sp>
      <p:sp>
        <p:nvSpPr>
          <p:cNvPr id="7" name="Slide Number Placeholder 6"/>
          <p:cNvSpPr>
            <a:spLocks noGrp="1"/>
          </p:cNvSpPr>
          <p:nvPr>
            <p:ph type="sldNum" sz="quarter" idx="13"/>
          </p:nvPr>
        </p:nvSpPr>
        <p:spPr/>
        <p:txBody>
          <a:bodyPr/>
          <a:lstStyle/>
          <a:p>
            <a:pPr>
              <a:defRPr/>
            </a:pPr>
            <a:fld id="{B8DB3C69-16F6-466A-B3B3-DB0E2089E12C}" type="slidenum">
              <a:rPr lang="en-US" smtClean="0"/>
              <a:pPr>
                <a:defRPr/>
              </a:pPr>
              <a:t>3</a:t>
            </a:fld>
            <a:endParaRPr lang="en-US" dirty="0"/>
          </a:p>
        </p:txBody>
      </p:sp>
    </p:spTree>
    <p:extLst>
      <p:ext uri="{BB962C8B-B14F-4D97-AF65-F5344CB8AC3E}">
        <p14:creationId xmlns:p14="http://schemas.microsoft.com/office/powerpoint/2010/main" val="378009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600"/>
              </a:spcBef>
              <a:spcAft>
                <a:spcPct val="0"/>
              </a:spcAft>
              <a:buClrTx/>
              <a:buSzTx/>
              <a:buFontTx/>
              <a:buNone/>
              <a:tabLst/>
              <a:defRPr/>
            </a:pPr>
            <a:r>
              <a:rPr lang="en-US" dirty="0" smtClean="0"/>
              <a:t>From the identification</a:t>
            </a:r>
            <a:r>
              <a:rPr lang="en-US" baseline="0" dirty="0" smtClean="0"/>
              <a:t> of a focus area, selection of PCSA checklist items, input on the Directions and Standards, IEP forms revisions, and training and reporting tools, stakeholders have been with us.</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PCSA RDA-FORMS</a:t>
            </a:r>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October 21, 2015</a:t>
            </a:r>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Wisconsin Department of Public Instruction</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B8DB3C69-16F6-466A-B3B3-DB0E2089E12C}"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15109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Procedural Compliance Self-Assessment (PCSA) is one way that the Department of Public Instruction (DPI) ensures local public school districts (including charter schools) are in compliance with state and federal special education requirements.  Each year, one-fifth of schools districts across Wisconsin conduct the PCSA.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Procedural Compliance Self-Assessment was revised to align with Reading Drives Achievement. Items in the checklist reflect this focus on improving outcomes.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DPI then revised the sample</a:t>
            </a:r>
            <a:r>
              <a:rPr lang="en-US" baseline="0" dirty="0" smtClean="0"/>
              <a:t> IEP forms to align with the checklist and to promote discussions aimed at improving student outcomes. We will highlight those revisions during this training. Both the PCSA and the sample IEP forms were revised through an extensive stakeholder process that included parents and educators.</a:t>
            </a:r>
          </a:p>
          <a:p>
            <a:endParaRPr lang="en-US" baseline="0" dirty="0" smtClean="0"/>
          </a:p>
          <a:p>
            <a:pPr>
              <a:spcAft>
                <a:spcPts val="1189"/>
              </a:spcAft>
            </a:pPr>
            <a:r>
              <a:rPr lang="en-US" dirty="0" smtClean="0"/>
              <a:t>Both </a:t>
            </a:r>
            <a:r>
              <a:rPr lang="en-US" dirty="0"/>
              <a:t>the </a:t>
            </a:r>
            <a:r>
              <a:rPr lang="en-US" dirty="0" smtClean="0"/>
              <a:t>RDA:PCSA </a:t>
            </a:r>
            <a:r>
              <a:rPr lang="en-US" dirty="0"/>
              <a:t>and </a:t>
            </a:r>
            <a:r>
              <a:rPr lang="en-US" dirty="0" smtClean="0"/>
              <a:t>the Sample </a:t>
            </a:r>
            <a:r>
              <a:rPr lang="en-US" dirty="0"/>
              <a:t>IEP forms focus on </a:t>
            </a:r>
            <a:r>
              <a:rPr lang="en-US" dirty="0" smtClean="0"/>
              <a:t>improving </a:t>
            </a:r>
            <a:r>
              <a:rPr lang="en-US" dirty="0"/>
              <a:t>l</a:t>
            </a:r>
            <a:r>
              <a:rPr lang="en-US" dirty="0" smtClean="0"/>
              <a:t>iteracy </a:t>
            </a:r>
            <a:r>
              <a:rPr lang="en-US" dirty="0"/>
              <a:t>/ </a:t>
            </a:r>
            <a:r>
              <a:rPr lang="en-US" dirty="0" smtClean="0"/>
              <a:t>reading </a:t>
            </a:r>
            <a:r>
              <a:rPr lang="en-US" dirty="0"/>
              <a:t>o</a:t>
            </a:r>
            <a:r>
              <a:rPr lang="en-US" dirty="0" smtClean="0"/>
              <a:t>utcomes for</a:t>
            </a:r>
            <a:r>
              <a:rPr lang="en-US" baseline="0" dirty="0" smtClean="0"/>
              <a:t> s</a:t>
            </a:r>
            <a:r>
              <a:rPr lang="en-US" dirty="0" smtClean="0"/>
              <a:t>tudents </a:t>
            </a:r>
            <a:r>
              <a:rPr lang="en-US" dirty="0"/>
              <a:t>with </a:t>
            </a:r>
            <a:r>
              <a:rPr lang="en-US" dirty="0" smtClean="0"/>
              <a:t>IEPs.</a:t>
            </a:r>
            <a:r>
              <a:rPr lang="en-US" baseline="0" dirty="0"/>
              <a:t> </a:t>
            </a:r>
            <a:r>
              <a:rPr lang="en-US" dirty="0" smtClean="0"/>
              <a:t>They also</a:t>
            </a:r>
            <a:r>
              <a:rPr lang="en-US" baseline="0" dirty="0" smtClean="0"/>
              <a:t> p</a:t>
            </a:r>
            <a:r>
              <a:rPr lang="en-US" dirty="0" smtClean="0"/>
              <a:t>romote </a:t>
            </a:r>
            <a:r>
              <a:rPr lang="en-US" dirty="0"/>
              <a:t>l</a:t>
            </a:r>
            <a:r>
              <a:rPr lang="en-US" dirty="0" smtClean="0"/>
              <a:t>inkages </a:t>
            </a:r>
            <a:r>
              <a:rPr lang="en-US" dirty="0"/>
              <a:t>a</a:t>
            </a:r>
            <a:r>
              <a:rPr lang="en-US" dirty="0" smtClean="0"/>
              <a:t>cross </a:t>
            </a:r>
            <a:r>
              <a:rPr lang="en-US" dirty="0"/>
              <a:t>the </a:t>
            </a:r>
            <a:r>
              <a:rPr lang="en-US" dirty="0" smtClean="0"/>
              <a:t>entire </a:t>
            </a:r>
            <a:r>
              <a:rPr lang="en-US" dirty="0"/>
              <a:t>IEP </a:t>
            </a:r>
            <a:r>
              <a:rPr lang="en-US" dirty="0" smtClean="0"/>
              <a:t>process.</a:t>
            </a:r>
            <a:r>
              <a:rPr lang="en-US" baseline="0" dirty="0" smtClean="0"/>
              <a:t> You will clearly see these linkages during this training.</a:t>
            </a:r>
            <a:endParaRPr lang="en-US" dirty="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Date Placeholder 3"/>
          <p:cNvSpPr>
            <a:spLocks noGrp="1"/>
          </p:cNvSpPr>
          <p:nvPr>
            <p:ph type="dt" idx="10"/>
          </p:nvPr>
        </p:nvSpPr>
        <p:spPr/>
        <p:txBody>
          <a:bodyPr/>
          <a:lstStyle/>
          <a:p>
            <a:pPr>
              <a:defRPr/>
            </a:pPr>
            <a:r>
              <a:rPr lang="en-US" dirty="0" smtClean="0">
                <a:solidFill>
                  <a:prstClr val="black"/>
                </a:solidFill>
              </a:rPr>
              <a:t>August 2016</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Wisconsin Department of Public Instruction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B8DB3C69-16F6-466A-B3B3-DB0E2089E12C}" type="slidenum">
              <a:rPr lang="en-US" smtClean="0">
                <a:solidFill>
                  <a:prstClr val="black"/>
                </a:solidFill>
              </a:rPr>
              <a:pPr>
                <a:defRPr/>
              </a:pPr>
              <a:t>5</a:t>
            </a:fld>
            <a:endParaRPr lang="en-US" dirty="0">
              <a:solidFill>
                <a:prstClr val="black"/>
              </a:solidFill>
            </a:endParaRPr>
          </a:p>
        </p:txBody>
      </p:sp>
      <p:sp>
        <p:nvSpPr>
          <p:cNvPr id="7" name="Header Placeholder 6"/>
          <p:cNvSpPr>
            <a:spLocks noGrp="1"/>
          </p:cNvSpPr>
          <p:nvPr>
            <p:ph type="hdr" sz="quarter" idx="13"/>
          </p:nvPr>
        </p:nvSpPr>
        <p:spPr/>
        <p:txBody>
          <a:bodyPr/>
          <a:lstStyle/>
          <a:p>
            <a:pPr>
              <a:defRPr/>
            </a:pPr>
            <a:r>
              <a:rPr lang="en-US" dirty="0" smtClean="0"/>
              <a:t>CCR IEP Full Presentation Speaker Notes</a:t>
            </a:r>
          </a:p>
          <a:p>
            <a:pPr>
              <a:defRPr/>
            </a:pPr>
            <a:endParaRPr lang="en-US" dirty="0"/>
          </a:p>
        </p:txBody>
      </p:sp>
    </p:spTree>
    <p:extLst>
      <p:ext uri="{BB962C8B-B14F-4D97-AF65-F5344CB8AC3E}">
        <p14:creationId xmlns:p14="http://schemas.microsoft.com/office/powerpoint/2010/main" val="860896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CCR</a:t>
            </a:r>
            <a:r>
              <a:rPr lang="en-US" baseline="0" dirty="0" smtClean="0"/>
              <a:t> IEP stands for College and Career Ready IEPs.  CCR IEPs are for all students in public school programs ages 3 through 21 who receive special education services. Thus, CCR IEPs</a:t>
            </a:r>
            <a:r>
              <a:rPr lang="en-US" dirty="0" smtClean="0"/>
              <a:t> </a:t>
            </a:r>
            <a:r>
              <a:rPr lang="en-US" baseline="0" dirty="0" smtClean="0"/>
              <a:t>are not intended only for high school students. Rather,</a:t>
            </a:r>
            <a:r>
              <a:rPr lang="en-US" dirty="0" smtClean="0"/>
              <a:t> </a:t>
            </a:r>
            <a:r>
              <a:rPr lang="en-US" baseline="0" dirty="0" smtClean="0"/>
              <a:t>CCR IEPs build knowledge, skills, and habits throughout</a:t>
            </a:r>
            <a:r>
              <a:rPr lang="en-US" dirty="0" smtClean="0"/>
              <a:t> students’ academic experiences, so when they graduate, they are college and career ready.</a:t>
            </a:r>
            <a:endParaRPr lang="en-US" baseline="0" dirty="0" smtClean="0"/>
          </a:p>
          <a:p>
            <a:endParaRPr lang="en-US" baseline="0" dirty="0" smtClean="0"/>
          </a:p>
          <a:p>
            <a:pPr>
              <a:spcAft>
                <a:spcPts val="1200"/>
              </a:spcAft>
              <a:tabLst>
                <a:tab pos="0" algn="l"/>
              </a:tabLst>
            </a:pPr>
            <a:r>
              <a:rPr lang="en-US" sz="1200" dirty="0" smtClean="0"/>
              <a:t>An Individualized Education Program (IEP) developed to meet the unique disability-related needs of the student and help ensure the student graduates ready for further education and the workplace</a:t>
            </a:r>
          </a:p>
          <a:p>
            <a:pPr>
              <a:spcAft>
                <a:spcPts val="1200"/>
              </a:spcAft>
              <a:tabLst>
                <a:tab pos="0" algn="l"/>
              </a:tabLst>
            </a:pPr>
            <a:endParaRPr lang="en-US" sz="1200" dirty="0" smtClean="0"/>
          </a:p>
          <a:p>
            <a:pPr>
              <a:spcAft>
                <a:spcPts val="1200"/>
              </a:spcAft>
              <a:tabLst>
                <a:tab pos="0" algn="l"/>
              </a:tabLst>
            </a:pPr>
            <a:r>
              <a:rPr lang="en-US" sz="1200" dirty="0" smtClean="0"/>
              <a:t>College and Career Ready IEPs are in alignment with the guidance from the US DOE and Agenda 2017</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6</a:t>
            </a:fld>
            <a:endParaRPr lang="en-US" dirty="0"/>
          </a:p>
        </p:txBody>
      </p:sp>
      <p:sp>
        <p:nvSpPr>
          <p:cNvPr id="5" name="Header Placeholder 4"/>
          <p:cNvSpPr>
            <a:spLocks noGrp="1"/>
          </p:cNvSpPr>
          <p:nvPr>
            <p:ph type="hdr" sz="quarter" idx="11"/>
          </p:nvPr>
        </p:nvSpPr>
        <p:spPr/>
        <p:txBody>
          <a:bodyPr/>
          <a:lstStyle/>
          <a:p>
            <a:pPr>
              <a:defRPr/>
            </a:pPr>
            <a:r>
              <a:rPr lang="en-US" dirty="0" smtClean="0"/>
              <a:t>CCR IEP Full Presentation Speaker Notes</a:t>
            </a:r>
          </a:p>
          <a:p>
            <a:pPr>
              <a:defRPr/>
            </a:pPr>
            <a:endParaRPr lang="en-US" dirty="0"/>
          </a:p>
        </p:txBody>
      </p:sp>
      <p:sp>
        <p:nvSpPr>
          <p:cNvPr id="6" name="Date Placeholder 5"/>
          <p:cNvSpPr>
            <a:spLocks noGrp="1"/>
          </p:cNvSpPr>
          <p:nvPr>
            <p:ph type="dt" idx="12"/>
          </p:nvPr>
        </p:nvSpPr>
        <p:spPr/>
        <p:txBody>
          <a:bodyPr/>
          <a:lstStyle/>
          <a:p>
            <a:pPr>
              <a:defRPr/>
            </a:pPr>
            <a:r>
              <a:rPr lang="en-US" dirty="0" smtClean="0"/>
              <a:t>August 2016</a:t>
            </a:r>
            <a:endParaRPr lang="en-US" dirty="0"/>
          </a:p>
        </p:txBody>
      </p:sp>
      <p:sp>
        <p:nvSpPr>
          <p:cNvPr id="7" name="Footer Placeholder 6"/>
          <p:cNvSpPr>
            <a:spLocks noGrp="1"/>
          </p:cNvSpPr>
          <p:nvPr>
            <p:ph type="ftr" sz="quarter" idx="13"/>
          </p:nvPr>
        </p:nvSpPr>
        <p:spPr/>
        <p:txBody>
          <a:bodyPr/>
          <a:lstStyle/>
          <a:p>
            <a:pPr>
              <a:defRPr/>
            </a:pPr>
            <a:r>
              <a:rPr lang="en-US" dirty="0" smtClean="0"/>
              <a:t>Wisconsin Department of Public Instruction</a:t>
            </a:r>
            <a:endParaRPr lang="en-US" dirty="0"/>
          </a:p>
        </p:txBody>
      </p:sp>
    </p:spTree>
    <p:extLst>
      <p:ext uri="{BB962C8B-B14F-4D97-AF65-F5344CB8AC3E}">
        <p14:creationId xmlns:p14="http://schemas.microsoft.com/office/powerpoint/2010/main" val="399252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92150"/>
            <a:ext cx="1717675" cy="1289050"/>
          </a:xfrm>
        </p:spPr>
      </p:sp>
      <p:sp>
        <p:nvSpPr>
          <p:cNvPr id="3" name="Notes Placeholder 2"/>
          <p:cNvSpPr>
            <a:spLocks noGrp="1"/>
          </p:cNvSpPr>
          <p:nvPr>
            <p:ph type="body" idx="1"/>
          </p:nvPr>
        </p:nvSpPr>
        <p:spPr/>
        <p:txBody>
          <a:bodyPr>
            <a:normAutofit/>
          </a:bodyPr>
          <a:lstStyle/>
          <a:p>
            <a:r>
              <a:rPr lang="en-US" dirty="0" smtClean="0"/>
              <a:t>College and Career Ready IEPs shift</a:t>
            </a:r>
            <a:r>
              <a:rPr lang="en-US" baseline="0" dirty="0" smtClean="0"/>
              <a:t> the focus to improved student outcomes, bringing into balance procedural compliance and IEP content to improve outcomes.</a:t>
            </a:r>
          </a:p>
          <a:p>
            <a:endParaRPr lang="en-US" dirty="0" smtClean="0"/>
          </a:p>
          <a:p>
            <a:r>
              <a:rPr lang="en-US" dirty="0" smtClean="0"/>
              <a:t>This diagram represents that balance. </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CCR IEPs </a:t>
            </a:r>
            <a:r>
              <a:rPr lang="en-US" baseline="0" dirty="0" smtClean="0"/>
              <a:t>include revised sample IEP forms, which align with DPI’s revised Procedural Compliance Self-Assessment (PCSA) checklist, balanced with content m</a:t>
            </a:r>
            <a:r>
              <a:rPr lang="en-US" dirty="0" smtClean="0"/>
              <a:t>odules that include online presentations, PowerPoints with speaker notes, guiding questions, and</a:t>
            </a:r>
            <a:r>
              <a:rPr lang="en-US" baseline="0" dirty="0" smtClean="0"/>
              <a:t> </a:t>
            </a:r>
            <a:r>
              <a:rPr lang="en-US" dirty="0" smtClean="0"/>
              <a:t>activities for professional development. </a:t>
            </a:r>
            <a:r>
              <a:rPr lang="en-US" baseline="0" dirty="0" smtClean="0"/>
              <a:t>More about the CCR IEP Discussion Tool will be shared later in the training. </a:t>
            </a:r>
          </a:p>
          <a:p>
            <a:endParaRPr lang="en-US" baseline="0" dirty="0" smtClean="0"/>
          </a:p>
          <a:p>
            <a:r>
              <a:rPr lang="en-US" b="1" baseline="0" dirty="0" smtClean="0"/>
              <a:t>Presenter </a:t>
            </a:r>
            <a:r>
              <a:rPr lang="en-US" b="1" dirty="0" smtClean="0"/>
              <a:t>Note</a:t>
            </a:r>
            <a:r>
              <a:rPr lang="en-US" baseline="0" dirty="0" smtClean="0"/>
              <a:t>: PCSA stands for Procedural Compliance Self-Assessment. This is a process where districts self assess their IEPs.  2017-18 is the first year planned for a new cycle of PCSA.  Checklist items were selected to focus on </a:t>
            </a:r>
            <a:r>
              <a:rPr lang="en-US" dirty="0" smtClean="0"/>
              <a:t>state and federal special education regulations that impact improved outcomes for students with IEPs.</a:t>
            </a:r>
          </a:p>
          <a:p>
            <a:pPr defTabSz="905597">
              <a:defRPr/>
            </a:pPr>
            <a:r>
              <a:rPr lang="en-US" dirty="0" smtClean="0"/>
              <a:t>Posted </a:t>
            </a:r>
            <a:r>
              <a:rPr lang="en-US" dirty="0"/>
              <a:t>at </a:t>
            </a:r>
            <a:r>
              <a:rPr lang="en-US" u="sng" dirty="0">
                <a:hlinkClick r:id="rId3"/>
              </a:rPr>
              <a:t>http://</a:t>
            </a:r>
            <a:r>
              <a:rPr lang="en-US" u="sng" dirty="0" smtClean="0">
                <a:hlinkClick r:id="rId3"/>
              </a:rPr>
              <a:t>dpi.wi.gov/sped/educators/procedural-compliance-self-assessment</a:t>
            </a:r>
            <a:endParaRPr lang="en-US" u="sng" dirty="0" smtClean="0"/>
          </a:p>
          <a:p>
            <a:pPr defTabSz="905597">
              <a:defRPr/>
            </a:pPr>
            <a:endParaRPr lang="en-US" u="sng" dirty="0" smtClean="0"/>
          </a:p>
          <a:p>
            <a:pPr defTabSz="905597">
              <a:defRPr/>
            </a:pPr>
            <a:r>
              <a:rPr lang="en-US" b="1" baseline="0" dirty="0" smtClean="0"/>
              <a:t>Presenter </a:t>
            </a:r>
            <a:r>
              <a:rPr lang="en-US" b="1" dirty="0" smtClean="0"/>
              <a:t>Note</a:t>
            </a:r>
            <a:r>
              <a:rPr lang="en-US" baseline="0" dirty="0" smtClean="0"/>
              <a:t>: The CCR IEP discussion tool will be available online through the DPI web site. This tool bridges the sample IEP forms with the guiding questions and modules that will be created on the CCR IEP 5 beliefs, 5 step process, and additional IEP guidance and supports through the Department of Public Instruction. </a:t>
            </a:r>
            <a:endParaRPr lang="en-US"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solidFill>
                  <a:prstClr val="black"/>
                </a:solidFill>
              </a:rPr>
              <a:pPr>
                <a:defRPr/>
              </a:pPr>
              <a:t>7</a:t>
            </a:fld>
            <a:endParaRPr lang="en-US" dirty="0">
              <a:solidFill>
                <a:prstClr val="black"/>
              </a:solidFill>
            </a:endParaRPr>
          </a:p>
        </p:txBody>
      </p:sp>
      <p:sp>
        <p:nvSpPr>
          <p:cNvPr id="5" name="Header Placeholder 4"/>
          <p:cNvSpPr>
            <a:spLocks noGrp="1"/>
          </p:cNvSpPr>
          <p:nvPr>
            <p:ph type="hdr" sz="quarter" idx="11"/>
          </p:nvPr>
        </p:nvSpPr>
        <p:spPr/>
        <p:txBody>
          <a:bodyPr/>
          <a:lstStyle/>
          <a:p>
            <a:pPr>
              <a:defRPr/>
            </a:pPr>
            <a:r>
              <a:rPr lang="en-US" dirty="0" smtClean="0"/>
              <a:t>CCR IEP Full Presentation Speaker Notes</a:t>
            </a:r>
          </a:p>
          <a:p>
            <a:pPr>
              <a:defRPr/>
            </a:pPr>
            <a:endParaRPr lang="en-US" dirty="0"/>
          </a:p>
        </p:txBody>
      </p:sp>
      <p:sp>
        <p:nvSpPr>
          <p:cNvPr id="6" name="Date Placeholder 5"/>
          <p:cNvSpPr>
            <a:spLocks noGrp="1"/>
          </p:cNvSpPr>
          <p:nvPr>
            <p:ph type="dt" idx="12"/>
          </p:nvPr>
        </p:nvSpPr>
        <p:spPr/>
        <p:txBody>
          <a:bodyPr/>
          <a:lstStyle/>
          <a:p>
            <a:pPr>
              <a:defRPr/>
            </a:pPr>
            <a:r>
              <a:rPr lang="en-US" dirty="0" smtClean="0"/>
              <a:t>August 2016</a:t>
            </a:r>
            <a:endParaRPr lang="en-US" dirty="0"/>
          </a:p>
        </p:txBody>
      </p:sp>
      <p:sp>
        <p:nvSpPr>
          <p:cNvPr id="7" name="Footer Placeholder 6"/>
          <p:cNvSpPr>
            <a:spLocks noGrp="1"/>
          </p:cNvSpPr>
          <p:nvPr>
            <p:ph type="ftr" sz="quarter" idx="13"/>
          </p:nvPr>
        </p:nvSpPr>
        <p:spPr/>
        <p:txBody>
          <a:bodyPr/>
          <a:lstStyle/>
          <a:p>
            <a:pPr>
              <a:defRPr/>
            </a:pPr>
            <a:r>
              <a:rPr lang="en-US" dirty="0" smtClean="0"/>
              <a:t>Wisconsin Department of Public Instruction</a:t>
            </a:r>
            <a:endParaRPr lang="en-US" dirty="0"/>
          </a:p>
        </p:txBody>
      </p:sp>
    </p:spTree>
    <p:extLst>
      <p:ext uri="{BB962C8B-B14F-4D97-AF65-F5344CB8AC3E}">
        <p14:creationId xmlns:p14="http://schemas.microsoft.com/office/powerpoint/2010/main" val="179050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smtClean="0"/>
              <a:t>There are 5</a:t>
            </a:r>
            <a:r>
              <a:rPr lang="en-US" sz="1200" i="0" baseline="0" dirty="0" smtClean="0"/>
              <a:t> key</a:t>
            </a:r>
            <a:r>
              <a:rPr lang="en-US" sz="1200" i="0" dirty="0" smtClean="0"/>
              <a:t> beliefs that are essential to developing IEPs that promote college and career readiness. They are not prioritized,</a:t>
            </a:r>
            <a:r>
              <a:rPr lang="en-US" sz="1200" i="0" baseline="0" dirty="0" smtClean="0"/>
              <a:t> but all are important throughout IEP development. </a:t>
            </a:r>
            <a:r>
              <a:rPr lang="en-US" sz="1200" i="0" dirty="0" smtClean="0"/>
              <a:t>The</a:t>
            </a:r>
            <a:r>
              <a:rPr lang="en-US" sz="1200" i="0" baseline="0" dirty="0" smtClean="0"/>
              <a:t> 5 beliefs</a:t>
            </a:r>
            <a:r>
              <a:rPr lang="en-US" sz="1200" i="0" dirty="0" smtClean="0"/>
              <a:t> are discussed and incorporated throughout the IEP planning process. These 5 beliefs can</a:t>
            </a:r>
            <a:r>
              <a:rPr lang="en-US" sz="1200" i="0" baseline="0" dirty="0" smtClean="0"/>
              <a:t> have an important impact on the success of students with IEPs. </a:t>
            </a:r>
            <a:r>
              <a:rPr lang="en-US" sz="1200" i="0" dirty="0" smtClean="0"/>
              <a:t>We will highlight the 5</a:t>
            </a:r>
            <a:r>
              <a:rPr lang="en-US" sz="1200" i="0" baseline="0" dirty="0" smtClean="0"/>
              <a:t> </a:t>
            </a:r>
            <a:r>
              <a:rPr lang="en-US" sz="1200" i="0" dirty="0" smtClean="0"/>
              <a:t>beliefs in the next several slides.</a:t>
            </a:r>
            <a:r>
              <a:rPr lang="en-US" sz="1200" i="0" baseline="0" dirty="0" smtClean="0"/>
              <a:t> There are also resources and modules that DPI has developed to dig deeper into each of these beliefs. </a:t>
            </a:r>
            <a:endParaRPr lang="en-US" sz="1200" i="0" dirty="0" smtClean="0"/>
          </a:p>
        </p:txBody>
      </p:sp>
      <p:sp>
        <p:nvSpPr>
          <p:cNvPr id="4" name="Header Placeholder 3"/>
          <p:cNvSpPr>
            <a:spLocks noGrp="1"/>
          </p:cNvSpPr>
          <p:nvPr>
            <p:ph type="hdr" sz="quarter" idx="10"/>
          </p:nvPr>
        </p:nvSpPr>
        <p:spPr/>
        <p:txBody>
          <a:bodyPr/>
          <a:lstStyle/>
          <a:p>
            <a:pPr>
              <a:defRPr/>
            </a:pPr>
            <a:r>
              <a:rPr lang="en-US" dirty="0" smtClean="0"/>
              <a:t>CCR IEP Full Presentation Speaker Notes </a:t>
            </a:r>
            <a:endParaRPr lang="en-US" dirty="0"/>
          </a:p>
        </p:txBody>
      </p:sp>
      <p:sp>
        <p:nvSpPr>
          <p:cNvPr id="5" name="Date Placeholder 4"/>
          <p:cNvSpPr>
            <a:spLocks noGrp="1"/>
          </p:cNvSpPr>
          <p:nvPr>
            <p:ph type="dt" idx="11"/>
          </p:nvPr>
        </p:nvSpPr>
        <p:spPr/>
        <p:txBody>
          <a:bodyPr/>
          <a:lstStyle/>
          <a:p>
            <a:pPr>
              <a:defRPr/>
            </a:pPr>
            <a:r>
              <a:rPr lang="en-US" dirty="0" smtClean="0"/>
              <a:t>August 2016</a:t>
            </a:r>
            <a:endParaRPr lang="en-US" dirty="0"/>
          </a:p>
        </p:txBody>
      </p:sp>
      <p:sp>
        <p:nvSpPr>
          <p:cNvPr id="6" name="Footer Placeholder 5"/>
          <p:cNvSpPr>
            <a:spLocks noGrp="1"/>
          </p:cNvSpPr>
          <p:nvPr>
            <p:ph type="ftr" sz="quarter" idx="12"/>
          </p:nvPr>
        </p:nvSpPr>
        <p:spPr/>
        <p:txBody>
          <a:bodyPr/>
          <a:lstStyle/>
          <a:p>
            <a:pPr>
              <a:defRPr/>
            </a:pPr>
            <a:r>
              <a:rPr lang="en-US" dirty="0" smtClean="0"/>
              <a:t>Wisconsin Department of Public Instruction</a:t>
            </a:r>
            <a:endParaRPr lang="en-US" dirty="0"/>
          </a:p>
        </p:txBody>
      </p:sp>
      <p:sp>
        <p:nvSpPr>
          <p:cNvPr id="7" name="Slide Number Placeholder 6"/>
          <p:cNvSpPr>
            <a:spLocks noGrp="1"/>
          </p:cNvSpPr>
          <p:nvPr>
            <p:ph type="sldNum" sz="quarter" idx="13"/>
          </p:nvPr>
        </p:nvSpPr>
        <p:spPr/>
        <p:txBody>
          <a:bodyPr/>
          <a:lstStyle/>
          <a:p>
            <a:pPr>
              <a:defRPr/>
            </a:pPr>
            <a:fld id="{B8DB3C69-16F6-466A-B3B3-DB0E2089E12C}" type="slidenum">
              <a:rPr lang="en-US" smtClean="0"/>
              <a:pPr>
                <a:defRPr/>
              </a:pPr>
              <a:t>8</a:t>
            </a:fld>
            <a:endParaRPr lang="en-US" dirty="0"/>
          </a:p>
        </p:txBody>
      </p:sp>
    </p:spTree>
    <p:extLst>
      <p:ext uri="{BB962C8B-B14F-4D97-AF65-F5344CB8AC3E}">
        <p14:creationId xmlns:p14="http://schemas.microsoft.com/office/powerpoint/2010/main" val="396557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Presenter </a:t>
            </a:r>
            <a:r>
              <a:rPr lang="en-US" b="1" dirty="0" smtClean="0"/>
              <a:t>Note</a:t>
            </a:r>
            <a:r>
              <a:rPr lang="en-US" dirty="0" smtClean="0"/>
              <a:t>: These </a:t>
            </a:r>
            <a:r>
              <a:rPr lang="en-US" dirty="0"/>
              <a:t>boxes are animated and pop up as you are discussing the various connections between academic and functional present levels, goals, services, supports, accommodations, and ongoing monitoring of student progress.</a:t>
            </a: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9</a:t>
            </a:fld>
            <a:endParaRPr lang="en-US" dirty="0"/>
          </a:p>
        </p:txBody>
      </p:sp>
      <p:sp>
        <p:nvSpPr>
          <p:cNvPr id="5" name="Header Placeholder 4"/>
          <p:cNvSpPr>
            <a:spLocks noGrp="1"/>
          </p:cNvSpPr>
          <p:nvPr>
            <p:ph type="hdr" sz="quarter" idx="11"/>
          </p:nvPr>
        </p:nvSpPr>
        <p:spPr/>
        <p:txBody>
          <a:bodyPr/>
          <a:lstStyle/>
          <a:p>
            <a:pPr>
              <a:defRPr/>
            </a:pPr>
            <a:r>
              <a:rPr lang="en-US" dirty="0" smtClean="0"/>
              <a:t>CCR IEP Full Presentation Speaker Notes</a:t>
            </a:r>
          </a:p>
          <a:p>
            <a:pPr>
              <a:defRPr/>
            </a:pPr>
            <a:endParaRPr lang="en-US" dirty="0"/>
          </a:p>
        </p:txBody>
      </p:sp>
      <p:sp>
        <p:nvSpPr>
          <p:cNvPr id="6" name="Date Placeholder 5"/>
          <p:cNvSpPr>
            <a:spLocks noGrp="1"/>
          </p:cNvSpPr>
          <p:nvPr>
            <p:ph type="dt" idx="12"/>
          </p:nvPr>
        </p:nvSpPr>
        <p:spPr/>
        <p:txBody>
          <a:bodyPr/>
          <a:lstStyle/>
          <a:p>
            <a:pPr>
              <a:defRPr/>
            </a:pPr>
            <a:r>
              <a:rPr lang="en-US" dirty="0" smtClean="0"/>
              <a:t>August 2016</a:t>
            </a:r>
            <a:endParaRPr lang="en-US" dirty="0"/>
          </a:p>
        </p:txBody>
      </p:sp>
      <p:sp>
        <p:nvSpPr>
          <p:cNvPr id="7" name="Footer Placeholder 6"/>
          <p:cNvSpPr>
            <a:spLocks noGrp="1"/>
          </p:cNvSpPr>
          <p:nvPr>
            <p:ph type="ftr" sz="quarter" idx="13"/>
          </p:nvPr>
        </p:nvSpPr>
        <p:spPr/>
        <p:txBody>
          <a:bodyPr/>
          <a:lstStyle/>
          <a:p>
            <a:pPr>
              <a:defRPr/>
            </a:pPr>
            <a:r>
              <a:rPr lang="en-US" dirty="0" smtClean="0"/>
              <a:t>Wisconsin Department of Public Instruction</a:t>
            </a:r>
            <a:endParaRPr lang="en-US" dirty="0"/>
          </a:p>
        </p:txBody>
      </p:sp>
    </p:spTree>
    <p:extLst>
      <p:ext uri="{BB962C8B-B14F-4D97-AF65-F5344CB8AC3E}">
        <p14:creationId xmlns:p14="http://schemas.microsoft.com/office/powerpoint/2010/main" val="1047185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692150"/>
            <a:ext cx="2944813" cy="2209800"/>
          </a:xfrm>
        </p:spPr>
      </p:sp>
      <p:sp>
        <p:nvSpPr>
          <p:cNvPr id="3" name="Notes Placeholder 2"/>
          <p:cNvSpPr>
            <a:spLocks noGrp="1"/>
          </p:cNvSpPr>
          <p:nvPr>
            <p:ph type="body" idx="1"/>
          </p:nvPr>
        </p:nvSpPr>
        <p:spPr>
          <a:xfrm>
            <a:off x="228601" y="3200400"/>
            <a:ext cx="6477000" cy="5398772"/>
          </a:xfrm>
        </p:spPr>
        <p:txBody>
          <a:bodyPr>
            <a:normAutofit/>
          </a:bodyPr>
          <a:lstStyle/>
          <a:p>
            <a:r>
              <a:rPr lang="en-US" sz="1400" dirty="0" smtClean="0"/>
              <a:t>“</a:t>
            </a:r>
            <a:r>
              <a:rPr lang="en-US" sz="1400" dirty="0"/>
              <a:t>Effects of Disability” </a:t>
            </a:r>
            <a:r>
              <a:rPr lang="en-US" sz="1400" dirty="0" smtClean="0"/>
              <a:t>describes </a:t>
            </a:r>
            <a:r>
              <a:rPr lang="en-US" sz="1400" dirty="0"/>
              <a:t>the </a:t>
            </a:r>
            <a:r>
              <a:rPr lang="en-US" sz="1400" dirty="0" smtClean="0"/>
              <a:t>result</a:t>
            </a:r>
            <a:r>
              <a:rPr lang="en-US" sz="1400" baseline="0" dirty="0" smtClean="0"/>
              <a:t> </a:t>
            </a:r>
            <a:r>
              <a:rPr lang="en-US" sz="1400" dirty="0" smtClean="0"/>
              <a:t>(Effect</a:t>
            </a:r>
            <a:r>
              <a:rPr lang="en-US" sz="1400" dirty="0"/>
              <a:t>) of the Student’s Disability on Access, Involvement, and Progress in General Education </a:t>
            </a:r>
          </a:p>
          <a:p>
            <a:endParaRPr lang="en-US" sz="1400" dirty="0" smtClean="0"/>
          </a:p>
          <a:p>
            <a:r>
              <a:rPr lang="en-US" sz="1400" b="1" dirty="0" smtClean="0"/>
              <a:t>Presenter Note</a:t>
            </a:r>
            <a:r>
              <a:rPr lang="en-US" sz="1400" dirty="0" smtClean="0"/>
              <a:t>: When writing effect of disability statements in an IEP, it is</a:t>
            </a:r>
            <a:r>
              <a:rPr lang="en-US" sz="1400" baseline="0" dirty="0" smtClean="0"/>
              <a:t> a good practice to identify the conditions of when, where, how often, and what activity or content area the effect of disability occurs. </a:t>
            </a:r>
            <a:r>
              <a:rPr lang="en-US" sz="1400" dirty="0" smtClean="0"/>
              <a:t>For example, </a:t>
            </a:r>
            <a:r>
              <a:rPr lang="en-US" sz="1400" baseline="0" dirty="0" smtClean="0"/>
              <a:t>difficulty understanding written</a:t>
            </a:r>
            <a:r>
              <a:rPr lang="en-US" sz="1400" dirty="0" smtClean="0"/>
              <a:t> instructions </a:t>
            </a:r>
            <a:r>
              <a:rPr lang="en-US" sz="1400" i="1" dirty="0" smtClean="0"/>
              <a:t>in all content areas</a:t>
            </a:r>
            <a:r>
              <a:rPr lang="en-US" sz="1400" dirty="0" smtClean="0"/>
              <a:t>.</a:t>
            </a:r>
            <a:endParaRPr lang="en-US" sz="1400" dirty="0"/>
          </a:p>
        </p:txBody>
      </p:sp>
      <p:sp>
        <p:nvSpPr>
          <p:cNvPr id="4" name="Header Placeholder 3"/>
          <p:cNvSpPr>
            <a:spLocks noGrp="1"/>
          </p:cNvSpPr>
          <p:nvPr>
            <p:ph type="hdr" sz="quarter" idx="10"/>
          </p:nvPr>
        </p:nvSpPr>
        <p:spPr/>
        <p:txBody>
          <a:bodyPr/>
          <a:lstStyle/>
          <a:p>
            <a:pPr>
              <a:defRPr/>
            </a:pPr>
            <a:r>
              <a:rPr lang="en-US" dirty="0" smtClean="0"/>
              <a:t>CCR IEP Full Presentation Speaker Notes </a:t>
            </a:r>
            <a:endParaRPr lang="en-US" dirty="0"/>
          </a:p>
        </p:txBody>
      </p:sp>
      <p:sp>
        <p:nvSpPr>
          <p:cNvPr id="5" name="Date Placeholder 4"/>
          <p:cNvSpPr>
            <a:spLocks noGrp="1"/>
          </p:cNvSpPr>
          <p:nvPr>
            <p:ph type="dt" idx="11"/>
          </p:nvPr>
        </p:nvSpPr>
        <p:spPr/>
        <p:txBody>
          <a:bodyPr/>
          <a:lstStyle/>
          <a:p>
            <a:pPr>
              <a:defRPr/>
            </a:pPr>
            <a:r>
              <a:rPr lang="en-US" dirty="0" smtClean="0"/>
              <a:t>August 2016</a:t>
            </a:r>
            <a:endParaRPr lang="en-US" dirty="0"/>
          </a:p>
        </p:txBody>
      </p:sp>
      <p:sp>
        <p:nvSpPr>
          <p:cNvPr id="6" name="Footer Placeholder 5"/>
          <p:cNvSpPr>
            <a:spLocks noGrp="1"/>
          </p:cNvSpPr>
          <p:nvPr>
            <p:ph type="ftr" sz="quarter" idx="12"/>
          </p:nvPr>
        </p:nvSpPr>
        <p:spPr/>
        <p:txBody>
          <a:bodyPr/>
          <a:lstStyle/>
          <a:p>
            <a:pPr>
              <a:defRPr/>
            </a:pPr>
            <a:r>
              <a:rPr lang="en-US" dirty="0" smtClean="0"/>
              <a:t>Wisconsin Department of Public Instruction</a:t>
            </a:r>
            <a:endParaRPr lang="en-US" dirty="0"/>
          </a:p>
        </p:txBody>
      </p:sp>
      <p:sp>
        <p:nvSpPr>
          <p:cNvPr id="7" name="Slide Number Placeholder 6"/>
          <p:cNvSpPr>
            <a:spLocks noGrp="1"/>
          </p:cNvSpPr>
          <p:nvPr>
            <p:ph type="sldNum" sz="quarter" idx="13"/>
          </p:nvPr>
        </p:nvSpPr>
        <p:spPr/>
        <p:txBody>
          <a:bodyPr/>
          <a:lstStyle/>
          <a:p>
            <a:pPr>
              <a:defRPr/>
            </a:pPr>
            <a:fld id="{B8DB3C69-16F6-466A-B3B3-DB0E2089E12C}" type="slidenum">
              <a:rPr lang="en-US" smtClean="0"/>
              <a:pPr>
                <a:defRPr/>
              </a:pPr>
              <a:t>10</a:t>
            </a:fld>
            <a:endParaRPr lang="en-US" dirty="0"/>
          </a:p>
        </p:txBody>
      </p:sp>
    </p:spTree>
    <p:extLst>
      <p:ext uri="{BB962C8B-B14F-4D97-AF65-F5344CB8AC3E}">
        <p14:creationId xmlns:p14="http://schemas.microsoft.com/office/powerpoint/2010/main" val="391707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9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smtClean="0"/>
              <a:t>August 2016</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pPr>
                <a:defRPr/>
              </a:pPr>
              <a:t>‹#›</a:t>
            </a:fld>
            <a:endParaRPr lang="en-US"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rgbClr val="1F2264"/>
              </a:solidFill>
              <a:latin typeface="Gadget"/>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srgbClr val="0F1540">
                    <a:lumMod val="90000"/>
                    <a:lumOff val="10000"/>
                  </a:srgbClr>
                </a:solidFill>
              </a:rPr>
              <a:t>October 21, 2015</a:t>
            </a:r>
            <a:endParaRPr lang="en-US">
              <a:solidFill>
                <a:srgbClr val="0F1540">
                  <a:lumMod val="90000"/>
                  <a:lumOff val="1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D7491DD7-576A-4572-9584-7E1C727197DC}" type="slidenum">
              <a:rPr lang="en-US">
                <a:solidFill>
                  <a:srgbClr val="0F1540">
                    <a:lumMod val="90000"/>
                    <a:lumOff val="10000"/>
                  </a:srgbClr>
                </a:solidFill>
              </a:rPr>
              <a:pPr>
                <a:defRPr/>
              </a:pPr>
              <a:t>‹#›</a:t>
            </a:fld>
            <a:endParaRPr lang="en-US">
              <a:solidFill>
                <a:srgbClr val="0F1540">
                  <a:lumMod val="90000"/>
                  <a:lumOff val="10000"/>
                </a:srgbClr>
              </a:solidFill>
            </a:endParaRPr>
          </a:p>
        </p:txBody>
      </p:sp>
    </p:spTree>
    <p:extLst>
      <p:ext uri="{BB962C8B-B14F-4D97-AF65-F5344CB8AC3E}">
        <p14:creationId xmlns:p14="http://schemas.microsoft.com/office/powerpoint/2010/main" val="622422216"/>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0"/>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solidFill>
                  <a:srgbClr val="0F1540">
                    <a:lumMod val="90000"/>
                    <a:lumOff val="10000"/>
                  </a:srgbClr>
                </a:solidFill>
              </a:rPr>
              <a:t>October 21, 2015</a:t>
            </a:r>
            <a:endParaRPr lang="en-US">
              <a:solidFill>
                <a:srgbClr val="0F1540">
                  <a:lumMod val="90000"/>
                  <a:lumOff val="10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535A02BE-CE23-4449-BB2F-1CABC1927108}" type="slidenum">
              <a:rPr lang="en-US">
                <a:solidFill>
                  <a:srgbClr val="0F1540">
                    <a:lumMod val="90000"/>
                    <a:lumOff val="10000"/>
                  </a:srgbClr>
                </a:solidFill>
              </a:rPr>
              <a:pPr>
                <a:defRPr/>
              </a:pPr>
              <a:t>‹#›</a:t>
            </a:fld>
            <a:endParaRPr lang="en-US">
              <a:solidFill>
                <a:srgbClr val="0F1540">
                  <a:lumMod val="90000"/>
                  <a:lumOff val="10000"/>
                </a:srgbClr>
              </a:solidFill>
            </a:endParaRPr>
          </a:p>
        </p:txBody>
      </p:sp>
    </p:spTree>
    <p:extLst>
      <p:ext uri="{BB962C8B-B14F-4D97-AF65-F5344CB8AC3E}">
        <p14:creationId xmlns:p14="http://schemas.microsoft.com/office/powerpoint/2010/main" val="3009022469"/>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srgbClr val="0F1540">
                    <a:lumMod val="90000"/>
                    <a:lumOff val="10000"/>
                  </a:srgbClr>
                </a:solidFill>
              </a:rPr>
              <a:t>October 21, 2015</a:t>
            </a:r>
            <a:endParaRPr lang="en-US">
              <a:solidFill>
                <a:srgbClr val="0F1540">
                  <a:lumMod val="90000"/>
                  <a:lumOff val="10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598101D5-1458-4871-B908-3E0241C4CDA6}" type="slidenum">
              <a:rPr lang="en-US">
                <a:solidFill>
                  <a:srgbClr val="0F1540">
                    <a:lumMod val="90000"/>
                    <a:lumOff val="10000"/>
                  </a:srgbClr>
                </a:solidFill>
              </a:rPr>
              <a:pPr>
                <a:defRPr/>
              </a:pPr>
              <a:t>‹#›</a:t>
            </a:fld>
            <a:endParaRPr lang="en-US">
              <a:solidFill>
                <a:srgbClr val="0F1540">
                  <a:lumMod val="90000"/>
                  <a:lumOff val="10000"/>
                </a:srgbClr>
              </a:solidFill>
            </a:endParaRPr>
          </a:p>
        </p:txBody>
      </p:sp>
      <p:pic>
        <p:nvPicPr>
          <p:cNvPr id="5" name="Picture 4" descr="DPIlogo.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721600" y="6161238"/>
            <a:ext cx="1287780" cy="619038"/>
          </a:xfrm>
          <a:prstGeom prst="rect">
            <a:avLst/>
          </a:prstGeom>
        </p:spPr>
      </p:pic>
    </p:spTree>
    <p:extLst>
      <p:ext uri="{BB962C8B-B14F-4D97-AF65-F5344CB8AC3E}">
        <p14:creationId xmlns:p14="http://schemas.microsoft.com/office/powerpoint/2010/main" val="379210787"/>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lumMod val="75000"/>
                    <a:lumOff val="25000"/>
                  </a:schemeClr>
                </a:solidFill>
              </a:defRPr>
            </a:lvl1pPr>
            <a:lvl2pPr>
              <a:defRPr>
                <a:solidFill>
                  <a:schemeClr val="bg1">
                    <a:lumMod val="75000"/>
                    <a:lumOff val="25000"/>
                  </a:schemeClr>
                </a:solidFill>
              </a:defRPr>
            </a:lvl2pPr>
            <a:lvl3pPr>
              <a:defRPr>
                <a:solidFill>
                  <a:schemeClr val="bg1">
                    <a:lumMod val="75000"/>
                    <a:lumOff val="25000"/>
                  </a:schemeClr>
                </a:solidFill>
              </a:defRPr>
            </a:lvl3pPr>
            <a:lvl4pPr>
              <a:defRPr>
                <a:solidFill>
                  <a:schemeClr val="bg1">
                    <a:lumMod val="75000"/>
                    <a:lumOff val="25000"/>
                  </a:schemeClr>
                </a:solidFill>
              </a:defRPr>
            </a:lvl4pPr>
            <a:lvl5pPr>
              <a:defRPr>
                <a:solidFill>
                  <a:schemeClr val="bg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smtClean="0"/>
              <a:t>August 2016</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47F450-B010-44F3-A87C-A52A6F362B1F}" type="slidenum">
              <a:rPr lang="en-US"/>
              <a:pPr>
                <a:defRPr/>
              </a:pPr>
              <a:t>‹#›</a:t>
            </a:fld>
            <a:endParaRPr lang="en-US" dirty="0"/>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smtClean="0"/>
              <a:t>August 2016</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ECE99B-75FC-4C07-9182-8D8CEE233CDF}" type="slidenum">
              <a:rPr lang="en-US"/>
              <a:pPr>
                <a:defRPr/>
              </a:pPr>
              <a:t>‹#›</a:t>
            </a:fld>
            <a:endParaRPr lang="en-US" dirty="0"/>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August 2016</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491DD7-576A-4572-9584-7E1C727197DC}" type="slidenum">
              <a:rPr lang="en-US"/>
              <a:pPr>
                <a:defRPr/>
              </a:pPr>
              <a:t>‹#›</a:t>
            </a:fld>
            <a:endParaRPr lang="en-US" dirty="0"/>
          </a:p>
        </p:txBody>
      </p:sp>
    </p:spTree>
  </p:cSld>
  <p:clrMapOvr>
    <a:masterClrMapping/>
  </p:clrMapOvr>
  <p:transition spd="slow">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t>August 2016</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35A02BE-CE23-4449-BB2F-1CABC1927108}" type="slidenum">
              <a:rPr lang="en-US"/>
              <a:pPr>
                <a:defRPr/>
              </a:pPr>
              <a:t>‹#›</a:t>
            </a:fld>
            <a:endParaRPr lang="en-U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t>August 2016</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98101D5-1458-4871-B908-3E0241C4CDA6}" type="slidenum">
              <a:rPr lang="en-US"/>
              <a:pPr>
                <a:defRPr/>
              </a:pPr>
              <a:t>‹#›</a:t>
            </a:fld>
            <a:endParaRPr lang="en-US"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9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srgbClr val="0F1540">
                    <a:lumMod val="90000"/>
                    <a:lumOff val="10000"/>
                  </a:srgbClr>
                </a:solidFill>
              </a:rPr>
              <a:t>October 21, 2015</a:t>
            </a:r>
            <a:endParaRPr lang="en-US">
              <a:solidFill>
                <a:srgbClr val="0F154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solidFill>
                  <a:srgbClr val="0F1540">
                    <a:lumMod val="90000"/>
                    <a:lumOff val="10000"/>
                  </a:srgbClr>
                </a:solidFill>
              </a:rPr>
              <a:pPr>
                <a:defRPr/>
              </a:pPr>
              <a:t>‹#›</a:t>
            </a:fld>
            <a:endParaRPr lang="en-US">
              <a:solidFill>
                <a:srgbClr val="0F1540">
                  <a:lumMod val="90000"/>
                  <a:lumOff val="10000"/>
                </a:srgbClr>
              </a:solidFill>
            </a:endParaRPr>
          </a:p>
        </p:txBody>
      </p:sp>
    </p:spTree>
    <p:extLst>
      <p:ext uri="{BB962C8B-B14F-4D97-AF65-F5344CB8AC3E}">
        <p14:creationId xmlns:p14="http://schemas.microsoft.com/office/powerpoint/2010/main" val="3439547233"/>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rgbClr val="1F2264"/>
              </a:solidFill>
              <a:latin typeface="Gadge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lumMod val="75000"/>
                    <a:lumOff val="25000"/>
                  </a:schemeClr>
                </a:solidFill>
              </a:defRPr>
            </a:lvl1pPr>
            <a:lvl2pPr>
              <a:defRPr>
                <a:solidFill>
                  <a:schemeClr val="bg1">
                    <a:lumMod val="75000"/>
                    <a:lumOff val="25000"/>
                  </a:schemeClr>
                </a:solidFill>
              </a:defRPr>
            </a:lvl2pPr>
            <a:lvl3pPr>
              <a:defRPr>
                <a:solidFill>
                  <a:schemeClr val="bg1">
                    <a:lumMod val="75000"/>
                    <a:lumOff val="25000"/>
                  </a:schemeClr>
                </a:solidFill>
              </a:defRPr>
            </a:lvl3pPr>
            <a:lvl4pPr>
              <a:defRPr>
                <a:solidFill>
                  <a:schemeClr val="bg1">
                    <a:lumMod val="75000"/>
                    <a:lumOff val="25000"/>
                  </a:schemeClr>
                </a:solidFill>
              </a:defRPr>
            </a:lvl4pPr>
            <a:lvl5pPr>
              <a:defRPr>
                <a:solidFill>
                  <a:schemeClr val="bg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srgbClr val="0F1540">
                    <a:lumMod val="90000"/>
                    <a:lumOff val="10000"/>
                  </a:srgbClr>
                </a:solidFill>
              </a:rPr>
              <a:t>October 21, 2015</a:t>
            </a:r>
            <a:endParaRPr lang="en-US">
              <a:solidFill>
                <a:srgbClr val="0F154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647F450-B010-44F3-A87C-A52A6F362B1F}" type="slidenum">
              <a:rPr lang="en-US">
                <a:solidFill>
                  <a:srgbClr val="0F1540">
                    <a:lumMod val="90000"/>
                    <a:lumOff val="10000"/>
                  </a:srgbClr>
                </a:solidFill>
              </a:rPr>
              <a:pPr>
                <a:defRPr/>
              </a:pPr>
              <a:t>‹#›</a:t>
            </a:fld>
            <a:endParaRPr lang="en-US">
              <a:solidFill>
                <a:srgbClr val="0F1540">
                  <a:lumMod val="90000"/>
                  <a:lumOff val="10000"/>
                </a:srgbClr>
              </a:solidFill>
            </a:endParaRPr>
          </a:p>
        </p:txBody>
      </p:sp>
    </p:spTree>
    <p:extLst>
      <p:ext uri="{BB962C8B-B14F-4D97-AF65-F5344CB8AC3E}">
        <p14:creationId xmlns:p14="http://schemas.microsoft.com/office/powerpoint/2010/main" val="592858116"/>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2178050"/>
            <a:ext cx="7772400" cy="1362075"/>
          </a:xfrm>
        </p:spPr>
        <p:txBody>
          <a:bodyPr anchor="t"/>
          <a:lstStyle>
            <a:lvl1pPr algn="l">
              <a:defRPr sz="4000" b="1" cap="all">
                <a:solidFill>
                  <a:srgbClr val="00009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03263" y="3554413"/>
            <a:ext cx="7772400" cy="1500187"/>
          </a:xfrm>
        </p:spPr>
        <p:txBody>
          <a:bodyPr anchor="b"/>
          <a:lstStyle>
            <a:lvl1pPr marL="0" indent="0">
              <a:buNone/>
              <a:defRPr sz="2000">
                <a:solidFill>
                  <a:srgbClr val="00009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srgbClr val="0F1540">
                    <a:lumMod val="90000"/>
                    <a:lumOff val="10000"/>
                  </a:srgbClr>
                </a:solidFill>
              </a:rPr>
              <a:t>October 21, 2015</a:t>
            </a:r>
            <a:endParaRPr lang="en-US">
              <a:solidFill>
                <a:srgbClr val="0F154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2ECE99B-75FC-4C07-9182-8D8CEE233CDF}" type="slidenum">
              <a:rPr lang="en-US">
                <a:solidFill>
                  <a:srgbClr val="0F1540">
                    <a:lumMod val="90000"/>
                    <a:lumOff val="10000"/>
                  </a:srgbClr>
                </a:solidFill>
              </a:rPr>
              <a:pPr>
                <a:defRPr/>
              </a:pPr>
              <a:t>‹#›</a:t>
            </a:fld>
            <a:endParaRPr lang="en-US">
              <a:solidFill>
                <a:srgbClr val="0F1540">
                  <a:lumMod val="90000"/>
                  <a:lumOff val="10000"/>
                </a:srgbClr>
              </a:solidFill>
            </a:endParaRPr>
          </a:p>
        </p:txBody>
      </p:sp>
    </p:spTree>
    <p:extLst>
      <p:ext uri="{BB962C8B-B14F-4D97-AF65-F5344CB8AC3E}">
        <p14:creationId xmlns:p14="http://schemas.microsoft.com/office/powerpoint/2010/main" val="1586912242"/>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841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23850" y="1466850"/>
            <a:ext cx="8553450" cy="4659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lumMod val="90000"/>
                    <a:lumOff val="10000"/>
                  </a:schemeClr>
                </a:solidFill>
                <a:latin typeface="+mn-lt"/>
                <a:cs typeface="+mn-cs"/>
              </a:defRPr>
            </a:lvl1pPr>
          </a:lstStyle>
          <a:p>
            <a:pPr>
              <a:defRPr/>
            </a:pPr>
            <a:r>
              <a:rPr lang="en-US" dirty="0" smtClean="0"/>
              <a:t>August 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1"/>
            <a:ext cx="1066800" cy="349250"/>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90000"/>
                    <a:lumOff val="10000"/>
                  </a:schemeClr>
                </a:solidFill>
                <a:latin typeface="+mn-lt"/>
                <a:cs typeface="+mn-cs"/>
              </a:defRPr>
            </a:lvl1pPr>
          </a:lstStyle>
          <a:p>
            <a:pPr>
              <a:defRPr/>
            </a:pPr>
            <a:fld id="{A49572B5-ECFF-46D2-9C6A-02DF2367EFDC}" type="slidenum">
              <a:rPr lang="en-US" smtClean="0"/>
              <a:pPr>
                <a:defRPr/>
              </a:pPr>
              <a:t>‹#›</a:t>
            </a:fld>
            <a:fld id="{54B01E32-8237-40D5-A2A8-5E73551FA6B7}" type="slidenum">
              <a:rPr lang="en-US" smtClean="0"/>
              <a:pPr>
                <a:defRPr/>
              </a:pPr>
              <a:t>‹#›</a:t>
            </a:fld>
            <a:endParaRPr lang="en-US" dirty="0"/>
          </a:p>
        </p:txBody>
      </p:sp>
      <p:pic>
        <p:nvPicPr>
          <p:cNvPr id="8" name="Picture 7" descr="DPIlogo.jpg"/>
          <p:cNvPicPr>
            <a:picLocks noChangeAspect="1"/>
          </p:cNvPicPr>
          <p:nvPr userDrawn="1"/>
        </p:nvPicPr>
        <p:blipFill>
          <a:blip r:embed="rId9" cstate="print">
            <a:clrChange>
              <a:clrFrom>
                <a:srgbClr val="FFFFFF"/>
              </a:clrFrom>
              <a:clrTo>
                <a:srgbClr val="FFFFFF">
                  <a:alpha val="0"/>
                </a:srgbClr>
              </a:clrTo>
            </a:clrChange>
          </a:blip>
          <a:stretch>
            <a:fillRect/>
          </a:stretch>
        </p:blipFill>
        <p:spPr>
          <a:xfrm>
            <a:off x="7721600" y="6161238"/>
            <a:ext cx="1287780" cy="619038"/>
          </a:xfrm>
          <a:prstGeom prst="rect">
            <a:avLst/>
          </a:prstGeom>
        </p:spPr>
      </p:pic>
      <p:sp>
        <p:nvSpPr>
          <p:cNvPr id="9" name="Rectangle 8"/>
          <p:cNvSpPr/>
          <p:nvPr userDrawn="1"/>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ransition spd="slow">
    <p:fade thruBlk="1"/>
  </p:transition>
  <p:timing>
    <p:tnLst>
      <p:par>
        <p:cTn id="1" dur="indefinite" restart="never" nodeType="tmRoot"/>
      </p:par>
    </p:tnLst>
  </p:timing>
  <p:hf hdr="0" ftr="0"/>
  <p:txStyles>
    <p:title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lumMod val="90000"/>
              <a:lumOff val="10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lumMod val="90000"/>
              <a:lumOff val="10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lumMod val="90000"/>
              <a:lumOff val="10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lumMod val="90000"/>
              <a:lumOff val="10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84138"/>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23850" y="1466850"/>
            <a:ext cx="8553450" cy="4659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lumMod val="90000"/>
                    <a:lumOff val="10000"/>
                  </a:schemeClr>
                </a:solidFill>
                <a:latin typeface="+mn-lt"/>
                <a:cs typeface="+mn-cs"/>
              </a:defRPr>
            </a:lvl1pPr>
          </a:lstStyle>
          <a:p>
            <a:pPr>
              <a:defRPr/>
            </a:pPr>
            <a:r>
              <a:rPr lang="en-US" smtClean="0">
                <a:solidFill>
                  <a:srgbClr val="0F1540">
                    <a:lumMod val="90000"/>
                    <a:lumOff val="10000"/>
                  </a:srgbClr>
                </a:solidFill>
              </a:rPr>
              <a:t>October 21, 2015</a:t>
            </a:r>
            <a:endParaRPr lang="en-US" dirty="0">
              <a:solidFill>
                <a:srgbClr val="0F1540">
                  <a:lumMod val="90000"/>
                  <a:lumOff val="10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4"/>
          </p:nvPr>
        </p:nvSpPr>
        <p:spPr>
          <a:xfrm>
            <a:off x="6553200" y="6356351"/>
            <a:ext cx="1066800" cy="349250"/>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90000"/>
                    <a:lumOff val="10000"/>
                  </a:schemeClr>
                </a:solidFill>
                <a:latin typeface="+mn-lt"/>
                <a:cs typeface="+mn-cs"/>
              </a:defRPr>
            </a:lvl1pPr>
          </a:lstStyle>
          <a:p>
            <a:pPr>
              <a:defRPr/>
            </a:pPr>
            <a:fld id="{A49572B5-ECFF-46D2-9C6A-02DF2367EFDC}" type="slidenum">
              <a:rPr lang="en-US" smtClean="0">
                <a:solidFill>
                  <a:srgbClr val="0F1540">
                    <a:lumMod val="90000"/>
                    <a:lumOff val="10000"/>
                  </a:srgbClr>
                </a:solidFill>
              </a:rPr>
              <a:pPr>
                <a:defRPr/>
              </a:pPr>
              <a:t>‹#›</a:t>
            </a:fld>
            <a:fld id="{54B01E32-8237-40D5-A2A8-5E73551FA6B7}" type="slidenum">
              <a:rPr lang="en-US" smtClean="0">
                <a:solidFill>
                  <a:srgbClr val="0F1540">
                    <a:lumMod val="90000"/>
                    <a:lumOff val="10000"/>
                  </a:srgbClr>
                </a:solidFill>
              </a:rPr>
              <a:pPr>
                <a:defRPr/>
              </a:pPr>
              <a:t>‹#›</a:t>
            </a:fld>
            <a:endParaRPr lang="en-US" dirty="0">
              <a:solidFill>
                <a:srgbClr val="0F1540">
                  <a:lumMod val="90000"/>
                  <a:lumOff val="10000"/>
                </a:srgbClr>
              </a:solidFill>
            </a:endParaRPr>
          </a:p>
        </p:txBody>
      </p:sp>
      <p:pic>
        <p:nvPicPr>
          <p:cNvPr id="8" name="Picture 7" descr="DPIlogo.jpg"/>
          <p:cNvPicPr>
            <a:picLocks noChangeAspect="1"/>
          </p:cNvPicPr>
          <p:nvPr userDrawn="1"/>
        </p:nvPicPr>
        <p:blipFill>
          <a:blip r:embed="rId9" cstate="print">
            <a:clrChange>
              <a:clrFrom>
                <a:srgbClr val="FFFFFF"/>
              </a:clrFrom>
              <a:clrTo>
                <a:srgbClr val="FFFFFF">
                  <a:alpha val="0"/>
                </a:srgbClr>
              </a:clrTo>
            </a:clrChange>
          </a:blip>
          <a:stretch>
            <a:fillRect/>
          </a:stretch>
        </p:blipFill>
        <p:spPr>
          <a:xfrm>
            <a:off x="7721600" y="6161238"/>
            <a:ext cx="1287780" cy="619038"/>
          </a:xfrm>
          <a:prstGeom prst="rect">
            <a:avLst/>
          </a:prstGeom>
        </p:spPr>
      </p:pic>
    </p:spTree>
    <p:extLst>
      <p:ext uri="{BB962C8B-B14F-4D97-AF65-F5344CB8AC3E}">
        <p14:creationId xmlns:p14="http://schemas.microsoft.com/office/powerpoint/2010/main" val="3641569486"/>
      </p:ext>
    </p:extLst>
  </p:cSld>
  <p:clrMap bg1="dk1" tx1="lt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ransition spd="slow">
    <p:fade thruBlk="1"/>
  </p:transition>
  <p:hf hdr="0" ftr="0"/>
  <p:txStyles>
    <p:title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lumMod val="90000"/>
              <a:lumOff val="10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lumMod val="90000"/>
              <a:lumOff val="10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lumMod val="90000"/>
              <a:lumOff val="10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lumMod val="90000"/>
              <a:lumOff val="10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dpi.wi.gov/sites/default/files/imce/sped/pdf/iep-reading-instruction.pdf" TargetMode="External"/><Relationship Id="rId3" Type="http://schemas.openxmlformats.org/officeDocument/2006/relationships/hyperlink" Target="http://dpi.wi.gov/sites/default/files/imce/sped/pdf/forms-rda-revision-explanation-highlight.pdf" TargetMode="External"/><Relationship Id="rId7" Type="http://schemas.openxmlformats.org/officeDocument/2006/relationships/hyperlink" Target="https://docs.google.com/document/d/1bkGpX3sqmYzIO86B1M88e6DvvdTp3Av3nSn_1lmNVO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dpi.wi.gov/sites/default/files/imce/sped/pdf/form-i-4-family-engagement-guidance.pdf" TargetMode="External"/><Relationship Id="rId5" Type="http://schemas.openxmlformats.org/officeDocument/2006/relationships/hyperlink" Target="http://dpi.wi.gov/sites/default/files/imce/sped/pdf/rda-disability-related-need-affecting-reading-definition.pdf" TargetMode="External"/><Relationship Id="rId4" Type="http://schemas.openxmlformats.org/officeDocument/2006/relationships/hyperlink" Target="http://dpi.wi.gov/sites/default/files/imce/sped/pdf/forms-rda-revision-explanation-detail.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94594"/>
            <a:ext cx="9144000" cy="142403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7" name="Title 6"/>
          <p:cNvSpPr>
            <a:spLocks noGrp="1"/>
          </p:cNvSpPr>
          <p:nvPr>
            <p:ph type="ctrTitle"/>
          </p:nvPr>
        </p:nvSpPr>
        <p:spPr>
          <a:xfrm>
            <a:off x="0" y="-74226"/>
            <a:ext cx="9144000" cy="1470025"/>
          </a:xfrm>
        </p:spPr>
        <p:txBody>
          <a:bodyPr/>
          <a:lstStyle/>
          <a:p>
            <a:r>
              <a:rPr lang="en-US" sz="3600" b="1" i="1" dirty="0">
                <a:solidFill>
                  <a:srgbClr val="FBFBFB"/>
                </a:solidFill>
              </a:rPr>
              <a:t>Using the Revised Sample IEP Forms – </a:t>
            </a:r>
            <a:r>
              <a:rPr lang="en-US" sz="3600" b="1" dirty="0">
                <a:solidFill>
                  <a:srgbClr val="FBFBFB"/>
                </a:solidFill>
              </a:rPr>
              <a:t/>
            </a:r>
            <a:br>
              <a:rPr lang="en-US" sz="3600" b="1" dirty="0">
                <a:solidFill>
                  <a:srgbClr val="FBFBFB"/>
                </a:solidFill>
              </a:rPr>
            </a:br>
            <a:r>
              <a:rPr lang="en-US" sz="3600" b="1" i="1" dirty="0">
                <a:solidFill>
                  <a:srgbClr val="FBFBFB"/>
                </a:solidFill>
              </a:rPr>
              <a:t>A Panel Discussion</a:t>
            </a:r>
            <a:endParaRPr lang="en-US" sz="3600" b="1" dirty="0">
              <a:solidFill>
                <a:srgbClr val="FBFBFB"/>
              </a:solidFill>
            </a:endParaRPr>
          </a:p>
        </p:txBody>
      </p:sp>
      <p:pic>
        <p:nvPicPr>
          <p:cNvPr id="9" name="Picture 8" descr="el circle trans.psd"/>
          <p:cNvPicPr>
            <a:picLocks noChangeAspect="1"/>
          </p:cNvPicPr>
          <p:nvPr/>
        </p:nvPicPr>
        <p:blipFill>
          <a:blip r:embed="rId3" cstate="print"/>
          <a:stretch>
            <a:fillRect/>
          </a:stretch>
        </p:blipFill>
        <p:spPr>
          <a:xfrm>
            <a:off x="2048489" y="3117802"/>
            <a:ext cx="5047021" cy="3470948"/>
          </a:xfrm>
          <a:prstGeom prst="rect">
            <a:avLst/>
          </a:prstGeom>
          <a:noFill/>
          <a:ln>
            <a:noFill/>
          </a:ln>
        </p:spPr>
      </p:pic>
      <p:sp>
        <p:nvSpPr>
          <p:cNvPr id="5" name="TextBox 4"/>
          <p:cNvSpPr txBox="1"/>
          <p:nvPr/>
        </p:nvSpPr>
        <p:spPr>
          <a:xfrm>
            <a:off x="496614" y="1329438"/>
            <a:ext cx="8150772" cy="1200329"/>
          </a:xfrm>
          <a:prstGeom prst="rect">
            <a:avLst/>
          </a:prstGeom>
          <a:noFill/>
        </p:spPr>
        <p:txBody>
          <a:bodyPr wrap="square" rtlCol="0">
            <a:spAutoFit/>
          </a:bodyPr>
          <a:lstStyle/>
          <a:p>
            <a:pPr algn="ctr"/>
            <a:r>
              <a:rPr lang="en-US" sz="2400" dirty="0">
                <a:solidFill>
                  <a:schemeClr val="bg1">
                    <a:lumMod val="75000"/>
                    <a:lumOff val="25000"/>
                  </a:schemeClr>
                </a:solidFill>
              </a:rPr>
              <a:t>Annual State Superintendent’s Conference on Special Education and Pupil Services Leadership Issues </a:t>
            </a:r>
            <a:endParaRPr lang="en-US" sz="2400" dirty="0" smtClean="0">
              <a:solidFill>
                <a:schemeClr val="bg1">
                  <a:lumMod val="75000"/>
                  <a:lumOff val="25000"/>
                </a:schemeClr>
              </a:solidFill>
            </a:endParaRPr>
          </a:p>
          <a:p>
            <a:pPr algn="ctr"/>
            <a:r>
              <a:rPr lang="en-US" sz="2400" b="1" dirty="0" smtClean="0">
                <a:solidFill>
                  <a:schemeClr val="bg1">
                    <a:lumMod val="75000"/>
                    <a:lumOff val="25000"/>
                  </a:schemeClr>
                </a:solidFill>
              </a:rPr>
              <a:t>October 2016</a:t>
            </a:r>
            <a:endParaRPr lang="en-US" sz="2400" b="1" dirty="0">
              <a:solidFill>
                <a:schemeClr val="bg1">
                  <a:lumMod val="75000"/>
                  <a:lumOff val="25000"/>
                </a:schemeClr>
              </a:solidFill>
            </a:endParaRPr>
          </a:p>
        </p:txBody>
      </p:sp>
      <p:sp>
        <p:nvSpPr>
          <p:cNvPr id="3" name="Slide Number Placeholder 2"/>
          <p:cNvSpPr>
            <a:spLocks noGrp="1"/>
          </p:cNvSpPr>
          <p:nvPr>
            <p:ph type="sldNum" sz="quarter" idx="12"/>
          </p:nvPr>
        </p:nvSpPr>
        <p:spPr/>
        <p:txBody>
          <a:bodyPr/>
          <a:lstStyle/>
          <a:p>
            <a:pPr>
              <a:defRPr/>
            </a:pPr>
            <a:fld id="{94A5A1AF-0FAF-4A43-BF78-FFD67272E01F}" type="slidenum">
              <a:rPr lang="en-US" smtClean="0"/>
              <a:pPr>
                <a:defRPr/>
              </a:pPr>
              <a:t>1</a:t>
            </a:fld>
            <a:endParaRPr lang="en-US" dirty="0"/>
          </a:p>
        </p:txBody>
      </p:sp>
    </p:spTree>
    <p:extLst>
      <p:ext uri="{BB962C8B-B14F-4D97-AF65-F5344CB8AC3E}">
        <p14:creationId xmlns:p14="http://schemas.microsoft.com/office/powerpoint/2010/main" val="2013159325"/>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9844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dirty="0" smtClean="0"/>
              <a:t>Effects of Disability </a:t>
            </a:r>
            <a:endParaRPr lang="en-US" dirty="0"/>
          </a:p>
        </p:txBody>
      </p:sp>
      <p:sp>
        <p:nvSpPr>
          <p:cNvPr id="3" name="Content Placeholder 2"/>
          <p:cNvSpPr>
            <a:spLocks noGrp="1"/>
          </p:cNvSpPr>
          <p:nvPr>
            <p:ph idx="1"/>
          </p:nvPr>
        </p:nvSpPr>
        <p:spPr>
          <a:xfrm>
            <a:off x="0" y="1382586"/>
            <a:ext cx="9144000" cy="4738815"/>
          </a:xfrm>
        </p:spPr>
        <p:txBody>
          <a:bodyPr/>
          <a:lstStyle/>
          <a:p>
            <a:pPr marL="571500" lvl="1" indent="-571500">
              <a:spcAft>
                <a:spcPts val="1200"/>
              </a:spcAft>
              <a:buFont typeface="Arial" panose="020B0604020202020204" pitchFamily="34" charset="0"/>
              <a:buChar char="•"/>
            </a:pPr>
            <a:r>
              <a:rPr lang="en-US" sz="3000" dirty="0" smtClean="0"/>
              <a:t>Describes the result (effect) of the student’s disability on access, involvement, and progress in general education</a:t>
            </a:r>
          </a:p>
          <a:p>
            <a:pPr marL="971550" lvl="2" indent="-571500">
              <a:spcBef>
                <a:spcPts val="0"/>
              </a:spcBef>
              <a:spcAft>
                <a:spcPts val="300"/>
              </a:spcAft>
              <a:buFontTx/>
              <a:buChar char="‒"/>
            </a:pPr>
            <a:r>
              <a:rPr lang="en-US" sz="2800" dirty="0" smtClean="0">
                <a:solidFill>
                  <a:srgbClr val="0C631B"/>
                </a:solidFill>
              </a:rPr>
              <a:t>Difficulty understanding written instructions in all content areas</a:t>
            </a:r>
          </a:p>
          <a:p>
            <a:pPr marL="971550" lvl="2" indent="-571500">
              <a:spcBef>
                <a:spcPts val="0"/>
              </a:spcBef>
              <a:spcAft>
                <a:spcPts val="300"/>
              </a:spcAft>
              <a:buFontTx/>
              <a:buChar char="‒"/>
            </a:pPr>
            <a:r>
              <a:rPr lang="en-US" sz="2800" dirty="0" smtClean="0">
                <a:solidFill>
                  <a:srgbClr val="0C631B"/>
                </a:solidFill>
              </a:rPr>
              <a:t>During math class, (student) is easily frustrated and removed from class</a:t>
            </a:r>
          </a:p>
          <a:p>
            <a:pPr marL="971550" lvl="2" indent="-571500">
              <a:spcBef>
                <a:spcPts val="0"/>
              </a:spcBef>
              <a:spcAft>
                <a:spcPts val="300"/>
              </a:spcAft>
              <a:buFontTx/>
              <a:buChar char="‒"/>
            </a:pPr>
            <a:r>
              <a:rPr lang="en-US" sz="2800" dirty="0" smtClean="0">
                <a:solidFill>
                  <a:srgbClr val="0C631B"/>
                </a:solidFill>
              </a:rPr>
              <a:t>For longer written assignments, (student) has </a:t>
            </a:r>
            <a:r>
              <a:rPr lang="en-US" sz="2800" dirty="0">
                <a:solidFill>
                  <a:srgbClr val="0C631B"/>
                </a:solidFill>
              </a:rPr>
              <a:t>d</a:t>
            </a:r>
            <a:r>
              <a:rPr lang="en-US" sz="2800" dirty="0" smtClean="0">
                <a:solidFill>
                  <a:srgbClr val="0C631B"/>
                </a:solidFill>
              </a:rPr>
              <a:t>ifficulty completing writing assignments</a:t>
            </a:r>
          </a:p>
          <a:p>
            <a:pPr marL="971550" lvl="2" indent="-571500">
              <a:spcBef>
                <a:spcPts val="0"/>
              </a:spcBef>
              <a:spcAft>
                <a:spcPts val="300"/>
              </a:spcAft>
              <a:buFontTx/>
              <a:buChar char="‒"/>
            </a:pPr>
            <a:r>
              <a:rPr lang="en-US" sz="2800" dirty="0" smtClean="0">
                <a:solidFill>
                  <a:srgbClr val="0C631B"/>
                </a:solidFill>
              </a:rPr>
              <a:t>In all subjects (student) has difficulty learning and retaining new skills</a:t>
            </a:r>
          </a:p>
          <a:p>
            <a:pPr marL="971550" lvl="2" indent="-571500">
              <a:spcAft>
                <a:spcPts val="1200"/>
              </a:spcAft>
              <a:buFont typeface="Arial" panose="020B0604020202020204" pitchFamily="34" charset="0"/>
              <a:buChar char="•"/>
            </a:pPr>
            <a:endParaRPr lang="en-US" sz="2600" dirty="0">
              <a:solidFill>
                <a:srgbClr val="FF0000"/>
              </a:solidFill>
            </a:endParaRPr>
          </a:p>
          <a:p>
            <a:pPr marL="0" lvl="1" indent="0" algn="ctr">
              <a:buNone/>
            </a:pPr>
            <a:endParaRPr lang="en-US" sz="3800" dirty="0" smtClean="0">
              <a:solidFill>
                <a:srgbClr val="FF0000"/>
              </a:solidFill>
            </a:endParaRPr>
          </a:p>
          <a:p>
            <a:pPr marL="0" lvl="1" indent="0" algn="ctr">
              <a:buNone/>
            </a:pPr>
            <a:r>
              <a:rPr lang="en-US" sz="3800" dirty="0" smtClean="0">
                <a:solidFill>
                  <a:srgbClr val="FF0000"/>
                </a:solidFill>
              </a:rPr>
              <a:t> </a:t>
            </a:r>
            <a:endParaRPr lang="en-US" sz="3800" dirty="0">
              <a:solidFill>
                <a:srgbClr val="FF0000"/>
              </a:solidFill>
            </a:endParaRPr>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10</a:t>
            </a:fld>
            <a:endParaRPr lang="en-US" dirty="0"/>
          </a:p>
        </p:txBody>
      </p:sp>
    </p:spTree>
    <p:extLst>
      <p:ext uri="{BB962C8B-B14F-4D97-AF65-F5344CB8AC3E}">
        <p14:creationId xmlns:p14="http://schemas.microsoft.com/office/powerpoint/2010/main" val="3734512232"/>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9844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dirty="0" smtClean="0"/>
              <a:t>Disability-Related Needs </a:t>
            </a:r>
            <a:endParaRPr lang="en-US" dirty="0"/>
          </a:p>
        </p:txBody>
      </p:sp>
      <p:sp>
        <p:nvSpPr>
          <p:cNvPr id="3" name="Content Placeholder 2"/>
          <p:cNvSpPr>
            <a:spLocks noGrp="1"/>
          </p:cNvSpPr>
          <p:nvPr>
            <p:ph idx="1"/>
          </p:nvPr>
        </p:nvSpPr>
        <p:spPr>
          <a:xfrm>
            <a:off x="-38100" y="1382586"/>
            <a:ext cx="9182100" cy="5072188"/>
          </a:xfrm>
        </p:spPr>
        <p:txBody>
          <a:bodyPr/>
          <a:lstStyle/>
          <a:p>
            <a:pPr marL="571500" lvl="1" indent="-571500">
              <a:spcAft>
                <a:spcPts val="1200"/>
              </a:spcAft>
              <a:buFont typeface="Arial" panose="020B0604020202020204" pitchFamily="34" charset="0"/>
              <a:buChar char="•"/>
            </a:pPr>
            <a:r>
              <a:rPr lang="en-US" dirty="0" smtClean="0"/>
              <a:t>Identifies “why</a:t>
            </a:r>
            <a:r>
              <a:rPr lang="en-US" dirty="0"/>
              <a:t>” the </a:t>
            </a:r>
            <a:r>
              <a:rPr lang="en-US" dirty="0" smtClean="0"/>
              <a:t>student </a:t>
            </a:r>
            <a:r>
              <a:rPr lang="en-US" dirty="0"/>
              <a:t>is </a:t>
            </a:r>
            <a:r>
              <a:rPr lang="en-US" dirty="0" smtClean="0"/>
              <a:t>not accessing, involved in, </a:t>
            </a:r>
            <a:r>
              <a:rPr lang="en-US" dirty="0"/>
              <a:t>or </a:t>
            </a:r>
            <a:r>
              <a:rPr lang="en-US" dirty="0" smtClean="0"/>
              <a:t>making progress </a:t>
            </a:r>
            <a:r>
              <a:rPr lang="en-US" dirty="0"/>
              <a:t>in </a:t>
            </a:r>
            <a:r>
              <a:rPr lang="en-US" dirty="0" smtClean="0"/>
              <a:t>general education</a:t>
            </a:r>
          </a:p>
          <a:p>
            <a:pPr marL="971550" lvl="2" indent="-571500">
              <a:spcBef>
                <a:spcPts val="0"/>
              </a:spcBef>
              <a:spcAft>
                <a:spcPts val="600"/>
              </a:spcAft>
              <a:buFontTx/>
              <a:buChar char="‒"/>
            </a:pPr>
            <a:r>
              <a:rPr lang="en-US" sz="2600" dirty="0" smtClean="0">
                <a:solidFill>
                  <a:srgbClr val="0C631B"/>
                </a:solidFill>
              </a:rPr>
              <a:t>Why is the student having difficulty </a:t>
            </a:r>
            <a:r>
              <a:rPr lang="en-US" sz="2600" dirty="0">
                <a:solidFill>
                  <a:srgbClr val="0C631B"/>
                </a:solidFill>
              </a:rPr>
              <a:t>understanding </a:t>
            </a:r>
            <a:r>
              <a:rPr lang="en-US" sz="2600" dirty="0" smtClean="0">
                <a:solidFill>
                  <a:srgbClr val="0C631B"/>
                </a:solidFill>
              </a:rPr>
              <a:t>written instructions in all content areas?</a:t>
            </a:r>
            <a:endParaRPr lang="en-US" sz="2600" dirty="0">
              <a:solidFill>
                <a:srgbClr val="0C631B"/>
              </a:solidFill>
            </a:endParaRPr>
          </a:p>
          <a:p>
            <a:pPr marL="971550" lvl="2" indent="-571500">
              <a:spcBef>
                <a:spcPts val="0"/>
              </a:spcBef>
              <a:spcAft>
                <a:spcPts val="600"/>
              </a:spcAft>
              <a:buFontTx/>
              <a:buChar char="‒"/>
            </a:pPr>
            <a:r>
              <a:rPr lang="en-US" sz="2600" dirty="0" smtClean="0">
                <a:solidFill>
                  <a:srgbClr val="0C631B"/>
                </a:solidFill>
              </a:rPr>
              <a:t>Why is the student easily </a:t>
            </a:r>
            <a:r>
              <a:rPr lang="en-US" sz="2600" dirty="0">
                <a:solidFill>
                  <a:srgbClr val="0C631B"/>
                </a:solidFill>
              </a:rPr>
              <a:t>frustrated and removed from </a:t>
            </a:r>
            <a:r>
              <a:rPr lang="en-US" sz="2600" dirty="0" smtClean="0">
                <a:solidFill>
                  <a:srgbClr val="0C631B"/>
                </a:solidFill>
              </a:rPr>
              <a:t>math class?</a:t>
            </a:r>
            <a:endParaRPr lang="en-US" sz="2600" dirty="0">
              <a:solidFill>
                <a:srgbClr val="0C631B"/>
              </a:solidFill>
            </a:endParaRPr>
          </a:p>
          <a:p>
            <a:pPr marL="971550" lvl="2" indent="-571500">
              <a:spcBef>
                <a:spcPts val="0"/>
              </a:spcBef>
              <a:spcAft>
                <a:spcPts val="600"/>
              </a:spcAft>
              <a:buFontTx/>
              <a:buChar char="‒"/>
            </a:pPr>
            <a:r>
              <a:rPr lang="en-US" sz="2600" dirty="0" smtClean="0">
                <a:solidFill>
                  <a:srgbClr val="0C631B"/>
                </a:solidFill>
              </a:rPr>
              <a:t>Why is the student having difficulty </a:t>
            </a:r>
            <a:r>
              <a:rPr lang="en-US" sz="2600" dirty="0">
                <a:solidFill>
                  <a:srgbClr val="0C631B"/>
                </a:solidFill>
              </a:rPr>
              <a:t>completing </a:t>
            </a:r>
            <a:r>
              <a:rPr lang="en-US" sz="2600" dirty="0" smtClean="0">
                <a:solidFill>
                  <a:srgbClr val="0C631B"/>
                </a:solidFill>
              </a:rPr>
              <a:t>longer writing assignments?</a:t>
            </a:r>
            <a:endParaRPr lang="en-US" sz="2600" dirty="0">
              <a:solidFill>
                <a:srgbClr val="0C631B"/>
              </a:solidFill>
            </a:endParaRPr>
          </a:p>
          <a:p>
            <a:pPr marL="971550" lvl="2" indent="-571500">
              <a:spcBef>
                <a:spcPts val="0"/>
              </a:spcBef>
              <a:spcAft>
                <a:spcPts val="600"/>
              </a:spcAft>
              <a:buFontTx/>
              <a:buChar char="‒"/>
            </a:pPr>
            <a:r>
              <a:rPr lang="en-US" sz="2600" dirty="0" smtClean="0">
                <a:solidFill>
                  <a:srgbClr val="0C631B"/>
                </a:solidFill>
              </a:rPr>
              <a:t>Why is the student having difficulty </a:t>
            </a:r>
            <a:r>
              <a:rPr lang="en-US" sz="2600" dirty="0">
                <a:solidFill>
                  <a:srgbClr val="0C631B"/>
                </a:solidFill>
              </a:rPr>
              <a:t>learning and retaining new </a:t>
            </a:r>
            <a:r>
              <a:rPr lang="en-US" sz="2600" dirty="0" smtClean="0">
                <a:solidFill>
                  <a:srgbClr val="0C631B"/>
                </a:solidFill>
              </a:rPr>
              <a:t>skills in all subjects?</a:t>
            </a:r>
            <a:endParaRPr lang="en-US" sz="2600" dirty="0">
              <a:solidFill>
                <a:srgbClr val="0C631B"/>
              </a:solidFill>
            </a:endParaRPr>
          </a:p>
          <a:p>
            <a:pPr marL="0" lvl="1" indent="0" algn="ctr">
              <a:buNone/>
            </a:pPr>
            <a:endParaRPr lang="en-US" sz="3800" dirty="0" smtClean="0">
              <a:solidFill>
                <a:srgbClr val="FF0000"/>
              </a:solidFill>
            </a:endParaRPr>
          </a:p>
          <a:p>
            <a:pPr marL="0" lvl="1" indent="0" algn="ctr">
              <a:buNone/>
            </a:pPr>
            <a:r>
              <a:rPr lang="en-US" sz="3800" dirty="0" smtClean="0">
                <a:solidFill>
                  <a:srgbClr val="FF0000"/>
                </a:solidFill>
              </a:rPr>
              <a:t> </a:t>
            </a:r>
            <a:endParaRPr lang="en-US" sz="3800" dirty="0">
              <a:solidFill>
                <a:srgbClr val="FF0000"/>
              </a:solidFill>
            </a:endParaRPr>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11</a:t>
            </a:fld>
            <a:endParaRPr lang="en-US" dirty="0"/>
          </a:p>
        </p:txBody>
      </p:sp>
    </p:spTree>
    <p:extLst>
      <p:ext uri="{BB962C8B-B14F-4D97-AF65-F5344CB8AC3E}">
        <p14:creationId xmlns:p14="http://schemas.microsoft.com/office/powerpoint/2010/main" val="3892722163"/>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9844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dirty="0" smtClean="0"/>
              <a:t>Disability-Related Needs</a:t>
            </a:r>
            <a:endParaRPr lang="en-US" dirty="0"/>
          </a:p>
        </p:txBody>
      </p:sp>
      <p:sp>
        <p:nvSpPr>
          <p:cNvPr id="3" name="Content Placeholder 2"/>
          <p:cNvSpPr>
            <a:spLocks noGrp="1"/>
          </p:cNvSpPr>
          <p:nvPr>
            <p:ph idx="1"/>
          </p:nvPr>
        </p:nvSpPr>
        <p:spPr>
          <a:xfrm>
            <a:off x="439387" y="1830388"/>
            <a:ext cx="8265226" cy="4525963"/>
          </a:xfrm>
        </p:spPr>
        <p:txBody>
          <a:bodyPr/>
          <a:lstStyle/>
          <a:p>
            <a:pPr marL="0" lvl="1" indent="0" algn="ctr">
              <a:spcAft>
                <a:spcPts val="1200"/>
              </a:spcAft>
              <a:buNone/>
            </a:pPr>
            <a:r>
              <a:rPr lang="en-US" sz="4800" dirty="0" smtClean="0"/>
              <a:t>Root Cause Analysis </a:t>
            </a:r>
          </a:p>
          <a:p>
            <a:pPr marL="0" lvl="1" indent="0" algn="ctr">
              <a:spcAft>
                <a:spcPts val="1200"/>
              </a:spcAft>
              <a:buNone/>
            </a:pPr>
            <a:r>
              <a:rPr lang="en-US" sz="4800" dirty="0" smtClean="0"/>
              <a:t>Ask “Why” Five Times</a:t>
            </a:r>
          </a:p>
          <a:p>
            <a:pPr marL="0" lvl="1" indent="0">
              <a:spcAft>
                <a:spcPts val="1200"/>
              </a:spcAft>
              <a:buNone/>
            </a:pPr>
            <a:endParaRPr lang="en-US" sz="2600" dirty="0">
              <a:solidFill>
                <a:srgbClr val="FF0000"/>
              </a:solidFill>
            </a:endParaRPr>
          </a:p>
          <a:p>
            <a:pPr marL="0" lvl="1" indent="0" algn="ctr">
              <a:buNone/>
            </a:pPr>
            <a:endParaRPr lang="en-US" sz="3800" dirty="0" smtClean="0">
              <a:solidFill>
                <a:srgbClr val="FF0000"/>
              </a:solidFill>
            </a:endParaRPr>
          </a:p>
          <a:p>
            <a:pPr marL="0" lvl="1" indent="0" algn="ctr">
              <a:buNone/>
            </a:pPr>
            <a:r>
              <a:rPr lang="en-US" sz="3800" dirty="0" smtClean="0">
                <a:solidFill>
                  <a:srgbClr val="FF0000"/>
                </a:solidFill>
              </a:rPr>
              <a:t> </a:t>
            </a:r>
            <a:endParaRPr lang="en-US" sz="3800" dirty="0">
              <a:solidFill>
                <a:srgbClr val="FF0000"/>
              </a:solidFill>
            </a:endParaRPr>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12</a:t>
            </a:fld>
            <a:endParaRPr lang="en-US" dirty="0"/>
          </a:p>
        </p:txBody>
      </p:sp>
      <p:sp>
        <p:nvSpPr>
          <p:cNvPr id="4" name="Rectangle 3"/>
          <p:cNvSpPr/>
          <p:nvPr/>
        </p:nvSpPr>
        <p:spPr>
          <a:xfrm rot="19750687">
            <a:off x="192321" y="4278777"/>
            <a:ext cx="2069798"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Why?</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Rectangle 6"/>
          <p:cNvSpPr/>
          <p:nvPr/>
        </p:nvSpPr>
        <p:spPr>
          <a:xfrm rot="452251">
            <a:off x="1451625" y="5220154"/>
            <a:ext cx="2069798" cy="923330"/>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Why?</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Rectangle 7"/>
          <p:cNvSpPr/>
          <p:nvPr/>
        </p:nvSpPr>
        <p:spPr>
          <a:xfrm>
            <a:off x="3458757" y="4131596"/>
            <a:ext cx="2069798" cy="923330"/>
          </a:xfrm>
          <a:prstGeom prst="rect">
            <a:avLst/>
          </a:prstGeom>
          <a:noFill/>
          <a:scene3d>
            <a:camera prst="orthographicFront"/>
            <a:lightRig rig="threePt" dir="t"/>
          </a:scene3d>
          <a:sp3d>
            <a:bevelT prst="relaxedInset"/>
          </a:sp3d>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Why?</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Rectangle 8"/>
          <p:cNvSpPr/>
          <p:nvPr/>
        </p:nvSpPr>
        <p:spPr>
          <a:xfrm rot="20139468">
            <a:off x="4640815" y="5047493"/>
            <a:ext cx="2069798"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Why?</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Rectangle 9"/>
          <p:cNvSpPr/>
          <p:nvPr/>
        </p:nvSpPr>
        <p:spPr>
          <a:xfrm rot="1713796">
            <a:off x="6539627" y="4531995"/>
            <a:ext cx="2069798"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Why?</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498211947"/>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6002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228600"/>
            <a:ext cx="8229600" cy="1143000"/>
          </a:xfrm>
        </p:spPr>
        <p:txBody>
          <a:bodyPr/>
          <a:lstStyle/>
          <a:p>
            <a:r>
              <a:rPr lang="en-US" sz="3200" dirty="0" smtClean="0"/>
              <a:t>What’s The Focus? </a:t>
            </a:r>
            <a:br>
              <a:rPr lang="en-US" sz="3200" dirty="0" smtClean="0"/>
            </a:br>
            <a:r>
              <a:rPr lang="en-US" sz="3200" dirty="0" smtClean="0"/>
              <a:t>Present Levels, Effects of Disability, and Disability-Related Needs </a:t>
            </a:r>
            <a:endParaRPr lang="en-US" sz="3200" dirty="0"/>
          </a:p>
        </p:txBody>
      </p:sp>
      <p:sp>
        <p:nvSpPr>
          <p:cNvPr id="3" name="Content Placeholder 2"/>
          <p:cNvSpPr>
            <a:spLocks noGrp="1"/>
          </p:cNvSpPr>
          <p:nvPr>
            <p:ph idx="1"/>
          </p:nvPr>
        </p:nvSpPr>
        <p:spPr>
          <a:xfrm>
            <a:off x="164682" y="1830387"/>
            <a:ext cx="8265226" cy="4525963"/>
          </a:xfrm>
        </p:spPr>
        <p:txBody>
          <a:bodyPr/>
          <a:lstStyle/>
          <a:p>
            <a:pPr marL="571500" lvl="1" indent="-571500">
              <a:spcAft>
                <a:spcPts val="1200"/>
              </a:spcAft>
              <a:buFont typeface="Arial" panose="020B0604020202020204" pitchFamily="34" charset="0"/>
              <a:buChar char="•"/>
            </a:pPr>
            <a:endParaRPr lang="en-US" sz="2800" dirty="0" smtClean="0">
              <a:solidFill>
                <a:schemeClr val="accent6"/>
              </a:solidFill>
            </a:endParaRPr>
          </a:p>
          <a:p>
            <a:pPr marL="971550" lvl="2" indent="-571500">
              <a:spcAft>
                <a:spcPts val="1200"/>
              </a:spcAft>
              <a:buFont typeface="Arial" panose="020B0604020202020204" pitchFamily="34" charset="0"/>
              <a:buChar char="•"/>
            </a:pPr>
            <a:endParaRPr lang="en-US" sz="2600" dirty="0">
              <a:solidFill>
                <a:srgbClr val="FF0000"/>
              </a:solidFill>
            </a:endParaRPr>
          </a:p>
          <a:p>
            <a:pPr marL="0" lvl="1" indent="0" algn="ctr">
              <a:buNone/>
            </a:pPr>
            <a:endParaRPr lang="en-US" sz="3800" dirty="0" smtClean="0">
              <a:solidFill>
                <a:srgbClr val="FF0000"/>
              </a:solidFill>
            </a:endParaRPr>
          </a:p>
          <a:p>
            <a:pPr marL="0" lvl="1" indent="0" algn="ctr">
              <a:buNone/>
            </a:pPr>
            <a:r>
              <a:rPr lang="en-US" sz="3800" dirty="0" smtClean="0">
                <a:solidFill>
                  <a:srgbClr val="FF0000"/>
                </a:solidFill>
              </a:rPr>
              <a:t> </a:t>
            </a:r>
            <a:endParaRPr lang="en-US" sz="3800" dirty="0">
              <a:solidFill>
                <a:srgbClr val="FF0000"/>
              </a:solidFill>
            </a:endParaRPr>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13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52694443"/>
              </p:ext>
            </p:extLst>
          </p:nvPr>
        </p:nvGraphicFramePr>
        <p:xfrm>
          <a:off x="0" y="1600200"/>
          <a:ext cx="9144000" cy="5283200"/>
        </p:xfrm>
        <a:graphic>
          <a:graphicData uri="http://schemas.openxmlformats.org/drawingml/2006/table">
            <a:tbl>
              <a:tblPr firstRow="1" bandRow="1">
                <a:tableStyleId>{7DF18680-E054-41AD-8BC1-D1AEF772440D}</a:tableStyleId>
              </a:tblPr>
              <a:tblGrid>
                <a:gridCol w="3048000"/>
                <a:gridCol w="3048000"/>
                <a:gridCol w="3048000"/>
              </a:tblGrid>
              <a:tr h="1051560">
                <a:tc>
                  <a:txBody>
                    <a:bodyPr/>
                    <a:lstStyle/>
                    <a:p>
                      <a:pPr algn="ctr"/>
                      <a:r>
                        <a:rPr lang="en-US" sz="3200" dirty="0" smtClean="0"/>
                        <a:t>Present Levels</a:t>
                      </a:r>
                      <a:endParaRPr lang="en-US" sz="3200" dirty="0"/>
                    </a:p>
                  </a:txBody>
                  <a:tcPr/>
                </a:tc>
                <a:tc>
                  <a:txBody>
                    <a:bodyPr/>
                    <a:lstStyle/>
                    <a:p>
                      <a:pPr algn="ctr"/>
                      <a:r>
                        <a:rPr lang="en-US" sz="3200" dirty="0" smtClean="0"/>
                        <a:t>Effect of Disability </a:t>
                      </a:r>
                      <a:endParaRPr lang="en-US" sz="3200" dirty="0"/>
                    </a:p>
                  </a:txBody>
                  <a:tcPr/>
                </a:tc>
                <a:tc>
                  <a:txBody>
                    <a:bodyPr/>
                    <a:lstStyle/>
                    <a:p>
                      <a:pPr algn="ctr"/>
                      <a:r>
                        <a:rPr lang="en-US" sz="3200" dirty="0" smtClean="0"/>
                        <a:t>Disability-Related Needs</a:t>
                      </a:r>
                      <a:endParaRPr lang="en-US" sz="3200" dirty="0"/>
                    </a:p>
                  </a:txBody>
                  <a:tcPr/>
                </a:tc>
              </a:tr>
              <a:tr h="520700">
                <a:tc>
                  <a:txBody>
                    <a:bodyPr/>
                    <a:lstStyle/>
                    <a:p>
                      <a:pPr algn="ctr"/>
                      <a:r>
                        <a:rPr lang="en-US" sz="3600" dirty="0" smtClean="0">
                          <a:solidFill>
                            <a:schemeClr val="bg1">
                              <a:lumMod val="75000"/>
                              <a:lumOff val="25000"/>
                            </a:schemeClr>
                          </a:solidFill>
                        </a:rPr>
                        <a:t>“What . . .”</a:t>
                      </a:r>
                      <a:endParaRPr lang="en-US" sz="3600" dirty="0">
                        <a:solidFill>
                          <a:schemeClr val="bg1">
                            <a:lumMod val="75000"/>
                            <a:lumOff val="25000"/>
                          </a:schemeClr>
                        </a:solidFill>
                      </a:endParaRPr>
                    </a:p>
                  </a:txBody>
                  <a:tcPr/>
                </a:tc>
                <a:tc>
                  <a:txBody>
                    <a:bodyPr/>
                    <a:lstStyle/>
                    <a:p>
                      <a:pPr algn="ctr"/>
                      <a:r>
                        <a:rPr lang="en-US" sz="3600" dirty="0" smtClean="0">
                          <a:solidFill>
                            <a:schemeClr val="bg1">
                              <a:lumMod val="75000"/>
                              <a:lumOff val="25000"/>
                            </a:schemeClr>
                          </a:solidFill>
                        </a:rPr>
                        <a:t>“How . . .”</a:t>
                      </a:r>
                      <a:endParaRPr lang="en-US" sz="3600" dirty="0">
                        <a:solidFill>
                          <a:schemeClr val="bg1">
                            <a:lumMod val="75000"/>
                            <a:lumOff val="25000"/>
                          </a:schemeClr>
                        </a:solidFill>
                      </a:endParaRPr>
                    </a:p>
                  </a:txBody>
                  <a:tcPr/>
                </a:tc>
                <a:tc>
                  <a:txBody>
                    <a:bodyPr/>
                    <a:lstStyle/>
                    <a:p>
                      <a:pPr algn="ctr"/>
                      <a:r>
                        <a:rPr lang="en-US" sz="3600" dirty="0" smtClean="0">
                          <a:solidFill>
                            <a:schemeClr val="bg1">
                              <a:lumMod val="75000"/>
                              <a:lumOff val="25000"/>
                            </a:schemeClr>
                          </a:solidFill>
                        </a:rPr>
                        <a:t>“Why . . .”</a:t>
                      </a:r>
                      <a:endParaRPr lang="en-US" sz="3600" dirty="0">
                        <a:solidFill>
                          <a:schemeClr val="bg1">
                            <a:lumMod val="75000"/>
                            <a:lumOff val="25000"/>
                          </a:schemeClr>
                        </a:solidFill>
                      </a:endParaRPr>
                    </a:p>
                  </a:txBody>
                  <a:tcPr/>
                </a:tc>
              </a:tr>
              <a:tr h="1051560">
                <a:tc>
                  <a:txBody>
                    <a:bodyPr/>
                    <a:lstStyle/>
                    <a:p>
                      <a:pPr algn="ctr"/>
                      <a:r>
                        <a:rPr lang="en-US" sz="2600" dirty="0" smtClean="0">
                          <a:solidFill>
                            <a:schemeClr val="bg1">
                              <a:lumMod val="75000"/>
                              <a:lumOff val="25000"/>
                            </a:schemeClr>
                          </a:solidFill>
                        </a:rPr>
                        <a:t>Is student’s academic and functional achievement compared to grade level peers?</a:t>
                      </a:r>
                      <a:endParaRPr lang="en-US" sz="2600" dirty="0">
                        <a:solidFill>
                          <a:schemeClr val="bg1">
                            <a:lumMod val="75000"/>
                            <a:lumOff val="25000"/>
                          </a:schemeClr>
                        </a:solidFill>
                      </a:endParaRPr>
                    </a:p>
                  </a:txBody>
                  <a:tcPr/>
                </a:tc>
                <a:tc>
                  <a:txBody>
                    <a:bodyPr/>
                    <a:lstStyle/>
                    <a:p>
                      <a:pPr algn="ctr"/>
                      <a:r>
                        <a:rPr lang="en-US" sz="2600" dirty="0" smtClean="0">
                          <a:solidFill>
                            <a:schemeClr val="bg1">
                              <a:lumMod val="75000"/>
                              <a:lumOff val="25000"/>
                            </a:schemeClr>
                          </a:solidFill>
                        </a:rPr>
                        <a:t>Does student’s disability affect</a:t>
                      </a:r>
                      <a:r>
                        <a:rPr lang="en-US" sz="2600" baseline="0" dirty="0" smtClean="0">
                          <a:solidFill>
                            <a:schemeClr val="bg1">
                              <a:lumMod val="75000"/>
                              <a:lumOff val="25000"/>
                            </a:schemeClr>
                          </a:solidFill>
                        </a:rPr>
                        <a:t> the student’s access, involvement, progress in general education?</a:t>
                      </a:r>
                      <a:endParaRPr lang="en-US" sz="2600" dirty="0">
                        <a:solidFill>
                          <a:schemeClr val="bg1">
                            <a:lumMod val="75000"/>
                            <a:lumOff val="25000"/>
                          </a:schemeClr>
                        </a:solidFill>
                      </a:endParaRPr>
                    </a:p>
                  </a:txBody>
                  <a:tcPr/>
                </a:tc>
                <a:tc>
                  <a:txBody>
                    <a:bodyPr/>
                    <a:lstStyle/>
                    <a:p>
                      <a:pPr algn="ctr"/>
                      <a:r>
                        <a:rPr lang="en-US" sz="2600" dirty="0" smtClean="0">
                          <a:solidFill>
                            <a:schemeClr val="bg1">
                              <a:lumMod val="75000"/>
                              <a:lumOff val="25000"/>
                            </a:schemeClr>
                          </a:solidFill>
                        </a:rPr>
                        <a:t>Is</a:t>
                      </a:r>
                      <a:r>
                        <a:rPr lang="en-US" sz="2600" baseline="0" dirty="0" smtClean="0">
                          <a:solidFill>
                            <a:schemeClr val="bg1">
                              <a:lumMod val="75000"/>
                              <a:lumOff val="25000"/>
                            </a:schemeClr>
                          </a:solidFill>
                        </a:rPr>
                        <a:t> student not accessing,  involved in, or making progress in general education? </a:t>
                      </a:r>
                      <a:endParaRPr lang="en-US" sz="2600" dirty="0">
                        <a:solidFill>
                          <a:schemeClr val="bg1">
                            <a:lumMod val="75000"/>
                            <a:lumOff val="25000"/>
                          </a:schemeClr>
                        </a:solidFill>
                      </a:endParaRPr>
                    </a:p>
                  </a:txBody>
                  <a:tcPr/>
                </a:tc>
              </a:tr>
              <a:tr h="1107440">
                <a:tc gridSpan="3">
                  <a:txBody>
                    <a:bodyPr/>
                    <a:lstStyle/>
                    <a:p>
                      <a:pPr algn="l"/>
                      <a:r>
                        <a:rPr lang="en-US" sz="2600" dirty="0" smtClean="0">
                          <a:solidFill>
                            <a:schemeClr val="bg1">
                              <a:lumMod val="75000"/>
                              <a:lumOff val="25000"/>
                            </a:schemeClr>
                          </a:solidFill>
                        </a:rPr>
                        <a:t>   What </a:t>
                      </a:r>
                      <a:r>
                        <a:rPr lang="en-US" sz="2600" baseline="0" dirty="0" smtClean="0">
                          <a:solidFill>
                            <a:schemeClr val="bg1">
                              <a:lumMod val="75000"/>
                              <a:lumOff val="25000"/>
                            </a:schemeClr>
                          </a:solidFill>
                        </a:rPr>
                        <a:t>       How          Why        How are Needs Addressed</a:t>
                      </a:r>
                    </a:p>
                    <a:p>
                      <a:pPr algn="l"/>
                      <a:r>
                        <a:rPr lang="en-US" sz="2800" dirty="0" smtClean="0">
                          <a:solidFill>
                            <a:schemeClr val="bg1">
                              <a:lumMod val="75000"/>
                              <a:lumOff val="25000"/>
                            </a:schemeClr>
                          </a:solidFill>
                        </a:rPr>
                        <a:t>                                                     (Goals</a:t>
                      </a:r>
                      <a:r>
                        <a:rPr lang="en-US" sz="2800" baseline="0" dirty="0" smtClean="0">
                          <a:solidFill>
                            <a:schemeClr val="bg1">
                              <a:lumMod val="75000"/>
                              <a:lumOff val="25000"/>
                            </a:schemeClr>
                          </a:solidFill>
                        </a:rPr>
                        <a:t>         Services)</a:t>
                      </a:r>
                      <a:endParaRPr lang="en-US" sz="2800" dirty="0">
                        <a:solidFill>
                          <a:schemeClr val="bg1">
                            <a:lumMod val="75000"/>
                            <a:lumOff val="25000"/>
                          </a:schemeClr>
                        </a:solidFill>
                      </a:endParaRPr>
                    </a:p>
                  </a:txBody>
                  <a:tcPr/>
                </a:tc>
                <a:tc hMerge="1">
                  <a:txBody>
                    <a:bodyPr/>
                    <a:lstStyle/>
                    <a:p>
                      <a:pPr algn="ctr"/>
                      <a:endParaRPr lang="en-US" sz="2800" dirty="0"/>
                    </a:p>
                  </a:txBody>
                  <a:tcPr/>
                </a:tc>
                <a:tc hMerge="1">
                  <a:txBody>
                    <a:bodyPr/>
                    <a:lstStyle/>
                    <a:p>
                      <a:pPr algn="ctr"/>
                      <a:endParaRPr lang="en-US" sz="2800" dirty="0"/>
                    </a:p>
                  </a:txBody>
                  <a:tcPr/>
                </a:tc>
              </a:tr>
            </a:tbl>
          </a:graphicData>
        </a:graphic>
      </p:graphicFrame>
      <p:cxnSp>
        <p:nvCxnSpPr>
          <p:cNvPr id="9" name="Straight Arrow Connector 8"/>
          <p:cNvCxnSpPr/>
          <p:nvPr/>
        </p:nvCxnSpPr>
        <p:spPr>
          <a:xfrm>
            <a:off x="1267691" y="6038850"/>
            <a:ext cx="504535" cy="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99326" y="6026150"/>
            <a:ext cx="563419" cy="1270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09470" y="5997286"/>
            <a:ext cx="570349" cy="28864"/>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497782" y="6432895"/>
            <a:ext cx="635000" cy="1270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358564"/>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343" name="Shape 343"/>
          <p:cNvSpPr txBox="1">
            <a:spLocks noGrp="1"/>
          </p:cNvSpPr>
          <p:nvPr>
            <p:ph type="title"/>
          </p:nvPr>
        </p:nvSpPr>
        <p:spPr>
          <a:xfrm>
            <a:off x="152400" y="84138"/>
            <a:ext cx="8839199" cy="1143000"/>
          </a:xfrm>
          <a:prstGeom prst="rect">
            <a:avLst/>
          </a:prstGeom>
        </p:spPr>
        <p:txBody>
          <a:bodyPr lIns="91425" tIns="91425" rIns="91425" bIns="91425" anchor="ctr" anchorCtr="0">
            <a:noAutofit/>
          </a:bodyPr>
          <a:lstStyle/>
          <a:p>
            <a:pPr>
              <a:spcBef>
                <a:spcPts val="0"/>
              </a:spcBef>
              <a:buNone/>
            </a:pPr>
            <a:r>
              <a:rPr lang="en-US" dirty="0"/>
              <a:t>For More Information</a:t>
            </a:r>
          </a:p>
        </p:txBody>
      </p:sp>
      <p:sp>
        <p:nvSpPr>
          <p:cNvPr id="344" name="Shape 344"/>
          <p:cNvSpPr txBox="1">
            <a:spLocks noGrp="1"/>
          </p:cNvSpPr>
          <p:nvPr>
            <p:ph idx="1"/>
          </p:nvPr>
        </p:nvSpPr>
        <p:spPr>
          <a:xfrm>
            <a:off x="0" y="1040130"/>
            <a:ext cx="9144000" cy="5101590"/>
          </a:xfrm>
          <a:prstGeom prst="rect">
            <a:avLst/>
          </a:prstGeom>
        </p:spPr>
        <p:txBody>
          <a:bodyPr lIns="91425" tIns="91425" rIns="91425" bIns="91425" anchor="t" anchorCtr="0">
            <a:noAutofit/>
          </a:bodyPr>
          <a:lstStyle/>
          <a:p>
            <a:pPr>
              <a:spcBef>
                <a:spcPts val="0"/>
              </a:spcBef>
              <a:buNone/>
            </a:pPr>
            <a:endParaRPr lang="en-US" sz="2400" dirty="0" smtClean="0">
              <a:solidFill>
                <a:schemeClr val="accent6"/>
              </a:solidFill>
            </a:endParaRPr>
          </a:p>
          <a:p>
            <a:pPr algn="ctr">
              <a:spcBef>
                <a:spcPts val="0"/>
              </a:spcBef>
              <a:spcAft>
                <a:spcPts val="1200"/>
              </a:spcAft>
              <a:buNone/>
            </a:pPr>
            <a:r>
              <a:rPr lang="en-US" sz="2400" dirty="0" smtClean="0"/>
              <a:t>Click on the Hyperlinks to Learn More</a:t>
            </a:r>
            <a:endParaRPr lang="en-US" sz="600" dirty="0"/>
          </a:p>
          <a:p>
            <a:pPr marL="0" lvl="0" indent="0" algn="ctr">
              <a:spcAft>
                <a:spcPts val="1800"/>
              </a:spcAft>
              <a:buNone/>
            </a:pPr>
            <a:r>
              <a:rPr lang="en-US" sz="2400" dirty="0">
                <a:hlinkClick r:id="rId3"/>
              </a:rPr>
              <a:t>Highlights of RDA changes to Sample Forms</a:t>
            </a:r>
            <a:endParaRPr lang="en-US" sz="2400" dirty="0"/>
          </a:p>
          <a:p>
            <a:pPr marL="0" lvl="0" indent="0" algn="ctr">
              <a:spcAft>
                <a:spcPts val="1800"/>
              </a:spcAft>
              <a:buNone/>
            </a:pPr>
            <a:r>
              <a:rPr lang="en-US" sz="2400" dirty="0">
                <a:hlinkClick r:id="rId4"/>
              </a:rPr>
              <a:t>Detailed Explanation of RDA changes to Sample Forms</a:t>
            </a:r>
            <a:endParaRPr lang="en-US" sz="2400" dirty="0"/>
          </a:p>
          <a:p>
            <a:pPr marL="0" lvl="0" indent="0" algn="ctr">
              <a:spcAft>
                <a:spcPts val="1800"/>
              </a:spcAft>
              <a:buNone/>
            </a:pPr>
            <a:r>
              <a:rPr lang="en-US" sz="2400" dirty="0">
                <a:hlinkClick r:id="rId5"/>
              </a:rPr>
              <a:t>Disability-related Need Affecting Reading Definition</a:t>
            </a:r>
            <a:endParaRPr lang="en-US" sz="2400" dirty="0"/>
          </a:p>
          <a:p>
            <a:pPr marL="0" lvl="0" indent="0" algn="ctr">
              <a:spcAft>
                <a:spcPts val="1800"/>
              </a:spcAft>
              <a:buNone/>
            </a:pPr>
            <a:r>
              <a:rPr lang="en-US" sz="2400" dirty="0">
                <a:hlinkClick r:id="rId6"/>
              </a:rPr>
              <a:t>Family Engagement Guidance</a:t>
            </a:r>
            <a:endParaRPr lang="en-US" sz="2400" dirty="0"/>
          </a:p>
          <a:p>
            <a:pPr marL="0" indent="0" algn="ctr">
              <a:spcAft>
                <a:spcPts val="1800"/>
              </a:spcAft>
              <a:buNone/>
            </a:pPr>
            <a:r>
              <a:rPr lang="en-US" sz="2400" u="sng" dirty="0">
                <a:hlinkClick r:id="rId7"/>
              </a:rPr>
              <a:t>Sample IEP Forms Frequently Asked </a:t>
            </a:r>
            <a:r>
              <a:rPr lang="en-US" sz="2400" u="sng" dirty="0" smtClean="0">
                <a:hlinkClick r:id="rId7"/>
              </a:rPr>
              <a:t>Questions</a:t>
            </a:r>
            <a:endParaRPr lang="en-US" sz="2400" u="sng" dirty="0" smtClean="0"/>
          </a:p>
          <a:p>
            <a:pPr marL="0" indent="0" algn="ctr">
              <a:spcAft>
                <a:spcPts val="1800"/>
              </a:spcAft>
              <a:buNone/>
            </a:pPr>
            <a:r>
              <a:rPr lang="en-US" sz="2400" u="sng" dirty="0" smtClean="0">
                <a:hlinkClick r:id="rId8"/>
              </a:rPr>
              <a:t>Reading </a:t>
            </a:r>
            <a:r>
              <a:rPr lang="en-US" sz="2400" u="sng" dirty="0">
                <a:hlinkClick r:id="rId8"/>
              </a:rPr>
              <a:t>Teachers and the Provision of Specially Designed Reading Instruction as Outlined in Students’ IEP</a:t>
            </a:r>
            <a:r>
              <a:rPr lang="en-US" sz="2400" u="sng" dirty="0"/>
              <a:t>s</a:t>
            </a:r>
          </a:p>
          <a:p>
            <a:pPr marL="0" lvl="0" indent="0" algn="ctr">
              <a:spcAft>
                <a:spcPts val="1800"/>
              </a:spcAft>
              <a:buNone/>
            </a:pPr>
            <a:endParaRPr lang="en-US" sz="2800" u="sng" dirty="0" smtClean="0"/>
          </a:p>
          <a:p>
            <a:pPr marL="0" lvl="0" indent="0" algn="ctr">
              <a:spcAft>
                <a:spcPts val="1800"/>
              </a:spcAft>
              <a:buNone/>
            </a:pPr>
            <a:endParaRPr lang="en-US" sz="2800" dirty="0"/>
          </a:p>
          <a:p>
            <a:pPr algn="ctr">
              <a:spcBef>
                <a:spcPts val="0"/>
              </a:spcBef>
              <a:spcAft>
                <a:spcPts val="1800"/>
              </a:spcAft>
              <a:buNone/>
            </a:pPr>
            <a:r>
              <a:rPr lang="en-US" dirty="0" smtClean="0">
                <a:solidFill>
                  <a:schemeClr val="accent6"/>
                </a:solidFill>
              </a:rPr>
              <a:t> </a:t>
            </a:r>
          </a:p>
          <a:p>
            <a:pPr>
              <a:spcBef>
                <a:spcPts val="0"/>
              </a:spcBef>
              <a:buNone/>
            </a:pPr>
            <a:endParaRPr lang="en-US" dirty="0" smtClean="0">
              <a:solidFill>
                <a:schemeClr val="accent6"/>
              </a:solidFill>
            </a:endParaRPr>
          </a:p>
          <a:p>
            <a:pPr>
              <a:spcBef>
                <a:spcPts val="0"/>
              </a:spcBef>
              <a:buNone/>
            </a:pPr>
            <a:endParaRPr dirty="0">
              <a:solidFill>
                <a:schemeClr val="accent6"/>
              </a:solidFill>
            </a:endParaRPr>
          </a:p>
        </p:txBody>
      </p:sp>
      <p:sp>
        <p:nvSpPr>
          <p:cNvPr id="345" name="Shape 345"/>
          <p:cNvSpPr txBox="1">
            <a:spLocks noGrp="1"/>
          </p:cNvSpPr>
          <p:nvPr>
            <p:ph type="sldNum" sz="quarter" idx="12"/>
          </p:nvPr>
        </p:nvSpPr>
        <p:spPr>
          <a:prstGeom prst="rect">
            <a:avLst/>
          </a:prstGeom>
        </p:spPr>
        <p:txBody>
          <a:bodyPr lIns="91425" tIns="45700" rIns="91425" bIns="45700" anchor="ctr" anchorCtr="0">
            <a:noAutofit/>
          </a:bodyPr>
          <a:lstStyle/>
          <a:p>
            <a:pPr lvl="0">
              <a:spcBef>
                <a:spcPts val="0"/>
              </a:spcBef>
              <a:buClr>
                <a:srgbClr val="161F62"/>
              </a:buClr>
              <a:buSzPct val="25000"/>
              <a:buFont typeface="Questrial"/>
              <a:buNone/>
            </a:pPr>
            <a:fld id="{00000000-1234-1234-1234-123412341234}" type="slidenum">
              <a:rPr lang="en-US"/>
              <a:pPr lvl="0">
                <a:spcBef>
                  <a:spcPts val="0"/>
                </a:spcBef>
                <a:buClr>
                  <a:srgbClr val="161F62"/>
                </a:buClr>
                <a:buSzPct val="25000"/>
                <a:buFont typeface="Questrial"/>
                <a:buNone/>
              </a:pPr>
              <a:t>14</a:t>
            </a:fld>
            <a:endParaRPr lang="en-US" dirty="0"/>
          </a:p>
        </p:txBody>
      </p:sp>
    </p:spTree>
    <p:extLst>
      <p:ext uri="{BB962C8B-B14F-4D97-AF65-F5344CB8AC3E}">
        <p14:creationId xmlns:p14="http://schemas.microsoft.com/office/powerpoint/2010/main" val="2722467164"/>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Panel</a:t>
            </a:r>
            <a:endParaRPr lang="en-US" dirty="0"/>
          </a:p>
        </p:txBody>
      </p:sp>
      <p:sp>
        <p:nvSpPr>
          <p:cNvPr id="3" name="Content Placeholder 2"/>
          <p:cNvSpPr>
            <a:spLocks noGrp="1"/>
          </p:cNvSpPr>
          <p:nvPr>
            <p:ph idx="1"/>
          </p:nvPr>
        </p:nvSpPr>
        <p:spPr/>
        <p:txBody>
          <a:bodyPr/>
          <a:lstStyle/>
          <a:p>
            <a:pPr lvl="0"/>
            <a:r>
              <a:rPr lang="en-US" sz="2400" dirty="0" smtClean="0"/>
              <a:t>What has been your district’s involvement in revising the sample </a:t>
            </a:r>
            <a:r>
              <a:rPr lang="en-US" sz="2400" dirty="0"/>
              <a:t>IEP </a:t>
            </a:r>
            <a:r>
              <a:rPr lang="en-US" sz="2400" dirty="0" smtClean="0"/>
              <a:t>forms?</a:t>
            </a:r>
            <a:endParaRPr lang="en-US" sz="2400" dirty="0"/>
          </a:p>
          <a:p>
            <a:pPr lvl="0"/>
            <a:r>
              <a:rPr lang="en-US" sz="2400" dirty="0" smtClean="0"/>
              <a:t>What do you see as the benefits </a:t>
            </a:r>
            <a:r>
              <a:rPr lang="en-US" sz="2400" dirty="0"/>
              <a:t>of the revised sample IEP </a:t>
            </a:r>
            <a:r>
              <a:rPr lang="en-US" sz="2400" dirty="0" smtClean="0"/>
              <a:t>forms?</a:t>
            </a:r>
            <a:endParaRPr lang="en-US" sz="2400" dirty="0"/>
          </a:p>
          <a:p>
            <a:r>
              <a:rPr lang="en-US" sz="2400" dirty="0" smtClean="0"/>
              <a:t>What challenges has your district encountered with </a:t>
            </a:r>
            <a:r>
              <a:rPr lang="en-US" sz="2400" dirty="0"/>
              <a:t>the revised sample IEP forms </a:t>
            </a:r>
            <a:r>
              <a:rPr lang="en-US" sz="2400" dirty="0" smtClean="0"/>
              <a:t>and </a:t>
            </a:r>
            <a:r>
              <a:rPr lang="en-US" sz="2400" dirty="0"/>
              <a:t>how </a:t>
            </a:r>
            <a:r>
              <a:rPr lang="en-US" sz="2400" smtClean="0"/>
              <a:t>are you </a:t>
            </a:r>
            <a:r>
              <a:rPr lang="en-US" sz="2400" dirty="0" smtClean="0"/>
              <a:t>addressing</a:t>
            </a:r>
            <a:r>
              <a:rPr lang="en-US" sz="2400" dirty="0"/>
              <a:t> </a:t>
            </a:r>
            <a:r>
              <a:rPr lang="en-US" sz="2400" dirty="0" smtClean="0"/>
              <a:t>these challenges?</a:t>
            </a:r>
            <a:endParaRPr lang="en-US" sz="2400" dirty="0"/>
          </a:p>
          <a:p>
            <a:pPr lvl="0"/>
            <a:r>
              <a:rPr lang="en-US" sz="2400" dirty="0"/>
              <a:t>How </a:t>
            </a:r>
            <a:r>
              <a:rPr lang="en-US" sz="2400" dirty="0" smtClean="0"/>
              <a:t>are you </a:t>
            </a:r>
            <a:r>
              <a:rPr lang="en-US" sz="2400" dirty="0"/>
              <a:t>training/preparing staff and parents to use the College and Career Ready IEPs (revised forms</a:t>
            </a:r>
            <a:r>
              <a:rPr lang="en-US" sz="2400" dirty="0" smtClean="0"/>
              <a:t>)?</a:t>
            </a:r>
          </a:p>
          <a:p>
            <a:pPr lvl="0"/>
            <a:r>
              <a:rPr lang="en-US" sz="2400" dirty="0" smtClean="0"/>
              <a:t>Do you have any tips/recommendations moving forward? </a:t>
            </a:r>
            <a:endParaRPr lang="en-US" sz="2400" dirty="0"/>
          </a:p>
          <a:p>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15</a:t>
            </a:fld>
            <a:endParaRPr lang="en-US" dirty="0"/>
          </a:p>
        </p:txBody>
      </p:sp>
    </p:spTree>
    <p:extLst>
      <p:ext uri="{BB962C8B-B14F-4D97-AF65-F5344CB8AC3E}">
        <p14:creationId xmlns:p14="http://schemas.microsoft.com/office/powerpoint/2010/main" val="1882986887"/>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16</a:t>
            </a:fld>
            <a:endParaRPr lang="en-US" dirty="0"/>
          </a:p>
        </p:txBody>
      </p:sp>
      <p:sp>
        <p:nvSpPr>
          <p:cNvPr id="2" name="Title 1"/>
          <p:cNvSpPr>
            <a:spLocks noGrp="1"/>
          </p:cNvSpPr>
          <p:nvPr>
            <p:ph type="title" idx="4294967295"/>
          </p:nvPr>
        </p:nvSpPr>
        <p:spPr>
          <a:xfrm>
            <a:off x="228600" y="76200"/>
            <a:ext cx="8915400" cy="990600"/>
          </a:xfrm>
        </p:spPr>
        <p:txBody>
          <a:bodyPr/>
          <a:lstStyle/>
          <a:p>
            <a:r>
              <a:rPr lang="en-US" dirty="0" smtClean="0"/>
              <a:t>Thank you for your time &amp; participation!</a:t>
            </a:r>
            <a:endParaRPr lang="en-US" dirty="0"/>
          </a:p>
        </p:txBody>
      </p:sp>
      <p:pic>
        <p:nvPicPr>
          <p:cNvPr id="2050" name="Picture 2" descr="http://www.jongleurs.com/wp-content/uploads/2013/05/Thank-You-message2_edited-1.png"/>
          <p:cNvPicPr>
            <a:picLocks noChangeAspect="1" noChangeArrowheads="1"/>
          </p:cNvPicPr>
          <p:nvPr/>
        </p:nvPicPr>
        <p:blipFill>
          <a:blip r:embed="rId3" cstate="print"/>
          <a:srcRect/>
          <a:stretch>
            <a:fillRect/>
          </a:stretch>
        </p:blipFill>
        <p:spPr bwMode="auto">
          <a:xfrm>
            <a:off x="1" y="1785555"/>
            <a:ext cx="9144000" cy="4495800"/>
          </a:xfrm>
          <a:prstGeom prst="rect">
            <a:avLst/>
          </a:prstGeom>
          <a:noFill/>
        </p:spPr>
      </p:pic>
    </p:spTree>
    <p:extLst>
      <p:ext uri="{BB962C8B-B14F-4D97-AF65-F5344CB8AC3E}">
        <p14:creationId xmlns:p14="http://schemas.microsoft.com/office/powerpoint/2010/main" val="939545579"/>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Panel</a:t>
            </a:r>
            <a:endParaRPr lang="en-US" dirty="0"/>
          </a:p>
        </p:txBody>
      </p:sp>
      <p:sp>
        <p:nvSpPr>
          <p:cNvPr id="3" name="Content Placeholder 2"/>
          <p:cNvSpPr>
            <a:spLocks noGrp="1"/>
          </p:cNvSpPr>
          <p:nvPr>
            <p:ph idx="1"/>
          </p:nvPr>
        </p:nvSpPr>
        <p:spPr/>
        <p:txBody>
          <a:bodyPr/>
          <a:lstStyle/>
          <a:p>
            <a:r>
              <a:rPr lang="en-US" sz="2800" dirty="0"/>
              <a:t>Judy Lodahl, Special Education Coordinator – Wausau School District</a:t>
            </a:r>
          </a:p>
          <a:p>
            <a:r>
              <a:rPr lang="en-US" sz="2800" dirty="0"/>
              <a:t>Jerry Nicholson, Director of Special Education/Pupil Services – Middleton/Cross Plains School District</a:t>
            </a:r>
          </a:p>
          <a:p>
            <a:r>
              <a:rPr lang="en-US" sz="2800" dirty="0"/>
              <a:t>John Peterson, Director of Special Education/Pupil Services – Hamilton School District</a:t>
            </a:r>
          </a:p>
          <a:p>
            <a:r>
              <a:rPr lang="en-US" sz="2800" dirty="0"/>
              <a:t>Susan Probst, Director of Student Services – Milton School District</a:t>
            </a:r>
          </a:p>
          <a:p>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2</a:t>
            </a:fld>
            <a:endParaRPr lang="en-US" dirty="0"/>
          </a:p>
        </p:txBody>
      </p:sp>
    </p:spTree>
    <p:extLst>
      <p:ext uri="{BB962C8B-B14F-4D97-AF65-F5344CB8AC3E}">
        <p14:creationId xmlns:p14="http://schemas.microsoft.com/office/powerpoint/2010/main" val="17608349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0" y="84138"/>
            <a:ext cx="9144000" cy="1143000"/>
          </a:xfrm>
        </p:spPr>
        <p:txBody>
          <a:bodyPr/>
          <a:lstStyle/>
          <a:p>
            <a:r>
              <a:rPr lang="en-US" dirty="0">
                <a:solidFill>
                  <a:schemeClr val="tx2">
                    <a:lumMod val="20000"/>
                    <a:lumOff val="80000"/>
                  </a:schemeClr>
                </a:solidFill>
              </a:rPr>
              <a:t> </a:t>
            </a:r>
            <a:r>
              <a:rPr lang="en-US" dirty="0" smtClean="0">
                <a:solidFill>
                  <a:schemeClr val="tx2">
                    <a:lumMod val="20000"/>
                    <a:lumOff val="80000"/>
                  </a:schemeClr>
                </a:solidFill>
              </a:rPr>
              <a:t>Results Driven Accountability (RDA)</a:t>
            </a:r>
            <a:br>
              <a:rPr lang="en-US" dirty="0" smtClean="0">
                <a:solidFill>
                  <a:schemeClr val="tx2">
                    <a:lumMod val="20000"/>
                    <a:lumOff val="80000"/>
                  </a:schemeClr>
                </a:solidFill>
              </a:rPr>
            </a:br>
            <a:r>
              <a:rPr lang="en-US" dirty="0" smtClean="0">
                <a:solidFill>
                  <a:schemeClr val="tx2">
                    <a:lumMod val="20000"/>
                    <a:lumOff val="80000"/>
                  </a:schemeClr>
                </a:solidFill>
              </a:rPr>
              <a:t>Why All the Changes?</a:t>
            </a:r>
            <a:endParaRPr lang="en-US" dirty="0"/>
          </a:p>
        </p:txBody>
      </p:sp>
      <p:sp>
        <p:nvSpPr>
          <p:cNvPr id="3" name="Content Placeholder 2"/>
          <p:cNvSpPr>
            <a:spLocks noGrp="1"/>
          </p:cNvSpPr>
          <p:nvPr>
            <p:ph idx="1"/>
          </p:nvPr>
        </p:nvSpPr>
        <p:spPr>
          <a:xfrm>
            <a:off x="187890" y="1466850"/>
            <a:ext cx="8689410" cy="4659313"/>
          </a:xfrm>
        </p:spPr>
        <p:txBody>
          <a:bodyPr/>
          <a:lstStyle/>
          <a:p>
            <a:pPr>
              <a:spcBef>
                <a:spcPts val="0"/>
              </a:spcBef>
              <a:spcAft>
                <a:spcPts val="1200"/>
              </a:spcAft>
            </a:pPr>
            <a:r>
              <a:rPr lang="en-US" dirty="0" smtClean="0"/>
              <a:t>Achievement gap between students with IEPs and students without IEPs</a:t>
            </a:r>
          </a:p>
          <a:p>
            <a:pPr>
              <a:spcBef>
                <a:spcPts val="0"/>
              </a:spcBef>
              <a:spcAft>
                <a:spcPts val="1200"/>
              </a:spcAft>
            </a:pPr>
            <a:r>
              <a:rPr lang="en-US" dirty="0" smtClean="0"/>
              <a:t>In 2015, approximately 20% of students with IEPs are performing at or above proficiency in reading</a:t>
            </a:r>
          </a:p>
          <a:p>
            <a:pPr>
              <a:spcBef>
                <a:spcPts val="0"/>
              </a:spcBef>
              <a:spcAft>
                <a:spcPts val="1200"/>
              </a:spcAft>
            </a:pPr>
            <a:r>
              <a:rPr lang="en-US" dirty="0" smtClean="0"/>
              <a:t>Focus on procedural compliance has not resulted in better outcomes </a:t>
            </a:r>
          </a:p>
          <a:p>
            <a:pPr>
              <a:spcBef>
                <a:spcPts val="0"/>
              </a:spcBef>
              <a:spcAft>
                <a:spcPts val="1200"/>
              </a:spcAft>
            </a:pPr>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3</a:t>
            </a:fld>
            <a:endParaRPr lang="en-US" dirty="0"/>
          </a:p>
        </p:txBody>
      </p:sp>
    </p:spTree>
    <p:extLst>
      <p:ext uri="{BB962C8B-B14F-4D97-AF65-F5344CB8AC3E}">
        <p14:creationId xmlns:p14="http://schemas.microsoft.com/office/powerpoint/2010/main" val="1181009145"/>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0730"/>
            <a:ext cx="8839200" cy="776407"/>
          </a:xfrm>
        </p:spPr>
        <p:txBody>
          <a:bodyPr/>
          <a:lstStyle/>
          <a:p>
            <a:r>
              <a:rPr lang="en-US" dirty="0" smtClean="0"/>
              <a:t>Stakeholder Involvement</a:t>
            </a:r>
            <a:br>
              <a:rPr lang="en-US" dirty="0" smtClean="0"/>
            </a:br>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solidFill>
                  <a:srgbClr val="0F1540">
                    <a:lumMod val="90000"/>
                    <a:lumOff val="10000"/>
                  </a:srgbClr>
                </a:solidFill>
              </a:rPr>
              <a:pPr>
                <a:defRPr/>
              </a:pPr>
              <a:t>4</a:t>
            </a:fld>
            <a:endParaRPr lang="en-US">
              <a:solidFill>
                <a:srgbClr val="0F1540">
                  <a:lumMod val="90000"/>
                  <a:lumOff val="10000"/>
                </a:srgbClr>
              </a:solidFill>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24076" y="1493615"/>
            <a:ext cx="4744701" cy="2313042"/>
          </a:xfrm>
        </p:spPr>
      </p:pic>
      <p:sp>
        <p:nvSpPr>
          <p:cNvPr id="3" name="Rectangle 2"/>
          <p:cNvSpPr/>
          <p:nvPr/>
        </p:nvSpPr>
        <p:spPr>
          <a:xfrm>
            <a:off x="381000" y="1536353"/>
            <a:ext cx="4572000" cy="1384995"/>
          </a:xfrm>
          <a:prstGeom prst="rect">
            <a:avLst/>
          </a:prstGeom>
        </p:spPr>
        <p:txBody>
          <a:bodyPr>
            <a:spAutoFit/>
          </a:bodyPr>
          <a:lstStyle/>
          <a:p>
            <a:r>
              <a:rPr lang="en-US" sz="2800" dirty="0">
                <a:solidFill>
                  <a:srgbClr val="0F1540">
                    <a:lumMod val="75000"/>
                    <a:lumOff val="25000"/>
                  </a:srgbClr>
                </a:solidFill>
                <a:latin typeface="Berlin Sans FB Demi" pitchFamily="34" charset="0"/>
              </a:rPr>
              <a:t>State Superintendent’s </a:t>
            </a:r>
          </a:p>
          <a:p>
            <a:r>
              <a:rPr lang="en-US" sz="2800" dirty="0">
                <a:solidFill>
                  <a:srgbClr val="0F1540">
                    <a:lumMod val="75000"/>
                    <a:lumOff val="25000"/>
                  </a:srgbClr>
                </a:solidFill>
                <a:latin typeface="Berlin Sans FB Demi" pitchFamily="34" charset="0"/>
              </a:rPr>
              <a:t>Council on Special Education</a:t>
            </a:r>
          </a:p>
        </p:txBody>
      </p:sp>
      <p:pic>
        <p:nvPicPr>
          <p:cNvPr id="4" name="Picture 3"/>
          <p:cNvPicPr>
            <a:picLocks noChangeAspect="1"/>
          </p:cNvPicPr>
          <p:nvPr/>
        </p:nvPicPr>
        <p:blipFill>
          <a:blip r:embed="rId4"/>
          <a:stretch>
            <a:fillRect/>
          </a:stretch>
        </p:blipFill>
        <p:spPr>
          <a:xfrm>
            <a:off x="381000" y="5403118"/>
            <a:ext cx="883997" cy="1127858"/>
          </a:xfrm>
          <a:prstGeom prst="rect">
            <a:avLst/>
          </a:prstGeom>
        </p:spPr>
      </p:pic>
      <p:pic>
        <p:nvPicPr>
          <p:cNvPr id="6" name="Picture 5"/>
          <p:cNvPicPr>
            <a:picLocks noChangeAspect="1"/>
          </p:cNvPicPr>
          <p:nvPr/>
        </p:nvPicPr>
        <p:blipFill>
          <a:blip r:embed="rId5"/>
          <a:stretch>
            <a:fillRect/>
          </a:stretch>
        </p:blipFill>
        <p:spPr>
          <a:xfrm>
            <a:off x="381000" y="3157704"/>
            <a:ext cx="1347333" cy="1438781"/>
          </a:xfrm>
          <a:prstGeom prst="rect">
            <a:avLst/>
          </a:prstGeom>
        </p:spPr>
      </p:pic>
      <p:pic>
        <p:nvPicPr>
          <p:cNvPr id="7" name="Picture 6"/>
          <p:cNvPicPr>
            <a:picLocks noChangeAspect="1"/>
          </p:cNvPicPr>
          <p:nvPr/>
        </p:nvPicPr>
        <p:blipFill>
          <a:blip r:embed="rId6"/>
          <a:stretch>
            <a:fillRect/>
          </a:stretch>
        </p:blipFill>
        <p:spPr>
          <a:xfrm>
            <a:off x="5891666" y="3887789"/>
            <a:ext cx="2176461" cy="774259"/>
          </a:xfrm>
          <a:prstGeom prst="rect">
            <a:avLst/>
          </a:prstGeom>
        </p:spPr>
      </p:pic>
      <p:pic>
        <p:nvPicPr>
          <p:cNvPr id="9" name="Picture 8"/>
          <p:cNvPicPr>
            <a:picLocks noChangeAspect="1"/>
          </p:cNvPicPr>
          <p:nvPr/>
        </p:nvPicPr>
        <p:blipFill>
          <a:blip r:embed="rId7"/>
          <a:stretch>
            <a:fillRect/>
          </a:stretch>
        </p:blipFill>
        <p:spPr>
          <a:xfrm>
            <a:off x="2133454" y="4053894"/>
            <a:ext cx="3353091" cy="542591"/>
          </a:xfrm>
          <a:prstGeom prst="rect">
            <a:avLst/>
          </a:prstGeom>
        </p:spPr>
      </p:pic>
      <p:pic>
        <p:nvPicPr>
          <p:cNvPr id="10" name="Picture 9"/>
          <p:cNvPicPr>
            <a:picLocks noChangeAspect="1"/>
          </p:cNvPicPr>
          <p:nvPr/>
        </p:nvPicPr>
        <p:blipFill>
          <a:blip r:embed="rId8"/>
          <a:stretch>
            <a:fillRect/>
          </a:stretch>
        </p:blipFill>
        <p:spPr>
          <a:xfrm>
            <a:off x="7235951" y="4849541"/>
            <a:ext cx="1664352" cy="1024217"/>
          </a:xfrm>
          <a:prstGeom prst="rect">
            <a:avLst/>
          </a:prstGeom>
        </p:spPr>
      </p:pic>
      <p:pic>
        <p:nvPicPr>
          <p:cNvPr id="11" name="Picture 10"/>
          <p:cNvPicPr>
            <a:picLocks noChangeAspect="1"/>
          </p:cNvPicPr>
          <p:nvPr/>
        </p:nvPicPr>
        <p:blipFill>
          <a:blip r:embed="rId9"/>
          <a:stretch>
            <a:fillRect/>
          </a:stretch>
        </p:blipFill>
        <p:spPr>
          <a:xfrm>
            <a:off x="1728333" y="5403118"/>
            <a:ext cx="3475021" cy="792549"/>
          </a:xfrm>
          <a:prstGeom prst="rect">
            <a:avLst/>
          </a:prstGeom>
        </p:spPr>
      </p:pic>
      <p:pic>
        <p:nvPicPr>
          <p:cNvPr id="12" name="Picture 11"/>
          <p:cNvPicPr>
            <a:picLocks noChangeAspect="1"/>
          </p:cNvPicPr>
          <p:nvPr/>
        </p:nvPicPr>
        <p:blipFill>
          <a:blip r:embed="rId10"/>
          <a:stretch>
            <a:fillRect/>
          </a:stretch>
        </p:blipFill>
        <p:spPr>
          <a:xfrm>
            <a:off x="2011286" y="4756886"/>
            <a:ext cx="4541914" cy="646232"/>
          </a:xfrm>
          <a:prstGeom prst="rect">
            <a:avLst/>
          </a:prstGeom>
        </p:spPr>
      </p:pic>
      <p:pic>
        <p:nvPicPr>
          <p:cNvPr id="13" name="Picture 12"/>
          <p:cNvPicPr>
            <a:picLocks noChangeAspect="1"/>
          </p:cNvPicPr>
          <p:nvPr/>
        </p:nvPicPr>
        <p:blipFill>
          <a:blip r:embed="rId11"/>
          <a:stretch>
            <a:fillRect/>
          </a:stretch>
        </p:blipFill>
        <p:spPr>
          <a:xfrm>
            <a:off x="1913953" y="2913921"/>
            <a:ext cx="2407706" cy="925195"/>
          </a:xfrm>
          <a:prstGeom prst="rect">
            <a:avLst/>
          </a:prstGeom>
          <a:ln w="57150">
            <a:solidFill>
              <a:srgbClr val="FBFBFB"/>
            </a:solidFill>
          </a:ln>
          <a:effectLst>
            <a:glow rad="139700">
              <a:schemeClr val="accent3">
                <a:satMod val="175000"/>
                <a:alpha val="40000"/>
              </a:schemeClr>
            </a:glow>
          </a:effectLst>
          <a:scene3d>
            <a:camera prst="orthographicFront"/>
            <a:lightRig rig="threePt" dir="t"/>
          </a:scene3d>
          <a:sp3d>
            <a:bevelT prst="slope"/>
          </a:sp3d>
        </p:spPr>
      </p:pic>
      <p:pic>
        <p:nvPicPr>
          <p:cNvPr id="14" name="Picture 13"/>
          <p:cNvPicPr>
            <a:picLocks noChangeAspect="1"/>
          </p:cNvPicPr>
          <p:nvPr/>
        </p:nvPicPr>
        <p:blipFill>
          <a:blip r:embed="rId12"/>
          <a:stretch>
            <a:fillRect/>
          </a:stretch>
        </p:blipFill>
        <p:spPr>
          <a:xfrm>
            <a:off x="5285061" y="5390003"/>
            <a:ext cx="1694835" cy="646232"/>
          </a:xfrm>
          <a:prstGeom prst="rect">
            <a:avLst/>
          </a:prstGeom>
        </p:spPr>
      </p:pic>
      <p:pic>
        <p:nvPicPr>
          <p:cNvPr id="15" name="Picture 14"/>
          <p:cNvPicPr>
            <a:picLocks noChangeAspect="1"/>
          </p:cNvPicPr>
          <p:nvPr/>
        </p:nvPicPr>
        <p:blipFill>
          <a:blip r:embed="rId13"/>
          <a:stretch>
            <a:fillRect/>
          </a:stretch>
        </p:blipFill>
        <p:spPr>
          <a:xfrm>
            <a:off x="5748071" y="5889545"/>
            <a:ext cx="1018120" cy="646232"/>
          </a:xfrm>
          <a:prstGeom prst="rect">
            <a:avLst/>
          </a:prstGeom>
        </p:spPr>
      </p:pic>
      <p:pic>
        <p:nvPicPr>
          <p:cNvPr id="16" name="Picture 15"/>
          <p:cNvPicPr>
            <a:picLocks noChangeAspect="1"/>
          </p:cNvPicPr>
          <p:nvPr/>
        </p:nvPicPr>
        <p:blipFill>
          <a:blip r:embed="rId14"/>
          <a:stretch>
            <a:fillRect/>
          </a:stretch>
        </p:blipFill>
        <p:spPr>
          <a:xfrm>
            <a:off x="-53377" y="4493790"/>
            <a:ext cx="2145978" cy="1012024"/>
          </a:xfrm>
          <a:prstGeom prst="rect">
            <a:avLst/>
          </a:prstGeom>
        </p:spPr>
      </p:pic>
      <p:pic>
        <p:nvPicPr>
          <p:cNvPr id="17" name="Picture 16"/>
          <p:cNvPicPr>
            <a:picLocks noChangeAspect="1"/>
          </p:cNvPicPr>
          <p:nvPr/>
        </p:nvPicPr>
        <p:blipFill>
          <a:blip r:embed="rId15"/>
          <a:stretch>
            <a:fillRect/>
          </a:stretch>
        </p:blipFill>
        <p:spPr>
          <a:xfrm>
            <a:off x="3117806" y="6091728"/>
            <a:ext cx="2328874" cy="969348"/>
          </a:xfrm>
          <a:prstGeom prst="rect">
            <a:avLst/>
          </a:prstGeom>
        </p:spPr>
      </p:pic>
      <p:pic>
        <p:nvPicPr>
          <p:cNvPr id="18" name="Picture 17"/>
          <p:cNvPicPr>
            <a:picLocks noChangeAspect="1"/>
          </p:cNvPicPr>
          <p:nvPr/>
        </p:nvPicPr>
        <p:blipFill>
          <a:blip r:embed="rId16"/>
          <a:stretch>
            <a:fillRect/>
          </a:stretch>
        </p:blipFill>
        <p:spPr>
          <a:xfrm>
            <a:off x="1453158" y="6211768"/>
            <a:ext cx="1621677" cy="646232"/>
          </a:xfrm>
          <a:prstGeom prst="rect">
            <a:avLst/>
          </a:prstGeom>
        </p:spPr>
      </p:pic>
      <p:pic>
        <p:nvPicPr>
          <p:cNvPr id="19" name="Picture 18"/>
          <p:cNvPicPr>
            <a:picLocks noChangeAspect="1"/>
          </p:cNvPicPr>
          <p:nvPr/>
        </p:nvPicPr>
        <p:blipFill>
          <a:blip r:embed="rId17"/>
          <a:stretch>
            <a:fillRect/>
          </a:stretch>
        </p:blipFill>
        <p:spPr>
          <a:xfrm>
            <a:off x="4841600" y="6301199"/>
            <a:ext cx="2316681" cy="542591"/>
          </a:xfrm>
          <a:prstGeom prst="rect">
            <a:avLst/>
          </a:prstGeom>
        </p:spPr>
      </p:pic>
    </p:spTree>
    <p:extLst>
      <p:ext uri="{BB962C8B-B14F-4D97-AF65-F5344CB8AC3E}">
        <p14:creationId xmlns:p14="http://schemas.microsoft.com/office/powerpoint/2010/main" val="442898556"/>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dirty="0" smtClean="0"/>
              <a:t>RDA: PCSA and </a:t>
            </a:r>
            <a:br>
              <a:rPr lang="en-US" dirty="0" smtClean="0"/>
            </a:br>
            <a:r>
              <a:rPr lang="en-US" dirty="0" smtClean="0"/>
              <a:t>Sample IEP Forms</a:t>
            </a:r>
            <a:endParaRPr lang="en-US" dirty="0"/>
          </a:p>
        </p:txBody>
      </p:sp>
      <p:sp>
        <p:nvSpPr>
          <p:cNvPr id="3" name="Content Placeholder 2"/>
          <p:cNvSpPr>
            <a:spLocks noGrp="1"/>
          </p:cNvSpPr>
          <p:nvPr>
            <p:ph idx="1"/>
          </p:nvPr>
        </p:nvSpPr>
        <p:spPr>
          <a:xfrm>
            <a:off x="457200" y="1417638"/>
            <a:ext cx="8229600" cy="4708525"/>
          </a:xfrm>
        </p:spPr>
        <p:txBody>
          <a:bodyPr/>
          <a:lstStyle/>
          <a:p>
            <a:pPr>
              <a:spcAft>
                <a:spcPts val="1200"/>
              </a:spcAft>
            </a:pPr>
            <a:r>
              <a:rPr lang="en-US" sz="2800" dirty="0" smtClean="0"/>
              <a:t>Items on the RDA:PCSA were updated to focus on student outcomes</a:t>
            </a:r>
          </a:p>
          <a:p>
            <a:pPr>
              <a:spcAft>
                <a:spcPts val="1200"/>
              </a:spcAft>
            </a:pPr>
            <a:r>
              <a:rPr lang="en-US" sz="2800" dirty="0" smtClean="0"/>
              <a:t>Sample IEP forms were revised to align with new RDA: PCSA</a:t>
            </a:r>
          </a:p>
          <a:p>
            <a:pPr>
              <a:spcAft>
                <a:spcPts val="1200"/>
              </a:spcAft>
            </a:pPr>
            <a:r>
              <a:rPr lang="en-US" sz="2800" dirty="0" smtClean="0"/>
              <a:t>Both focus on improving literacy / reading outcomes for students with IEPs</a:t>
            </a:r>
          </a:p>
          <a:p>
            <a:pPr>
              <a:spcAft>
                <a:spcPts val="1200"/>
              </a:spcAft>
            </a:pPr>
            <a:r>
              <a:rPr lang="en-US" sz="2800" dirty="0" smtClean="0"/>
              <a:t>Both promote linkages across the entire IEP process (strengths and needs, goals, IEP services) </a:t>
            </a:r>
          </a:p>
          <a:p>
            <a:pPr marL="457200" lvl="1" indent="0">
              <a:buNone/>
            </a:pPr>
            <a:endParaRPr lang="en-US" sz="2800" dirty="0" smtClean="0">
              <a:solidFill>
                <a:schemeClr val="accent6"/>
              </a:solidFill>
            </a:endParaRPr>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solidFill>
                  <a:srgbClr val="0F1540">
                    <a:lumMod val="90000"/>
                    <a:lumOff val="10000"/>
                  </a:srgbClr>
                </a:solidFill>
              </a:rPr>
              <a:pPr>
                <a:defRPr/>
              </a:pPr>
              <a:t>5</a:t>
            </a:fld>
            <a:endParaRPr lang="en-US" dirty="0">
              <a:solidFill>
                <a:srgbClr val="0F1540">
                  <a:lumMod val="90000"/>
                  <a:lumOff val="10000"/>
                </a:srgbClr>
              </a:solidFill>
            </a:endParaRPr>
          </a:p>
        </p:txBody>
      </p:sp>
    </p:spTree>
    <p:extLst>
      <p:ext uri="{BB962C8B-B14F-4D97-AF65-F5344CB8AC3E}">
        <p14:creationId xmlns:p14="http://schemas.microsoft.com/office/powerpoint/2010/main" val="942595526"/>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9" name="Title 8"/>
          <p:cNvSpPr>
            <a:spLocks noGrp="1"/>
          </p:cNvSpPr>
          <p:nvPr>
            <p:ph type="title"/>
          </p:nvPr>
        </p:nvSpPr>
        <p:spPr>
          <a:xfrm>
            <a:off x="457200" y="76200"/>
            <a:ext cx="8229600" cy="1143000"/>
          </a:xfrm>
        </p:spPr>
        <p:txBody>
          <a:bodyPr/>
          <a:lstStyle/>
          <a:p>
            <a:pPr eaLnBrk="1" hangingPunct="1">
              <a:defRPr/>
            </a:pPr>
            <a:r>
              <a:rPr lang="en-US" dirty="0" smtClean="0"/>
              <a:t>What is a CCR IEP?</a:t>
            </a:r>
            <a:endParaRPr lang="en-US" sz="3200" i="1" dirty="0"/>
          </a:p>
        </p:txBody>
      </p:sp>
      <p:sp>
        <p:nvSpPr>
          <p:cNvPr id="12" name="Content Placeholder 2"/>
          <p:cNvSpPr>
            <a:spLocks noGrp="1"/>
          </p:cNvSpPr>
          <p:nvPr>
            <p:ph sz="half" idx="1"/>
          </p:nvPr>
        </p:nvSpPr>
        <p:spPr>
          <a:xfrm>
            <a:off x="327547" y="1371600"/>
            <a:ext cx="8366078" cy="4542656"/>
          </a:xfrm>
        </p:spPr>
        <p:txBody>
          <a:bodyPr/>
          <a:lstStyle/>
          <a:p>
            <a:pPr>
              <a:spcAft>
                <a:spcPts val="1200"/>
              </a:spcAft>
              <a:tabLst>
                <a:tab pos="0" algn="l"/>
              </a:tabLst>
            </a:pPr>
            <a:r>
              <a:rPr lang="en-US" sz="3200" dirty="0" smtClean="0">
                <a:solidFill>
                  <a:schemeClr val="bg1">
                    <a:lumMod val="75000"/>
                    <a:lumOff val="25000"/>
                  </a:schemeClr>
                </a:solidFill>
              </a:rPr>
              <a:t>CCR IEP = College </a:t>
            </a:r>
            <a:r>
              <a:rPr lang="en-US" sz="3200" dirty="0">
                <a:solidFill>
                  <a:schemeClr val="bg1">
                    <a:lumMod val="75000"/>
                    <a:lumOff val="25000"/>
                  </a:schemeClr>
                </a:solidFill>
              </a:rPr>
              <a:t>and Career Ready </a:t>
            </a:r>
            <a:r>
              <a:rPr lang="en-US" sz="3200" dirty="0" smtClean="0">
                <a:solidFill>
                  <a:schemeClr val="bg1">
                    <a:lumMod val="75000"/>
                    <a:lumOff val="25000"/>
                  </a:schemeClr>
                </a:solidFill>
              </a:rPr>
              <a:t>IEP</a:t>
            </a:r>
          </a:p>
          <a:p>
            <a:pPr>
              <a:spcAft>
                <a:spcPts val="1200"/>
              </a:spcAft>
              <a:tabLst>
                <a:tab pos="0" algn="l"/>
              </a:tabLst>
            </a:pPr>
            <a:r>
              <a:rPr lang="en-US" sz="3200" dirty="0" smtClean="0">
                <a:solidFill>
                  <a:schemeClr val="bg1">
                    <a:lumMod val="75000"/>
                    <a:lumOff val="25000"/>
                  </a:schemeClr>
                </a:solidFill>
              </a:rPr>
              <a:t>An Individualized Education Program (IEP) developed to meet the unique disability-related needs of the student and help ensure the student graduates ready </a:t>
            </a:r>
            <a:r>
              <a:rPr lang="en-US" sz="3200" dirty="0">
                <a:solidFill>
                  <a:schemeClr val="bg1">
                    <a:lumMod val="75000"/>
                    <a:lumOff val="25000"/>
                  </a:schemeClr>
                </a:solidFill>
              </a:rPr>
              <a:t>for </a:t>
            </a:r>
            <a:r>
              <a:rPr lang="en-US" sz="3200" dirty="0" smtClean="0">
                <a:solidFill>
                  <a:schemeClr val="bg1">
                    <a:lumMod val="75000"/>
                    <a:lumOff val="25000"/>
                  </a:schemeClr>
                </a:solidFill>
              </a:rPr>
              <a:t>further education </a:t>
            </a:r>
            <a:r>
              <a:rPr lang="en-US" sz="3200" dirty="0">
                <a:solidFill>
                  <a:schemeClr val="bg1">
                    <a:lumMod val="75000"/>
                    <a:lumOff val="25000"/>
                  </a:schemeClr>
                </a:solidFill>
              </a:rPr>
              <a:t>and the </a:t>
            </a:r>
            <a:r>
              <a:rPr lang="en-US" sz="3200" dirty="0" smtClean="0">
                <a:solidFill>
                  <a:schemeClr val="bg1">
                    <a:lumMod val="75000"/>
                    <a:lumOff val="25000"/>
                  </a:schemeClr>
                </a:solidFill>
              </a:rPr>
              <a:t>workplace</a:t>
            </a:r>
            <a:endParaRPr lang="en-US" sz="3200" dirty="0">
              <a:solidFill>
                <a:schemeClr val="bg1">
                  <a:lumMod val="75000"/>
                  <a:lumOff val="25000"/>
                </a:schemeClr>
              </a:solidFill>
            </a:endParaRPr>
          </a:p>
          <a:p>
            <a:pPr>
              <a:spcAft>
                <a:spcPts val="1200"/>
              </a:spcAft>
              <a:tabLst>
                <a:tab pos="0" algn="l"/>
              </a:tabLst>
            </a:pPr>
            <a:r>
              <a:rPr lang="en-US" sz="3200" dirty="0" smtClean="0">
                <a:solidFill>
                  <a:schemeClr val="bg1">
                    <a:lumMod val="75000"/>
                    <a:lumOff val="25000"/>
                  </a:schemeClr>
                </a:solidFill>
              </a:rPr>
              <a:t>College and Career Ready IEPs are in alignment with the guidance from the U.S. DOE and Agenda 2017</a:t>
            </a:r>
            <a:endParaRPr lang="en-US" dirty="0" smtClean="0">
              <a:solidFill>
                <a:schemeClr val="bg1">
                  <a:lumMod val="75000"/>
                  <a:lumOff val="25000"/>
                </a:schemeClr>
              </a:solidFill>
            </a:endParaRPr>
          </a:p>
        </p:txBody>
      </p:sp>
      <p:sp>
        <p:nvSpPr>
          <p:cNvPr id="3" name="Slide Number Placeholder 2"/>
          <p:cNvSpPr>
            <a:spLocks noGrp="1"/>
          </p:cNvSpPr>
          <p:nvPr>
            <p:ph type="sldNum" sz="quarter" idx="12"/>
          </p:nvPr>
        </p:nvSpPr>
        <p:spPr/>
        <p:txBody>
          <a:bodyPr/>
          <a:lstStyle/>
          <a:p>
            <a:pPr>
              <a:defRPr/>
            </a:pPr>
            <a:fld id="{D7491DD7-576A-4572-9584-7E1C727197DC}" type="slidenum">
              <a:rPr lang="en-US" smtClean="0"/>
              <a:pPr>
                <a:defRPr/>
              </a:pPr>
              <a:t>6</a:t>
            </a:fld>
            <a:endParaRPr lang="en-US" dirty="0"/>
          </a:p>
        </p:txBody>
      </p:sp>
    </p:spTree>
    <p:extLst>
      <p:ext uri="{BB962C8B-B14F-4D97-AF65-F5344CB8AC3E}">
        <p14:creationId xmlns:p14="http://schemas.microsoft.com/office/powerpoint/2010/main" val="1211550939"/>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28028933"/>
              </p:ext>
            </p:extLst>
          </p:nvPr>
        </p:nvGraphicFramePr>
        <p:xfrm>
          <a:off x="156410" y="1227221"/>
          <a:ext cx="8810169" cy="4801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3785182" y="4677452"/>
            <a:ext cx="1552623" cy="1003440"/>
            <a:chOff x="3785182" y="3788452"/>
            <a:chExt cx="1552623" cy="1003440"/>
          </a:xfrm>
        </p:grpSpPr>
        <p:sp>
          <p:nvSpPr>
            <p:cNvPr id="8" name="Oval Callout 7"/>
            <p:cNvSpPr/>
            <p:nvPr/>
          </p:nvSpPr>
          <p:spPr>
            <a:xfrm>
              <a:off x="3866842" y="3788452"/>
              <a:ext cx="1425623" cy="1003440"/>
            </a:xfrm>
            <a:prstGeom prst="wedgeEllipseCallout">
              <a:avLst>
                <a:gd name="adj1" fmla="val 52562"/>
                <a:gd name="adj2" fmla="val 42532"/>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2"/>
            <p:cNvGrpSpPr/>
            <p:nvPr/>
          </p:nvGrpSpPr>
          <p:grpSpPr>
            <a:xfrm>
              <a:off x="3785182" y="3788452"/>
              <a:ext cx="1552623" cy="1003440"/>
              <a:chOff x="4023914" y="4134832"/>
              <a:chExt cx="1407346" cy="849380"/>
            </a:xfrm>
          </p:grpSpPr>
          <p:sp>
            <p:nvSpPr>
              <p:cNvPr id="9" name="Oval Callout 8"/>
              <p:cNvSpPr/>
              <p:nvPr/>
            </p:nvSpPr>
            <p:spPr>
              <a:xfrm>
                <a:off x="4097933" y="4134832"/>
                <a:ext cx="1259310" cy="849380"/>
              </a:xfrm>
              <a:prstGeom prst="wedgeEllipseCallout">
                <a:avLst>
                  <a:gd name="adj1" fmla="val -54986"/>
                  <a:gd name="adj2" fmla="val 42206"/>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TextBox 9"/>
              <p:cNvSpPr txBox="1"/>
              <p:nvPr/>
            </p:nvSpPr>
            <p:spPr>
              <a:xfrm>
                <a:off x="4023914" y="4316102"/>
                <a:ext cx="1407346" cy="573150"/>
              </a:xfrm>
              <a:prstGeom prst="rect">
                <a:avLst/>
              </a:prstGeom>
              <a:noFill/>
            </p:spPr>
            <p:txBody>
              <a:bodyPr wrap="square" rtlCol="0">
                <a:spAutoFit/>
              </a:bodyPr>
              <a:lstStyle/>
              <a:p>
                <a:pPr algn="ctr"/>
                <a:r>
                  <a:rPr lang="en-US" sz="1900" b="1" dirty="0">
                    <a:solidFill>
                      <a:srgbClr val="FFFFFF"/>
                    </a:solidFill>
                  </a:rPr>
                  <a:t>Discussion Tool</a:t>
                </a:r>
              </a:p>
            </p:txBody>
          </p:sp>
        </p:grpSp>
      </p:grpSp>
      <p:sp>
        <p:nvSpPr>
          <p:cNvPr id="11" name="Rectangle 10"/>
          <p:cNvSpPr/>
          <p:nvPr/>
        </p:nvSpPr>
        <p:spPr>
          <a:xfrm>
            <a:off x="0" y="0"/>
            <a:ext cx="9144000" cy="10096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a:solidFill>
                  <a:srgbClr val="FFFFFF"/>
                </a:solidFill>
                <a:latin typeface="Gadget"/>
              </a:rPr>
              <a:t>Improved Student Outcomes</a:t>
            </a:r>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7</a:t>
            </a:fld>
            <a:endParaRPr lang="en-US" dirty="0"/>
          </a:p>
        </p:txBody>
      </p:sp>
    </p:spTree>
    <p:extLst>
      <p:ext uri="{BB962C8B-B14F-4D97-AF65-F5344CB8AC3E}">
        <p14:creationId xmlns:p14="http://schemas.microsoft.com/office/powerpoint/2010/main" val="306073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dirty="0">
                <a:solidFill>
                  <a:srgbClr val="FF0000"/>
                </a:solidFill>
              </a:rPr>
              <a:t> </a:t>
            </a:r>
            <a:r>
              <a:rPr lang="en-US" dirty="0" smtClean="0"/>
              <a:t>CCR IEP 5 Beliefs</a:t>
            </a:r>
            <a:endParaRPr lang="en-US" dirty="0"/>
          </a:p>
        </p:txBody>
      </p:sp>
      <p:sp>
        <p:nvSpPr>
          <p:cNvPr id="3" name="Content Placeholder 2"/>
          <p:cNvSpPr>
            <a:spLocks noGrp="1"/>
          </p:cNvSpPr>
          <p:nvPr>
            <p:ph idx="1"/>
          </p:nvPr>
        </p:nvSpPr>
        <p:spPr>
          <a:xfrm>
            <a:off x="174242" y="1379538"/>
            <a:ext cx="8805798" cy="4611262"/>
          </a:xfrm>
        </p:spPr>
        <p:txBody>
          <a:bodyPr/>
          <a:lstStyle/>
          <a:p>
            <a:pPr>
              <a:spcBef>
                <a:spcPts val="0"/>
              </a:spcBef>
              <a:spcAft>
                <a:spcPts val="1200"/>
              </a:spcAft>
            </a:pPr>
            <a:r>
              <a:rPr lang="en-US" dirty="0" smtClean="0"/>
              <a:t>High Expectations</a:t>
            </a:r>
          </a:p>
          <a:p>
            <a:pPr>
              <a:spcBef>
                <a:spcPts val="0"/>
              </a:spcBef>
              <a:spcAft>
                <a:spcPts val="1200"/>
              </a:spcAft>
            </a:pPr>
            <a:r>
              <a:rPr lang="en-US" dirty="0" smtClean="0"/>
              <a:t>Culturally Responsive Practices</a:t>
            </a:r>
          </a:p>
          <a:p>
            <a:pPr>
              <a:spcBef>
                <a:spcPts val="0"/>
              </a:spcBef>
              <a:spcAft>
                <a:spcPts val="1200"/>
              </a:spcAft>
            </a:pPr>
            <a:r>
              <a:rPr lang="en-US" dirty="0" smtClean="0"/>
              <a:t>Student Relationships</a:t>
            </a:r>
          </a:p>
          <a:p>
            <a:pPr>
              <a:spcBef>
                <a:spcPts val="0"/>
              </a:spcBef>
              <a:spcAft>
                <a:spcPts val="1200"/>
              </a:spcAft>
            </a:pPr>
            <a:r>
              <a:rPr lang="en-US" dirty="0" smtClean="0"/>
              <a:t>Family and Community Engagement</a:t>
            </a:r>
          </a:p>
          <a:p>
            <a:pPr>
              <a:spcBef>
                <a:spcPts val="0"/>
              </a:spcBef>
              <a:spcAft>
                <a:spcPts val="1200"/>
              </a:spcAft>
            </a:pPr>
            <a:r>
              <a:rPr lang="en-US" dirty="0" smtClean="0"/>
              <a:t>Collective Responsibility</a:t>
            </a:r>
          </a:p>
          <a:p>
            <a:pPr marL="0" indent="0" algn="ctr">
              <a:spcBef>
                <a:spcPts val="0"/>
              </a:spcBef>
              <a:spcAft>
                <a:spcPts val="1200"/>
              </a:spcAft>
              <a:buNone/>
            </a:pPr>
            <a:endParaRPr lang="en-US" sz="4000" dirty="0" smtClean="0">
              <a:solidFill>
                <a:schemeClr val="accent6"/>
              </a:solidFill>
            </a:endParaRPr>
          </a:p>
          <a:p>
            <a:pPr>
              <a:spcBef>
                <a:spcPts val="0"/>
              </a:spcBef>
              <a:spcAft>
                <a:spcPts val="1200"/>
              </a:spcAft>
            </a:pPr>
            <a:endParaRPr lang="en-US" dirty="0" smtClean="0">
              <a:solidFill>
                <a:schemeClr val="accent6"/>
              </a:solidFill>
            </a:endParaRPr>
          </a:p>
          <a:p>
            <a:pPr marL="0" indent="0">
              <a:spcBef>
                <a:spcPts val="0"/>
              </a:spcBef>
              <a:spcAft>
                <a:spcPts val="1200"/>
              </a:spcAft>
              <a:buNone/>
            </a:pPr>
            <a:endParaRPr lang="en-US" dirty="0"/>
          </a:p>
        </p:txBody>
      </p:sp>
      <p:sp>
        <p:nvSpPr>
          <p:cNvPr id="5" name="Slide Number Placeholder 4"/>
          <p:cNvSpPr>
            <a:spLocks noGrp="1"/>
          </p:cNvSpPr>
          <p:nvPr>
            <p:ph type="sldNum" sz="quarter" idx="12"/>
          </p:nvPr>
        </p:nvSpPr>
        <p:spPr/>
        <p:txBody>
          <a:bodyPr/>
          <a:lstStyle/>
          <a:p>
            <a:pPr>
              <a:defRPr/>
            </a:pPr>
            <a:fld id="{5647F450-B010-44F3-A87C-A52A6F362B1F}" type="slidenum">
              <a:rPr lang="en-US" smtClean="0"/>
              <a:pPr>
                <a:defRPr/>
              </a:pPr>
              <a:t>8</a:t>
            </a:fld>
            <a:endParaRPr lang="en-US" dirty="0"/>
          </a:p>
        </p:txBody>
      </p:sp>
    </p:spTree>
    <p:extLst>
      <p:ext uri="{BB962C8B-B14F-4D97-AF65-F5344CB8AC3E}">
        <p14:creationId xmlns:p14="http://schemas.microsoft.com/office/powerpoint/2010/main" val="2597471584"/>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0736"/>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9" name="Title 8"/>
          <p:cNvSpPr>
            <a:spLocks noGrp="1"/>
          </p:cNvSpPr>
          <p:nvPr>
            <p:ph type="title"/>
          </p:nvPr>
        </p:nvSpPr>
        <p:spPr>
          <a:xfrm>
            <a:off x="0" y="76200"/>
            <a:ext cx="9144000" cy="1143000"/>
          </a:xfrm>
        </p:spPr>
        <p:txBody>
          <a:bodyPr/>
          <a:lstStyle/>
          <a:p>
            <a:pPr>
              <a:spcAft>
                <a:spcPts val="1200"/>
              </a:spcAft>
            </a:pPr>
            <a:r>
              <a:rPr lang="en-US" dirty="0"/>
              <a:t>College and Career Ready IEP</a:t>
            </a:r>
            <a:br>
              <a:rPr lang="en-US" dirty="0"/>
            </a:br>
            <a:r>
              <a:rPr lang="en-US" dirty="0"/>
              <a:t>5</a:t>
            </a:r>
            <a:r>
              <a:rPr lang="en-US" dirty="0" smtClean="0"/>
              <a:t> </a:t>
            </a:r>
            <a:r>
              <a:rPr lang="en-US" dirty="0"/>
              <a:t>Step Process </a:t>
            </a:r>
          </a:p>
        </p:txBody>
      </p:sp>
      <p:sp>
        <p:nvSpPr>
          <p:cNvPr id="12" name="Content Placeholder 2"/>
          <p:cNvSpPr>
            <a:spLocks noGrp="1"/>
          </p:cNvSpPr>
          <p:nvPr>
            <p:ph sz="half" idx="1"/>
          </p:nvPr>
        </p:nvSpPr>
        <p:spPr>
          <a:xfrm>
            <a:off x="1" y="1336136"/>
            <a:ext cx="9143999" cy="4687614"/>
          </a:xfrm>
        </p:spPr>
        <p:txBody>
          <a:bodyPr/>
          <a:lstStyle/>
          <a:p>
            <a:pPr marL="0" indent="0" algn="ctr">
              <a:buNone/>
            </a:pPr>
            <a:endParaRPr lang="en-US" sz="4800" dirty="0" smtClean="0"/>
          </a:p>
          <a:p>
            <a:pPr>
              <a:buNone/>
            </a:pPr>
            <a:endParaRPr lang="en-US" sz="4800" dirty="0" smtClean="0"/>
          </a:p>
        </p:txBody>
      </p:sp>
      <p:sp>
        <p:nvSpPr>
          <p:cNvPr id="41" name="Rounded Rectangle 40"/>
          <p:cNvSpPr/>
          <p:nvPr/>
        </p:nvSpPr>
        <p:spPr>
          <a:xfrm>
            <a:off x="4143138" y="1432397"/>
            <a:ext cx="4784556" cy="992950"/>
          </a:xfrm>
          <a:prstGeom prst="roundRect">
            <a:avLst/>
          </a:prstGeom>
          <a:solidFill>
            <a:schemeClr val="bg1">
              <a:lumMod val="50000"/>
              <a:lumOff val="5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Understand </a:t>
            </a:r>
            <a:r>
              <a:rPr lang="en-US" sz="1600" dirty="0" smtClean="0"/>
              <a:t>achievement </a:t>
            </a:r>
            <a:r>
              <a:rPr lang="en-US" sz="1600" dirty="0"/>
              <a:t>of grade-level academic standards and functional expectations to identify the student’s </a:t>
            </a:r>
            <a:r>
              <a:rPr lang="en-US" sz="1600" dirty="0" smtClean="0"/>
              <a:t>strengths and needs.</a:t>
            </a:r>
            <a:endParaRPr lang="en-US" sz="1600" dirty="0"/>
          </a:p>
        </p:txBody>
      </p:sp>
      <p:sp>
        <p:nvSpPr>
          <p:cNvPr id="43" name="Rounded Rectangle 42"/>
          <p:cNvSpPr/>
          <p:nvPr/>
        </p:nvSpPr>
        <p:spPr>
          <a:xfrm>
            <a:off x="4172924" y="2540033"/>
            <a:ext cx="4784556" cy="830495"/>
          </a:xfrm>
          <a:prstGeom prst="roundRect">
            <a:avLst/>
          </a:prstGeom>
          <a:solidFill>
            <a:schemeClr val="bg1">
              <a:lumMod val="50000"/>
              <a:lumOff val="5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Identify</a:t>
            </a:r>
            <a:r>
              <a:rPr lang="en-US" sz="1600" dirty="0"/>
              <a:t> how the student’s disability affects academic achievement and functional </a:t>
            </a:r>
            <a:r>
              <a:rPr lang="en-US" sz="1600" dirty="0" smtClean="0"/>
              <a:t>performance</a:t>
            </a:r>
            <a:r>
              <a:rPr lang="en-US" sz="1600" dirty="0"/>
              <a:t>.  </a:t>
            </a:r>
          </a:p>
        </p:txBody>
      </p:sp>
      <p:sp>
        <p:nvSpPr>
          <p:cNvPr id="44" name="Rounded Rectangle 43"/>
          <p:cNvSpPr/>
          <p:nvPr/>
        </p:nvSpPr>
        <p:spPr>
          <a:xfrm>
            <a:off x="4172924" y="3503878"/>
            <a:ext cx="4784556" cy="820472"/>
          </a:xfrm>
          <a:prstGeom prst="roundRect">
            <a:avLst/>
          </a:prstGeom>
          <a:solidFill>
            <a:schemeClr val="bg1">
              <a:lumMod val="50000"/>
              <a:lumOff val="5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Develop</a:t>
            </a:r>
            <a:r>
              <a:rPr lang="en-US" sz="1600" dirty="0"/>
              <a:t> ambitious but achievable goals that close achievement gaps and support the unique strengths and needs of the student.</a:t>
            </a:r>
          </a:p>
        </p:txBody>
      </p:sp>
      <p:sp>
        <p:nvSpPr>
          <p:cNvPr id="45" name="Rounded Rectangle 44"/>
          <p:cNvSpPr/>
          <p:nvPr/>
        </p:nvSpPr>
        <p:spPr>
          <a:xfrm>
            <a:off x="4197382" y="4436084"/>
            <a:ext cx="4784556" cy="1070721"/>
          </a:xfrm>
          <a:prstGeom prst="roundRect">
            <a:avLst/>
          </a:prstGeom>
          <a:solidFill>
            <a:schemeClr val="bg1">
              <a:lumMod val="50000"/>
              <a:lumOff val="5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Align</a:t>
            </a:r>
            <a:r>
              <a:rPr lang="en-US" sz="1600" dirty="0"/>
              <a:t> </a:t>
            </a:r>
            <a:r>
              <a:rPr lang="en-US" sz="1600" dirty="0" smtClean="0"/>
              <a:t>specially designed instruction</a:t>
            </a:r>
            <a:r>
              <a:rPr lang="en-US" sz="1600" dirty="0"/>
              <a:t>, services, supports, and accommodations needed to support the goals and ensure access to the general curriculum.</a:t>
            </a:r>
          </a:p>
        </p:txBody>
      </p:sp>
      <p:sp>
        <p:nvSpPr>
          <p:cNvPr id="22" name="Rounded Rectangle 21"/>
          <p:cNvSpPr/>
          <p:nvPr/>
        </p:nvSpPr>
        <p:spPr>
          <a:xfrm>
            <a:off x="4182160" y="5581648"/>
            <a:ext cx="4784556" cy="1070721"/>
          </a:xfrm>
          <a:prstGeom prst="roundRect">
            <a:avLst/>
          </a:prstGeom>
          <a:solidFill>
            <a:schemeClr val="bg1">
              <a:lumMod val="50000"/>
              <a:lumOff val="5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Analyze</a:t>
            </a:r>
            <a:r>
              <a:rPr lang="en-US" sz="1600" dirty="0"/>
              <a:t> progress </a:t>
            </a:r>
            <a:r>
              <a:rPr lang="en-US" sz="1600" dirty="0" smtClean="0"/>
              <a:t>towards goals </a:t>
            </a:r>
            <a:r>
              <a:rPr lang="en-US" sz="1600" dirty="0"/>
              <a:t>to evaluate what works and what is needed to close the student’s achievement gaps.</a:t>
            </a:r>
          </a:p>
        </p:txBody>
      </p:sp>
      <p:sp>
        <p:nvSpPr>
          <p:cNvPr id="23" name="Rounded Rectangle 22"/>
          <p:cNvSpPr/>
          <p:nvPr/>
        </p:nvSpPr>
        <p:spPr>
          <a:xfrm>
            <a:off x="2679031" y="1448923"/>
            <a:ext cx="3730317" cy="1478300"/>
          </a:xfrm>
          <a:prstGeom prst="roundRect">
            <a:avLst/>
          </a:prstGeom>
          <a:solidFill>
            <a:schemeClr val="bg1">
              <a:lumMod val="50000"/>
              <a:lumOff val="5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Understand </a:t>
            </a:r>
            <a:r>
              <a:rPr lang="en-US" sz="1600" dirty="0" smtClean="0"/>
              <a:t>achievement </a:t>
            </a:r>
            <a:r>
              <a:rPr lang="en-US" sz="1600" dirty="0"/>
              <a:t>of grade-level academic standards and functional expectations to identify the student’s </a:t>
            </a:r>
            <a:r>
              <a:rPr lang="en-US" sz="1600" dirty="0" smtClean="0"/>
              <a:t>strengths and needs</a:t>
            </a:r>
            <a:endParaRPr lang="en-US" sz="1600" dirty="0"/>
          </a:p>
        </p:txBody>
      </p:sp>
      <p:sp>
        <p:nvSpPr>
          <p:cNvPr id="24" name="Rounded Rectangle 23"/>
          <p:cNvSpPr/>
          <p:nvPr/>
        </p:nvSpPr>
        <p:spPr>
          <a:xfrm>
            <a:off x="5234067" y="3051980"/>
            <a:ext cx="3440432" cy="1536862"/>
          </a:xfrm>
          <a:prstGeom prst="roundRect">
            <a:avLst/>
          </a:prstGeom>
          <a:solidFill>
            <a:schemeClr val="bg1">
              <a:lumMod val="50000"/>
              <a:lumOff val="5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Identify</a:t>
            </a:r>
            <a:r>
              <a:rPr lang="en-US" sz="1600" dirty="0"/>
              <a:t> how the student’s disability affects academic achievement and functional </a:t>
            </a:r>
            <a:r>
              <a:rPr lang="en-US" sz="1600" dirty="0" smtClean="0"/>
              <a:t>performance</a:t>
            </a:r>
            <a:r>
              <a:rPr lang="en-US" sz="1600" dirty="0"/>
              <a:t>  </a:t>
            </a:r>
          </a:p>
        </p:txBody>
      </p:sp>
      <p:sp>
        <p:nvSpPr>
          <p:cNvPr id="25" name="Rounded Rectangle 24"/>
          <p:cNvSpPr/>
          <p:nvPr/>
        </p:nvSpPr>
        <p:spPr>
          <a:xfrm>
            <a:off x="4761354" y="4721251"/>
            <a:ext cx="3298536" cy="1721154"/>
          </a:xfrm>
          <a:prstGeom prst="roundRect">
            <a:avLst/>
          </a:prstGeom>
          <a:solidFill>
            <a:schemeClr val="bg1">
              <a:lumMod val="50000"/>
              <a:lumOff val="5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Develop</a:t>
            </a:r>
            <a:r>
              <a:rPr lang="en-US" sz="1600" dirty="0"/>
              <a:t> ambitious </a:t>
            </a:r>
            <a:r>
              <a:rPr lang="en-US" sz="1600" dirty="0" smtClean="0"/>
              <a:t>and achievable </a:t>
            </a:r>
            <a:r>
              <a:rPr lang="en-US" sz="1600" dirty="0"/>
              <a:t>goals that close achievement gaps and support the unique strengths and needs of the </a:t>
            </a:r>
            <a:r>
              <a:rPr lang="en-US" sz="1600" dirty="0" smtClean="0"/>
              <a:t>student</a:t>
            </a:r>
            <a:endParaRPr lang="en-US" sz="1600" dirty="0"/>
          </a:p>
        </p:txBody>
      </p:sp>
      <p:sp>
        <p:nvSpPr>
          <p:cNvPr id="26" name="Rounded Rectangle 25"/>
          <p:cNvSpPr/>
          <p:nvPr/>
        </p:nvSpPr>
        <p:spPr>
          <a:xfrm>
            <a:off x="994612" y="4695835"/>
            <a:ext cx="3350676" cy="1746570"/>
          </a:xfrm>
          <a:prstGeom prst="roundRect">
            <a:avLst/>
          </a:prstGeom>
          <a:solidFill>
            <a:schemeClr val="bg1">
              <a:lumMod val="50000"/>
              <a:lumOff val="5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Align</a:t>
            </a:r>
            <a:r>
              <a:rPr lang="en-US" sz="1600" dirty="0"/>
              <a:t> </a:t>
            </a:r>
            <a:r>
              <a:rPr lang="en-US" sz="1600" dirty="0" smtClean="0"/>
              <a:t>specially designed instruction</a:t>
            </a:r>
            <a:r>
              <a:rPr lang="en-US" sz="1600" dirty="0"/>
              <a:t>, services, supports, and accommodations needed to support the goals and ensure access to the general </a:t>
            </a:r>
            <a:r>
              <a:rPr lang="en-US" sz="1600" dirty="0" smtClean="0"/>
              <a:t>curriculum</a:t>
            </a:r>
            <a:endParaRPr lang="en-US" sz="1600" dirty="0"/>
          </a:p>
        </p:txBody>
      </p:sp>
      <p:sp>
        <p:nvSpPr>
          <p:cNvPr id="27" name="Rounded Rectangle 26"/>
          <p:cNvSpPr/>
          <p:nvPr/>
        </p:nvSpPr>
        <p:spPr>
          <a:xfrm>
            <a:off x="261372" y="3052781"/>
            <a:ext cx="3540884" cy="1502834"/>
          </a:xfrm>
          <a:prstGeom prst="roundRect">
            <a:avLst/>
          </a:prstGeom>
          <a:solidFill>
            <a:schemeClr val="bg1">
              <a:lumMod val="50000"/>
              <a:lumOff val="50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Analyze</a:t>
            </a:r>
            <a:r>
              <a:rPr lang="en-US" sz="1600" dirty="0"/>
              <a:t> progress </a:t>
            </a:r>
            <a:r>
              <a:rPr lang="en-US" sz="1600" dirty="0" smtClean="0"/>
              <a:t>towards goals </a:t>
            </a:r>
            <a:r>
              <a:rPr lang="en-US" sz="1600" dirty="0"/>
              <a:t>to evaluate what works and what is needed to close the student’s achievement </a:t>
            </a:r>
            <a:r>
              <a:rPr lang="en-US" sz="1600" dirty="0" smtClean="0"/>
              <a:t>gaps</a:t>
            </a:r>
            <a:endParaRPr lang="en-US" sz="1600" dirty="0"/>
          </a:p>
        </p:txBody>
      </p:sp>
      <p:sp>
        <p:nvSpPr>
          <p:cNvPr id="17" name="Curved Down Arrow 16"/>
          <p:cNvSpPr/>
          <p:nvPr/>
        </p:nvSpPr>
        <p:spPr>
          <a:xfrm rot="2963778">
            <a:off x="6397625" y="2293030"/>
            <a:ext cx="1140306" cy="184422"/>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37" name="Curved Down Arrow 36"/>
          <p:cNvSpPr/>
          <p:nvPr/>
        </p:nvSpPr>
        <p:spPr>
          <a:xfrm rot="6748810">
            <a:off x="7929007" y="5224151"/>
            <a:ext cx="1140306" cy="184422"/>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38" name="Curved Down Arrow 37"/>
          <p:cNvSpPr/>
          <p:nvPr/>
        </p:nvSpPr>
        <p:spPr>
          <a:xfrm rot="14207802">
            <a:off x="-256746" y="4788313"/>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40" name="Curved Down Arrow 39"/>
          <p:cNvSpPr/>
          <p:nvPr/>
        </p:nvSpPr>
        <p:spPr>
          <a:xfrm rot="10800000">
            <a:off x="3882123" y="6541828"/>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42" name="Curved Down Arrow 41"/>
          <p:cNvSpPr/>
          <p:nvPr/>
        </p:nvSpPr>
        <p:spPr>
          <a:xfrm rot="18659890">
            <a:off x="1357235" y="2195391"/>
            <a:ext cx="1324132" cy="221081"/>
          </a:xfrm>
          <a:prstGeom prst="curvedDownArrow">
            <a:avLst>
              <a:gd name="adj1" fmla="val 25000"/>
              <a:gd name="adj2" fmla="val 118518"/>
              <a:gd name="adj3" fmla="val 38276"/>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grpSp>
        <p:nvGrpSpPr>
          <p:cNvPr id="46" name="Group 45"/>
          <p:cNvGrpSpPr/>
          <p:nvPr/>
        </p:nvGrpSpPr>
        <p:grpSpPr>
          <a:xfrm>
            <a:off x="166466" y="1458620"/>
            <a:ext cx="3879154" cy="4986809"/>
            <a:chOff x="114300" y="1524000"/>
            <a:chExt cx="3879154" cy="4986809"/>
          </a:xfrm>
          <a:solidFill>
            <a:schemeClr val="bg1">
              <a:lumMod val="50000"/>
              <a:lumOff val="50000"/>
            </a:schemeClr>
          </a:solidFill>
        </p:grpSpPr>
        <p:sp>
          <p:nvSpPr>
            <p:cNvPr id="47" name="Down Arrow 46"/>
            <p:cNvSpPr/>
            <p:nvPr/>
          </p:nvSpPr>
          <p:spPr>
            <a:xfrm>
              <a:off x="114300" y="1524000"/>
              <a:ext cx="3409949" cy="114300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First</a:t>
              </a:r>
              <a:endParaRPr lang="en-US" sz="4000" b="1" dirty="0"/>
            </a:p>
          </p:txBody>
        </p:sp>
        <p:grpSp>
          <p:nvGrpSpPr>
            <p:cNvPr id="48" name="Group 16"/>
            <p:cNvGrpSpPr/>
            <p:nvPr/>
          </p:nvGrpSpPr>
          <p:grpSpPr>
            <a:xfrm>
              <a:off x="114300" y="2819400"/>
              <a:ext cx="3409949" cy="1009650"/>
              <a:chOff x="323850" y="3009900"/>
              <a:chExt cx="3810000" cy="1009650"/>
            </a:xfrm>
            <a:grpFill/>
          </p:grpSpPr>
          <p:sp>
            <p:nvSpPr>
              <p:cNvPr id="57" name="Down Arrow 56"/>
              <p:cNvSpPr/>
              <p:nvPr/>
            </p:nvSpPr>
            <p:spPr>
              <a:xfrm flipV="1">
                <a:off x="323850" y="30099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 </a:t>
                </a:r>
                <a:endParaRPr lang="en-US" sz="4000" b="1" dirty="0"/>
              </a:p>
            </p:txBody>
          </p:sp>
          <p:sp>
            <p:nvSpPr>
              <p:cNvPr id="58" name="Down Arrow 57"/>
              <p:cNvSpPr/>
              <p:nvPr/>
            </p:nvSpPr>
            <p:spPr>
              <a:xfrm>
                <a:off x="323850" y="33528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Then</a:t>
                </a:r>
                <a:endParaRPr lang="en-US" sz="4000" b="1" dirty="0"/>
              </a:p>
            </p:txBody>
          </p:sp>
        </p:grpSp>
        <p:grpSp>
          <p:nvGrpSpPr>
            <p:cNvPr id="49" name="Group 17"/>
            <p:cNvGrpSpPr/>
            <p:nvPr/>
          </p:nvGrpSpPr>
          <p:grpSpPr>
            <a:xfrm>
              <a:off x="114300" y="3981450"/>
              <a:ext cx="3448049" cy="1009650"/>
              <a:chOff x="323850" y="3009900"/>
              <a:chExt cx="3810000" cy="1009650"/>
            </a:xfrm>
            <a:grpFill/>
          </p:grpSpPr>
          <p:sp>
            <p:nvSpPr>
              <p:cNvPr id="55" name="Down Arrow 54"/>
              <p:cNvSpPr/>
              <p:nvPr/>
            </p:nvSpPr>
            <p:spPr>
              <a:xfrm flipV="1">
                <a:off x="323850" y="30099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 </a:t>
                </a:r>
                <a:endParaRPr lang="en-US" sz="4000" b="1" dirty="0"/>
              </a:p>
            </p:txBody>
          </p:sp>
          <p:sp>
            <p:nvSpPr>
              <p:cNvPr id="56" name="Down Arrow 55"/>
              <p:cNvSpPr/>
              <p:nvPr/>
            </p:nvSpPr>
            <p:spPr>
              <a:xfrm>
                <a:off x="323850" y="33528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Next</a:t>
                </a:r>
                <a:endParaRPr lang="en-US" sz="4000" b="1" dirty="0"/>
              </a:p>
            </p:txBody>
          </p:sp>
        </p:grpSp>
        <p:grpSp>
          <p:nvGrpSpPr>
            <p:cNvPr id="50" name="Group 33"/>
            <p:cNvGrpSpPr/>
            <p:nvPr/>
          </p:nvGrpSpPr>
          <p:grpSpPr>
            <a:xfrm>
              <a:off x="133350" y="5219700"/>
              <a:ext cx="3390899" cy="1009650"/>
              <a:chOff x="323850" y="3009900"/>
              <a:chExt cx="3810000" cy="1009650"/>
            </a:xfrm>
            <a:grpFill/>
          </p:grpSpPr>
          <p:sp>
            <p:nvSpPr>
              <p:cNvPr id="53" name="Down Arrow 52"/>
              <p:cNvSpPr/>
              <p:nvPr/>
            </p:nvSpPr>
            <p:spPr>
              <a:xfrm flipV="1">
                <a:off x="323850" y="30099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 </a:t>
                </a:r>
                <a:endParaRPr lang="en-US" sz="4000" b="1" dirty="0"/>
              </a:p>
            </p:txBody>
          </p:sp>
          <p:sp>
            <p:nvSpPr>
              <p:cNvPr id="54" name="Down Arrow 53"/>
              <p:cNvSpPr/>
              <p:nvPr/>
            </p:nvSpPr>
            <p:spPr>
              <a:xfrm>
                <a:off x="323850" y="3352800"/>
                <a:ext cx="3810000" cy="666750"/>
              </a:xfrm>
              <a:prstGeom prst="down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Ongoing</a:t>
                </a:r>
                <a:endParaRPr lang="en-US" sz="2800" b="1" dirty="0"/>
              </a:p>
            </p:txBody>
          </p:sp>
        </p:grpSp>
        <p:sp>
          <p:nvSpPr>
            <p:cNvPr id="51" name="Bent-Up Arrow 50"/>
            <p:cNvSpPr/>
            <p:nvPr/>
          </p:nvSpPr>
          <p:spPr>
            <a:xfrm rot="16200000">
              <a:off x="1195454" y="3619499"/>
              <a:ext cx="4757799" cy="838200"/>
            </a:xfrm>
            <a:prstGeom prst="bentUpArrow">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1404633" y="6285178"/>
              <a:ext cx="2588821" cy="225631"/>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p:cNvSpPr>
            <a:spLocks noGrp="1"/>
          </p:cNvSpPr>
          <p:nvPr>
            <p:ph type="sldNum" sz="quarter" idx="12"/>
          </p:nvPr>
        </p:nvSpPr>
        <p:spPr/>
        <p:txBody>
          <a:bodyPr/>
          <a:lstStyle/>
          <a:p>
            <a:pPr>
              <a:defRPr/>
            </a:pPr>
            <a:fld id="{D7491DD7-576A-4572-9584-7E1C727197DC}" type="slidenum">
              <a:rPr lang="en-US" smtClean="0"/>
              <a:pPr>
                <a:defRPr/>
              </a:pPr>
              <a:t>9</a:t>
            </a:fld>
            <a:endParaRPr lang="en-US" dirty="0"/>
          </a:p>
        </p:txBody>
      </p:sp>
    </p:spTree>
    <p:extLst>
      <p:ext uri="{BB962C8B-B14F-4D97-AF65-F5344CB8AC3E}">
        <p14:creationId xmlns:p14="http://schemas.microsoft.com/office/powerpoint/2010/main" val="25038511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1"/>
                                        </p:tgtEl>
                                      </p:cBhvr>
                                    </p:animEffect>
                                    <p:set>
                                      <p:cBhvr>
                                        <p:cTn id="10" dur="1" fill="hold">
                                          <p:stCondLst>
                                            <p:cond delay="499"/>
                                          </p:stCondLst>
                                        </p:cTn>
                                        <p:tgtEl>
                                          <p:spTgt spid="41"/>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43"/>
                                        </p:tgtEl>
                                      </p:cBhvr>
                                    </p:animEffect>
                                    <p:set>
                                      <p:cBhvr>
                                        <p:cTn id="14" dur="1" fill="hold">
                                          <p:stCondLst>
                                            <p:cond delay="499"/>
                                          </p:stCondLst>
                                        </p:cTn>
                                        <p:tgtEl>
                                          <p:spTgt spid="43"/>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grpId="0" nodeType="after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par>
                          <p:cTn id="32" fill="hold">
                            <p:stCondLst>
                              <p:cond delay="2000"/>
                            </p:stCondLst>
                            <p:childTnLst>
                              <p:par>
                                <p:cTn id="33" presetID="10" presetClass="exit" presetSubtype="0" fill="hold" grpId="0" nodeType="afterEffect">
                                  <p:stCondLst>
                                    <p:cond delay="0"/>
                                  </p:stCondLst>
                                  <p:childTnLst>
                                    <p:animEffect transition="out" filter="fade">
                                      <p:cBhvr>
                                        <p:cTn id="34" dur="500"/>
                                        <p:tgtEl>
                                          <p:spTgt spid="45"/>
                                        </p:tgtEl>
                                      </p:cBhvr>
                                    </p:animEffect>
                                    <p:set>
                                      <p:cBhvr>
                                        <p:cTn id="35" dur="1" fill="hold">
                                          <p:stCondLst>
                                            <p:cond delay="499"/>
                                          </p:stCondLst>
                                        </p:cTn>
                                        <p:tgtEl>
                                          <p:spTgt spid="45"/>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3500"/>
                            </p:stCondLst>
                            <p:childTnLst>
                              <p:par>
                                <p:cTn id="57" presetID="1"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5" grpId="0" animBg="1"/>
      <p:bldP spid="22" grpId="0" animBg="1"/>
      <p:bldP spid="23" grpId="0" animBg="1"/>
      <p:bldP spid="24" grpId="0" animBg="1"/>
      <p:bldP spid="25" grpId="0" animBg="1"/>
      <p:bldP spid="26" grpId="0" animBg="1"/>
      <p:bldP spid="27" grpId="0" animBg="1"/>
      <p:bldP spid="17" grpId="0" animBg="1"/>
      <p:bldP spid="37" grpId="0" animBg="1"/>
      <p:bldP spid="38" grpId="0" animBg="1"/>
      <p:bldP spid="40"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S030002245">
  <a:themeElements>
    <a:clrScheme name="Custom 41">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0D335E"/>
      </a:hlink>
      <a:folHlink>
        <a:srgbClr val="0D335E"/>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S030002245">
  <a:themeElements>
    <a:clrScheme name="Custom 17">
      <a:dk1>
        <a:srgbClr val="0F1540"/>
      </a:dk1>
      <a:lt1>
        <a:srgbClr val="FFFFFF"/>
      </a:lt1>
      <a:dk2>
        <a:srgbClr val="59564B"/>
      </a:dk2>
      <a:lt2>
        <a:srgbClr val="DFDAC7"/>
      </a:lt2>
      <a:accent1>
        <a:srgbClr val="0C631B"/>
      </a:accent1>
      <a:accent2>
        <a:srgbClr val="C00000"/>
      </a:accent2>
      <a:accent3>
        <a:srgbClr val="78AC35"/>
      </a:accent3>
      <a:accent4>
        <a:srgbClr val="35ACA2"/>
      </a:accent4>
      <a:accent5>
        <a:srgbClr val="4083CF"/>
      </a:accent5>
      <a:accent6>
        <a:srgbClr val="0D335E"/>
      </a:accent6>
      <a:hlink>
        <a:srgbClr val="1A5651"/>
      </a:hlink>
      <a:folHlink>
        <a:srgbClr val="35ACA2"/>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9C5B8C6D-0134-492D-96D6-F86F5BB3078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7208A54-2497-4F91-A889-8B71D4E10B0F}">
  <ds:schemaRefs>
    <ds:schemaRef ds:uri="http://schemas.microsoft.com/sharepoint/v3/contenttype/forms"/>
  </ds:schemaRefs>
</ds:datastoreItem>
</file>

<file path=customXml/itemProps3.xml><?xml version="1.0" encoding="utf-8"?>
<ds:datastoreItem xmlns:ds="http://schemas.openxmlformats.org/officeDocument/2006/customXml" ds:itemID="{3B44A275-7C7D-41A0-94DF-093C6988DB74}">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
  <TotalTime>18459</TotalTime>
  <Words>2487</Words>
  <Application>Microsoft Office PowerPoint</Application>
  <PresentationFormat>On-screen Show (4:3)</PresentationFormat>
  <Paragraphs>267</Paragraphs>
  <Slides>16</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Berlin Sans FB Demi</vt:lpstr>
      <vt:lpstr>Calibri</vt:lpstr>
      <vt:lpstr>Futura Bk</vt:lpstr>
      <vt:lpstr>Gadget</vt:lpstr>
      <vt:lpstr>Garamond</vt:lpstr>
      <vt:lpstr>Questrial</vt:lpstr>
      <vt:lpstr>TS030002245</vt:lpstr>
      <vt:lpstr>1_TS030002245</vt:lpstr>
      <vt:lpstr>Using the Revised Sample IEP Forms –  A Panel Discussion</vt:lpstr>
      <vt:lpstr>Today’s Panel</vt:lpstr>
      <vt:lpstr> Results Driven Accountability (RDA) Why All the Changes?</vt:lpstr>
      <vt:lpstr>Stakeholder Involvement </vt:lpstr>
      <vt:lpstr>RDA: PCSA and  Sample IEP Forms</vt:lpstr>
      <vt:lpstr>What is a CCR IEP?</vt:lpstr>
      <vt:lpstr>PowerPoint Presentation</vt:lpstr>
      <vt:lpstr> CCR IEP 5 Beliefs</vt:lpstr>
      <vt:lpstr>College and Career Ready IEP 5 Step Process </vt:lpstr>
      <vt:lpstr>Effects of Disability </vt:lpstr>
      <vt:lpstr>Disability-Related Needs </vt:lpstr>
      <vt:lpstr>Disability-Related Needs</vt:lpstr>
      <vt:lpstr>What’s The Focus?  Present Levels, Effects of Disability, and Disability-Related Needs </vt:lpstr>
      <vt:lpstr>For More Information</vt:lpstr>
      <vt:lpstr>Questions for Panel</vt:lpstr>
      <vt:lpstr>Thank you for your time &amp; participation!</vt:lpstr>
    </vt:vector>
  </TitlesOfParts>
  <Company>State of Wisconsin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2010-11 MPS Corrective Action Requirements</dc:title>
  <dc:creator>Jeff Pertl</dc:creator>
  <cp:lastModifiedBy>Saynisch, Heike M.  DPI</cp:lastModifiedBy>
  <cp:revision>1219</cp:revision>
  <cp:lastPrinted>2016-08-18T14:59:23Z</cp:lastPrinted>
  <dcterms:created xsi:type="dcterms:W3CDTF">2011-08-03T18:08:34Z</dcterms:created>
  <dcterms:modified xsi:type="dcterms:W3CDTF">2016-10-06T16:01:08Z</dcterms:modified>
  <cp:category>Education</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TC300022459990</vt:lpwstr>
  </property>
  <property fmtid="{D5CDD505-2E9C-101B-9397-08002B2CF9AE}" pid="3" name="_AdHocReviewCycleID">
    <vt:i4>-801869609</vt:i4>
  </property>
  <property fmtid="{D5CDD505-2E9C-101B-9397-08002B2CF9AE}" pid="4" name="_NewReviewCycle">
    <vt:lpwstr/>
  </property>
  <property fmtid="{D5CDD505-2E9C-101B-9397-08002B2CF9AE}" pid="5" name="_EmailSubject">
    <vt:lpwstr>DPI Conference Presentation Confirmation</vt:lpwstr>
  </property>
  <property fmtid="{D5CDD505-2E9C-101B-9397-08002B2CF9AE}" pid="6" name="_AuthorEmail">
    <vt:lpwstr>Anita.Castro@dpi.wi.gov</vt:lpwstr>
  </property>
  <property fmtid="{D5CDD505-2E9C-101B-9397-08002B2CF9AE}" pid="7" name="_AuthorEmailDisplayName">
    <vt:lpwstr>Castro, Anita  J.   DPI</vt:lpwstr>
  </property>
  <property fmtid="{D5CDD505-2E9C-101B-9397-08002B2CF9AE}" pid="8" name="_PreviousAdHocReviewCycleID">
    <vt:i4>-1877227188</vt:i4>
  </property>
</Properties>
</file>