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sldIdLst>
    <p:sldId id="258" r:id="rId5"/>
    <p:sldId id="293" r:id="rId6"/>
    <p:sldId id="326" r:id="rId7"/>
    <p:sldId id="327" r:id="rId8"/>
    <p:sldId id="322" r:id="rId9"/>
    <p:sldId id="330" r:id="rId10"/>
    <p:sldId id="283" r:id="rId11"/>
    <p:sldId id="321" r:id="rId12"/>
    <p:sldId id="325" r:id="rId13"/>
    <p:sldId id="298" r:id="rId14"/>
    <p:sldId id="323" r:id="rId15"/>
    <p:sldId id="324" r:id="rId16"/>
    <p:sldId id="328" r:id="rId17"/>
    <p:sldId id="331" r:id="rId18"/>
    <p:sldId id="329" r:id="rId1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E0FC8"/>
    <a:srgbClr val="05CDD7"/>
    <a:srgbClr val="5639D4"/>
    <a:srgbClr val="23C83F"/>
    <a:srgbClr val="119EDA"/>
    <a:srgbClr val="1F2264"/>
    <a:srgbClr val="18806C"/>
    <a:srgbClr val="156A5A"/>
    <a:srgbClr val="D3EB43"/>
    <a:srgbClr val="E8F5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8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1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-1830" y="-10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pPr>
              <a:defRPr/>
            </a:pPr>
            <a:fld id="{EFD94392-0EC6-487E-A323-3AAB8EFF1E88}" type="datetimeFigureOut">
              <a:rPr lang="en-US"/>
              <a:pPr>
                <a:defRPr/>
              </a:pPr>
              <a:t>10/6/2016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3" tIns="48327" rIns="96653" bIns="4832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pPr>
              <a:defRPr/>
            </a:pPr>
            <a:fld id="{B8DB3C69-16F6-466A-B3B3-DB0E2089E1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2887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DB3C69-16F6-466A-B3B3-DB0E2089E12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546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Weist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M.D., Evans, S.W., &amp; Lever, N.A. (2003).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Handbook of school mental health programs: Advancing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practice and research.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 York, NY: Kluwer Academic/Plenum Publishers.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DB3C69-16F6-466A-B3B3-DB0E2089E12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64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Mettrick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J., Lever, N., McLaughlin, M., &amp;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Weist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M. (June, 2007).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Persistently Dangerous Schools: Roles for School Mental Health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Baltimore, MD: Center for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School Mental Health, Department of Psychiatry, University of Maryland School of Medicine.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DB3C69-16F6-466A-B3B3-DB0E2089E12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041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Has remained</a:t>
            </a:r>
            <a:r>
              <a:rPr lang="en-US" baseline="0" dirty="0" smtClean="0"/>
              <a:t> fairly constant, yet we know that the needs of students and the mental health concerns are on the rise.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DB3C69-16F6-466A-B3B3-DB0E2089E12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158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School Mental Health Framework  Anecdotal</a:t>
            </a:r>
            <a:r>
              <a:rPr lang="en-US" baseline="0" dirty="0" smtClean="0"/>
              <a:t> information  NITT SMHRP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DB3C69-16F6-466A-B3B3-DB0E2089E12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1802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Share the story</a:t>
            </a:r>
            <a:r>
              <a:rPr lang="en-US" baseline="0" dirty="0" smtClean="0"/>
              <a:t> of starting up River Cities High School.  Share one or two stories about kids 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DB3C69-16F6-466A-B3B3-DB0E2089E12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5122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DB3C69-16F6-466A-B3B3-DB0E2089E12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1497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http://www.k12.wa.us/SecondaryEducation/pubdocs/SchoolMentalHealthToolKit-ReferralPathways.pdf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DB3C69-16F6-466A-B3B3-DB0E2089E12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718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009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9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557C1-5F6C-45FA-BF00-FA3393B52152}" type="datetimeFigureOut">
              <a:rPr lang="en-US"/>
              <a:pPr>
                <a:defRPr/>
              </a:pPr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5A1AF-0FAF-4A43-BF78-FFD67272E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9A7B3-B36C-45AF-A0D5-195A2ED8EEF1}" type="datetimeFigureOut">
              <a:rPr lang="en-US"/>
              <a:pPr>
                <a:defRPr/>
              </a:pPr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7F450-B010-44F3-A87C-A52A6F362B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72F6B-04C2-4D48-84CC-8B68B19FCD8F}" type="datetimeFigureOut">
              <a:rPr lang="en-US"/>
              <a:pPr>
                <a:defRPr/>
              </a:pPr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CE99B-75FC-4C07-9182-8D8CEE233C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3415E-5B39-4CD8-A8E4-32608CD6D61F}" type="datetimeFigureOut">
              <a:rPr lang="en-US"/>
              <a:pPr>
                <a:defRPr/>
              </a:pPr>
              <a:t>10/6/2016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91DD7-576A-4572-9584-7E1C727197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B72CD-9738-4307-983B-810B3FBFC3F3}" type="datetimeFigureOut">
              <a:rPr lang="en-US"/>
              <a:pPr>
                <a:defRPr/>
              </a:pPr>
              <a:t>10/6/2016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A02BE-CE23-4449-BB2F-1CABC19271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6D289-C583-4BF2-8E87-21AE747C48CC}" type="datetimeFigureOut">
              <a:rPr lang="en-US"/>
              <a:pPr>
                <a:defRPr/>
              </a:pPr>
              <a:t>10/6/2016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101D5-1458-4871-B908-3E0241C4C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alphaModFix amt="76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D6C59D-F18C-4773-9645-551455268564}" type="datetimeFigureOut">
              <a:rPr lang="en-US"/>
              <a:pPr>
                <a:defRPr/>
              </a:pPr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B01E32-8237-40D5-A2A8-5E73551FA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DPIlogo.jpg"/>
          <p:cNvPicPr>
            <a:picLocks noChangeAspect="1"/>
          </p:cNvPicPr>
          <p:nvPr userDrawn="1"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21600" y="6161238"/>
            <a:ext cx="1287780" cy="619038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transition spd="slow">
    <p:fade thruBlk="1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Gadget"/>
          <a:ea typeface="+mj-ea"/>
          <a:cs typeface="Gadget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pi.wi.gov/sites/default/files/imce/sspw/pdf/mhmouguidancedoc.pdf" TargetMode="External"/><Relationship Id="rId2" Type="http://schemas.openxmlformats.org/officeDocument/2006/relationships/hyperlink" Target="http://www.k12.wa.us/SecondaryEducation/pubdocs/SchoolMentalHealthToolKit-ReferralPathways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pPr eaLnBrk="1" hangingPunct="1">
              <a:spcAft>
                <a:spcPts val="0"/>
              </a:spcAft>
              <a:defRPr/>
            </a:pPr>
            <a:r>
              <a:rPr lang="en-US" sz="5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dget"/>
                <a:cs typeface="Gadget"/>
              </a:rPr>
              <a:t>School Based Mental Health</a:t>
            </a:r>
            <a:endParaRPr lang="en-US" sz="5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dget"/>
              <a:cs typeface="Gadge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2440" y="1676400"/>
            <a:ext cx="801624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Supporting Guidance for Schools Entering into Outside Partnerships</a:t>
            </a:r>
          </a:p>
          <a:p>
            <a:endParaRPr lang="en-US" sz="4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endParaRPr lang="en-US" sz="40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endParaRPr lang="en-US" sz="4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US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Christie Gause-Bemis, </a:t>
            </a:r>
            <a:r>
              <a:rPr lang="en-US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MSW,LCSW</a:t>
            </a:r>
          </a:p>
          <a:p>
            <a:r>
              <a:rPr lang="en-US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Wisconsin Department of Public Instruction</a:t>
            </a:r>
            <a:endParaRPr 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1F2264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 smtClean="0">
                <a:solidFill>
                  <a:srgbClr val="CCFFCC"/>
                </a:solidFill>
              </a:rPr>
              <a:t>Components of an MOU</a:t>
            </a:r>
            <a:endParaRPr lang="en-US" i="1" dirty="0">
              <a:solidFill>
                <a:srgbClr val="CCFFCC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60519"/>
          </a:xfrm>
        </p:spPr>
        <p:txBody>
          <a:bodyPr/>
          <a:lstStyle/>
          <a:p>
            <a:r>
              <a:rPr lang="en-US" dirty="0" smtClean="0"/>
              <a:t>What are the goals of collaboration and outcomes?</a:t>
            </a:r>
          </a:p>
          <a:p>
            <a:r>
              <a:rPr lang="en-US" dirty="0" smtClean="0"/>
              <a:t>Any special training?</a:t>
            </a:r>
          </a:p>
          <a:p>
            <a:r>
              <a:rPr lang="en-US" dirty="0" smtClean="0"/>
              <a:t>Communication? Crisis?</a:t>
            </a:r>
          </a:p>
          <a:p>
            <a:r>
              <a:rPr lang="en-US" dirty="0" smtClean="0"/>
              <a:t>Contact person at the school?</a:t>
            </a:r>
          </a:p>
          <a:p>
            <a:r>
              <a:rPr lang="en-US" dirty="0" smtClean="0"/>
              <a:t>Confidential environment for service delivery?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  <a:lumOff val="25000"/>
            </a:schemeClr>
          </a:solidFill>
        </p:spPr>
        <p:txBody>
          <a:bodyPr/>
          <a:lstStyle/>
          <a:p>
            <a:r>
              <a:rPr lang="en-US" i="1" dirty="0">
                <a:solidFill>
                  <a:srgbClr val="CCFFCC"/>
                </a:solidFill>
              </a:rPr>
              <a:t>Components </a:t>
            </a:r>
            <a:r>
              <a:rPr lang="en-US" i="1" dirty="0" smtClean="0">
                <a:solidFill>
                  <a:srgbClr val="CCFFCC"/>
                </a:solidFill>
              </a:rPr>
              <a:t>of </a:t>
            </a:r>
            <a:r>
              <a:rPr lang="en-US" i="1" dirty="0">
                <a:solidFill>
                  <a:srgbClr val="CCFFCC"/>
                </a:solidFill>
              </a:rPr>
              <a:t>an </a:t>
            </a:r>
            <a:r>
              <a:rPr lang="en-US" i="1" dirty="0" smtClean="0">
                <a:solidFill>
                  <a:srgbClr val="CCFFCC"/>
                </a:solidFill>
              </a:rPr>
              <a:t>MOU,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collection?</a:t>
            </a:r>
          </a:p>
          <a:p>
            <a:r>
              <a:rPr lang="en-US" dirty="0" smtClean="0"/>
              <a:t>Follow up communication?</a:t>
            </a:r>
          </a:p>
          <a:p>
            <a:r>
              <a:rPr lang="en-US" dirty="0" smtClean="0"/>
              <a:t>Communication of availability of services to parents and youth and staff?</a:t>
            </a:r>
          </a:p>
          <a:p>
            <a:r>
              <a:rPr lang="en-US" dirty="0" smtClean="0"/>
              <a:t>Releases and informed consent?</a:t>
            </a:r>
          </a:p>
          <a:p>
            <a:r>
              <a:rPr lang="en-US" dirty="0" smtClean="0"/>
              <a:t>Meeting the needs?</a:t>
            </a:r>
          </a:p>
          <a:p>
            <a:r>
              <a:rPr lang="en-US" dirty="0" smtClean="0"/>
              <a:t>Any school policies or procedures communicated to providers?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811129"/>
      </p:ext>
    </p:extLst>
  </p:cSld>
  <p:clrMapOvr>
    <a:masterClrMapping/>
  </p:clrMapOvr>
  <p:transition spd="slow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  <a:lumOff val="25000"/>
            </a:schemeClr>
          </a:solidFill>
        </p:spPr>
        <p:txBody>
          <a:bodyPr/>
          <a:lstStyle/>
          <a:p>
            <a:r>
              <a:rPr lang="en-US" i="1" dirty="0">
                <a:solidFill>
                  <a:srgbClr val="CCFFCC"/>
                </a:solidFill>
              </a:rPr>
              <a:t>Components </a:t>
            </a:r>
            <a:r>
              <a:rPr lang="en-US" i="1" dirty="0" smtClean="0">
                <a:solidFill>
                  <a:srgbClr val="CCFFCC"/>
                </a:solidFill>
              </a:rPr>
              <a:t>of an MOU,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Agreements on space, equipment, supplies or other costs</a:t>
            </a:r>
          </a:p>
          <a:p>
            <a:r>
              <a:rPr lang="en-US" dirty="0" smtClean="0"/>
              <a:t>Summer months?</a:t>
            </a:r>
          </a:p>
          <a:p>
            <a:r>
              <a:rPr lang="en-US" dirty="0" smtClean="0"/>
              <a:t>Records kept?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021229"/>
      </p:ext>
    </p:extLst>
  </p:cSld>
  <p:clrMapOvr>
    <a:masterClrMapping/>
  </p:clrMapOvr>
  <p:transition spd="slow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Referral Pathways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roles and responsibilities</a:t>
            </a:r>
          </a:p>
          <a:p>
            <a:r>
              <a:rPr lang="en-US" dirty="0" smtClean="0"/>
              <a:t>Clarify the process to manage referrals</a:t>
            </a:r>
          </a:p>
          <a:p>
            <a:r>
              <a:rPr lang="en-US" dirty="0" smtClean="0"/>
              <a:t>Share information efficiently</a:t>
            </a:r>
          </a:p>
          <a:p>
            <a:r>
              <a:rPr lang="en-US" dirty="0" smtClean="0"/>
              <a:t>Monitor efficacy of Evidence Based Interventions</a:t>
            </a:r>
          </a:p>
          <a:p>
            <a:r>
              <a:rPr lang="en-US" dirty="0" smtClean="0"/>
              <a:t>Make decisions on level of intervention, modality collaboratively </a:t>
            </a:r>
          </a:p>
          <a:p>
            <a:r>
              <a:rPr lang="en-US" dirty="0" smtClean="0"/>
              <a:t>Engage Youth voice and family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672527"/>
      </p:ext>
    </p:extLst>
  </p:cSld>
  <p:clrMapOvr>
    <a:masterClrMapping/>
  </p:clrMapOvr>
  <p:transition spd="slow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3642" y="2381622"/>
            <a:ext cx="4196715" cy="3160817"/>
          </a:xfrm>
        </p:spPr>
      </p:pic>
    </p:spTree>
    <p:extLst>
      <p:ext uri="{BB962C8B-B14F-4D97-AF65-F5344CB8AC3E}">
        <p14:creationId xmlns:p14="http://schemas.microsoft.com/office/powerpoint/2010/main" val="3634090156"/>
      </p:ext>
    </p:extLst>
  </p:cSld>
  <p:clrMapOvr>
    <a:masterClrMapping/>
  </p:clrMapOvr>
  <p:transition spd="slow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ToolKit-ReferralPathways.pdf</a:t>
            </a:r>
            <a:endParaRPr lang="en-US" dirty="0" smtClean="0"/>
          </a:p>
          <a:p>
            <a:r>
              <a:rPr lang="en-US" dirty="0" smtClean="0"/>
              <a:t>DPI MOU Guidance and Referral Pathways Guidance</a:t>
            </a:r>
            <a:r>
              <a:rPr lang="en-US" dirty="0"/>
              <a:t>: 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dpi.wi.gov/sites/default/files/imce/sspw/pdf/mhmouguidancedoc.pdf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780288"/>
      </p:ext>
    </p:extLst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1F2264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1143000"/>
          </a:xfrm>
        </p:spPr>
        <p:txBody>
          <a:bodyPr/>
          <a:lstStyle/>
          <a:p>
            <a:r>
              <a:rPr lang="en-US" sz="3600" dirty="0" smtClean="0"/>
              <a:t>Objectives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1649185"/>
            <a:ext cx="5727700" cy="4764315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What is possible….?</a:t>
            </a:r>
            <a:endParaRPr lang="en-US" sz="3600" b="1" dirty="0" smtClean="0"/>
          </a:p>
          <a:p>
            <a:pPr>
              <a:buNone/>
            </a:pPr>
            <a:r>
              <a:rPr lang="en-US" sz="3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Memorandum of Understanding Guidance</a:t>
            </a:r>
            <a:endParaRPr lang="en-US" sz="3600" b="1" dirty="0" smtClean="0"/>
          </a:p>
          <a:p>
            <a:pPr>
              <a:buNone/>
            </a:pPr>
            <a:r>
              <a:rPr lang="en-US" sz="3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Referral Pathways</a:t>
            </a:r>
            <a:endParaRPr lang="en-US" sz="3600" b="1" dirty="0" smtClean="0"/>
          </a:p>
          <a:p>
            <a:pPr marL="274320" indent="-274320">
              <a:buNone/>
            </a:pPr>
            <a:r>
              <a:rPr lang="en-US" sz="3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Guidance on Community Partnerships</a:t>
            </a:r>
          </a:p>
          <a:p>
            <a:pPr marL="400050" lvl="1" indent="0">
              <a:buNone/>
            </a:pPr>
            <a:endParaRPr lang="en-US" sz="2200" i="1" dirty="0" smtClean="0">
              <a:solidFill>
                <a:schemeClr val="accent1"/>
              </a:solidFill>
            </a:endParaRPr>
          </a:p>
          <a:p>
            <a:pPr marL="274320" indent="-274320">
              <a:spcAft>
                <a:spcPts val="1200"/>
              </a:spcAft>
            </a:pPr>
            <a:endParaRPr lang="en-US" sz="2600" i="1" dirty="0" smtClean="0">
              <a:solidFill>
                <a:schemeClr val="accent1"/>
              </a:solidFill>
            </a:endParaRPr>
          </a:p>
          <a:p>
            <a:pPr marL="274320" indent="-274320">
              <a:buNone/>
            </a:pPr>
            <a:endParaRPr lang="en-US" sz="1800" i="1" dirty="0" smtClean="0">
              <a:ln>
                <a:solidFill>
                  <a:srgbClr val="0C631B"/>
                </a:solidFill>
              </a:ln>
              <a:solidFill>
                <a:srgbClr val="156A5A"/>
              </a:solidFill>
            </a:endParaRPr>
          </a:p>
          <a:p>
            <a:pPr marL="274320" indent="-274320">
              <a:buNone/>
            </a:pPr>
            <a:endParaRPr lang="en-US" sz="1800" i="1" dirty="0" smtClean="0">
              <a:ln>
                <a:solidFill>
                  <a:srgbClr val="0C631B"/>
                </a:solidFill>
              </a:ln>
              <a:solidFill>
                <a:srgbClr val="156A5A"/>
              </a:solidFill>
            </a:endParaRPr>
          </a:p>
          <a:p>
            <a:pPr marL="274320" indent="-274320">
              <a:buNone/>
            </a:pPr>
            <a:endParaRPr lang="en-US" sz="2400" b="1" dirty="0" smtClean="0"/>
          </a:p>
          <a:p>
            <a:pPr marL="274320" indent="-274320"/>
            <a:endParaRPr lang="en-US" sz="2200" i="1" dirty="0" smtClean="0">
              <a:solidFill>
                <a:schemeClr val="accent1"/>
              </a:solidFill>
            </a:endParaRPr>
          </a:p>
          <a:p>
            <a:pPr marL="674370" lvl="1" indent="-274320"/>
            <a:endParaRPr lang="en-US" sz="2200" i="1" dirty="0" smtClean="0">
              <a:solidFill>
                <a:schemeClr val="accent1"/>
              </a:solidFill>
            </a:endParaRPr>
          </a:p>
          <a:p>
            <a:pPr marL="674370" lvl="1" indent="-274320"/>
            <a:endParaRPr lang="en-US" sz="22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…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core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elements of a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full continuum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of high quality, evidence-based mental health programming in schools,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which includes 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mental health </a:t>
            </a:r>
            <a:r>
              <a:rPr lang="en-US" sz="2800" b="1" dirty="0">
                <a:solidFill>
                  <a:schemeClr val="bg2">
                    <a:lumMod val="50000"/>
                  </a:schemeClr>
                </a:solidFill>
              </a:rPr>
              <a:t>promotion, prevention, early identification 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and </a:t>
            </a:r>
            <a:r>
              <a:rPr lang="en-US" sz="2800" b="1" dirty="0">
                <a:solidFill>
                  <a:schemeClr val="bg2">
                    <a:lumMod val="50000"/>
                  </a:schemeClr>
                </a:solidFill>
              </a:rPr>
              <a:t>intervention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crisis intervention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, teacher consultation, school staff professional development and resource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sharing.  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Community ….based 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school mental health programs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 expand on or </a:t>
            </a:r>
            <a:r>
              <a:rPr lang="en-US" sz="2800" u="sng" dirty="0">
                <a:solidFill>
                  <a:schemeClr val="bg2">
                    <a:lumMod val="50000"/>
                  </a:schemeClr>
                </a:solidFill>
              </a:rPr>
              <a:t>augment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services that 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already exist in schools—for example, the work of school psychologists, social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workers, counselors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, and educators that focuses on assessing and improving children’s emotional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and behavioral functioning.  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863008"/>
      </p:ext>
    </p:extLst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Expanded school mental health programs offer the opportunity for  community and school staff to come together in improving success for all students.</a:t>
            </a:r>
          </a:p>
        </p:txBody>
      </p:sp>
    </p:spTree>
    <p:extLst>
      <p:ext uri="{BB962C8B-B14F-4D97-AF65-F5344CB8AC3E}">
        <p14:creationId xmlns:p14="http://schemas.microsoft.com/office/powerpoint/2010/main" val="209897649"/>
      </p:ext>
    </p:extLst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School Based Providers</a:t>
            </a:r>
            <a:endParaRPr lang="en-US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52806" y="1600200"/>
            <a:ext cx="8038388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730540"/>
      </p:ext>
    </p:extLst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Health in Youth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7760"/>
            <a:ext cx="8229600" cy="4525963"/>
          </a:xfrm>
        </p:spPr>
        <p:txBody>
          <a:bodyPr/>
          <a:lstStyle/>
          <a:p>
            <a:r>
              <a:rPr lang="en-US" dirty="0" smtClean="0"/>
              <a:t>1 in 5 dealing with a mental health issue</a:t>
            </a:r>
          </a:p>
          <a:p>
            <a:r>
              <a:rPr lang="en-US" dirty="0" smtClean="0"/>
              <a:t>20% of students need mental health intervention…Only 30 % of those who need it will get any assistance.</a:t>
            </a:r>
          </a:p>
          <a:p>
            <a:r>
              <a:rPr lang="en-US" dirty="0"/>
              <a:t>The majority of mental illnesses emerge in </a:t>
            </a:r>
            <a:r>
              <a:rPr lang="en-US" dirty="0" smtClean="0"/>
              <a:t>childhood, </a:t>
            </a:r>
            <a:r>
              <a:rPr lang="en-US" dirty="0"/>
              <a:t>yet fewer than half of children who suffer from mental </a:t>
            </a:r>
            <a:r>
              <a:rPr lang="en-US" dirty="0" smtClean="0"/>
              <a:t>illness receive </a:t>
            </a:r>
            <a:r>
              <a:rPr lang="en-US" dirty="0"/>
              <a:t>treatment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 estimated 70% of youth have experienced some form of trauma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215519"/>
      </p:ext>
    </p:extLst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1F2264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What is Possible?</a:t>
            </a:r>
            <a:endParaRPr lang="en-US" sz="3200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66900"/>
            <a:ext cx="7604760" cy="4381500"/>
          </a:xfrm>
        </p:spPr>
        <p:txBody>
          <a:bodyPr/>
          <a:lstStyle/>
          <a:p>
            <a:pPr marL="674370" lvl="1" indent="-274320"/>
            <a:r>
              <a:rPr lang="en-US" sz="4400" dirty="0" smtClean="0">
                <a:solidFill>
                  <a:schemeClr val="accent1"/>
                </a:solidFill>
              </a:rPr>
              <a:t>Beyond the send and fix</a:t>
            </a:r>
          </a:p>
          <a:p>
            <a:pPr marL="674370" lvl="1" indent="-274320"/>
            <a:r>
              <a:rPr lang="en-US" sz="4400" dirty="0" smtClean="0">
                <a:solidFill>
                  <a:schemeClr val="accent1"/>
                </a:solidFill>
              </a:rPr>
              <a:t>Anti-stigma of mental health</a:t>
            </a:r>
          </a:p>
          <a:p>
            <a:pPr marL="674370" lvl="1" indent="-274320"/>
            <a:r>
              <a:rPr lang="en-US" sz="4400" dirty="0" smtClean="0">
                <a:solidFill>
                  <a:schemeClr val="accent1"/>
                </a:solidFill>
              </a:rPr>
              <a:t>Wellness plans for all</a:t>
            </a:r>
          </a:p>
          <a:p>
            <a:pPr marL="674370" lvl="1" indent="-274320"/>
            <a:endParaRPr lang="en-US" sz="22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Benefits of Community Mental Health Providers in Schools</a:t>
            </a:r>
            <a:endParaRPr lang="en-US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Increased access to care</a:t>
            </a:r>
          </a:p>
          <a:p>
            <a:r>
              <a:rPr lang="en-US" dirty="0" smtClean="0"/>
              <a:t>Increase time in the classroom</a:t>
            </a:r>
          </a:p>
          <a:p>
            <a:r>
              <a:rPr lang="en-US" dirty="0" smtClean="0"/>
              <a:t>Deepen the collaboration schools and providers</a:t>
            </a:r>
          </a:p>
          <a:p>
            <a:r>
              <a:rPr lang="en-US" dirty="0" smtClean="0"/>
              <a:t>School as the community for parents</a:t>
            </a:r>
          </a:p>
          <a:p>
            <a:r>
              <a:rPr lang="en-US" dirty="0" smtClean="0"/>
              <a:t>Impact on grades, attendance and behavior</a:t>
            </a:r>
          </a:p>
        </p:txBody>
      </p:sp>
    </p:spTree>
    <p:extLst>
      <p:ext uri="{BB962C8B-B14F-4D97-AF65-F5344CB8AC3E}">
        <p14:creationId xmlns:p14="http://schemas.microsoft.com/office/powerpoint/2010/main" val="1351031263"/>
      </p:ext>
    </p:extLst>
  </p:cSld>
  <p:clrMapOvr>
    <a:masterClrMapping/>
  </p:clrMapOvr>
  <p:transition spd="slow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pi.wi.gov/sites/default/files/imce/sspw/images/mhpyramidgraphic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72668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val 9"/>
          <p:cNvSpPr/>
          <p:nvPr/>
        </p:nvSpPr>
        <p:spPr>
          <a:xfrm>
            <a:off x="5303520" y="1844040"/>
            <a:ext cx="3840480" cy="286512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5349240" y="3017520"/>
            <a:ext cx="1965960" cy="1219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867400" y="3383280"/>
            <a:ext cx="1310640" cy="5638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178040" y="2804160"/>
            <a:ext cx="1813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Referrals to Community Providers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592349"/>
      </p:ext>
    </p:extLst>
  </p:cSld>
  <p:clrMapOvr>
    <a:masterClrMapping/>
  </p:clrMapOvr>
  <p:transition spd="slow">
    <p:fade thruBlk="1"/>
  </p:transition>
</p:sld>
</file>

<file path=ppt/theme/theme1.xml><?xml version="1.0" encoding="utf-8"?>
<a:theme xmlns:a="http://schemas.openxmlformats.org/drawingml/2006/main" name="TS030002245">
  <a:themeElements>
    <a:clrScheme name="Custom 3">
      <a:dk1>
        <a:srgbClr val="0F1540"/>
      </a:dk1>
      <a:lt1>
        <a:srgbClr val="FFFFFF"/>
      </a:lt1>
      <a:dk2>
        <a:srgbClr val="59564B"/>
      </a:dk2>
      <a:lt2>
        <a:srgbClr val="DFDAC7"/>
      </a:lt2>
      <a:accent1>
        <a:srgbClr val="0C631B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Garamond Futura">
      <a:majorFont>
        <a:latin typeface="Garamond"/>
        <a:ea typeface=""/>
        <a:cs typeface=""/>
      </a:majorFont>
      <a:minorFont>
        <a:latin typeface="Futura B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D7208A54-2497-4F91-A889-8B71D4E10B0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B44A275-7C7D-41A0-94DF-093C6988DB74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3.xml><?xml version="1.0" encoding="utf-8"?>
<ds:datastoreItem xmlns:ds="http://schemas.openxmlformats.org/officeDocument/2006/customXml" ds:itemID="{9C5B8C6D-0134-492D-96D6-F86F5BB3078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4582</TotalTime>
  <Words>576</Words>
  <Application>Microsoft Office PowerPoint</Application>
  <PresentationFormat>On-screen Show (4:3)</PresentationFormat>
  <Paragraphs>81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Futura Bk</vt:lpstr>
      <vt:lpstr>Gadget</vt:lpstr>
      <vt:lpstr>Garamond</vt:lpstr>
      <vt:lpstr>TS030002245</vt:lpstr>
      <vt:lpstr>School Based Mental Health</vt:lpstr>
      <vt:lpstr>Objectives </vt:lpstr>
      <vt:lpstr>PowerPoint Presentation</vt:lpstr>
      <vt:lpstr>PowerPoint Presentation</vt:lpstr>
      <vt:lpstr>School Based Providers</vt:lpstr>
      <vt:lpstr>Mental Health in Youth</vt:lpstr>
      <vt:lpstr>What is Possible?</vt:lpstr>
      <vt:lpstr>Benefits of Community Mental Health Providers in Schools</vt:lpstr>
      <vt:lpstr>PowerPoint Presentation</vt:lpstr>
      <vt:lpstr>Components of an MOU</vt:lpstr>
      <vt:lpstr>Components of an MOU, cont.</vt:lpstr>
      <vt:lpstr>Components of an MOU, cont.</vt:lpstr>
      <vt:lpstr>Referral Pathways</vt:lpstr>
      <vt:lpstr>PowerPoint Presentation</vt:lpstr>
      <vt:lpstr>Resources</vt:lpstr>
    </vt:vector>
  </TitlesOfParts>
  <Company>State of Wisconsin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2010-11 MPS Corrective Action Requirements</dc:title>
  <dc:creator>Jeff Pertl</dc:creator>
  <cp:lastModifiedBy>Saynisch, Heike M.  DPI</cp:lastModifiedBy>
  <cp:revision>236</cp:revision>
  <cp:lastPrinted>2010-11-08T23:29:36Z</cp:lastPrinted>
  <dcterms:created xsi:type="dcterms:W3CDTF">2011-08-03T18:08:34Z</dcterms:created>
  <dcterms:modified xsi:type="dcterms:W3CDTF">2016-10-06T16:39:56Z</dcterms:modified>
  <cp:category>Education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TC300022459990</vt:lpwstr>
  </property>
  <property fmtid="{D5CDD505-2E9C-101B-9397-08002B2CF9AE}" pid="3" name="_AdHocReviewCycleID">
    <vt:i4>-313625122</vt:i4>
  </property>
  <property fmtid="{D5CDD505-2E9C-101B-9397-08002B2CF9AE}" pid="4" name="_NewReviewCycle">
    <vt:lpwstr/>
  </property>
  <property fmtid="{D5CDD505-2E9C-101B-9397-08002B2CF9AE}" pid="5" name="_EmailSubject">
    <vt:lpwstr>DPI Conference Presentation Confirmation</vt:lpwstr>
  </property>
  <property fmtid="{D5CDD505-2E9C-101B-9397-08002B2CF9AE}" pid="6" name="_AuthorEmail">
    <vt:lpwstr>Christie.Gause-Bemis@dpi.wi.gov</vt:lpwstr>
  </property>
  <property fmtid="{D5CDD505-2E9C-101B-9397-08002B2CF9AE}" pid="7" name="_AuthorEmailDisplayName">
    <vt:lpwstr>Gause-Bemis, Christie   DPI</vt:lpwstr>
  </property>
  <property fmtid="{D5CDD505-2E9C-101B-9397-08002B2CF9AE}" pid="8" name="_PreviousAdHocReviewCycleID">
    <vt:i4>67970328</vt:i4>
  </property>
</Properties>
</file>