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handoutMasterIdLst>
    <p:handoutMasterId r:id="rId25"/>
  </p:handoutMasterIdLst>
  <p:sldIdLst>
    <p:sldId id="256" r:id="rId2"/>
    <p:sldId id="277" r:id="rId3"/>
    <p:sldId id="279" r:id="rId4"/>
    <p:sldId id="257" r:id="rId5"/>
    <p:sldId id="258" r:id="rId6"/>
    <p:sldId id="265" r:id="rId7"/>
    <p:sldId id="280" r:id="rId8"/>
    <p:sldId id="282" r:id="rId9"/>
    <p:sldId id="266" r:id="rId10"/>
    <p:sldId id="269" r:id="rId11"/>
    <p:sldId id="267" r:id="rId12"/>
    <p:sldId id="268" r:id="rId13"/>
    <p:sldId id="263" r:id="rId14"/>
    <p:sldId id="270" r:id="rId15"/>
    <p:sldId id="261" r:id="rId16"/>
    <p:sldId id="264" r:id="rId17"/>
    <p:sldId id="281" r:id="rId18"/>
    <p:sldId id="259" r:id="rId19"/>
    <p:sldId id="272" r:id="rId20"/>
    <p:sldId id="278" r:id="rId21"/>
    <p:sldId id="273" r:id="rId22"/>
    <p:sldId id="260" r:id="rId23"/>
    <p:sldId id="27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50235-8F27-4DFF-8A43-68D32E2446CA}" type="doc">
      <dgm:prSet loTypeId="urn:microsoft.com/office/officeart/2005/8/layout/pyramid1" loCatId="pyramid" qsTypeId="urn:microsoft.com/office/officeart/2005/8/quickstyle/simple1" qsCatId="simple" csTypeId="urn:microsoft.com/office/officeart/2005/8/colors/colorful1" csCatId="colorful" phldr="1"/>
      <dgm:spPr/>
    </dgm:pt>
    <dgm:pt modelId="{C3CB2205-4C3A-4507-84F7-7C80E4226490}">
      <dgm:prSet phldrT="[Text]" custT="1"/>
      <dgm:spPr/>
      <dgm:t>
        <a:bodyPr/>
        <a:lstStyle/>
        <a:p>
          <a:r>
            <a:rPr lang="en-US" sz="1000" dirty="0"/>
            <a:t>Tier 3</a:t>
          </a:r>
        </a:p>
        <a:p>
          <a:r>
            <a:rPr lang="en-US" sz="1000" dirty="0"/>
            <a:t>Diagnosis</a:t>
          </a:r>
        </a:p>
        <a:p>
          <a:r>
            <a:rPr lang="en-US" sz="1000" dirty="0"/>
            <a:t>&amp; Treatment</a:t>
          </a:r>
        </a:p>
      </dgm:t>
    </dgm:pt>
    <dgm:pt modelId="{429834B4-EAEA-4EC3-AE96-FF3283A161A1}" type="parTrans" cxnId="{EA38EF60-3E63-40AB-9E82-EE6180710356}">
      <dgm:prSet/>
      <dgm:spPr/>
      <dgm:t>
        <a:bodyPr/>
        <a:lstStyle/>
        <a:p>
          <a:endParaRPr lang="en-US"/>
        </a:p>
      </dgm:t>
    </dgm:pt>
    <dgm:pt modelId="{32F90C24-7DBA-4028-AF26-14823BCC1A75}" type="sibTrans" cxnId="{EA38EF60-3E63-40AB-9E82-EE6180710356}">
      <dgm:prSet/>
      <dgm:spPr/>
      <dgm:t>
        <a:bodyPr/>
        <a:lstStyle/>
        <a:p>
          <a:endParaRPr lang="en-US"/>
        </a:p>
      </dgm:t>
    </dgm:pt>
    <dgm:pt modelId="{65B37680-8971-4442-9B05-FB97B194D06D}">
      <dgm:prSet phldrT="[Text]" custT="1"/>
      <dgm:spPr/>
      <dgm:t>
        <a:bodyPr/>
        <a:lstStyle/>
        <a:p>
          <a:r>
            <a:rPr lang="en-US" sz="1000" dirty="0"/>
            <a:t>Tier 2</a:t>
          </a:r>
        </a:p>
        <a:p>
          <a:r>
            <a:rPr lang="en-US" sz="1000" dirty="0"/>
            <a:t>Early Intervention and</a:t>
          </a:r>
        </a:p>
        <a:p>
          <a:r>
            <a:rPr lang="en-US" sz="1000" dirty="0"/>
            <a:t>Identification</a:t>
          </a:r>
        </a:p>
      </dgm:t>
    </dgm:pt>
    <dgm:pt modelId="{9C5E31D3-E5E4-4C58-BF94-596FA465BDEB}" type="parTrans" cxnId="{644E2D75-B07B-48E2-BD59-A1FB7801160D}">
      <dgm:prSet/>
      <dgm:spPr/>
      <dgm:t>
        <a:bodyPr/>
        <a:lstStyle/>
        <a:p>
          <a:endParaRPr lang="en-US"/>
        </a:p>
      </dgm:t>
    </dgm:pt>
    <dgm:pt modelId="{61F6F3E3-67CD-4B34-81BA-787EE163E3B4}" type="sibTrans" cxnId="{644E2D75-B07B-48E2-BD59-A1FB7801160D}">
      <dgm:prSet/>
      <dgm:spPr/>
      <dgm:t>
        <a:bodyPr/>
        <a:lstStyle/>
        <a:p>
          <a:endParaRPr lang="en-US"/>
        </a:p>
      </dgm:t>
    </dgm:pt>
    <dgm:pt modelId="{06EA2E61-C863-43E7-9B15-88D8D273B6DE}">
      <dgm:prSet phldrT="[Text]" custT="1"/>
      <dgm:spPr/>
      <dgm:t>
        <a:bodyPr/>
        <a:lstStyle/>
        <a:p>
          <a:r>
            <a:rPr lang="en-US" sz="1000" dirty="0"/>
            <a:t>Tier 1</a:t>
          </a:r>
        </a:p>
        <a:p>
          <a:r>
            <a:rPr lang="en-US" sz="1000" dirty="0"/>
            <a:t>Universal Prevention for Students, Parents, Staff, Community</a:t>
          </a:r>
        </a:p>
        <a:p>
          <a:r>
            <a:rPr lang="en-US" sz="1000" dirty="0"/>
            <a:t>Education and Engagement</a:t>
          </a:r>
        </a:p>
      </dgm:t>
    </dgm:pt>
    <dgm:pt modelId="{6B7DC61F-2FE6-4575-9D6B-D6863AA56B27}" type="parTrans" cxnId="{24184F24-E804-42F8-9960-FE975255F3A6}">
      <dgm:prSet/>
      <dgm:spPr/>
      <dgm:t>
        <a:bodyPr/>
        <a:lstStyle/>
        <a:p>
          <a:endParaRPr lang="en-US"/>
        </a:p>
      </dgm:t>
    </dgm:pt>
    <dgm:pt modelId="{EE17ECC0-7E37-4FEA-AD1E-F95D3BC81DA9}" type="sibTrans" cxnId="{24184F24-E804-42F8-9960-FE975255F3A6}">
      <dgm:prSet/>
      <dgm:spPr/>
      <dgm:t>
        <a:bodyPr/>
        <a:lstStyle/>
        <a:p>
          <a:endParaRPr lang="en-US"/>
        </a:p>
      </dgm:t>
    </dgm:pt>
    <dgm:pt modelId="{EC0FC25F-CE1D-4AB7-A138-0289EB83C74B}" type="pres">
      <dgm:prSet presAssocID="{88550235-8F27-4DFF-8A43-68D32E2446CA}" presName="Name0" presStyleCnt="0">
        <dgm:presLayoutVars>
          <dgm:dir/>
          <dgm:animLvl val="lvl"/>
          <dgm:resizeHandles val="exact"/>
        </dgm:presLayoutVars>
      </dgm:prSet>
      <dgm:spPr/>
    </dgm:pt>
    <dgm:pt modelId="{0C3965C1-C73E-4BC3-AE13-ED4EF2ADF1F1}" type="pres">
      <dgm:prSet presAssocID="{C3CB2205-4C3A-4507-84F7-7C80E4226490}" presName="Name8" presStyleCnt="0"/>
      <dgm:spPr/>
    </dgm:pt>
    <dgm:pt modelId="{8C8C9816-3D34-423B-86A0-B56B65B1428D}" type="pres">
      <dgm:prSet presAssocID="{C3CB2205-4C3A-4507-84F7-7C80E4226490}" presName="level" presStyleLbl="node1" presStyleIdx="0" presStyleCnt="3" custLinFactNeighborX="-436" custLinFactNeighborY="-378">
        <dgm:presLayoutVars>
          <dgm:chMax val="1"/>
          <dgm:bulletEnabled val="1"/>
        </dgm:presLayoutVars>
      </dgm:prSet>
      <dgm:spPr/>
      <dgm:t>
        <a:bodyPr/>
        <a:lstStyle/>
        <a:p>
          <a:endParaRPr lang="en-US"/>
        </a:p>
      </dgm:t>
    </dgm:pt>
    <dgm:pt modelId="{4E87A764-435F-4D4A-A4DB-8377D30A6D12}" type="pres">
      <dgm:prSet presAssocID="{C3CB2205-4C3A-4507-84F7-7C80E4226490}" presName="levelTx" presStyleLbl="revTx" presStyleIdx="0" presStyleCnt="0">
        <dgm:presLayoutVars>
          <dgm:chMax val="1"/>
          <dgm:bulletEnabled val="1"/>
        </dgm:presLayoutVars>
      </dgm:prSet>
      <dgm:spPr/>
      <dgm:t>
        <a:bodyPr/>
        <a:lstStyle/>
        <a:p>
          <a:endParaRPr lang="en-US"/>
        </a:p>
      </dgm:t>
    </dgm:pt>
    <dgm:pt modelId="{BE6ECC31-1087-4F67-8698-127D116F1AA5}" type="pres">
      <dgm:prSet presAssocID="{65B37680-8971-4442-9B05-FB97B194D06D}" presName="Name8" presStyleCnt="0"/>
      <dgm:spPr/>
    </dgm:pt>
    <dgm:pt modelId="{A6FAF2B7-4D2A-425E-90EA-72D77178B072}" type="pres">
      <dgm:prSet presAssocID="{65B37680-8971-4442-9B05-FB97B194D06D}" presName="level" presStyleLbl="node1" presStyleIdx="1" presStyleCnt="3" custLinFactNeighborX="0" custLinFactNeighborY="-1663">
        <dgm:presLayoutVars>
          <dgm:chMax val="1"/>
          <dgm:bulletEnabled val="1"/>
        </dgm:presLayoutVars>
      </dgm:prSet>
      <dgm:spPr/>
      <dgm:t>
        <a:bodyPr/>
        <a:lstStyle/>
        <a:p>
          <a:endParaRPr lang="en-US"/>
        </a:p>
      </dgm:t>
    </dgm:pt>
    <dgm:pt modelId="{0CF05D9D-F763-4F3E-92AD-457F08D1A771}" type="pres">
      <dgm:prSet presAssocID="{65B37680-8971-4442-9B05-FB97B194D06D}" presName="levelTx" presStyleLbl="revTx" presStyleIdx="0" presStyleCnt="0">
        <dgm:presLayoutVars>
          <dgm:chMax val="1"/>
          <dgm:bulletEnabled val="1"/>
        </dgm:presLayoutVars>
      </dgm:prSet>
      <dgm:spPr/>
      <dgm:t>
        <a:bodyPr/>
        <a:lstStyle/>
        <a:p>
          <a:endParaRPr lang="en-US"/>
        </a:p>
      </dgm:t>
    </dgm:pt>
    <dgm:pt modelId="{6654CB8D-5EA8-443F-81A2-9CB05488817C}" type="pres">
      <dgm:prSet presAssocID="{06EA2E61-C863-43E7-9B15-88D8D273B6DE}" presName="Name8" presStyleCnt="0"/>
      <dgm:spPr/>
    </dgm:pt>
    <dgm:pt modelId="{0F0D17B0-91C1-4293-AF2F-2A3A5B22706A}" type="pres">
      <dgm:prSet presAssocID="{06EA2E61-C863-43E7-9B15-88D8D273B6DE}" presName="level" presStyleLbl="node1" presStyleIdx="2" presStyleCnt="3">
        <dgm:presLayoutVars>
          <dgm:chMax val="1"/>
          <dgm:bulletEnabled val="1"/>
        </dgm:presLayoutVars>
      </dgm:prSet>
      <dgm:spPr/>
      <dgm:t>
        <a:bodyPr/>
        <a:lstStyle/>
        <a:p>
          <a:endParaRPr lang="en-US"/>
        </a:p>
      </dgm:t>
    </dgm:pt>
    <dgm:pt modelId="{55139922-3FB7-4C53-A006-A7D2E8F4FE20}" type="pres">
      <dgm:prSet presAssocID="{06EA2E61-C863-43E7-9B15-88D8D273B6DE}" presName="levelTx" presStyleLbl="revTx" presStyleIdx="0" presStyleCnt="0">
        <dgm:presLayoutVars>
          <dgm:chMax val="1"/>
          <dgm:bulletEnabled val="1"/>
        </dgm:presLayoutVars>
      </dgm:prSet>
      <dgm:spPr/>
      <dgm:t>
        <a:bodyPr/>
        <a:lstStyle/>
        <a:p>
          <a:endParaRPr lang="en-US"/>
        </a:p>
      </dgm:t>
    </dgm:pt>
  </dgm:ptLst>
  <dgm:cxnLst>
    <dgm:cxn modelId="{24184F24-E804-42F8-9960-FE975255F3A6}" srcId="{88550235-8F27-4DFF-8A43-68D32E2446CA}" destId="{06EA2E61-C863-43E7-9B15-88D8D273B6DE}" srcOrd="2" destOrd="0" parTransId="{6B7DC61F-2FE6-4575-9D6B-D6863AA56B27}" sibTransId="{EE17ECC0-7E37-4FEA-AD1E-F95D3BC81DA9}"/>
    <dgm:cxn modelId="{23C7DF8F-2F09-41CB-848B-C1935BCEC932}" type="presOf" srcId="{06EA2E61-C863-43E7-9B15-88D8D273B6DE}" destId="{0F0D17B0-91C1-4293-AF2F-2A3A5B22706A}" srcOrd="0" destOrd="0" presId="urn:microsoft.com/office/officeart/2005/8/layout/pyramid1"/>
    <dgm:cxn modelId="{7A425866-E913-498C-9748-AB649B35B463}" type="presOf" srcId="{C3CB2205-4C3A-4507-84F7-7C80E4226490}" destId="{4E87A764-435F-4D4A-A4DB-8377D30A6D12}" srcOrd="1" destOrd="0" presId="urn:microsoft.com/office/officeart/2005/8/layout/pyramid1"/>
    <dgm:cxn modelId="{644E2D75-B07B-48E2-BD59-A1FB7801160D}" srcId="{88550235-8F27-4DFF-8A43-68D32E2446CA}" destId="{65B37680-8971-4442-9B05-FB97B194D06D}" srcOrd="1" destOrd="0" parTransId="{9C5E31D3-E5E4-4C58-BF94-596FA465BDEB}" sibTransId="{61F6F3E3-67CD-4B34-81BA-787EE163E3B4}"/>
    <dgm:cxn modelId="{EBFDF4A0-02FF-4A64-90C9-A8E16D88F22A}" type="presOf" srcId="{88550235-8F27-4DFF-8A43-68D32E2446CA}" destId="{EC0FC25F-CE1D-4AB7-A138-0289EB83C74B}" srcOrd="0" destOrd="0" presId="urn:microsoft.com/office/officeart/2005/8/layout/pyramid1"/>
    <dgm:cxn modelId="{8BDD42DD-58F2-4A2E-A134-3179FAC9E436}" type="presOf" srcId="{65B37680-8971-4442-9B05-FB97B194D06D}" destId="{0CF05D9D-F763-4F3E-92AD-457F08D1A771}" srcOrd="1" destOrd="0" presId="urn:microsoft.com/office/officeart/2005/8/layout/pyramid1"/>
    <dgm:cxn modelId="{054ED175-34B6-4DD9-B02B-81B4735CBA25}" type="presOf" srcId="{C3CB2205-4C3A-4507-84F7-7C80E4226490}" destId="{8C8C9816-3D34-423B-86A0-B56B65B1428D}" srcOrd="0" destOrd="0" presId="urn:microsoft.com/office/officeart/2005/8/layout/pyramid1"/>
    <dgm:cxn modelId="{1432F24A-B438-4011-8F05-F59AE20461E3}" type="presOf" srcId="{06EA2E61-C863-43E7-9B15-88D8D273B6DE}" destId="{55139922-3FB7-4C53-A006-A7D2E8F4FE20}" srcOrd="1" destOrd="0" presId="urn:microsoft.com/office/officeart/2005/8/layout/pyramid1"/>
    <dgm:cxn modelId="{EA38EF60-3E63-40AB-9E82-EE6180710356}" srcId="{88550235-8F27-4DFF-8A43-68D32E2446CA}" destId="{C3CB2205-4C3A-4507-84F7-7C80E4226490}" srcOrd="0" destOrd="0" parTransId="{429834B4-EAEA-4EC3-AE96-FF3283A161A1}" sibTransId="{32F90C24-7DBA-4028-AF26-14823BCC1A75}"/>
    <dgm:cxn modelId="{C11A8495-A0F3-4B78-AEC8-1FAC919A1CC6}" type="presOf" srcId="{65B37680-8971-4442-9B05-FB97B194D06D}" destId="{A6FAF2B7-4D2A-425E-90EA-72D77178B072}" srcOrd="0" destOrd="0" presId="urn:microsoft.com/office/officeart/2005/8/layout/pyramid1"/>
    <dgm:cxn modelId="{D7EA9E9C-2067-45D9-856F-20AD820E930B}" type="presParOf" srcId="{EC0FC25F-CE1D-4AB7-A138-0289EB83C74B}" destId="{0C3965C1-C73E-4BC3-AE13-ED4EF2ADF1F1}" srcOrd="0" destOrd="0" presId="urn:microsoft.com/office/officeart/2005/8/layout/pyramid1"/>
    <dgm:cxn modelId="{7570A14A-52C1-41E4-9029-7718DD11CD97}" type="presParOf" srcId="{0C3965C1-C73E-4BC3-AE13-ED4EF2ADF1F1}" destId="{8C8C9816-3D34-423B-86A0-B56B65B1428D}" srcOrd="0" destOrd="0" presId="urn:microsoft.com/office/officeart/2005/8/layout/pyramid1"/>
    <dgm:cxn modelId="{41C4C3D0-AC75-4178-B75E-5DA6BDB7A244}" type="presParOf" srcId="{0C3965C1-C73E-4BC3-AE13-ED4EF2ADF1F1}" destId="{4E87A764-435F-4D4A-A4DB-8377D30A6D12}" srcOrd="1" destOrd="0" presId="urn:microsoft.com/office/officeart/2005/8/layout/pyramid1"/>
    <dgm:cxn modelId="{039C2D30-1D8A-4BD7-BC3D-C1CC4345711C}" type="presParOf" srcId="{EC0FC25F-CE1D-4AB7-A138-0289EB83C74B}" destId="{BE6ECC31-1087-4F67-8698-127D116F1AA5}" srcOrd="1" destOrd="0" presId="urn:microsoft.com/office/officeart/2005/8/layout/pyramid1"/>
    <dgm:cxn modelId="{A13721D5-1B6B-4D0D-A7B2-2CCADA9D370C}" type="presParOf" srcId="{BE6ECC31-1087-4F67-8698-127D116F1AA5}" destId="{A6FAF2B7-4D2A-425E-90EA-72D77178B072}" srcOrd="0" destOrd="0" presId="urn:microsoft.com/office/officeart/2005/8/layout/pyramid1"/>
    <dgm:cxn modelId="{F9A79527-0380-4255-A849-C8622242569E}" type="presParOf" srcId="{BE6ECC31-1087-4F67-8698-127D116F1AA5}" destId="{0CF05D9D-F763-4F3E-92AD-457F08D1A771}" srcOrd="1" destOrd="0" presId="urn:microsoft.com/office/officeart/2005/8/layout/pyramid1"/>
    <dgm:cxn modelId="{759AC440-0E64-48D7-9AE2-1AFF0640E788}" type="presParOf" srcId="{EC0FC25F-CE1D-4AB7-A138-0289EB83C74B}" destId="{6654CB8D-5EA8-443F-81A2-9CB05488817C}" srcOrd="2" destOrd="0" presId="urn:microsoft.com/office/officeart/2005/8/layout/pyramid1"/>
    <dgm:cxn modelId="{D82E0ECE-EEC7-4FEE-9FAD-53AE8FA0A142}" type="presParOf" srcId="{6654CB8D-5EA8-443F-81A2-9CB05488817C}" destId="{0F0D17B0-91C1-4293-AF2F-2A3A5B22706A}" srcOrd="0" destOrd="0" presId="urn:microsoft.com/office/officeart/2005/8/layout/pyramid1"/>
    <dgm:cxn modelId="{9FE5731C-5225-4D2E-AE64-2D06F48A72F0}" type="presParOf" srcId="{6654CB8D-5EA8-443F-81A2-9CB05488817C}" destId="{55139922-3FB7-4C53-A006-A7D2E8F4FE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1B8077B-64A3-4D49-86F3-D0613ADD89BE}" type="datetimeFigureOut">
              <a:rPr lang="en-US" smtClean="0"/>
              <a:t>10/7/2016</a:t>
            </a:fld>
            <a:endParaRPr lang="en-US" dirty="0"/>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AB56949F-F0F4-4BDE-B2D3-F21B35ACD6E6}" type="slidenum">
              <a:rPr lang="en-US" smtClean="0"/>
              <a:t>‹#›</a:t>
            </a:fld>
            <a:endParaRPr lang="en-US" dirty="0"/>
          </a:p>
        </p:txBody>
      </p:sp>
    </p:spTree>
    <p:extLst>
      <p:ext uri="{BB962C8B-B14F-4D97-AF65-F5344CB8AC3E}">
        <p14:creationId xmlns:p14="http://schemas.microsoft.com/office/powerpoint/2010/main" val="21845340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3839127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14981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87882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352150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207775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88301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339629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208769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36715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795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407469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1966961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36718433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81029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6214142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33128045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B336A-08E6-449F-BBFD-8654B7943655}"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D31321-E925-4D6F-8607-889DA00508E1}" type="slidenum">
              <a:rPr lang="en-US" smtClean="0"/>
              <a:t>‹#›</a:t>
            </a:fld>
            <a:endParaRPr lang="en-US" dirty="0"/>
          </a:p>
        </p:txBody>
      </p:sp>
    </p:spTree>
    <p:extLst>
      <p:ext uri="{BB962C8B-B14F-4D97-AF65-F5344CB8AC3E}">
        <p14:creationId xmlns:p14="http://schemas.microsoft.com/office/powerpoint/2010/main" val="164100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9B336A-08E6-449F-BBFD-8654B7943655}" type="datetimeFigureOut">
              <a:rPr lang="en-US" smtClean="0"/>
              <a:t>10/7/2016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D31321-E925-4D6F-8607-889DA00508E1}" type="slidenum">
              <a:rPr lang="en-US" smtClean="0"/>
              <a:t>‹#›</a:t>
            </a:fld>
            <a:endParaRPr lang="en-US" dirty="0"/>
          </a:p>
        </p:txBody>
      </p:sp>
    </p:spTree>
    <p:extLst>
      <p:ext uri="{BB962C8B-B14F-4D97-AF65-F5344CB8AC3E}">
        <p14:creationId xmlns:p14="http://schemas.microsoft.com/office/powerpoint/2010/main" val="184920170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1690" y="581676"/>
            <a:ext cx="10082048" cy="2289693"/>
          </a:xfrm>
        </p:spPr>
        <p:txBody>
          <a:bodyPr>
            <a:normAutofit/>
          </a:bodyPr>
          <a:lstStyle/>
          <a:p>
            <a:pPr algn="ctr"/>
            <a:r>
              <a:rPr lang="en-US" sz="3600" b="1" dirty="0" smtClean="0">
                <a:latin typeface="Times New Roman" panose="02020603050405020304" pitchFamily="18" charset="0"/>
                <a:ea typeface="Adobe Gothic Std B" panose="020B0800000000000000" pitchFamily="34" charset="-128"/>
                <a:cs typeface="Times New Roman" panose="02020603050405020304" pitchFamily="18" charset="0"/>
              </a:rPr>
              <a:t>The </a:t>
            </a:r>
            <a:r>
              <a:rPr lang="en-US" sz="3600" b="1" dirty="0">
                <a:latin typeface="Times New Roman" panose="02020603050405020304" pitchFamily="18" charset="0"/>
                <a:ea typeface="Adobe Gothic Std B" panose="020B0800000000000000" pitchFamily="34" charset="-128"/>
                <a:cs typeface="Times New Roman" panose="02020603050405020304" pitchFamily="18" charset="0"/>
              </a:rPr>
              <a:t>Hortonville Area School </a:t>
            </a:r>
            <a:r>
              <a:rPr lang="en-US" sz="3600" b="1" dirty="0" smtClean="0">
                <a:latin typeface="Times New Roman" panose="02020603050405020304" pitchFamily="18" charset="0"/>
                <a:ea typeface="Adobe Gothic Std B" panose="020B0800000000000000" pitchFamily="34" charset="-128"/>
                <a:cs typeface="Times New Roman" panose="02020603050405020304" pitchFamily="18" charset="0"/>
              </a:rPr>
              <a:t>District’s  journey </a:t>
            </a:r>
            <a:r>
              <a:rPr lang="en-US" sz="3600" b="1" dirty="0">
                <a:latin typeface="Times New Roman" panose="02020603050405020304" pitchFamily="18" charset="0"/>
                <a:ea typeface="Adobe Gothic Std B" panose="020B0800000000000000" pitchFamily="34" charset="-128"/>
                <a:cs typeface="Times New Roman" panose="02020603050405020304" pitchFamily="18" charset="0"/>
              </a:rPr>
              <a:t>to support students with mental </a:t>
            </a:r>
            <a:r>
              <a:rPr lang="en-US" sz="3600" b="1" dirty="0" smtClean="0">
                <a:latin typeface="Times New Roman" panose="02020603050405020304" pitchFamily="18" charset="0"/>
                <a:ea typeface="Adobe Gothic Std B" panose="020B0800000000000000" pitchFamily="34" charset="-128"/>
                <a:cs typeface="Times New Roman" panose="02020603050405020304" pitchFamily="18" charset="0"/>
              </a:rPr>
              <a:t>health challenges </a:t>
            </a:r>
            <a:r>
              <a:rPr lang="en-US" sz="3600" b="1" dirty="0">
                <a:latin typeface="Times New Roman" panose="02020603050405020304" pitchFamily="18" charset="0"/>
                <a:ea typeface="Adobe Gothic Std B" panose="020B0800000000000000" pitchFamily="34" charset="-128"/>
                <a:cs typeface="Times New Roman" panose="02020603050405020304" pitchFamily="18" charset="0"/>
              </a:rPr>
              <a:t>and promote positive </a:t>
            </a:r>
            <a:r>
              <a:rPr lang="en-US" sz="3600" b="1" dirty="0" smtClean="0">
                <a:latin typeface="Times New Roman" panose="02020603050405020304" pitchFamily="18" charset="0"/>
                <a:ea typeface="Adobe Gothic Std B" panose="020B0800000000000000" pitchFamily="34" charset="-128"/>
                <a:cs typeface="Times New Roman" panose="02020603050405020304" pitchFamily="18" charset="0"/>
              </a:rPr>
              <a:t>student messaging</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08590" y="3443120"/>
            <a:ext cx="7119992" cy="1086237"/>
          </a:xfrm>
        </p:spPr>
        <p:txBody>
          <a:bodyPr>
            <a:noAutofit/>
          </a:bodyPr>
          <a:lstStyle/>
          <a:p>
            <a:r>
              <a:rPr lang="en-US" sz="2600" b="1" dirty="0" smtClean="0">
                <a:solidFill>
                  <a:srgbClr val="7030A0"/>
                </a:solidFill>
              </a:rPr>
              <a:t>Dr. Heidi Schmidt, District Administrator</a:t>
            </a:r>
          </a:p>
          <a:p>
            <a:r>
              <a:rPr lang="en-US" sz="2600" b="1" dirty="0" smtClean="0">
                <a:solidFill>
                  <a:srgbClr val="7030A0"/>
                </a:solidFill>
              </a:rPr>
              <a:t>Ms. Wendy Neyhard, Director of Student Services</a:t>
            </a:r>
          </a:p>
          <a:p>
            <a:r>
              <a:rPr lang="en-US" sz="2600" b="1" dirty="0" smtClean="0">
                <a:solidFill>
                  <a:schemeClr val="accent3">
                    <a:lumMod val="50000"/>
                  </a:schemeClr>
                </a:solidFill>
                <a:latin typeface="Times New Roman" panose="02020603050405020304" pitchFamily="18" charset="0"/>
                <a:cs typeface="Times New Roman" panose="02020603050405020304" pitchFamily="18" charset="0"/>
              </a:rPr>
              <a:t>HASD Mission Statement:  Our community ensures every student learns at the highest level.  </a:t>
            </a:r>
            <a:endParaRPr lang="en-US" sz="26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46400" y="484218"/>
            <a:ext cx="8682182" cy="1138773"/>
          </a:xfrm>
          <a:prstGeom prst="rect">
            <a:avLst/>
          </a:prstGeom>
          <a:noFill/>
        </p:spPr>
        <p:txBody>
          <a:bodyPr wrap="square" rtlCol="0">
            <a:spAutoFit/>
          </a:bodyPr>
          <a:lstStyle/>
          <a:p>
            <a:pPr algn="ctr"/>
            <a:r>
              <a:rPr lang="en-US" sz="4000" b="1" dirty="0">
                <a:solidFill>
                  <a:schemeClr val="accent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E3-Educate, Engage, Empower</a:t>
            </a:r>
            <a:r>
              <a:rPr lang="en-US" sz="4000" dirty="0">
                <a:solidFill>
                  <a:schemeClr val="accent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a:t>
            </a:r>
            <a:r>
              <a:rPr lang="en-US" sz="4000" dirty="0">
                <a:latin typeface="Segoe UI Black" panose="020B0A02040204020203" pitchFamily="34" charset="0"/>
                <a:ea typeface="Segoe UI Black" panose="020B0A02040204020203" pitchFamily="34" charset="0"/>
                <a:cs typeface="Segoe UI Black" panose="020B0A02040204020203" pitchFamily="34" charset="0"/>
              </a:rPr>
              <a:t/>
            </a:r>
            <a:br>
              <a:rPr lang="en-US" sz="4000" dirty="0">
                <a:latin typeface="Segoe UI Black" panose="020B0A02040204020203" pitchFamily="34" charset="0"/>
                <a:ea typeface="Segoe UI Black" panose="020B0A02040204020203" pitchFamily="34" charset="0"/>
                <a:cs typeface="Segoe UI Black" panose="020B0A02040204020203" pitchFamily="34" charset="0"/>
              </a:rPr>
            </a:br>
            <a:endParaRPr lang="en-US" sz="2800"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Content Placeholder 3"/>
          <p:cNvPicPr>
            <a:picLocks noChangeAspect="1"/>
          </p:cNvPicPr>
          <p:nvPr/>
        </p:nvPicPr>
        <p:blipFill>
          <a:blip r:embed="rId2"/>
          <a:stretch>
            <a:fillRect/>
          </a:stretch>
        </p:blipFill>
        <p:spPr>
          <a:xfrm>
            <a:off x="0" y="3680026"/>
            <a:ext cx="4707814" cy="2840847"/>
          </a:xfrm>
          <a:prstGeom prst="rect">
            <a:avLst/>
          </a:prstGeom>
        </p:spPr>
      </p:pic>
    </p:spTree>
    <p:extLst>
      <p:ext uri="{BB962C8B-B14F-4D97-AF65-F5344CB8AC3E}">
        <p14:creationId xmlns:p14="http://schemas.microsoft.com/office/powerpoint/2010/main" val="42993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312" y="0"/>
            <a:ext cx="12041688" cy="1152395"/>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Our journey began two years ago…..</a:t>
            </a:r>
          </a:p>
        </p:txBody>
      </p:sp>
      <p:sp>
        <p:nvSpPr>
          <p:cNvPr id="3" name="Content Placeholder 2"/>
          <p:cNvSpPr>
            <a:spLocks noGrp="1"/>
          </p:cNvSpPr>
          <p:nvPr>
            <p:ph idx="4294967295"/>
          </p:nvPr>
        </p:nvSpPr>
        <p:spPr>
          <a:xfrm>
            <a:off x="1002452" y="1027134"/>
            <a:ext cx="11364912" cy="6125227"/>
          </a:xfrm>
        </p:spPr>
        <p:txBody>
          <a:bodyPr>
            <a:noAutofit/>
          </a:bodyPr>
          <a:lstStyle/>
          <a:p>
            <a:r>
              <a:rPr lang="en-US" sz="2600" b="1" dirty="0">
                <a:solidFill>
                  <a:schemeClr val="accent5">
                    <a:lumMod val="75000"/>
                  </a:schemeClr>
                </a:solidFill>
                <a:latin typeface="Times New Roman" panose="02020603050405020304" pitchFamily="18" charset="0"/>
                <a:cs typeface="Times New Roman" panose="02020603050405020304" pitchFamily="18" charset="0"/>
              </a:rPr>
              <a:t>What can we do different or better to help our students, parents and staff?</a:t>
            </a:r>
          </a:p>
          <a:p>
            <a:pPr lvl="1"/>
            <a:r>
              <a:rPr lang="en-US" sz="2600" b="1" dirty="0">
                <a:solidFill>
                  <a:srgbClr val="002060"/>
                </a:solidFill>
                <a:latin typeface="Times New Roman" panose="02020603050405020304" pitchFamily="18" charset="0"/>
                <a:cs typeface="Times New Roman" panose="02020603050405020304" pitchFamily="18" charset="0"/>
              </a:rPr>
              <a:t>Break down the barriers for mental illness, allow all students access to services, screen all students, positive </a:t>
            </a:r>
            <a:r>
              <a:rPr lang="en-US" sz="2600" b="1" dirty="0" smtClean="0">
                <a:solidFill>
                  <a:srgbClr val="002060"/>
                </a:solidFill>
                <a:latin typeface="Times New Roman" panose="02020603050405020304" pitchFamily="18" charset="0"/>
                <a:cs typeface="Times New Roman" panose="02020603050405020304" pitchFamily="18" charset="0"/>
              </a:rPr>
              <a:t>messaging and support to students for resiliency/grit/perseverance, </a:t>
            </a:r>
            <a:r>
              <a:rPr lang="en-US" sz="2600" b="1" dirty="0">
                <a:solidFill>
                  <a:srgbClr val="002060"/>
                </a:solidFill>
                <a:latin typeface="Times New Roman" panose="02020603050405020304" pitchFamily="18" charset="0"/>
                <a:cs typeface="Times New Roman" panose="02020603050405020304" pitchFamily="18" charset="0"/>
              </a:rPr>
              <a:t>provide educational training for our staff, and support for parents </a:t>
            </a:r>
          </a:p>
          <a:p>
            <a:r>
              <a:rPr lang="en-US" sz="2600" b="1" dirty="0">
                <a:solidFill>
                  <a:schemeClr val="accent5">
                    <a:lumMod val="75000"/>
                  </a:schemeClr>
                </a:solidFill>
                <a:latin typeface="Times New Roman" panose="02020603050405020304" pitchFamily="18" charset="0"/>
                <a:cs typeface="Times New Roman" panose="02020603050405020304" pitchFamily="18" charset="0"/>
              </a:rPr>
              <a:t>What was our vision?</a:t>
            </a:r>
          </a:p>
          <a:p>
            <a:pPr lvl="1"/>
            <a:r>
              <a:rPr lang="en-US" sz="2600" b="1" dirty="0">
                <a:solidFill>
                  <a:srgbClr val="002060"/>
                </a:solidFill>
                <a:latin typeface="Times New Roman" panose="02020603050405020304" pitchFamily="18" charset="0"/>
                <a:cs typeface="Times New Roman" panose="02020603050405020304" pitchFamily="18" charset="0"/>
              </a:rPr>
              <a:t>Comprehensive, collaborative K-12 program to address mental health </a:t>
            </a:r>
            <a:r>
              <a:rPr lang="en-US" sz="2600" b="1" dirty="0" smtClean="0">
                <a:solidFill>
                  <a:srgbClr val="002060"/>
                </a:solidFill>
                <a:latin typeface="Times New Roman" panose="02020603050405020304" pitchFamily="18" charset="0"/>
                <a:cs typeface="Times New Roman" panose="02020603050405020304" pitchFamily="18" charset="0"/>
              </a:rPr>
              <a:t>challenges and </a:t>
            </a:r>
            <a:r>
              <a:rPr lang="en-US" sz="2600" b="1" dirty="0">
                <a:solidFill>
                  <a:srgbClr val="002060"/>
                </a:solidFill>
                <a:latin typeface="Times New Roman" panose="02020603050405020304" pitchFamily="18" charset="0"/>
                <a:cs typeface="Times New Roman" panose="02020603050405020304" pitchFamily="18" charset="0"/>
              </a:rPr>
              <a:t>promote mental wellness</a:t>
            </a:r>
          </a:p>
          <a:p>
            <a:pPr lvl="2"/>
            <a:r>
              <a:rPr lang="en-US" sz="2600" b="1" dirty="0">
                <a:solidFill>
                  <a:srgbClr val="002060"/>
                </a:solidFill>
                <a:latin typeface="Times New Roman" panose="02020603050405020304" pitchFamily="18" charset="0"/>
                <a:cs typeface="Times New Roman" panose="02020603050405020304" pitchFamily="18" charset="0"/>
              </a:rPr>
              <a:t>Prevention/education (student resiliency, parents, and staff) </a:t>
            </a:r>
          </a:p>
          <a:p>
            <a:pPr lvl="2"/>
            <a:r>
              <a:rPr lang="en-US" sz="2600" b="1" dirty="0">
                <a:solidFill>
                  <a:srgbClr val="002060"/>
                </a:solidFill>
                <a:latin typeface="Times New Roman" panose="02020603050405020304" pitchFamily="18" charset="0"/>
                <a:cs typeface="Times New Roman" panose="02020603050405020304" pitchFamily="18" charset="0"/>
              </a:rPr>
              <a:t>Identification (screening, goal is K-12)</a:t>
            </a:r>
          </a:p>
          <a:p>
            <a:pPr lvl="2"/>
            <a:r>
              <a:rPr lang="en-US" sz="2600" b="1" dirty="0">
                <a:solidFill>
                  <a:srgbClr val="002060"/>
                </a:solidFill>
                <a:latin typeface="Times New Roman" panose="02020603050405020304" pitchFamily="18" charset="0"/>
                <a:cs typeface="Times New Roman" panose="02020603050405020304" pitchFamily="18" charset="0"/>
              </a:rPr>
              <a:t>Intervention (on site therapy)</a:t>
            </a:r>
          </a:p>
          <a:p>
            <a:endParaRPr lang="en-US" sz="2800" dirty="0"/>
          </a:p>
        </p:txBody>
      </p:sp>
    </p:spTree>
    <p:extLst>
      <p:ext uri="{BB962C8B-B14F-4D97-AF65-F5344CB8AC3E}">
        <p14:creationId xmlns:p14="http://schemas.microsoft.com/office/powerpoint/2010/main" val="403000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325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32151" y="150547"/>
            <a:ext cx="6113702" cy="40399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99" y="4493820"/>
            <a:ext cx="5602777" cy="23470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34" y="150547"/>
            <a:ext cx="5178828" cy="4134492"/>
          </a:xfrm>
          <a:prstGeom prst="rect">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828" y="4493820"/>
            <a:ext cx="4166017" cy="245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80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13883" y="0"/>
            <a:ext cx="11288589" cy="6811901"/>
          </a:xfrm>
          <a:prstGeom prst="rect">
            <a:avLst/>
          </a:prstGeom>
        </p:spPr>
      </p:pic>
    </p:spTree>
    <p:extLst>
      <p:ext uri="{BB962C8B-B14F-4D97-AF65-F5344CB8AC3E}">
        <p14:creationId xmlns:p14="http://schemas.microsoft.com/office/powerpoint/2010/main" val="233857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517" y="-69350"/>
            <a:ext cx="10018713" cy="1146602"/>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3 Tier Model </a:t>
            </a:r>
          </a:p>
        </p:txBody>
      </p:sp>
      <p:sp>
        <p:nvSpPr>
          <p:cNvPr id="3" name="Content Placeholder 2"/>
          <p:cNvSpPr>
            <a:spLocks noGrp="1"/>
          </p:cNvSpPr>
          <p:nvPr>
            <p:ph idx="1"/>
          </p:nvPr>
        </p:nvSpPr>
        <p:spPr>
          <a:xfrm>
            <a:off x="3153571" y="4393111"/>
            <a:ext cx="8825659" cy="3416300"/>
          </a:xfrm>
        </p:spPr>
        <p:txBody>
          <a:bodyPr/>
          <a:lstStyle/>
          <a:p>
            <a:endParaRPr lang="en-US" dirty="0"/>
          </a:p>
        </p:txBody>
      </p:sp>
      <p:graphicFrame>
        <p:nvGraphicFramePr>
          <p:cNvPr id="4" name="Diagram 3"/>
          <p:cNvGraphicFramePr/>
          <p:nvPr>
            <p:extLst>
              <p:ext uri="{D42A27DB-BD31-4B8C-83A1-F6EECF244321}">
                <p14:modId xmlns:p14="http://schemas.microsoft.com/office/powerpoint/2010/main" val="1682271757"/>
              </p:ext>
            </p:extLst>
          </p:nvPr>
        </p:nvGraphicFramePr>
        <p:xfrm>
          <a:off x="2040527" y="822559"/>
          <a:ext cx="6054090" cy="542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4"/>
          <p:cNvSpPr>
            <a:spLocks noChangeArrowheads="1"/>
          </p:cNvSpPr>
          <p:nvPr/>
        </p:nvSpPr>
        <p:spPr bwMode="auto">
          <a:xfrm>
            <a:off x="1081648" y="723013"/>
            <a:ext cx="3513910" cy="1476375"/>
          </a:xfrm>
          <a:prstGeom prst="flowChartAlternateProcess">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On-site individual counseling</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 therapy</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counseling</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management</a:t>
            </a:r>
            <a:endParaRPr kumimoji="0" lang="en-US" altLang="en-US" b="0" i="0" u="none" strike="noStrike" cap="none" normalizeH="0" baseline="0" dirty="0" smtClean="0">
              <a:ln>
                <a:noFill/>
              </a:ln>
              <a:solidFill>
                <a:schemeClr val="tx1"/>
              </a:solidFill>
              <a:effectLst/>
            </a:endParaRPr>
          </a:p>
        </p:txBody>
      </p:sp>
      <p:sp>
        <p:nvSpPr>
          <p:cNvPr id="6" name="Text Box 5"/>
          <p:cNvSpPr>
            <a:spLocks noChangeArrowheads="1"/>
          </p:cNvSpPr>
          <p:nvPr/>
        </p:nvSpPr>
        <p:spPr bwMode="auto">
          <a:xfrm>
            <a:off x="6034934" y="1922900"/>
            <a:ext cx="5513599" cy="2333776"/>
          </a:xfrm>
          <a:prstGeom prst="flowChartAlternateProcess">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Teen support group</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Consultation to teachers and staff</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Classroom shadowing</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Social/education groups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smtClean="0">
                <a:latin typeface="Calibri" panose="020F0502020204030204" pitchFamily="34" charset="0"/>
                <a:cs typeface="Times New Roman" panose="02020603050405020304" pitchFamily="18" charset="0"/>
              </a:rPr>
              <a:t>2</a:t>
            </a:r>
            <a:r>
              <a:rPr lang="en-US" altLang="en-US" baseline="30000" dirty="0" smtClean="0">
                <a:latin typeface="Calibri" panose="020F0502020204030204" pitchFamily="34" charset="0"/>
                <a:cs typeface="Times New Roman" panose="02020603050405020304" pitchFamily="18" charset="0"/>
              </a:rPr>
              <a:t>nd</a:t>
            </a:r>
            <a:r>
              <a:rPr lang="en-US" altLang="en-US" dirty="0" smtClean="0">
                <a:latin typeface="Calibri" panose="020F0502020204030204" pitchFamily="34" charset="0"/>
                <a:cs typeface="Times New Roman" panose="02020603050405020304" pitchFamily="18" charset="0"/>
              </a:rPr>
              <a:t> step K-8 curriculum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On-site universal screening (2016-17—5</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kumimoji="0" lang="en-US" altLang="en-US"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grade)</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management</a:t>
            </a:r>
            <a:endParaRPr kumimoji="0" lang="en-US" altLang="en-US" b="0" i="0" u="none" strike="noStrike" cap="none" normalizeH="0" baseline="0" dirty="0" smtClean="0">
              <a:ln>
                <a:noFill/>
              </a:ln>
              <a:solidFill>
                <a:schemeClr val="tx1"/>
              </a:solidFill>
              <a:effectLst/>
            </a:endParaRPr>
          </a:p>
        </p:txBody>
      </p:sp>
      <p:sp>
        <p:nvSpPr>
          <p:cNvPr id="7" name="Text Box 7"/>
          <p:cNvSpPr>
            <a:spLocks noChangeArrowheads="1"/>
          </p:cNvSpPr>
          <p:nvPr/>
        </p:nvSpPr>
        <p:spPr bwMode="auto">
          <a:xfrm>
            <a:off x="6667594" y="4301710"/>
            <a:ext cx="5311636" cy="2406885"/>
          </a:xfrm>
          <a:prstGeom prst="flowChartAlternateProcess">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QPR (Question, Persuade, Refer)-all</a:t>
            </a:r>
            <a:r>
              <a:rPr kumimoji="0" lang="en-US" altLang="en-US" sz="16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staff trained</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 Assistance Program training/Core facilitation</a:t>
            </a:r>
            <a:r>
              <a:rPr kumimoji="0" lang="en-US" altLang="en-US" sz="16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training </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Youth Mental Health First Aid staff</a:t>
            </a:r>
            <a:r>
              <a:rPr kumimoji="0" lang="en-US" altLang="en-US" sz="16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training</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baseline="0" dirty="0" smtClean="0">
                <a:latin typeface="Calibri" panose="020F0502020204030204" pitchFamily="34" charset="0"/>
                <a:cs typeface="Times New Roman" panose="02020603050405020304" pitchFamily="18" charset="0"/>
              </a:rPr>
              <a:t>NAMI</a:t>
            </a:r>
            <a:r>
              <a:rPr lang="en-US" altLang="en-US" sz="1600" dirty="0" smtClean="0">
                <a:latin typeface="Calibri" panose="020F0502020204030204" pitchFamily="34" charset="0"/>
                <a:cs typeface="Times New Roman" panose="02020603050405020304" pitchFamily="18" charset="0"/>
              </a:rPr>
              <a:t> staff training:  Mental Health 101 and Recovery 101 </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Ending the Silence and Breaking the Silence</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Awareness campaign/events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smtClean="0">
                <a:latin typeface="Calibri" panose="020F0502020204030204" pitchFamily="34" charset="0"/>
                <a:cs typeface="Times New Roman" panose="02020603050405020304" pitchFamily="18" charset="0"/>
              </a:rPr>
              <a:t>Staff book study</a:t>
            </a:r>
            <a:endParaRPr lang="en-US" altLang="en-US" sz="1600"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Parent</a:t>
            </a:r>
            <a:r>
              <a:rPr kumimoji="0" lang="en-US" altLang="en-US" sz="16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education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998617" y="17896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7"/>
          <p:cNvSpPr>
            <a:spLocks noChangeArrowheads="1"/>
          </p:cNvSpPr>
          <p:nvPr/>
        </p:nvSpPr>
        <p:spPr bwMode="auto">
          <a:xfrm>
            <a:off x="1998617" y="22468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998617" y="22468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1998617" y="50376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679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1800" y="0"/>
            <a:ext cx="5916080" cy="6976997"/>
          </a:xfrm>
        </p:spPr>
      </p:pic>
    </p:spTree>
    <p:extLst>
      <p:ext uri="{BB962C8B-B14F-4D97-AF65-F5344CB8AC3E}">
        <p14:creationId xmlns:p14="http://schemas.microsoft.com/office/powerpoint/2010/main" val="334097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519" y="197285"/>
            <a:ext cx="10018713" cy="709448"/>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Staff learning </a:t>
            </a:r>
          </a:p>
        </p:txBody>
      </p:sp>
      <p:sp>
        <p:nvSpPr>
          <p:cNvPr id="3" name="Content Placeholder 2"/>
          <p:cNvSpPr>
            <a:spLocks noGrp="1"/>
          </p:cNvSpPr>
          <p:nvPr>
            <p:ph idx="1"/>
          </p:nvPr>
        </p:nvSpPr>
        <p:spPr>
          <a:xfrm>
            <a:off x="1584519" y="906733"/>
            <a:ext cx="10802283" cy="5365532"/>
          </a:xfrm>
        </p:spPr>
        <p:txBody>
          <a:bodyPr>
            <a:normAutofit fontScale="85000" lnSpcReduction="10000"/>
          </a:bodyPr>
          <a:lstStyle/>
          <a:p>
            <a:r>
              <a:rPr lang="en-US" sz="2800" b="1" dirty="0" smtClean="0">
                <a:latin typeface="Times New Roman" panose="02020603050405020304" pitchFamily="18" charset="0"/>
                <a:cs typeface="Times New Roman" panose="02020603050405020304" pitchFamily="18" charset="0"/>
              </a:rPr>
              <a:t>2600 staff, parent and student surveys to get baseline data on attitudes/perceptions regarding mental health.</a:t>
            </a:r>
          </a:p>
          <a:p>
            <a:r>
              <a:rPr lang="en-US" sz="2800" b="1" dirty="0" smtClean="0">
                <a:latin typeface="Times New Roman" panose="02020603050405020304" pitchFamily="18" charset="0"/>
                <a:cs typeface="Times New Roman" panose="02020603050405020304" pitchFamily="18" charset="0"/>
              </a:rPr>
              <a:t>QPR (Question, Persuade, Refer) suicide awareness training  (350 staff, including teachers and bus drivers)</a:t>
            </a:r>
          </a:p>
          <a:p>
            <a:r>
              <a:rPr lang="en-US" sz="2800" b="1" dirty="0" smtClean="0">
                <a:latin typeface="Times New Roman" panose="02020603050405020304" pitchFamily="18" charset="0"/>
                <a:cs typeface="Times New Roman" panose="02020603050405020304" pitchFamily="18" charset="0"/>
              </a:rPr>
              <a:t>Youth Mental Health First Aid training (40 staff trained)</a:t>
            </a:r>
          </a:p>
          <a:p>
            <a:r>
              <a:rPr lang="en-US" sz="2800" b="1" dirty="0" smtClean="0">
                <a:latin typeface="Times New Roman" panose="02020603050405020304" pitchFamily="18" charset="0"/>
                <a:cs typeface="Times New Roman" panose="02020603050405020304" pitchFamily="18" charset="0"/>
              </a:rPr>
              <a:t>Student Assistance Program and Core Facilitation Training (30 staff trained)</a:t>
            </a:r>
          </a:p>
          <a:p>
            <a:r>
              <a:rPr lang="en-US" sz="2800" b="1" dirty="0" smtClean="0">
                <a:latin typeface="Times New Roman" panose="02020603050405020304" pitchFamily="18" charset="0"/>
                <a:cs typeface="Times New Roman" panose="02020603050405020304" pitchFamily="18" charset="0"/>
              </a:rPr>
              <a:t>Book study </a:t>
            </a:r>
            <a:r>
              <a:rPr lang="en-US" sz="2800" b="1" i="1" dirty="0" smtClean="0">
                <a:latin typeface="Times New Roman" panose="02020603050405020304" pitchFamily="18" charset="0"/>
                <a:cs typeface="Times New Roman" panose="02020603050405020304" pitchFamily="18" charset="0"/>
              </a:rPr>
              <a:t>The Teacher’s Guide to Student Mental Health </a:t>
            </a:r>
            <a:r>
              <a:rPr lang="en-US" sz="2800" b="1" dirty="0" smtClean="0">
                <a:latin typeface="Times New Roman" panose="02020603050405020304" pitchFamily="18" charset="0"/>
                <a:cs typeface="Times New Roman" panose="02020603050405020304" pitchFamily="18" charset="0"/>
              </a:rPr>
              <a:t>by William Dinkel (20 staff with brochure on seven mental health disorders as a product)</a:t>
            </a:r>
          </a:p>
          <a:p>
            <a:pPr lvl="1"/>
            <a:r>
              <a:rPr lang="en-US" b="1" dirty="0" smtClean="0">
                <a:latin typeface="Times New Roman" panose="02020603050405020304" pitchFamily="18" charset="0"/>
                <a:cs typeface="Times New Roman" panose="02020603050405020304" pitchFamily="18" charset="0"/>
              </a:rPr>
              <a:t>Fostering the Resilient Learner 2016-17 book study</a:t>
            </a:r>
          </a:p>
          <a:p>
            <a:r>
              <a:rPr lang="en-US" sz="2800" b="1" dirty="0" smtClean="0">
                <a:latin typeface="Times New Roman" panose="02020603050405020304" pitchFamily="18" charset="0"/>
                <a:cs typeface="Times New Roman" panose="02020603050405020304" pitchFamily="18" charset="0"/>
              </a:rPr>
              <a:t>NAMI staff training:  Mental Health 101 and Recovery 101 (250 staff)</a:t>
            </a:r>
          </a:p>
          <a:p>
            <a:r>
              <a:rPr lang="en-US" sz="2800" b="1" dirty="0" smtClean="0">
                <a:latin typeface="Times New Roman" panose="02020603050405020304" pitchFamily="18" charset="0"/>
                <a:cs typeface="Times New Roman" panose="02020603050405020304" pitchFamily="18" charset="0"/>
              </a:rPr>
              <a:t>Ending the Silence and Breaking the Silence NAMI classroom presentation (550-10</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 grade students and 8</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 grade students)</a:t>
            </a:r>
          </a:p>
          <a:p>
            <a:endParaRPr lang="en-US" b="1" dirty="0"/>
          </a:p>
        </p:txBody>
      </p:sp>
    </p:spTree>
    <p:extLst>
      <p:ext uri="{BB962C8B-B14F-4D97-AF65-F5344CB8AC3E}">
        <p14:creationId xmlns:p14="http://schemas.microsoft.com/office/powerpoint/2010/main" val="81446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58" y="197285"/>
            <a:ext cx="10018713" cy="1752599"/>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Engaging and Educating Our Students</a:t>
            </a:r>
            <a:br>
              <a:rPr lang="en-US" sz="3600" b="1" dirty="0">
                <a:solidFill>
                  <a:srgbClr val="7030A0"/>
                </a:solidFill>
                <a:latin typeface="Times New Roman" panose="02020603050405020304" pitchFamily="18" charset="0"/>
                <a:cs typeface="Times New Roman" panose="02020603050405020304" pitchFamily="18" charset="0"/>
              </a:rPr>
            </a:br>
            <a:r>
              <a:rPr lang="en-US" sz="3600" b="1" dirty="0">
                <a:solidFill>
                  <a:srgbClr val="7030A0"/>
                </a:solidFill>
                <a:latin typeface="Times New Roman" panose="02020603050405020304" pitchFamily="18" charset="0"/>
                <a:cs typeface="Times New Roman" panose="02020603050405020304" pitchFamily="18" charset="0"/>
              </a:rPr>
              <a:t/>
            </a:r>
            <a:br>
              <a:rPr lang="en-US" sz="3600" b="1" dirty="0">
                <a:solidFill>
                  <a:srgbClr val="7030A0"/>
                </a:solidFill>
                <a:latin typeface="Times New Roman" panose="02020603050405020304" pitchFamily="18" charset="0"/>
                <a:cs typeface="Times New Roman" panose="02020603050405020304" pitchFamily="18" charset="0"/>
              </a:rPr>
            </a:b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97044" y="902196"/>
            <a:ext cx="10018713" cy="5656546"/>
          </a:xfrm>
        </p:spPr>
        <p:txBody>
          <a:bodyPr>
            <a:normAutofit fontScale="77500" lnSpcReduction="20000"/>
          </a:bodyPr>
          <a:lstStyle/>
          <a:p>
            <a:pPr>
              <a:lnSpc>
                <a:spcPct val="110000"/>
              </a:lnSpc>
            </a:pPr>
            <a:r>
              <a:rPr lang="en-US" sz="2600" b="1" dirty="0">
                <a:latin typeface="Times New Roman" panose="02020603050405020304" pitchFamily="18" charset="0"/>
                <a:cs typeface="Times New Roman" panose="02020603050405020304" pitchFamily="18" charset="0"/>
              </a:rPr>
              <a:t>K-12 PBIS</a:t>
            </a:r>
          </a:p>
          <a:p>
            <a:pPr>
              <a:lnSpc>
                <a:spcPct val="110000"/>
              </a:lnSpc>
            </a:pPr>
            <a:r>
              <a:rPr lang="en-US" sz="2600" b="1" dirty="0">
                <a:latin typeface="Times New Roman" panose="02020603050405020304" pitchFamily="18" charset="0"/>
                <a:cs typeface="Times New Roman" panose="02020603050405020304" pitchFamily="18" charset="0"/>
              </a:rPr>
              <a:t>K-8    Implementation of Second Step (Skills for Social and Academic Success)</a:t>
            </a:r>
          </a:p>
          <a:p>
            <a:pPr>
              <a:lnSpc>
                <a:spcPct val="110000"/>
              </a:lnSpc>
            </a:pPr>
            <a:r>
              <a:rPr lang="en-US" sz="2600" b="1" dirty="0">
                <a:latin typeface="Times New Roman" panose="02020603050405020304" pitchFamily="18" charset="0"/>
                <a:cs typeface="Times New Roman" panose="02020603050405020304" pitchFamily="18" charset="0"/>
              </a:rPr>
              <a:t>9-12    Began Sources of Strength journey (SAMHSA’s National Registry of Evidence-based Programs and Practices)</a:t>
            </a:r>
          </a:p>
          <a:p>
            <a:pPr marL="285750" lvl="1">
              <a:lnSpc>
                <a:spcPct val="110000"/>
              </a:lnSpc>
            </a:pPr>
            <a:r>
              <a:rPr lang="en-US" sz="2600" b="1" dirty="0">
                <a:latin typeface="Times New Roman" panose="02020603050405020304" pitchFamily="18" charset="0"/>
                <a:cs typeface="Times New Roman" panose="02020603050405020304" pitchFamily="18" charset="0"/>
              </a:rPr>
              <a:t>	Student Quotes re: Sources of Strength influence</a:t>
            </a:r>
          </a:p>
          <a:p>
            <a:pPr>
              <a:lnSpc>
                <a:spcPct val="110000"/>
              </a:lnSpc>
            </a:pPr>
            <a:r>
              <a:rPr lang="en-US" sz="2600" b="1" dirty="0">
                <a:latin typeface="Times New Roman" panose="02020603050405020304" pitchFamily="18" charset="0"/>
                <a:cs typeface="Times New Roman" panose="02020603050405020304" pitchFamily="18" charset="0"/>
              </a:rPr>
              <a:t> “I feel that Sources of Strength positively impacts me and my peers.  Because I am Sources of Strength trained, it has helped me to understand how to be a trusted friend and help my friends and peers when they need support.  I feel like I can remind them of different sources when they face challenges.  I also have a better understanding of my own sources and how they can help me related to my own mental health and life in and out of school.”  - Sophomore female</a:t>
            </a:r>
          </a:p>
          <a:p>
            <a:pPr>
              <a:lnSpc>
                <a:spcPct val="110000"/>
              </a:lnSpc>
            </a:pPr>
            <a:r>
              <a:rPr lang="en-US" sz="2600" b="1" dirty="0">
                <a:latin typeface="Times New Roman" panose="02020603050405020304" pitchFamily="18" charset="0"/>
                <a:cs typeface="Times New Roman" panose="02020603050405020304" pitchFamily="18" charset="0"/>
              </a:rPr>
              <a:t>“Sources of Strength helps me to be able to communicate better with my peers about their mental health and possibly make them feel better about getting help if they are struggling.” – Sophomore male</a:t>
            </a:r>
          </a:p>
          <a:p>
            <a:pPr>
              <a:lnSpc>
                <a:spcPct val="110000"/>
              </a:lnSpc>
            </a:pPr>
            <a:r>
              <a:rPr lang="en-US" sz="2600" b="1" dirty="0">
                <a:latin typeface="Times New Roman" panose="02020603050405020304" pitchFamily="18" charset="0"/>
                <a:cs typeface="Times New Roman" panose="02020603050405020304" pitchFamily="18" charset="0"/>
              </a:rPr>
              <a:t> </a:t>
            </a:r>
          </a:p>
          <a:p>
            <a:pPr>
              <a:lnSpc>
                <a:spcPct val="80000"/>
              </a:lnSpc>
            </a:pPr>
            <a:endParaRPr lang="en-US" dirty="0"/>
          </a:p>
          <a:p>
            <a:pPr>
              <a:lnSpc>
                <a:spcPct val="80000"/>
              </a:lnSpc>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70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4594"/>
            <a:ext cx="10018713" cy="764627"/>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2015-2016:  1st year implementation data</a:t>
            </a:r>
          </a:p>
        </p:txBody>
      </p:sp>
      <p:sp>
        <p:nvSpPr>
          <p:cNvPr id="3" name="Content Placeholder 2"/>
          <p:cNvSpPr>
            <a:spLocks noGrp="1"/>
          </p:cNvSpPr>
          <p:nvPr>
            <p:ph idx="1"/>
          </p:nvPr>
        </p:nvSpPr>
        <p:spPr>
          <a:xfrm>
            <a:off x="1559125" y="476907"/>
            <a:ext cx="10707690" cy="6077607"/>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160</a:t>
            </a:r>
            <a:r>
              <a:rPr lang="en-US" b="1" dirty="0" smtClean="0">
                <a:latin typeface="Times New Roman" panose="02020603050405020304" pitchFamily="18" charset="0"/>
                <a:cs typeface="Times New Roman" panose="02020603050405020304" pitchFamily="18" charset="0"/>
              </a:rPr>
              <a:t> students </a:t>
            </a:r>
            <a:r>
              <a:rPr lang="en-US" b="1" dirty="0">
                <a:latin typeface="Times New Roman" panose="02020603050405020304" pitchFamily="18" charset="0"/>
                <a:cs typeface="Times New Roman" panose="02020603050405020304" pitchFamily="18" charset="0"/>
              </a:rPr>
              <a:t>in the district have received therapy on </a:t>
            </a:r>
            <a:r>
              <a:rPr lang="en-US" b="1" dirty="0" smtClean="0">
                <a:latin typeface="Times New Roman" panose="02020603050405020304" pitchFamily="18" charset="0"/>
                <a:cs typeface="Times New Roman" panose="02020603050405020304" pitchFamily="18" charset="0"/>
              </a:rPr>
              <a:t>site</a:t>
            </a:r>
          </a:p>
          <a:p>
            <a:r>
              <a:rPr lang="en-US" sz="2400" b="1" dirty="0" smtClean="0">
                <a:latin typeface="Times New Roman" panose="02020603050405020304" pitchFamily="18" charset="0"/>
                <a:cs typeface="Times New Roman" panose="02020603050405020304" pitchFamily="18" charset="0"/>
              </a:rPr>
              <a:t>Parents </a:t>
            </a:r>
            <a:r>
              <a:rPr lang="en-US" sz="2400" b="1" dirty="0">
                <a:latin typeface="Times New Roman" panose="02020603050405020304" pitchFamily="18" charset="0"/>
                <a:cs typeface="Times New Roman" panose="02020603050405020304" pitchFamily="18" charset="0"/>
              </a:rPr>
              <a:t>don’t have to take off work, drive to get their child, </a:t>
            </a:r>
            <a:r>
              <a:rPr lang="en-US" sz="2400" b="1" dirty="0" smtClean="0">
                <a:latin typeface="Times New Roman" panose="02020603050405020304" pitchFamily="18" charset="0"/>
                <a:cs typeface="Times New Roman" panose="02020603050405020304" pitchFamily="18" charset="0"/>
              </a:rPr>
              <a:t>attend </a:t>
            </a:r>
            <a:r>
              <a:rPr lang="en-US" sz="2400" b="1" dirty="0">
                <a:latin typeface="Times New Roman" panose="02020603050405020304" pitchFamily="18" charset="0"/>
                <a:cs typeface="Times New Roman" panose="02020603050405020304" pitchFamily="18" charset="0"/>
              </a:rPr>
              <a:t>a therapy </a:t>
            </a:r>
            <a:r>
              <a:rPr lang="en-US" sz="2400" b="1" dirty="0" smtClean="0">
                <a:latin typeface="Times New Roman" panose="02020603050405020304" pitchFamily="18" charset="0"/>
                <a:cs typeface="Times New Roman" panose="02020603050405020304" pitchFamily="18" charset="0"/>
              </a:rPr>
              <a:t>appointment and then drive the child back to school.</a:t>
            </a:r>
            <a:endParaRPr lang="en-US" b="1" dirty="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E3 </a:t>
            </a:r>
            <a:r>
              <a:rPr lang="en-US" sz="2400" b="1" dirty="0">
                <a:solidFill>
                  <a:srgbClr val="FF0000"/>
                </a:solidFill>
                <a:latin typeface="Times New Roman" panose="02020603050405020304" pitchFamily="18" charset="0"/>
                <a:cs typeface="Times New Roman" panose="02020603050405020304" pitchFamily="18" charset="0"/>
              </a:rPr>
              <a:t>hotline</a:t>
            </a:r>
            <a:r>
              <a:rPr lang="en-US" sz="2400" b="1" dirty="0">
                <a:latin typeface="Times New Roman" panose="02020603050405020304" pitchFamily="18" charset="0"/>
                <a:cs typeface="Times New Roman" panose="02020603050405020304" pitchFamily="18" charset="0"/>
              </a:rPr>
              <a:t>-Parents can call anytime to set up an appointment for their </a:t>
            </a:r>
            <a:r>
              <a:rPr lang="en-US" sz="2400" b="1" dirty="0" smtClean="0">
                <a:latin typeface="Times New Roman" panose="02020603050405020304" pitchFamily="18" charset="0"/>
                <a:cs typeface="Times New Roman" panose="02020603050405020304" pitchFamily="18" charset="0"/>
              </a:rPr>
              <a:t>child.</a:t>
            </a:r>
            <a:endParaRPr lang="en-US" sz="2400"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There were </a:t>
            </a:r>
            <a:r>
              <a:rPr lang="en-US" b="1" dirty="0" smtClean="0">
                <a:solidFill>
                  <a:srgbClr val="FF0000"/>
                </a:solidFill>
                <a:latin typeface="Times New Roman" panose="02020603050405020304" pitchFamily="18" charset="0"/>
                <a:cs typeface="Times New Roman" panose="02020603050405020304" pitchFamily="18" charset="0"/>
              </a:rPr>
              <a:t>1340</a:t>
            </a:r>
            <a:r>
              <a:rPr lang="en-US" b="1" dirty="0" smtClean="0">
                <a:latin typeface="Times New Roman" panose="02020603050405020304" pitchFamily="18" charset="0"/>
                <a:cs typeface="Times New Roman" panose="02020603050405020304" pitchFamily="18" charset="0"/>
              </a:rPr>
              <a:t> mental </a:t>
            </a:r>
            <a:r>
              <a:rPr lang="en-US" b="1" dirty="0">
                <a:latin typeface="Times New Roman" panose="02020603050405020304" pitchFamily="18" charset="0"/>
                <a:cs typeface="Times New Roman" panose="02020603050405020304" pitchFamily="18" charset="0"/>
              </a:rPr>
              <a:t>health therapist/student </a:t>
            </a:r>
            <a:r>
              <a:rPr lang="en-US" b="1" dirty="0" smtClean="0">
                <a:latin typeface="Times New Roman" panose="02020603050405020304" pitchFamily="18" charset="0"/>
                <a:cs typeface="Times New Roman" panose="02020603050405020304" pitchFamily="18" charset="0"/>
              </a:rPr>
              <a:t>sessions.</a:t>
            </a:r>
            <a:endParaRPr lang="en-US" b="1" dirty="0">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Students in every building </a:t>
            </a:r>
            <a:r>
              <a:rPr lang="en-US" b="1" dirty="0">
                <a:latin typeface="Times New Roman" panose="02020603050405020304" pitchFamily="18" charset="0"/>
                <a:cs typeface="Times New Roman" panose="02020603050405020304" pitchFamily="18" charset="0"/>
              </a:rPr>
              <a:t>are receiving therapy </a:t>
            </a:r>
            <a:r>
              <a:rPr lang="en-US" b="1" dirty="0" smtClean="0">
                <a:latin typeface="Times New Roman" panose="02020603050405020304" pitchFamily="18" charset="0"/>
                <a:cs typeface="Times New Roman" panose="02020603050405020304" pitchFamily="18" charset="0"/>
              </a:rPr>
              <a:t>services.</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Each school in the Hortonville Area School District is </a:t>
            </a:r>
            <a:r>
              <a:rPr lang="en-US" b="1" dirty="0">
                <a:solidFill>
                  <a:srgbClr val="FF0000"/>
                </a:solidFill>
                <a:latin typeface="Times New Roman" panose="02020603050405020304" pitchFamily="18" charset="0"/>
                <a:cs typeface="Times New Roman" panose="02020603050405020304" pitchFamily="18" charset="0"/>
              </a:rPr>
              <a:t>licensed as a mental health </a:t>
            </a:r>
            <a:r>
              <a:rPr lang="en-US" b="1" dirty="0" smtClean="0">
                <a:solidFill>
                  <a:srgbClr val="FF0000"/>
                </a:solidFill>
                <a:latin typeface="Times New Roman" panose="02020603050405020304" pitchFamily="18" charset="0"/>
                <a:cs typeface="Times New Roman" panose="02020603050405020304" pitchFamily="18" charset="0"/>
              </a:rPr>
              <a:t>clinic. </a:t>
            </a:r>
          </a:p>
          <a:p>
            <a:r>
              <a:rPr lang="en-US" b="1" dirty="0" smtClean="0">
                <a:latin typeface="Times New Roman" panose="02020603050405020304" pitchFamily="18" charset="0"/>
                <a:cs typeface="Times New Roman" panose="02020603050405020304" pitchFamily="18" charset="0"/>
              </a:rPr>
              <a:t>All  </a:t>
            </a:r>
            <a:r>
              <a:rPr lang="en-US" b="1" dirty="0">
                <a:latin typeface="Times New Roman" panose="02020603050405020304" pitchFamily="18" charset="0"/>
                <a:cs typeface="Times New Roman" panose="02020603050405020304" pitchFamily="18" charset="0"/>
              </a:rPr>
              <a:t>students at Hortonville High School </a:t>
            </a:r>
            <a:r>
              <a:rPr lang="en-US" b="1" dirty="0" smtClean="0">
                <a:latin typeface="Times New Roman" panose="02020603050405020304" pitchFamily="18" charset="0"/>
                <a:cs typeface="Times New Roman" panose="02020603050405020304" pitchFamily="18" charset="0"/>
              </a:rPr>
              <a:t>and 8</a:t>
            </a:r>
            <a:r>
              <a:rPr lang="en-US" b="1" baseline="30000" dirty="0" smtClean="0">
                <a:latin typeface="Times New Roman" panose="02020603050405020304" pitchFamily="18" charset="0"/>
                <a:cs typeface="Times New Roman" panose="02020603050405020304" pitchFamily="18" charset="0"/>
              </a:rPr>
              <a:t>th</a:t>
            </a:r>
            <a:r>
              <a:rPr lang="en-US" b="1" dirty="0" smtClean="0">
                <a:latin typeface="Times New Roman" panose="02020603050405020304" pitchFamily="18" charset="0"/>
                <a:cs typeface="Times New Roman" panose="02020603050405020304" pitchFamily="18" charset="0"/>
              </a:rPr>
              <a:t> grade students in both middle schools </a:t>
            </a:r>
            <a:r>
              <a:rPr lang="en-US" b="1" dirty="0" smtClean="0">
                <a:solidFill>
                  <a:srgbClr val="FF0000"/>
                </a:solidFill>
                <a:latin typeface="Times New Roman" panose="02020603050405020304" pitchFamily="18" charset="0"/>
                <a:cs typeface="Times New Roman" panose="02020603050405020304" pitchFamily="18" charset="0"/>
              </a:rPr>
              <a:t>were screened.</a:t>
            </a:r>
          </a:p>
          <a:p>
            <a:r>
              <a:rPr lang="en-US" b="1" dirty="0" smtClean="0">
                <a:latin typeface="Times New Roman" panose="02020603050405020304" pitchFamily="18" charset="0"/>
                <a:cs typeface="Times New Roman" panose="02020603050405020304" pitchFamily="18" charset="0"/>
              </a:rPr>
              <a:t>NAMI teen support group has increasing membership</a:t>
            </a:r>
          </a:p>
          <a:p>
            <a:r>
              <a:rPr lang="en-US" b="1" dirty="0" smtClean="0">
                <a:latin typeface="Times New Roman" panose="02020603050405020304" pitchFamily="18" charset="0"/>
                <a:cs typeface="Times New Roman" panose="02020603050405020304" pitchFamily="18" charset="0"/>
              </a:rPr>
              <a:t>Cost per student approximately $77.00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08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90181"/>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Other </a:t>
            </a:r>
            <a:r>
              <a:rPr lang="en-US" sz="3600" b="1" dirty="0" smtClean="0">
                <a:solidFill>
                  <a:srgbClr val="7030A0"/>
                </a:solidFill>
                <a:latin typeface="Times New Roman" panose="02020603050405020304" pitchFamily="18" charset="0"/>
                <a:cs typeface="Times New Roman" panose="02020603050405020304" pitchFamily="18" charset="0"/>
              </a:rPr>
              <a:t>Outcomes </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4310" y="839244"/>
            <a:ext cx="10707690" cy="6363222"/>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63%</a:t>
            </a:r>
            <a:r>
              <a:rPr lang="en-US" sz="2800" b="1" dirty="0">
                <a:latin typeface="Times New Roman" panose="02020603050405020304" pitchFamily="18" charset="0"/>
                <a:cs typeface="Times New Roman" panose="02020603050405020304" pitchFamily="18" charset="0"/>
              </a:rPr>
              <a:t> of 8-12th grade students screened for anxiety, depression, suicide ideation, suicide attempt and AODA </a:t>
            </a:r>
            <a:r>
              <a:rPr lang="en-US" sz="2800" b="1" dirty="0" smtClean="0">
                <a:latin typeface="Times New Roman" panose="02020603050405020304" pitchFamily="18" charset="0"/>
                <a:cs typeface="Times New Roman" panose="02020603050405020304" pitchFamily="18" charset="0"/>
              </a:rPr>
              <a:t>issues</a:t>
            </a:r>
            <a:endParaRPr lang="en-US" sz="2800" b="1" dirty="0">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16</a:t>
            </a:r>
            <a:r>
              <a:rPr lang="en-US" sz="2800" b="1" dirty="0">
                <a:solidFill>
                  <a:srgbClr val="FF0000"/>
                </a:solidFill>
                <a:latin typeface="Times New Roman" panose="02020603050405020304" pitchFamily="18" charset="0"/>
                <a:cs typeface="Times New Roman" panose="02020603050405020304" pitchFamily="18" charset="0"/>
              </a:rPr>
              <a:t>% of these students were referred for additional services</a:t>
            </a:r>
          </a:p>
          <a:p>
            <a:r>
              <a:rPr lang="en-US" sz="2800" b="1" dirty="0">
                <a:solidFill>
                  <a:srgbClr val="FF0000"/>
                </a:solidFill>
                <a:latin typeface="Times New Roman" panose="02020603050405020304" pitchFamily="18" charset="0"/>
                <a:cs typeface="Times New Roman" panose="02020603050405020304" pitchFamily="18" charset="0"/>
              </a:rPr>
              <a:t>13% decrease </a:t>
            </a:r>
            <a:r>
              <a:rPr lang="en-US" sz="2800" b="1" dirty="0">
                <a:latin typeface="Times New Roman" panose="02020603050405020304" pitchFamily="18" charset="0"/>
                <a:cs typeface="Times New Roman" panose="02020603050405020304" pitchFamily="18" charset="0"/>
              </a:rPr>
              <a:t>in missing school days of E3 provider referred students</a:t>
            </a:r>
          </a:p>
          <a:p>
            <a:r>
              <a:rPr lang="en-US" sz="2800" b="1" dirty="0">
                <a:solidFill>
                  <a:srgbClr val="FF0000"/>
                </a:solidFill>
                <a:latin typeface="Times New Roman" panose="02020603050405020304" pitchFamily="18" charset="0"/>
                <a:cs typeface="Times New Roman" panose="02020603050405020304" pitchFamily="18" charset="0"/>
              </a:rPr>
              <a:t>61% decrease </a:t>
            </a:r>
            <a:r>
              <a:rPr lang="en-US" sz="2800" b="1" dirty="0">
                <a:latin typeface="Times New Roman" panose="02020603050405020304" pitchFamily="18" charset="0"/>
                <a:cs typeface="Times New Roman" panose="02020603050405020304" pitchFamily="18" charset="0"/>
              </a:rPr>
              <a:t>in disciplinary actions of E3 provider referred students </a:t>
            </a:r>
          </a:p>
          <a:p>
            <a:r>
              <a:rPr lang="en-US" sz="2800" b="1" dirty="0">
                <a:solidFill>
                  <a:srgbClr val="FF0000"/>
                </a:solidFill>
                <a:latin typeface="Times New Roman" panose="02020603050405020304" pitchFamily="18" charset="0"/>
                <a:cs typeface="Times New Roman" panose="02020603050405020304" pitchFamily="18" charset="0"/>
              </a:rPr>
              <a:t>71% of E3 patients </a:t>
            </a:r>
            <a:r>
              <a:rPr lang="en-US" sz="2800" b="1" dirty="0">
                <a:latin typeface="Times New Roman" panose="02020603050405020304" pitchFamily="18" charset="0"/>
                <a:cs typeface="Times New Roman" panose="02020603050405020304" pitchFamily="18" charset="0"/>
              </a:rPr>
              <a:t>“significantly or somewhat improved”</a:t>
            </a:r>
          </a:p>
          <a:p>
            <a:endParaRPr lang="en-US" sz="4400" dirty="0" smtClean="0">
              <a:latin typeface="Times New Roman" panose="02020603050405020304" pitchFamily="18" charset="0"/>
              <a:cs typeface="Times New Roman" panose="02020603050405020304" pitchFamily="18" charset="0"/>
            </a:endParaRPr>
          </a:p>
          <a:p>
            <a:endParaRPr lang="en-US" dirty="0" smtClean="0"/>
          </a:p>
        </p:txBody>
      </p:sp>
    </p:spTree>
    <p:extLst>
      <p:ext uri="{BB962C8B-B14F-4D97-AF65-F5344CB8AC3E}">
        <p14:creationId xmlns:p14="http://schemas.microsoft.com/office/powerpoint/2010/main" val="126419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816" y="170412"/>
            <a:ext cx="10018713" cy="1064172"/>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Where is Hortonville? </a:t>
            </a:r>
          </a:p>
        </p:txBody>
      </p:sp>
      <p:sp>
        <p:nvSpPr>
          <p:cNvPr id="3" name="Content Placeholder 2"/>
          <p:cNvSpPr>
            <a:spLocks noGrp="1"/>
          </p:cNvSpPr>
          <p:nvPr>
            <p:ph sz="half" idx="1"/>
          </p:nvPr>
        </p:nvSpPr>
        <p:spPr>
          <a:xfrm>
            <a:off x="1484312" y="780393"/>
            <a:ext cx="4895055" cy="6077607"/>
          </a:xfrm>
        </p:spPr>
        <p:txBody>
          <a:bodyPr>
            <a:noAutofit/>
          </a:bodyPr>
          <a:lstStyle/>
          <a:p>
            <a:r>
              <a:rPr lang="en-US" sz="2400" b="1" dirty="0" smtClean="0">
                <a:latin typeface="Times New Roman" panose="02020603050405020304" pitchFamily="18" charset="0"/>
                <a:cs typeface="Times New Roman" panose="02020603050405020304" pitchFamily="18" charset="0"/>
              </a:rPr>
              <a:t>3800 students</a:t>
            </a:r>
          </a:p>
          <a:p>
            <a:r>
              <a:rPr lang="en-US" sz="2400" b="1" dirty="0" smtClean="0">
                <a:latin typeface="Times New Roman" panose="02020603050405020304" pitchFamily="18" charset="0"/>
                <a:cs typeface="Times New Roman" panose="02020603050405020304" pitchFamily="18" charset="0"/>
              </a:rPr>
              <a:t>6 buildings (3 elementary schools, 2 middle schools, 1 high school)</a:t>
            </a:r>
          </a:p>
          <a:p>
            <a:r>
              <a:rPr lang="en-US" sz="2400" b="1" dirty="0" smtClean="0">
                <a:latin typeface="Times New Roman" panose="02020603050405020304" pitchFamily="18" charset="0"/>
                <a:cs typeface="Times New Roman" panose="02020603050405020304" pitchFamily="18" charset="0"/>
              </a:rPr>
              <a:t>280 professional staff/250 support staff</a:t>
            </a:r>
          </a:p>
          <a:p>
            <a:r>
              <a:rPr lang="en-US" sz="2400" b="1" dirty="0" smtClean="0">
                <a:latin typeface="Times New Roman" panose="02020603050405020304" pitchFamily="18" charset="0"/>
                <a:cs typeface="Times New Roman" panose="02020603050405020304" pitchFamily="18" charset="0"/>
              </a:rPr>
              <a:t>13% students with disabilities</a:t>
            </a:r>
          </a:p>
          <a:p>
            <a:r>
              <a:rPr lang="en-US" sz="2400" b="1" dirty="0" smtClean="0">
                <a:latin typeface="Times New Roman" panose="02020603050405020304" pitchFamily="18" charset="0"/>
                <a:cs typeface="Times New Roman" panose="02020603050405020304" pitchFamily="18" charset="0"/>
              </a:rPr>
              <a:t>20% free/reduced</a:t>
            </a:r>
          </a:p>
          <a:p>
            <a:r>
              <a:rPr lang="en-US" sz="2400" b="1" dirty="0" smtClean="0">
                <a:latin typeface="Times New Roman" panose="02020603050405020304" pitchFamily="18" charset="0"/>
                <a:cs typeface="Times New Roman" panose="02020603050405020304" pitchFamily="18" charset="0"/>
              </a:rPr>
              <a:t>93% Caucasian</a:t>
            </a:r>
            <a:endParaRPr lang="en-US" sz="2400" b="1" dirty="0">
              <a:latin typeface="Times New Roman" panose="02020603050405020304" pitchFamily="18" charset="0"/>
              <a:cs typeface="Times New Roman" panose="02020603050405020304" pitchFamily="18" charset="0"/>
            </a:endParaRPr>
          </a:p>
        </p:txBody>
      </p:sp>
      <p:pic>
        <p:nvPicPr>
          <p:cNvPr id="1028" name="Picture 4" descr="http://www.thedirectory.org/cities/maps/WI/hortonville.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5868" y="1382889"/>
            <a:ext cx="4758971" cy="45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9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631" y="0"/>
            <a:ext cx="10018713" cy="1752599"/>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Funding (4 year commitment)</a:t>
            </a:r>
          </a:p>
        </p:txBody>
      </p:sp>
      <p:sp>
        <p:nvSpPr>
          <p:cNvPr id="3" name="Content Placeholder 2"/>
          <p:cNvSpPr>
            <a:spLocks noGrp="1"/>
          </p:cNvSpPr>
          <p:nvPr>
            <p:ph idx="1"/>
          </p:nvPr>
        </p:nvSpPr>
        <p:spPr>
          <a:xfrm>
            <a:off x="1758630" y="0"/>
            <a:ext cx="10018713" cy="5785945"/>
          </a:xfrm>
        </p:spPr>
        <p:txBody>
          <a:bodyPr>
            <a:normAutofit/>
          </a:bodyPr>
          <a:lstStyle/>
          <a:p>
            <a:r>
              <a:rPr lang="en-US" sz="2800" b="1" dirty="0" smtClean="0">
                <a:latin typeface="Times New Roman" panose="02020603050405020304" pitchFamily="18" charset="0"/>
                <a:cs typeface="Times New Roman" panose="02020603050405020304" pitchFamily="18" charset="0"/>
              </a:rPr>
              <a:t>Approximately $77.00 per students 8-12</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 grade</a:t>
            </a:r>
          </a:p>
          <a:p>
            <a:r>
              <a:rPr lang="en-US" sz="2800" b="1" dirty="0" smtClean="0">
                <a:latin typeface="Times New Roman" panose="02020603050405020304" pitchFamily="18" charset="0"/>
                <a:cs typeface="Times New Roman" panose="02020603050405020304" pitchFamily="18" charset="0"/>
              </a:rPr>
              <a:t>Insurance billing/MA</a:t>
            </a:r>
          </a:p>
          <a:p>
            <a:r>
              <a:rPr lang="en-US" sz="2800" b="1" dirty="0" smtClean="0">
                <a:latin typeface="Times New Roman" panose="02020603050405020304" pitchFamily="18" charset="0"/>
                <a:cs typeface="Times New Roman" panose="02020603050405020304" pitchFamily="18" charset="0"/>
              </a:rPr>
              <a:t>Community Foundation and other grants</a:t>
            </a:r>
          </a:p>
          <a:p>
            <a:r>
              <a:rPr lang="en-US" sz="2800" b="1" dirty="0" smtClean="0">
                <a:latin typeface="Times New Roman" panose="02020603050405020304" pitchFamily="18" charset="0"/>
                <a:cs typeface="Times New Roman" panose="02020603050405020304" pitchFamily="18" charset="0"/>
              </a:rPr>
              <a:t>HASD annual amount ($50,000-$65,000-$90,000-$120,000)</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Partner in-kind donations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733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88276"/>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Goals for 2016-17 </a:t>
            </a:r>
          </a:p>
        </p:txBody>
      </p:sp>
      <p:sp>
        <p:nvSpPr>
          <p:cNvPr id="3" name="Content Placeholder 2"/>
          <p:cNvSpPr>
            <a:spLocks noGrp="1"/>
          </p:cNvSpPr>
          <p:nvPr>
            <p:ph idx="1"/>
          </p:nvPr>
        </p:nvSpPr>
        <p:spPr>
          <a:xfrm>
            <a:off x="1381059" y="685801"/>
            <a:ext cx="10993821" cy="5693079"/>
          </a:xfrm>
        </p:spPr>
        <p:txBody>
          <a:bodyPr>
            <a:noAutofit/>
          </a:bodyPr>
          <a:lstStyle/>
          <a:p>
            <a:r>
              <a:rPr lang="en-US" sz="2800" b="1" dirty="0" smtClean="0">
                <a:latin typeface="Times New Roman" panose="02020603050405020304" pitchFamily="18" charset="0"/>
                <a:cs typeface="Times New Roman" panose="02020603050405020304" pitchFamily="18" charset="0"/>
              </a:rPr>
              <a:t>Screen all 5</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-12</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 grade students (5</a:t>
            </a:r>
            <a:r>
              <a:rPr lang="en-US" sz="2800" b="1" baseline="30000" dirty="0" smtClean="0">
                <a:latin typeface="Times New Roman" panose="02020603050405020304" pitchFamily="18" charset="0"/>
                <a:cs typeface="Times New Roman" panose="02020603050405020304" pitchFamily="18" charset="0"/>
              </a:rPr>
              <a:t>th</a:t>
            </a:r>
            <a:r>
              <a:rPr lang="en-US" sz="2800" b="1" dirty="0" smtClean="0">
                <a:latin typeface="Times New Roman" panose="02020603050405020304" pitchFamily="18" charset="0"/>
                <a:cs typeface="Times New Roman" panose="02020603050405020304" pitchFamily="18" charset="0"/>
              </a:rPr>
              <a:t> grade with a different screener/process) </a:t>
            </a:r>
          </a:p>
          <a:p>
            <a:r>
              <a:rPr lang="en-US" sz="2800" b="1" dirty="0" smtClean="0">
                <a:latin typeface="Times New Roman" panose="02020603050405020304" pitchFamily="18" charset="0"/>
                <a:cs typeface="Times New Roman" panose="02020603050405020304" pitchFamily="18" charset="0"/>
              </a:rPr>
              <a:t>Revise therapist times at each building based on their building’s need from year 1</a:t>
            </a:r>
          </a:p>
          <a:p>
            <a:r>
              <a:rPr lang="en-US" sz="2800" b="1" dirty="0" smtClean="0">
                <a:latin typeface="Times New Roman" panose="02020603050405020304" pitchFamily="18" charset="0"/>
                <a:cs typeface="Times New Roman" panose="02020603050405020304" pitchFamily="18" charset="0"/>
              </a:rPr>
              <a:t>Staff training:  ACEs (Adverse Childhood Experiences) presentation and strategies</a:t>
            </a:r>
          </a:p>
          <a:p>
            <a:r>
              <a:rPr lang="en-US" sz="2800" b="1" dirty="0" smtClean="0">
                <a:latin typeface="Times New Roman" panose="02020603050405020304" pitchFamily="18" charset="0"/>
                <a:cs typeface="Times New Roman" panose="02020603050405020304" pitchFamily="18" charset="0"/>
              </a:rPr>
              <a:t>Involve therapist at building SIT teams</a:t>
            </a:r>
          </a:p>
          <a:p>
            <a:r>
              <a:rPr lang="en-US" sz="2800" b="1" dirty="0" smtClean="0">
                <a:latin typeface="Times New Roman" panose="02020603050405020304" pitchFamily="18" charset="0"/>
                <a:cs typeface="Times New Roman" panose="02020603050405020304" pitchFamily="18" charset="0"/>
              </a:rPr>
              <a:t>Continue parent education/involvement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73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689" y="0"/>
            <a:ext cx="10018713" cy="6731875"/>
          </a:xfrm>
        </p:spPr>
        <p:txBody>
          <a:bodyPr>
            <a:normAutofit/>
          </a:bodyPr>
          <a:lstStyle/>
          <a:p>
            <a:pPr marL="0" indent="0">
              <a:buNone/>
            </a:pPr>
            <a:r>
              <a:rPr lang="en-US" sz="4300" b="1" i="1" dirty="0" smtClean="0">
                <a:solidFill>
                  <a:srgbClr val="7030A0"/>
                </a:solidFill>
                <a:latin typeface="Times New Roman" panose="02020603050405020304" pitchFamily="18" charset="0"/>
                <a:cs typeface="Times New Roman" panose="02020603050405020304" pitchFamily="18" charset="0"/>
              </a:rPr>
              <a:t>Mental health disorders </a:t>
            </a:r>
            <a:r>
              <a:rPr lang="en-US" sz="4300" b="1" i="1" dirty="0">
                <a:solidFill>
                  <a:srgbClr val="7030A0"/>
                </a:solidFill>
                <a:latin typeface="Times New Roman" panose="02020603050405020304" pitchFamily="18" charset="0"/>
                <a:cs typeface="Times New Roman" panose="02020603050405020304" pitchFamily="18" charset="0"/>
              </a:rPr>
              <a:t>in children and </a:t>
            </a:r>
            <a:r>
              <a:rPr lang="en-US" sz="4300" b="1" i="1" dirty="0" smtClean="0">
                <a:solidFill>
                  <a:srgbClr val="7030A0"/>
                </a:solidFill>
                <a:latin typeface="Times New Roman" panose="02020603050405020304" pitchFamily="18" charset="0"/>
                <a:cs typeface="Times New Roman" panose="02020603050405020304" pitchFamily="18" charset="0"/>
              </a:rPr>
              <a:t>adolescents are real, they can be identified, </a:t>
            </a:r>
            <a:r>
              <a:rPr lang="en-US" sz="4300" b="1" i="1" dirty="0">
                <a:solidFill>
                  <a:srgbClr val="7030A0"/>
                </a:solidFill>
                <a:latin typeface="Times New Roman" panose="02020603050405020304" pitchFamily="18" charset="0"/>
                <a:cs typeface="Times New Roman" panose="02020603050405020304" pitchFamily="18" charset="0"/>
              </a:rPr>
              <a:t>correctly diagnosed, and successfully treated, and teachers play a major role in ensuring the success of students who have these disorders.</a:t>
            </a:r>
          </a:p>
          <a:p>
            <a:pPr marL="1828800" lvl="4" indent="0">
              <a:buNone/>
            </a:pPr>
            <a:r>
              <a:rPr lang="en-US" sz="3200" dirty="0">
                <a:latin typeface="Times New Roman" panose="02020603050405020304" pitchFamily="18" charset="0"/>
                <a:cs typeface="Times New Roman" panose="02020603050405020304" pitchFamily="18" charset="0"/>
              </a:rPr>
              <a:t>William Dikel, author of </a:t>
            </a:r>
            <a:r>
              <a:rPr lang="en-US" sz="3200" dirty="0" smtClean="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THE </a:t>
            </a:r>
            <a:r>
              <a:rPr lang="en-US" sz="3200" b="1" i="1" dirty="0">
                <a:latin typeface="Times New Roman" panose="02020603050405020304" pitchFamily="18" charset="0"/>
                <a:cs typeface="Times New Roman" panose="02020603050405020304" pitchFamily="18" charset="0"/>
              </a:rPr>
              <a:t>TEACHER’S GUIDE TO STUDENT MENTAL HEALTH </a:t>
            </a:r>
          </a:p>
          <a:p>
            <a:endParaRPr lang="en-US" dirty="0"/>
          </a:p>
        </p:txBody>
      </p:sp>
    </p:spTree>
    <p:extLst>
      <p:ext uri="{BB962C8B-B14F-4D97-AF65-F5344CB8AC3E}">
        <p14:creationId xmlns:p14="http://schemas.microsoft.com/office/powerpoint/2010/main" val="34963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046" y="284968"/>
            <a:ext cx="10018713" cy="1752599"/>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Thank you for allowing us to tell our story as we journey to mental wellness!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9645" y="1819946"/>
            <a:ext cx="6430552" cy="4876500"/>
          </a:xfrm>
          <a:prstGeom prst="rect">
            <a:avLst/>
          </a:prstGeom>
        </p:spPr>
      </p:pic>
    </p:spTree>
    <p:extLst>
      <p:ext uri="{BB962C8B-B14F-4D97-AF65-F5344CB8AC3E}">
        <p14:creationId xmlns:p14="http://schemas.microsoft.com/office/powerpoint/2010/main" val="304910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658879" y="170412"/>
            <a:ext cx="10018713" cy="827690"/>
          </a:xfrm>
        </p:spPr>
        <p:txBody>
          <a:bodyPr>
            <a:normAutofit/>
          </a:bodyPr>
          <a:lstStyle/>
          <a:p>
            <a:r>
              <a:rPr lang="en-US" b="1" dirty="0">
                <a:solidFill>
                  <a:srgbClr val="7030A0"/>
                </a:solidFill>
                <a:latin typeface="Times New Roman" panose="02020603050405020304" pitchFamily="18" charset="0"/>
                <a:cs typeface="Times New Roman" panose="02020603050405020304" pitchFamily="18" charset="0"/>
              </a:rPr>
              <a:t>Quick History of Hortonville </a:t>
            </a:r>
          </a:p>
        </p:txBody>
      </p:sp>
      <p:sp>
        <p:nvSpPr>
          <p:cNvPr id="15" name="Content Placeholder 14"/>
          <p:cNvSpPr>
            <a:spLocks noGrp="1"/>
          </p:cNvSpPr>
          <p:nvPr>
            <p:ph sz="half" idx="1"/>
          </p:nvPr>
        </p:nvSpPr>
        <p:spPr>
          <a:xfrm>
            <a:off x="1440577" y="998102"/>
            <a:ext cx="5133891" cy="5446985"/>
          </a:xfrm>
        </p:spPr>
        <p:txBody>
          <a:bodyPr>
            <a:normAutofit fontScale="47500" lnSpcReduction="20000"/>
          </a:bodyPr>
          <a:lstStyle/>
          <a:p>
            <a:pPr marL="457200" indent="-457200">
              <a:buFont typeface="Arial" panose="020B0604020202020204" pitchFamily="34" charset="0"/>
              <a:buChar char="•"/>
            </a:pPr>
            <a:r>
              <a:rPr lang="en-US" sz="4200" b="1" dirty="0">
                <a:latin typeface="Times New Roman" panose="02020603050405020304" pitchFamily="18" charset="0"/>
                <a:cs typeface="Times New Roman" panose="02020603050405020304" pitchFamily="18" charset="0"/>
              </a:rPr>
              <a:t>Hortonville is a village in Outagamie County, Wisconsin, United </a:t>
            </a:r>
            <a:r>
              <a:rPr lang="en-US" sz="4200" b="1" dirty="0" smtClean="0">
                <a:latin typeface="Times New Roman" panose="02020603050405020304" pitchFamily="18" charset="0"/>
                <a:cs typeface="Times New Roman" panose="02020603050405020304" pitchFamily="18" charset="0"/>
              </a:rPr>
              <a:t>States in the Fox Valley. </a:t>
            </a:r>
            <a:endParaRPr lang="en-US" sz="42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4200" b="1" dirty="0">
                <a:latin typeface="Times New Roman" panose="02020603050405020304" pitchFamily="18" charset="0"/>
                <a:cs typeface="Times New Roman" panose="02020603050405020304" pitchFamily="18" charset="0"/>
              </a:rPr>
              <a:t>The population was 2,711 at the 2010 </a:t>
            </a:r>
            <a:r>
              <a:rPr lang="en-US" sz="4200" b="1" dirty="0" smtClean="0">
                <a:latin typeface="Times New Roman" panose="02020603050405020304" pitchFamily="18" charset="0"/>
                <a:cs typeface="Times New Roman" panose="02020603050405020304" pitchFamily="18" charset="0"/>
              </a:rPr>
              <a:t>census. Village of Hortonville and Town of Greenville-growing area.</a:t>
            </a:r>
          </a:p>
          <a:p>
            <a:pPr marL="457200" indent="-457200">
              <a:buFont typeface="Arial" panose="020B0604020202020204" pitchFamily="34" charset="0"/>
              <a:buChar char="•"/>
            </a:pPr>
            <a:r>
              <a:rPr lang="en-US" sz="4200" b="1" dirty="0" smtClean="0">
                <a:latin typeface="Times New Roman" panose="02020603050405020304" pitchFamily="18" charset="0"/>
                <a:cs typeface="Times New Roman" panose="02020603050405020304" pitchFamily="18" charset="0"/>
              </a:rPr>
              <a:t>School district student increase of 150 students this year.</a:t>
            </a:r>
          </a:p>
          <a:p>
            <a:pPr marL="457200" indent="-457200">
              <a:buFont typeface="Arial" panose="020B0604020202020204" pitchFamily="34" charset="0"/>
              <a:buChar char="•"/>
            </a:pPr>
            <a:r>
              <a:rPr lang="en-US" sz="4200" b="1" dirty="0" smtClean="0">
                <a:latin typeface="Times New Roman" panose="02020603050405020304" pitchFamily="18" charset="0"/>
                <a:cs typeface="Times New Roman" panose="02020603050405020304" pitchFamily="18" charset="0"/>
              </a:rPr>
              <a:t>The </a:t>
            </a:r>
            <a:r>
              <a:rPr lang="en-US" sz="4200" b="1" dirty="0">
                <a:latin typeface="Times New Roman" panose="02020603050405020304" pitchFamily="18" charset="0"/>
                <a:cs typeface="Times New Roman" panose="02020603050405020304" pitchFamily="18" charset="0"/>
              </a:rPr>
              <a:t>village was founded in 1848 by landowner Alonzo Horton, who created the 75-acre Black Otter Lake. </a:t>
            </a:r>
          </a:p>
          <a:p>
            <a:pPr marL="457200" lvl="1" indent="0">
              <a:buNone/>
            </a:pPr>
            <a:r>
              <a:rPr lang="en-US" sz="4000" b="1" dirty="0" smtClean="0">
                <a:latin typeface="Times New Roman" panose="02020603050405020304" pitchFamily="18" charset="0"/>
                <a:cs typeface="Times New Roman" panose="02020603050405020304" pitchFamily="18" charset="0"/>
              </a:rPr>
              <a:t>	He </a:t>
            </a:r>
            <a:r>
              <a:rPr lang="en-US" sz="4000" b="1" dirty="0">
                <a:latin typeface="Times New Roman" panose="02020603050405020304" pitchFamily="18" charset="0"/>
                <a:cs typeface="Times New Roman" panose="02020603050405020304" pitchFamily="18" charset="0"/>
              </a:rPr>
              <a:t>later developed the city of San Diego, California.</a:t>
            </a:r>
          </a:p>
          <a:p>
            <a:pPr marL="457200" indent="-457200">
              <a:buFont typeface="Arial" panose="020B0604020202020204" pitchFamily="34" charset="0"/>
              <a:buChar char="•"/>
            </a:pPr>
            <a:r>
              <a:rPr lang="en-US" sz="4200" b="1" dirty="0" smtClean="0">
                <a:latin typeface="Times New Roman" panose="02020603050405020304" pitchFamily="18" charset="0"/>
                <a:cs typeface="Times New Roman" panose="02020603050405020304" pitchFamily="18" charset="0"/>
              </a:rPr>
              <a:t>Hortonville </a:t>
            </a:r>
            <a:r>
              <a:rPr lang="en-US" sz="4200" b="1" dirty="0">
                <a:latin typeface="Times New Roman" panose="02020603050405020304" pitchFamily="18" charset="0"/>
                <a:cs typeface="Times New Roman" panose="02020603050405020304" pitchFamily="18" charset="0"/>
              </a:rPr>
              <a:t>had one of the first match light factories in the world.</a:t>
            </a:r>
          </a:p>
          <a:p>
            <a:endParaRPr lang="en-US" dirty="0"/>
          </a:p>
        </p:txBody>
      </p:sp>
      <p:pic>
        <p:nvPicPr>
          <p:cNvPr id="2050" name="Picture 2" descr="https://tse4.mm.bing.net/th?id=OIP.Mfc95240a2c95a5e19b1111aecd8ba21fo0&amp;pid=15.1&amp;P=0&amp;w=297&amp;h=16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4468" y="2588171"/>
            <a:ext cx="4928556" cy="278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8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1477" y="-106202"/>
            <a:ext cx="9601200" cy="945932"/>
          </a:xfrm>
        </p:spPr>
        <p:txBody>
          <a:bodyPr>
            <a:normAutofit/>
          </a:bodyPr>
          <a:lstStyle/>
          <a:p>
            <a:r>
              <a:rPr lang="en-US" b="1" dirty="0" smtClean="0">
                <a:solidFill>
                  <a:srgbClr val="7030A0"/>
                </a:solidFill>
                <a:latin typeface="Times New Roman" panose="02020603050405020304" pitchFamily="18" charset="0"/>
                <a:cs typeface="Times New Roman" panose="02020603050405020304" pitchFamily="18" charset="0"/>
              </a:rPr>
              <a:t>Let us tell you our story…………..</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567785" y="1247913"/>
            <a:ext cx="10544503" cy="5486401"/>
          </a:xfrm>
        </p:spPr>
        <p:txBody>
          <a:bodyPr>
            <a:noAutofit/>
          </a:bodyPr>
          <a:lstStyle/>
          <a:p>
            <a:r>
              <a:rPr lang="en-US" sz="2300" b="1" dirty="0">
                <a:latin typeface="Times New Roman" panose="02020603050405020304" pitchFamily="18" charset="0"/>
                <a:cs typeface="Times New Roman" panose="02020603050405020304" pitchFamily="18" charset="0"/>
              </a:rPr>
              <a:t>District recognized as model PLC district (first </a:t>
            </a:r>
            <a:r>
              <a:rPr lang="en-US" sz="2300" b="1" dirty="0" smtClean="0">
                <a:latin typeface="Times New Roman" panose="02020603050405020304" pitchFamily="18" charset="0"/>
                <a:cs typeface="Times New Roman" panose="02020603050405020304" pitchFamily="18" charset="0"/>
              </a:rPr>
              <a:t>district in </a:t>
            </a:r>
            <a:r>
              <a:rPr lang="en-US" sz="2300" b="1" dirty="0">
                <a:latin typeface="Times New Roman" panose="02020603050405020304" pitchFamily="18" charset="0"/>
                <a:cs typeface="Times New Roman" panose="02020603050405020304" pitchFamily="18" charset="0"/>
              </a:rPr>
              <a:t>the </a:t>
            </a:r>
            <a:r>
              <a:rPr lang="en-US" sz="2300" b="1" dirty="0" smtClean="0">
                <a:latin typeface="Times New Roman" panose="02020603050405020304" pitchFamily="18" charset="0"/>
                <a:cs typeface="Times New Roman" panose="02020603050405020304" pitchFamily="18" charset="0"/>
              </a:rPr>
              <a:t>state to receive this recognition)</a:t>
            </a:r>
            <a:endParaRPr lang="en-US"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Teachers have identified and aligned their power standards, learning targets, and are continuing to </a:t>
            </a:r>
            <a:r>
              <a:rPr lang="en-US" sz="2300" b="1" dirty="0" smtClean="0">
                <a:latin typeface="Times New Roman" panose="02020603050405020304" pitchFamily="18" charset="0"/>
                <a:cs typeface="Times New Roman" panose="02020603050405020304" pitchFamily="18" charset="0"/>
              </a:rPr>
              <a:t>collaborate </a:t>
            </a:r>
            <a:r>
              <a:rPr lang="en-US" sz="2300" b="1" dirty="0">
                <a:latin typeface="Times New Roman" panose="02020603050405020304" pitchFamily="18" charset="0"/>
                <a:cs typeface="Times New Roman" panose="02020603050405020304" pitchFamily="18" charset="0"/>
              </a:rPr>
              <a:t>in teams on common formative assessments</a:t>
            </a:r>
          </a:p>
          <a:p>
            <a:r>
              <a:rPr lang="en-US" sz="2300" b="1" dirty="0">
                <a:latin typeface="Times New Roman" panose="02020603050405020304" pitchFamily="18" charset="0"/>
                <a:cs typeface="Times New Roman" panose="02020603050405020304" pitchFamily="18" charset="0"/>
              </a:rPr>
              <a:t>Data is used for targeted interventions </a:t>
            </a:r>
            <a:r>
              <a:rPr lang="en-US" sz="2300" b="1" dirty="0" smtClean="0">
                <a:latin typeface="Times New Roman" panose="02020603050405020304" pitchFamily="18" charset="0"/>
                <a:cs typeface="Times New Roman" panose="02020603050405020304" pitchFamily="18" charset="0"/>
              </a:rPr>
              <a:t>with all buildings having an intervention time/SIT team</a:t>
            </a:r>
            <a:endParaRPr lang="en-US" sz="2300" b="1" dirty="0">
              <a:latin typeface="Times New Roman" panose="02020603050405020304" pitchFamily="18" charset="0"/>
              <a:cs typeface="Times New Roman" panose="02020603050405020304" pitchFamily="18" charset="0"/>
            </a:endParaRPr>
          </a:p>
          <a:p>
            <a:r>
              <a:rPr lang="en-US" sz="2300" b="1" dirty="0" smtClean="0">
                <a:solidFill>
                  <a:srgbClr val="FF0000"/>
                </a:solidFill>
                <a:latin typeface="Times New Roman" panose="02020603050405020304" pitchFamily="18" charset="0"/>
                <a:cs typeface="Times New Roman" panose="02020603050405020304" pitchFamily="18" charset="0"/>
              </a:rPr>
              <a:t>Our teachers have done a great job on the </a:t>
            </a:r>
            <a:r>
              <a:rPr lang="en-US" sz="2300" b="1" dirty="0">
                <a:solidFill>
                  <a:srgbClr val="FF0000"/>
                </a:solidFill>
                <a:latin typeface="Times New Roman" panose="02020603050405020304" pitchFamily="18" charset="0"/>
                <a:cs typeface="Times New Roman" panose="02020603050405020304" pitchFamily="18" charset="0"/>
              </a:rPr>
              <a:t>academic side of student </a:t>
            </a:r>
            <a:r>
              <a:rPr lang="en-US" sz="2300" b="1" dirty="0" smtClean="0">
                <a:solidFill>
                  <a:srgbClr val="FF0000"/>
                </a:solidFill>
                <a:latin typeface="Times New Roman" panose="02020603050405020304" pitchFamily="18" charset="0"/>
                <a:cs typeface="Times New Roman" panose="02020603050405020304" pitchFamily="18" charset="0"/>
              </a:rPr>
              <a:t>learning!</a:t>
            </a:r>
          </a:p>
          <a:p>
            <a:r>
              <a:rPr lang="en-US" sz="2300" b="1" dirty="0">
                <a:latin typeface="Times New Roman" panose="02020603050405020304" pitchFamily="18" charset="0"/>
                <a:cs typeface="Times New Roman" panose="02020603050405020304" pitchFamily="18" charset="0"/>
              </a:rPr>
              <a:t>HASD Strategic Plan has a focus area on Safety-Physical and Emotional Safety</a:t>
            </a:r>
          </a:p>
          <a:p>
            <a:r>
              <a:rPr lang="en-US" sz="2300" b="1" dirty="0">
                <a:latin typeface="Times New Roman" panose="02020603050405020304" pitchFamily="18" charset="0"/>
                <a:cs typeface="Times New Roman" panose="02020603050405020304" pitchFamily="18" charset="0"/>
              </a:rPr>
              <a:t>Referendum $$ helped with main entrance check in at each building, Raptor program, additional surveillance cameras, two way radios, and updated crisis response manual, TECIP training and building teams </a:t>
            </a:r>
          </a:p>
          <a:p>
            <a:r>
              <a:rPr lang="en-US" sz="2300" b="1" dirty="0">
                <a:solidFill>
                  <a:srgbClr val="FF0000"/>
                </a:solidFill>
                <a:latin typeface="Times New Roman" panose="02020603050405020304" pitchFamily="18" charset="0"/>
                <a:cs typeface="Times New Roman" panose="02020603050405020304" pitchFamily="18" charset="0"/>
              </a:rPr>
              <a:t>The district addressed physical safety needs.</a:t>
            </a:r>
          </a:p>
          <a:p>
            <a:endParaRPr lang="en-US" b="1" dirty="0">
              <a:solidFill>
                <a:srgbClr val="FF0000"/>
              </a:solidFill>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68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162838"/>
            <a:ext cx="10018713" cy="1290181"/>
          </a:xfrm>
        </p:spPr>
        <p:txBody>
          <a:bodyPr>
            <a:normAutofit fontScale="90000"/>
          </a:bodyPr>
          <a:lstStyle/>
          <a:p>
            <a:r>
              <a:rPr lang="en-US" b="1" dirty="0" smtClean="0">
                <a:solidFill>
                  <a:srgbClr val="7030A0"/>
                </a:solidFill>
                <a:latin typeface="Times New Roman" panose="02020603050405020304" pitchFamily="18" charset="0"/>
                <a:cs typeface="Times New Roman" panose="02020603050405020304" pitchFamily="18" charset="0"/>
              </a:rPr>
              <a:t>Students need to feel emotionally safe at school to learn at the highest level. </a:t>
            </a:r>
            <a:endParaRPr lang="en-US" b="1" dirty="0">
              <a:solidFill>
                <a:srgbClr val="7030A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5074" y="1453019"/>
            <a:ext cx="5101218" cy="5280788"/>
          </a:xfrm>
          <a:prstGeom prst="rect">
            <a:avLst/>
          </a:prstGeom>
        </p:spPr>
      </p:pic>
    </p:spTree>
    <p:extLst>
      <p:ext uri="{BB962C8B-B14F-4D97-AF65-F5344CB8AC3E}">
        <p14:creationId xmlns:p14="http://schemas.microsoft.com/office/powerpoint/2010/main" val="17368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8" y="317316"/>
            <a:ext cx="11406352" cy="867104"/>
          </a:xfrm>
        </p:spPr>
        <p:txBody>
          <a:bodyPr>
            <a:normAutofit/>
          </a:bodyPr>
          <a:lstStyle/>
          <a:p>
            <a:r>
              <a:rPr lang="en-US" sz="3600" b="1" dirty="0" smtClean="0">
                <a:solidFill>
                  <a:srgbClr val="7030A0"/>
                </a:solidFill>
                <a:latin typeface="Times New Roman" panose="02020603050405020304" pitchFamily="18" charset="0"/>
                <a:cs typeface="Times New Roman" panose="02020603050405020304" pitchFamily="18" charset="0"/>
              </a:rPr>
              <a:t>What did the data tell Hortonville?  (YRBS, 2015) </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106453"/>
            <a:ext cx="10820400" cy="5502166"/>
          </a:xfrm>
        </p:spPr>
        <p:txBody>
          <a:bodyPr>
            <a:normAutofit/>
          </a:bodyPr>
          <a:lstStyle/>
          <a:p>
            <a:r>
              <a:rPr lang="en-US" sz="2500" b="1" dirty="0">
                <a:latin typeface="Times New Roman" panose="02020603050405020304" pitchFamily="18" charset="0"/>
                <a:cs typeface="Times New Roman" panose="02020603050405020304" pitchFamily="18" charset="0"/>
              </a:rPr>
              <a:t>23% of students reported feeling sad or hopeless almost every day for two weeks or more in a row and that they stopped doing some usual activities</a:t>
            </a:r>
          </a:p>
          <a:p>
            <a:r>
              <a:rPr lang="en-US" sz="2500" b="1" dirty="0">
                <a:latin typeface="Times New Roman" panose="02020603050405020304" pitchFamily="18" charset="0"/>
                <a:cs typeface="Times New Roman" panose="02020603050405020304" pitchFamily="18" charset="0"/>
              </a:rPr>
              <a:t>12.8% of students reported having seriously considered attempting suicide in the last 12 months</a:t>
            </a:r>
          </a:p>
          <a:p>
            <a:r>
              <a:rPr lang="en-US" sz="2500" b="1" dirty="0">
                <a:latin typeface="Times New Roman" panose="02020603050405020304" pitchFamily="18" charset="0"/>
                <a:cs typeface="Times New Roman" panose="02020603050405020304" pitchFamily="18" charset="0"/>
              </a:rPr>
              <a:t>11.1% of students reported having a plan about how they would attempt suicide in the last 12 months</a:t>
            </a:r>
          </a:p>
          <a:p>
            <a:r>
              <a:rPr lang="en-US" sz="2500" b="1" dirty="0">
                <a:latin typeface="Times New Roman" panose="02020603050405020304" pitchFamily="18" charset="0"/>
                <a:cs typeface="Times New Roman" panose="02020603050405020304" pitchFamily="18" charset="0"/>
              </a:rPr>
              <a:t>11.8% of students reported having attempted suicide at least once in the last 12 months </a:t>
            </a:r>
          </a:p>
          <a:p>
            <a:pPr marL="0" indent="0">
              <a:buNone/>
            </a:pPr>
            <a:r>
              <a:rPr lang="en-US" sz="2500" b="1" dirty="0">
                <a:latin typeface="Times New Roman" panose="02020603050405020304" pitchFamily="18" charset="0"/>
                <a:cs typeface="Times New Roman" panose="02020603050405020304" pitchFamily="18" charset="0"/>
              </a:rPr>
              <a:t>Our district has also experienced student tragedy</a:t>
            </a:r>
          </a:p>
          <a:p>
            <a:endParaRPr lang="en-US" b="1" dirty="0"/>
          </a:p>
        </p:txBody>
      </p:sp>
    </p:spTree>
    <p:extLst>
      <p:ext uri="{BB962C8B-B14F-4D97-AF65-F5344CB8AC3E}">
        <p14:creationId xmlns:p14="http://schemas.microsoft.com/office/powerpoint/2010/main" val="245784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64" y="162098"/>
            <a:ext cx="11185236" cy="1126375"/>
          </a:xfrm>
        </p:spPr>
        <p:txBody>
          <a:bodyPr>
            <a:normAutofit fontScale="90000"/>
          </a:bodyPr>
          <a:lstStyle/>
          <a:p>
            <a:r>
              <a:rPr lang="en-US" b="1" dirty="0">
                <a:solidFill>
                  <a:srgbClr val="7030A0"/>
                </a:solidFill>
                <a:latin typeface="Times New Roman" panose="02020603050405020304" pitchFamily="18" charset="0"/>
                <a:cs typeface="Times New Roman" panose="02020603050405020304" pitchFamily="18" charset="0"/>
              </a:rPr>
              <a:t>What </a:t>
            </a:r>
            <a:r>
              <a:rPr lang="en-US" b="1" dirty="0" smtClean="0">
                <a:solidFill>
                  <a:srgbClr val="7030A0"/>
                </a:solidFill>
                <a:latin typeface="Times New Roman" panose="02020603050405020304" pitchFamily="18" charset="0"/>
                <a:cs typeface="Times New Roman" panose="02020603050405020304" pitchFamily="18" charset="0"/>
              </a:rPr>
              <a:t>else did </a:t>
            </a:r>
            <a:r>
              <a:rPr lang="en-US" b="1" dirty="0">
                <a:solidFill>
                  <a:srgbClr val="7030A0"/>
                </a:solidFill>
                <a:latin typeface="Times New Roman" panose="02020603050405020304" pitchFamily="18" charset="0"/>
                <a:cs typeface="Times New Roman" panose="02020603050405020304" pitchFamily="18" charset="0"/>
              </a:rPr>
              <a:t>the data tell Hortonville?  (YRBS, 2015) </a:t>
            </a:r>
            <a:endParaRPr lang="en-US" dirty="0"/>
          </a:p>
        </p:txBody>
      </p:sp>
      <p:sp>
        <p:nvSpPr>
          <p:cNvPr id="3" name="Content Placeholder 2"/>
          <p:cNvSpPr>
            <a:spLocks noGrp="1"/>
          </p:cNvSpPr>
          <p:nvPr>
            <p:ph idx="1"/>
          </p:nvPr>
        </p:nvSpPr>
        <p:spPr>
          <a:xfrm>
            <a:off x="1733692" y="1684846"/>
            <a:ext cx="10018713" cy="3124201"/>
          </a:xfrm>
        </p:spPr>
        <p:txBody>
          <a:bodyPr>
            <a:noAutofit/>
          </a:bodyPr>
          <a:lstStyle/>
          <a:p>
            <a:r>
              <a:rPr lang="en-US" sz="2800" b="1" dirty="0" smtClean="0">
                <a:latin typeface="Times New Roman" panose="02020603050405020304" pitchFamily="18" charset="0"/>
                <a:cs typeface="Times New Roman" panose="02020603050405020304" pitchFamily="18" charset="0"/>
              </a:rPr>
              <a:t>Do you agree or disagree that your family loves you and gives you help and support when you need it? – 89% agree.</a:t>
            </a:r>
          </a:p>
          <a:p>
            <a:r>
              <a:rPr lang="en-US" sz="2800" b="1" dirty="0" smtClean="0">
                <a:latin typeface="Times New Roman" panose="02020603050405020304" pitchFamily="18" charset="0"/>
                <a:cs typeface="Times New Roman" panose="02020603050405020304" pitchFamily="18" charset="0"/>
              </a:rPr>
              <a:t>Do you agree or disagree that teachers really care about you and give you a lot of encouragement? – 92.2% agree.</a:t>
            </a:r>
          </a:p>
          <a:p>
            <a:r>
              <a:rPr lang="en-US" sz="2800" b="1" dirty="0" smtClean="0">
                <a:latin typeface="Times New Roman" panose="02020603050405020304" pitchFamily="18" charset="0"/>
                <a:cs typeface="Times New Roman" panose="02020603050405020304" pitchFamily="18" charset="0"/>
              </a:rPr>
              <a:t>Do you agree or disagree that you feel like you belong at this school? – 68% agree.</a:t>
            </a:r>
          </a:p>
          <a:p>
            <a:r>
              <a:rPr lang="en-US" sz="2800" b="1" dirty="0" smtClean="0">
                <a:latin typeface="Times New Roman" panose="02020603050405020304" pitchFamily="18" charset="0"/>
                <a:cs typeface="Times New Roman" panose="02020603050405020304" pitchFamily="18" charset="0"/>
              </a:rPr>
              <a:t>Is there at least one teacher or other adult in this school that you can talk to if you have a problem? – 65.6% agree.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55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813" y="103909"/>
            <a:ext cx="10018713" cy="1752599"/>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Additional Data: DPI’s  AODA Prevention Program Assessment Tool</a:t>
            </a:r>
          </a:p>
        </p:txBody>
      </p:sp>
      <p:sp>
        <p:nvSpPr>
          <p:cNvPr id="3" name="Content Placeholder 2"/>
          <p:cNvSpPr>
            <a:spLocks noGrp="1"/>
          </p:cNvSpPr>
          <p:nvPr>
            <p:ph idx="1"/>
          </p:nvPr>
        </p:nvSpPr>
        <p:spPr>
          <a:xfrm>
            <a:off x="1813859" y="1632236"/>
            <a:ext cx="10018713" cy="4893825"/>
          </a:xfrm>
        </p:spPr>
        <p:txBody>
          <a:bodyPr>
            <a:normAutofit fontScale="47500" lnSpcReduction="20000"/>
          </a:bodyPr>
          <a:lstStyle/>
          <a:p>
            <a:pPr>
              <a:lnSpc>
                <a:spcPct val="110000"/>
              </a:lnSpc>
            </a:pPr>
            <a:r>
              <a:rPr lang="en-US" sz="5800" b="1" dirty="0">
                <a:latin typeface="Times New Roman" panose="02020603050405020304" pitchFamily="18" charset="0"/>
                <a:cs typeface="Times New Roman" panose="02020603050405020304" pitchFamily="18" charset="0"/>
              </a:rPr>
              <a:t>Assessment completed with Pupil Services Team and District Administrative Team</a:t>
            </a:r>
          </a:p>
          <a:p>
            <a:pPr>
              <a:lnSpc>
                <a:spcPct val="110000"/>
              </a:lnSpc>
            </a:pPr>
            <a:r>
              <a:rPr lang="en-US" sz="5800" b="1" dirty="0">
                <a:latin typeface="Times New Roman" panose="02020603050405020304" pitchFamily="18" charset="0"/>
                <a:cs typeface="Times New Roman" panose="02020603050405020304" pitchFamily="18" charset="0"/>
              </a:rPr>
              <a:t>Results identified strengths and gaps in programming</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A. School </a:t>
            </a:r>
            <a:r>
              <a:rPr lang="en-US" sz="5400" b="1" dirty="0">
                <a:latin typeface="Times New Roman" panose="02020603050405020304" pitchFamily="18" charset="0"/>
                <a:cs typeface="Times New Roman" panose="02020603050405020304" pitchFamily="18" charset="0"/>
              </a:rPr>
              <a:t>Environment</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B. Curriculum </a:t>
            </a:r>
            <a:r>
              <a:rPr lang="en-US" sz="5400" b="1" dirty="0">
                <a:latin typeface="Times New Roman" panose="02020603050405020304" pitchFamily="18" charset="0"/>
                <a:cs typeface="Times New Roman" panose="02020603050405020304" pitchFamily="18" charset="0"/>
              </a:rPr>
              <a:t>and Instruction</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C. Student </a:t>
            </a:r>
            <a:r>
              <a:rPr lang="en-US" sz="5400" b="1" dirty="0">
                <a:latin typeface="Times New Roman" panose="02020603050405020304" pitchFamily="18" charset="0"/>
                <a:cs typeface="Times New Roman" panose="02020603050405020304" pitchFamily="18" charset="0"/>
              </a:rPr>
              <a:t>Programs</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D. Pupil </a:t>
            </a:r>
            <a:r>
              <a:rPr lang="en-US" sz="5400" b="1" dirty="0">
                <a:latin typeface="Times New Roman" panose="02020603050405020304" pitchFamily="18" charset="0"/>
                <a:cs typeface="Times New Roman" panose="02020603050405020304" pitchFamily="18" charset="0"/>
              </a:rPr>
              <a:t>Services</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E. Adult </a:t>
            </a:r>
            <a:r>
              <a:rPr lang="en-US" sz="5400" b="1" dirty="0">
                <a:latin typeface="Times New Roman" panose="02020603050405020304" pitchFamily="18" charset="0"/>
                <a:cs typeface="Times New Roman" panose="02020603050405020304" pitchFamily="18" charset="0"/>
              </a:rPr>
              <a:t>Programs</a:t>
            </a:r>
          </a:p>
          <a:p>
            <a:pPr marL="457200" lvl="1" indent="0">
              <a:lnSpc>
                <a:spcPct val="110000"/>
              </a:lnSpc>
              <a:buNone/>
            </a:pPr>
            <a:r>
              <a:rPr lang="en-US" sz="5400" b="1" dirty="0" smtClean="0">
                <a:latin typeface="Times New Roman" panose="02020603050405020304" pitchFamily="18" charset="0"/>
                <a:cs typeface="Times New Roman" panose="02020603050405020304" pitchFamily="18" charset="0"/>
              </a:rPr>
              <a:t>F. Family/Community</a:t>
            </a:r>
            <a:endParaRPr lang="en-US" sz="5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72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690" y="212943"/>
            <a:ext cx="11364310" cy="764088"/>
          </a:xfrm>
        </p:spPr>
        <p:txBody>
          <a:bodyPr>
            <a:norm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What resources/programs existed before E3? </a:t>
            </a:r>
          </a:p>
        </p:txBody>
      </p:sp>
      <p:sp>
        <p:nvSpPr>
          <p:cNvPr id="3" name="Content Placeholder 2"/>
          <p:cNvSpPr>
            <a:spLocks noGrp="1"/>
          </p:cNvSpPr>
          <p:nvPr>
            <p:ph idx="1"/>
          </p:nvPr>
        </p:nvSpPr>
        <p:spPr>
          <a:xfrm>
            <a:off x="1435202" y="977031"/>
            <a:ext cx="11201399" cy="5799550"/>
          </a:xfrm>
        </p:spPr>
        <p:txBody>
          <a:bodyPr>
            <a:noAutofit/>
          </a:bodyPr>
          <a:lstStyle/>
          <a:p>
            <a:r>
              <a:rPr lang="en-US" sz="2800" b="1" dirty="0">
                <a:latin typeface="Times New Roman" panose="02020603050405020304" pitchFamily="18" charset="0"/>
                <a:cs typeface="Times New Roman" panose="02020603050405020304" pitchFamily="18" charset="0"/>
              </a:rPr>
              <a:t>PBIS in each building</a:t>
            </a:r>
          </a:p>
          <a:p>
            <a:r>
              <a:rPr lang="en-US" sz="2800" b="1" dirty="0">
                <a:latin typeface="Times New Roman" panose="02020603050405020304" pitchFamily="18" charset="0"/>
                <a:cs typeface="Times New Roman" panose="02020603050405020304" pitchFamily="18" charset="0"/>
              </a:rPr>
              <a:t>Extended learning time at each building for interventions (re-teach)</a:t>
            </a:r>
          </a:p>
          <a:p>
            <a:r>
              <a:rPr lang="en-US" sz="2800" b="1" dirty="0">
                <a:latin typeface="Times New Roman" panose="02020603050405020304" pitchFamily="18" charset="0"/>
                <a:cs typeface="Times New Roman" panose="02020603050405020304" pitchFamily="18" charset="0"/>
              </a:rPr>
              <a:t>Collaborative PLC time at each building</a:t>
            </a:r>
          </a:p>
          <a:p>
            <a:r>
              <a:rPr lang="en-US" sz="2800" b="1" dirty="0">
                <a:latin typeface="Times New Roman" panose="02020603050405020304" pitchFamily="18" charset="0"/>
                <a:cs typeface="Times New Roman" panose="02020603050405020304" pitchFamily="18" charset="0"/>
              </a:rPr>
              <a:t>Student intervention teams (SIT) meet weekly </a:t>
            </a:r>
          </a:p>
          <a:p>
            <a:r>
              <a:rPr lang="en-US" sz="2800" b="1" dirty="0">
                <a:latin typeface="Times New Roman" panose="02020603050405020304" pitchFamily="18" charset="0"/>
                <a:cs typeface="Times New Roman" panose="02020603050405020304" pitchFamily="18" charset="0"/>
              </a:rPr>
              <a:t>Health curriculum-suicide awareness (middle/high school) </a:t>
            </a:r>
          </a:p>
          <a:p>
            <a:r>
              <a:rPr lang="en-US" sz="2800" b="1" dirty="0">
                <a:latin typeface="Times New Roman" panose="02020603050405020304" pitchFamily="18" charset="0"/>
                <a:cs typeface="Times New Roman" panose="02020603050405020304" pitchFamily="18" charset="0"/>
              </a:rPr>
              <a:t> United Way PATH counselor 2 days a week for mental health</a:t>
            </a:r>
          </a:p>
          <a:p>
            <a:r>
              <a:rPr lang="en-US" sz="2800" b="1" dirty="0">
                <a:latin typeface="Times New Roman" panose="02020603050405020304" pitchFamily="18" charset="0"/>
                <a:cs typeface="Times New Roman" panose="02020603050405020304" pitchFamily="18" charset="0"/>
              </a:rPr>
              <a:t>Pre Action activities/$$ from Outagamie County</a:t>
            </a:r>
          </a:p>
          <a:p>
            <a:r>
              <a:rPr lang="en-US" sz="2800" b="1" dirty="0">
                <a:latin typeface="Times New Roman" panose="02020603050405020304" pitchFamily="18" charset="0"/>
                <a:cs typeface="Times New Roman" panose="02020603050405020304" pitchFamily="18" charset="0"/>
              </a:rPr>
              <a:t>K-12 counselors /School psychologists </a:t>
            </a:r>
          </a:p>
          <a:p>
            <a:endParaRPr lang="en-US" sz="3600" dirty="0"/>
          </a:p>
        </p:txBody>
      </p:sp>
    </p:spTree>
    <p:extLst>
      <p:ext uri="{BB962C8B-B14F-4D97-AF65-F5344CB8AC3E}">
        <p14:creationId xmlns:p14="http://schemas.microsoft.com/office/powerpoint/2010/main" val="1642075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367</TotalTime>
  <Words>1348</Words>
  <Application>Microsoft Office PowerPoint</Application>
  <PresentationFormat>Widescreen</PresentationFormat>
  <Paragraphs>146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Gothic Std B</vt:lpstr>
      <vt:lpstr>Arial</vt:lpstr>
      <vt:lpstr>Calibri</vt:lpstr>
      <vt:lpstr>Corbel</vt:lpstr>
      <vt:lpstr>Segoe UI Black</vt:lpstr>
      <vt:lpstr>Times New Roman</vt:lpstr>
      <vt:lpstr>Parallax</vt:lpstr>
      <vt:lpstr>The Hortonville Area School District’s  journey to support students with mental health challenges and promote positive student messaging</vt:lpstr>
      <vt:lpstr>Where is Hortonville? </vt:lpstr>
      <vt:lpstr>Quick History of Hortonville </vt:lpstr>
      <vt:lpstr>Let us tell you our story…………..</vt:lpstr>
      <vt:lpstr>Students need to feel emotionally safe at school to learn at the highest level. </vt:lpstr>
      <vt:lpstr>What did the data tell Hortonville?  (YRBS, 2015) </vt:lpstr>
      <vt:lpstr>What else did the data tell Hortonville?  (YRBS, 2015) </vt:lpstr>
      <vt:lpstr>Additional Data: DPI’s  AODA Prevention Program Assessment Tool</vt:lpstr>
      <vt:lpstr>What resources/programs existed before E3? </vt:lpstr>
      <vt:lpstr>Our journey began two years ago…..</vt:lpstr>
      <vt:lpstr>PowerPoint Presentation</vt:lpstr>
      <vt:lpstr>PowerPoint Presentation</vt:lpstr>
      <vt:lpstr>PowerPoint Presentation</vt:lpstr>
      <vt:lpstr>3 Tier Model </vt:lpstr>
      <vt:lpstr>PowerPoint Presentation</vt:lpstr>
      <vt:lpstr>Staff learning </vt:lpstr>
      <vt:lpstr>Engaging and Educating Our Students  </vt:lpstr>
      <vt:lpstr>2015-2016:  1st year implementation data</vt:lpstr>
      <vt:lpstr>Other Outcomes </vt:lpstr>
      <vt:lpstr>Funding (4 year commitment)</vt:lpstr>
      <vt:lpstr>Goals for 2016-17 </vt:lpstr>
      <vt:lpstr>PowerPoint Presentation</vt:lpstr>
      <vt:lpstr>Thank you for allowing us to tell our story as we journey to mental wellness!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E3-Educate, Engage, Empower: The Hortonville Area School District’s  journey to support students with mental health challenges and promote positive messaging</dc:title>
  <dc:creator>Heidi Schmidt</dc:creator>
  <cp:lastModifiedBy>Saynisch, Heike M.  DPI</cp:lastModifiedBy>
  <cp:revision>51</cp:revision>
  <cp:lastPrinted>2016-10-04T16:19:34Z</cp:lastPrinted>
  <dcterms:created xsi:type="dcterms:W3CDTF">2016-08-25T11:47:24Z</dcterms:created>
  <dcterms:modified xsi:type="dcterms:W3CDTF">2016-10-07T13:23:33Z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-950369141</vt:i4>
  </property>
  <property fmtid="{D5CDD505-2E9C-101B-9397-08002B2CF9AE}" pid="3" name="_NewReviewCycle">
    <vt:lpwstr/>
  </property>
  <property fmtid="{D5CDD505-2E9C-101B-9397-08002B2CF9AE}" pid="4" name="_EmailSubject">
    <vt:lpwstr>Leadership Conference Sectional Handouts</vt:lpwstr>
  </property>
  <property fmtid="{D5CDD505-2E9C-101B-9397-08002B2CF9AE}" pid="5" name="_AuthorEmail">
    <vt:lpwstr>Monica.Wightman@dpi.wi.gov</vt:lpwstr>
  </property>
  <property fmtid="{D5CDD505-2E9C-101B-9397-08002B2CF9AE}" pid="6" name="_AuthorEmailDisplayName">
    <vt:lpwstr>Wightman, Monica J.   DPI</vt:lpwstr>
  </property>
</Properties>
</file>