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Arial Black" panose="020B0A04020102020204" pitchFamily="34" charset="0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12847-BD17-48BC-A2A6-4DC81E4282CE}">
  <a:tblStyle styleId="{3D612847-BD17-48BC-A2A6-4DC81E4282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D"/>
          </a:solidFill>
        </a:fill>
      </a:tcStyle>
    </a:wholeTbl>
    <a:band1H>
      <a:tcStyle>
        <a:tcBdr/>
        <a:fill>
          <a:solidFill>
            <a:srgbClr val="FFFFFC"/>
          </a:solidFill>
        </a:fill>
      </a:tcStyle>
    </a:band1H>
    <a:band1V>
      <a:tcStyle>
        <a:tcBdr/>
        <a:fill>
          <a:solidFill>
            <a:srgbClr val="FFFFFC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2236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66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0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9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7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0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40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719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41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061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456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5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48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01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79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17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22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11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533400" y="1447800"/>
            <a:ext cx="80771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267200" y="3657600"/>
            <a:ext cx="4343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362200" y="64008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010400" y="64008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476500" y="-114299"/>
            <a:ext cx="4267199" cy="83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 rot="5400000">
            <a:off x="4943474" y="2352675"/>
            <a:ext cx="5562600" cy="2076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714374" y="352424"/>
            <a:ext cx="5562600" cy="6076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6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86300" y="4114800"/>
            <a:ext cx="40766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6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4686300" y="4114800"/>
            <a:ext cx="40766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Times New Roman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rgbClr val="0B0D78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—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Shape 12" descr="dpilogo_ppt.tif"/>
          <p:cNvPicPr preferRelativeResize="0"/>
          <p:nvPr/>
        </p:nvPicPr>
        <p:blipFill rotWithShape="1">
          <a:blip r:embed="rId16">
            <a:alphaModFix/>
          </a:blip>
          <a:srcRect r="1876" b="4761"/>
          <a:stretch/>
        </p:blipFill>
        <p:spPr>
          <a:xfrm>
            <a:off x="7620000" y="6019800"/>
            <a:ext cx="1219199" cy="636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4v7R3Mb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lerance.org/" TargetMode="External"/><Relationship Id="rId13" Type="http://schemas.openxmlformats.org/officeDocument/2006/relationships/hyperlink" Target="https://www.madison.k12.wi.us/bullying" TargetMode="External"/><Relationship Id="rId3" Type="http://schemas.openxmlformats.org/officeDocument/2006/relationships/hyperlink" Target="https://docs.legis.wisconsin.gov/statutes/statutes/118/46" TargetMode="External"/><Relationship Id="rId7" Type="http://schemas.openxmlformats.org/officeDocument/2006/relationships/hyperlink" Target="http://www.stopbullying.gov/prevention/at-school/educate/misdirections-in-prevention.pdf" TargetMode="External"/><Relationship Id="rId12" Type="http://schemas.openxmlformats.org/officeDocument/2006/relationships/hyperlink" Target="http://www.deforest.k12.wi.us/schools/middle/report-harassment-bullying-safety-issues.cfm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www.aasd.k12.wi.us/UserFiles/Servers/Server_457520/File/District%20Leadership/Board%20of%20Education/Individual%20Policy%20PDF's/400s/443-71%20-%20Bullying%20Policy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topbullying.gov/prevention/at-school/rules/index.html#Establish a Reporting System" TargetMode="External"/><Relationship Id="rId11" Type="http://schemas.openxmlformats.org/officeDocument/2006/relationships/hyperlink" Target="http://www.columbus.k12.wi.us/cms_files/resources/5519%20Bullying.pdf" TargetMode="External"/><Relationship Id="rId5" Type="http://schemas.openxmlformats.org/officeDocument/2006/relationships/hyperlink" Target="https://www2.ed.gov/policy/speced/guid/idea/memosdcltrs/bullyingdcl-8-20-13.pdf" TargetMode="External"/><Relationship Id="rId15" Type="http://schemas.openxmlformats.org/officeDocument/2006/relationships/hyperlink" Target="http://www.waukesha.k12.wi.us/Portals/0/pdf/5135.pdf" TargetMode="External"/><Relationship Id="rId10" Type="http://schemas.openxmlformats.org/officeDocument/2006/relationships/hyperlink" Target="http://www.safeschools.info/content/BPRPWhitePaper2014.pdf" TargetMode="External"/><Relationship Id="rId4" Type="http://schemas.openxmlformats.org/officeDocument/2006/relationships/hyperlink" Target="http://sspw.dpi.wi.gov/sites/default/files/imce/sspw/doc/modelbullyingpolicy.doc" TargetMode="External"/><Relationship Id="rId9" Type="http://schemas.openxmlformats.org/officeDocument/2006/relationships/hyperlink" Target="http://www.doe.mass.edu/bullying/" TargetMode="External"/><Relationship Id="rId14" Type="http://schemas.openxmlformats.org/officeDocument/2006/relationships/hyperlink" Target="http://mps.milwaukee.k12.wi.us/MPS-English/OBG/Clerk-Services/MPS-Rules-and-Policies/Administrative-Policies/Chapter-08/Administrative_Policy_08_521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80771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Comprehensive Bullying Prevention Assessment Tool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505200" y="2819400"/>
            <a:ext cx="45720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 by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Dr. John Bowser, DPI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Beth Herman, DPI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2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October 19, 2016</a:t>
            </a:r>
          </a:p>
        </p:txBody>
      </p:sp>
      <p:pic>
        <p:nvPicPr>
          <p:cNvPr id="73" name="Shape 73" descr="classr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971800"/>
            <a:ext cx="2286000" cy="1981199"/>
          </a:xfrm>
          <a:prstGeom prst="rect">
            <a:avLst/>
          </a:prstGeom>
          <a:noFill/>
          <a:ln>
            <a:noFill/>
          </a:ln>
          <a:effectLst>
            <a:outerShdw blurRad="63500" dist="38098" dir="2700000" algn="ctr" rotWithShape="0">
              <a:srgbClr val="000000">
                <a:alpha val="74901"/>
              </a:srgbClr>
            </a:outerShdw>
          </a:effectLst>
        </p:spPr>
      </p:pic>
      <p:sp>
        <p:nvSpPr>
          <p:cNvPr id="74" name="Shape 74"/>
          <p:cNvSpPr/>
          <p:nvPr/>
        </p:nvSpPr>
        <p:spPr>
          <a:xfrm>
            <a:off x="6537325" y="544671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 descr="el girl w notebook.jpg"/>
          <p:cNvPicPr preferRelativeResize="0"/>
          <p:nvPr/>
        </p:nvPicPr>
        <p:blipFill rotWithShape="1">
          <a:blip r:embed="rId4">
            <a:alphaModFix/>
          </a:blip>
          <a:srcRect r="19478"/>
          <a:stretch/>
        </p:blipFill>
        <p:spPr>
          <a:xfrm>
            <a:off x="609600" y="2743200"/>
            <a:ext cx="2666999" cy="2203450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1: Policy and Procedures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Policy in place on </a:t>
            </a:r>
            <a:r>
              <a:rPr lang="en-US" sz="2400" b="1" i="1"/>
              <a:t>prevention</a:t>
            </a:r>
            <a:r>
              <a:rPr lang="en-US" sz="2400"/>
              <a:t> and </a:t>
            </a:r>
            <a:r>
              <a:rPr lang="en-US" sz="2400" b="1" i="1"/>
              <a:t>response</a:t>
            </a:r>
            <a:r>
              <a:rPr lang="en-US" sz="2400" b="1"/>
              <a:t> </a:t>
            </a:r>
            <a:r>
              <a:rPr lang="en-US" sz="2400"/>
              <a:t>to bullying behaviors, including </a:t>
            </a:r>
            <a:r>
              <a:rPr lang="en-US" sz="2400" b="1" i="1"/>
              <a:t>reporting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b="1" i="1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Distinction made between </a:t>
            </a:r>
            <a:r>
              <a:rPr lang="en-US" sz="2400" b="1" i="1"/>
              <a:t>bullying</a:t>
            </a:r>
            <a:r>
              <a:rPr lang="en-US" sz="2400"/>
              <a:t> and </a:t>
            </a:r>
            <a:r>
              <a:rPr lang="en-US" sz="2400" b="1" i="1"/>
              <a:t>harassment</a:t>
            </a:r>
            <a:r>
              <a:rPr lang="en-US" sz="2400"/>
              <a:t> in policy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Dedicated team active at school consisting of faculty, administrations, students and parents focusing on issues including, but not limited to, bullying</a:t>
            </a:r>
          </a:p>
          <a:p>
            <a:pPr marL="1371600" lvl="2" indent="-381000" rtl="0">
              <a:spcBef>
                <a:spcPts val="0"/>
              </a:spcBef>
              <a:buSzPct val="100000"/>
            </a:pPr>
            <a:r>
              <a:rPr lang="en-US"/>
              <a:t>Could be existing team (i.e. PBIS team)</a:t>
            </a:r>
          </a:p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2: Program Selection and Implementation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Externally validated program purchased by school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Program includes addressing vulnerable populations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Externally program implemented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/>
              <a:t>Program implemented fully, as assessed by program-specific fidelity measures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3: Staff Training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Report training on: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US"/>
              <a:t>How to respond to bullying incidents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US"/>
              <a:t>Definition of bullying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US"/>
              <a:t>Procedures for reporting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Asked twice for two different groups:</a:t>
            </a:r>
          </a:p>
          <a:p>
            <a:pPr marL="914400" lvl="0" indent="-228600" rtl="0">
              <a:spcBef>
                <a:spcPts val="0"/>
              </a:spcBef>
              <a:buAutoNum type="arabicPeriod"/>
            </a:pPr>
            <a:r>
              <a:rPr lang="en-US"/>
              <a:t>Faculty/Staff (including non-academic)</a:t>
            </a:r>
          </a:p>
          <a:p>
            <a:pPr marL="914400" lvl="0" indent="-228600">
              <a:spcBef>
                <a:spcPts val="0"/>
              </a:spcBef>
              <a:buAutoNum type="arabicPeriod"/>
            </a:pPr>
            <a:r>
              <a:rPr lang="en-US"/>
              <a:t>Volunteer and after-school staff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4: Parent Education and Communication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Focusing on communication and involvement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Are parents engaged and involved in workgroups/meetings?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Are twice-yearly updated sent on school’s bullying prevention program?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Section 5: Classroom Instruction and Student Training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Classroom instruction (this year) received by students in</a:t>
            </a:r>
          </a:p>
          <a:p>
            <a:pPr marL="9144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How to respond to bullying</a:t>
            </a:r>
          </a:p>
          <a:p>
            <a:pPr marL="9144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Definition</a:t>
            </a:r>
          </a:p>
          <a:p>
            <a:pPr marL="9144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Reporting bullying</a:t>
            </a:r>
          </a:p>
          <a:p>
            <a:pPr marL="9144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Appropriate and effective bystander behavior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Students recruited and trained as peer advocates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/>
              <a:t>Students active in bullying prevention workgroups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6: Universal (tier 1) components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PBIS -- fidelity at tier 1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Bullying policies communicated outside of the school building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Community agencies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Police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Public health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Childcare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Human services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7: Selected (tier 2) / Intensive (tier 3) Components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Services provided to those who evidence problematic school adjustment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including behaviors related to bullying (perpetrator and/or victim)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Supports available to those not responding to less intensive interventions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/>
              <a:t>Referral protocols to services are documented at district level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8: Reporting Systems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Reporting system in place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Faculty/Staff, volunteers and after-school staff trained in incident collection procedures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Quarterly review of submissions done to evaluate degree to which system is used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9: Analysis and CQI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8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Data analyzed by school safety </a:t>
            </a:r>
            <a:r>
              <a:rPr lang="en-US" sz="2400" b="1" i="1" u="sng"/>
              <a:t>team </a:t>
            </a:r>
            <a:r>
              <a:rPr lang="en-US" sz="2400"/>
              <a:t>at least quarterly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Analysis looks at “hot spots” and disproportionately affected groups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Analysis is shared with staff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/>
              <a:t>Data-informed decisions are made for CQI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0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https://www.youtube.com/watch?v=mJ4v7R3MbrU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4582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Agenda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79400" y="1600200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Definition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State Statute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What is a comprehensive approach and why is it important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What is the Comprehensive Assessment Tool?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Application of the tool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Assessment Tool Resource List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Discussion and Questions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-27432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>
              <a:solidFill>
                <a:srgbClr val="78DED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1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73100" marR="0" lvl="1" indent="-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 descr="mid boy at locker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828800"/>
            <a:ext cx="2700735" cy="4038599"/>
          </a:xfrm>
          <a:prstGeom prst="rect">
            <a:avLst/>
          </a:prstGeom>
          <a:noFill/>
          <a:ln>
            <a:noFill/>
          </a:ln>
          <a:effectLst>
            <a:outerShdw dist="38100" dir="2700000" rotWithShape="0">
              <a:srgbClr val="80808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Bullying Prevention Program Assessment Tool</a:t>
            </a:r>
          </a:p>
        </p:txBody>
      </p:sp>
      <p:pic>
        <p:nvPicPr>
          <p:cNvPr id="208" name="Shape 2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8800"/>
            <a:ext cx="83057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55601"/>
            <a:ext cx="5050970" cy="589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28600"/>
            <a:ext cx="54102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Bullying Prevention Program Assessment Tool Resource List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1882180" y="1409700"/>
          <a:ext cx="5455850" cy="5181600"/>
        </p:xfrm>
        <a:graphic>
          <a:graphicData uri="http://schemas.openxmlformats.org/drawingml/2006/table">
            <a:tbl>
              <a:tblPr bandRow="1">
                <a:noFill/>
                <a:tableStyleId>{3D612847-BD17-48BC-A2A6-4DC81E4282CE}</a:tableStyleId>
              </a:tblPr>
              <a:tblGrid>
                <a:gridCol w="5455850"/>
              </a:tblGrid>
              <a:tr h="14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Section 1: Policy and Procedures</a:t>
                      </a:r>
                    </a:p>
                  </a:txBody>
                  <a:tcPr marL="56200" marR="56200" marT="0" marB="0"/>
                </a:tc>
              </a:tr>
              <a:tr h="434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Wisconsin State Statute 118.46 Policy on Bullying</a:t>
                      </a: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https://docs.legis.wisconsin.gov/statutes/statutes/118/46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Use DPI Model Policy: </a:t>
                      </a: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http://sspw.dpi.wi.gov/sites/default/files/imce/sspw/doc/modelbullyingpolicy.doc</a:t>
                      </a:r>
                      <a:r>
                        <a:rPr lang="en-US" sz="1000" u="none" strike="noStrike" cap="none"/>
                        <a:t>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U.S. Dept. of Ed. OCERS Letter: </a:t>
                      </a: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https://www2.ed.gov/policy/speced/guid/idea/memosdcltrs/bullyingdcl-8-20-13.pdf</a:t>
                      </a:r>
                      <a:r>
                        <a:rPr lang="en-US" sz="1000" u="none" strike="noStrike" cap="none"/>
                        <a:t>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Establish reporting procedures</a:t>
                      </a:r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http://www.stopbullying.gov/prevention/at-school/rules/index.html#Establish a Reporting System</a:t>
                      </a:r>
                      <a:r>
                        <a:rPr lang="en-US" sz="1000" u="none" strike="noStrike" cap="none"/>
                        <a:t>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Misdirections in bullying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            </a:t>
                      </a: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http://www.stopbullying.gov/prevention/at-school/educate/misdirections-in-prevention.pdf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http://www.tolerance.org/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MA Dept of Education Bullying Prevention and Intervention Resources </a:t>
                      </a: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http://www.doe.mass.edu/bullying/</a:t>
                      </a:r>
                      <a:r>
                        <a:rPr lang="en-US" sz="1000" u="none" strike="noStrike" cap="none"/>
                        <a:t>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none" strike="noStrike" cap="none"/>
                        <a:t>Guidance, cautions and recommendations for integrating Restorative Practices into bullying prevention initiatives.</a:t>
                      </a: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http://www.safeschools.info/content/BPRPWhitePaper2014.pdf</a:t>
                      </a:r>
                      <a:r>
                        <a:rPr lang="en-US" sz="1000" u="none" strike="noStrike" cap="none"/>
                        <a:t>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Wisconsin School District Examples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http://www.columbus.k12.wi.us/cms_files/resources/5519%20Bullying.pdf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2"/>
                        </a:rPr>
                        <a:t>http://www.deforest.k12.wi.us/schools/middle/report-harassment-bullying-safety-issues.cfm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3"/>
                        </a:rPr>
                        <a:t>https://www.madison.k12.wi.us/bullying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http://mps.milwaukee.k12.wi.us/MPS-English/OBG/Clerk-Services/MPS-Rules-and-Policies/Administrative-Policies/Chapter-08/Administrative_Policy_08_521.pdf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5"/>
                        </a:rPr>
                        <a:t>http://www.waukesha.k12.wi.us/Portals/0/pdf/5135.pdf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5"/>
                        </a:rPr>
                        <a:t>http://www.waukesha.k12.wi.us/Portals/0/pdf/5135.pdf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6"/>
                        </a:rPr>
                        <a:t>http://www.aasd.k12.wi.us/UserFiles/Servers/Server_457520/File/District%20Leadership/Board%20of%20Education/Individual%20Policy%20PDF's/400s/443-71%20-%20Bullying%20Policy.pdf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u="none" strike="noStrike" cap="none"/>
                        <a:t> </a:t>
                      </a:r>
                    </a:p>
                  </a:txBody>
                  <a:tcPr marL="56200" marR="562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 Comments?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325" y="2146723"/>
            <a:ext cx="4301975" cy="33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</a:p>
        </p:txBody>
      </p:sp>
      <p:pic>
        <p:nvPicPr>
          <p:cNvPr id="234" name="Shape 234" descr="j04306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752600"/>
            <a:ext cx="3305174" cy="4267199"/>
          </a:xfrm>
          <a:prstGeom prst="rect">
            <a:avLst/>
          </a:prstGeom>
          <a:noFill/>
          <a:ln>
            <a:noFill/>
          </a:ln>
          <a:effectLst>
            <a:outerShdw dist="38098" dir="2700000" algn="ctr" rotWithShape="0">
              <a:schemeClr val="dk1">
                <a:alpha val="74901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99125"/>
            <a:ext cx="8305800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Bowser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144200"/>
            <a:ext cx="40767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Evaluation Consultant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P.I - WI School Violence and Bullying Prevention Study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Co-author - Bullying Assessment Tool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/>
              <a:t>All-around nice(</a:t>
            </a:r>
            <a:r>
              <a:rPr lang="en-US" sz="2400" dirty="0" err="1"/>
              <a:t>ish</a:t>
            </a:r>
            <a:r>
              <a:rPr lang="en-US" sz="2400" dirty="0"/>
              <a:t>) guy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 dirty="0"/>
              <a:t>Rarely gets out of house without food on shirt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700" cy="4267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1" name="Shape 91" descr="IMG_20160412_0852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574" y="1905000"/>
            <a:ext cx="4250800" cy="23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199100"/>
            <a:ext cx="8305800" cy="91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Herman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844062"/>
            <a:ext cx="4076700" cy="574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Education Consultant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Project Coordinator - Safe Schools/Healthy Students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Co-author - Bullying Assessment Tool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A pleasure to be around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Rarely gets out of the house without forgetting something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700" cy="3619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 descr="Snapshot_20160209_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799" y="2017024"/>
            <a:ext cx="4207200" cy="33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Definition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Bullying is unwanted, aggressive behavior among school aged children that involves a real or perceived power imbalance. The behavior is repeated, or has the potential to be repeated, over time.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Stopbullying.gov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The behavior must be aggressive and include: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Imbalance of power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86300" y="1905000"/>
            <a:ext cx="40766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Repetition 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14600"/>
            <a:ext cx="3662062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6300" y="2514600"/>
            <a:ext cx="366206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WI 118.46 Policy on Bullying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	By March 1, 2010 the department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shall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	develop a model school policy on 	bullying by pupils.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 	By August 15, 2010 each school board 	</a:t>
            </a:r>
            <a:r>
              <a:rPr lang="en-US" sz="32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shall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adopt a policy prohibiting bullying 	by pupils. The board </a:t>
            </a:r>
            <a:r>
              <a:rPr lang="en-US" sz="32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adopt the 	model policy under sub (1) (a)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305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What the Statute Does not do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057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Define bullying universally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Provide a state level response/oversight function.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Give any agency/individual authority to ensure compliance.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Require schools or districts to implement any anti-bullying programming.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7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What is a comprehensive program?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31800" y="1600200"/>
            <a:ext cx="83057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Policy and Procedures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Program selection/implementation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Parent education and communication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Classroom instruction/Student training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Universal Components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Selected and Intensive Components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Reporting systems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14285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Analysis and continuous quality 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eet lightning design template">
  <a:themeElements>
    <a:clrScheme name="Custom 4">
      <a:dk1>
        <a:srgbClr val="000000"/>
      </a:dk1>
      <a:lt1>
        <a:srgbClr val="FFFFFF"/>
      </a:lt1>
      <a:dk2>
        <a:srgbClr val="2317B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243BFF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(4:3)</PresentationFormat>
  <Paragraphs>174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Arial Black</vt:lpstr>
      <vt:lpstr>Times New Roman</vt:lpstr>
      <vt:lpstr>Sheet lightning design template</vt:lpstr>
      <vt:lpstr>Comprehensive Bullying Prevention Assessment Tool</vt:lpstr>
      <vt:lpstr>Agenda</vt:lpstr>
      <vt:lpstr>Bowser</vt:lpstr>
      <vt:lpstr>Herman</vt:lpstr>
      <vt:lpstr>Definition</vt:lpstr>
      <vt:lpstr>The behavior must be aggressive and include:</vt:lpstr>
      <vt:lpstr>WI 118.46 Policy on Bullying</vt:lpstr>
      <vt:lpstr>What the Statute Does not do</vt:lpstr>
      <vt:lpstr>What is a comprehensive program?</vt:lpstr>
      <vt:lpstr>Section 1: Policy and Procedures</vt:lpstr>
      <vt:lpstr>Section 2: Program Selection and Implementation</vt:lpstr>
      <vt:lpstr>Section 3: Staff Training</vt:lpstr>
      <vt:lpstr>Section 4: Parent Education and Communication</vt:lpstr>
      <vt:lpstr>Section 5: Classroom Instruction and Student Training</vt:lpstr>
      <vt:lpstr>Section 6: Universal (tier 1) components</vt:lpstr>
      <vt:lpstr>Section 7: Selected (tier 2) / Intensive (tier 3) Components</vt:lpstr>
      <vt:lpstr>Section 8: Reporting Systems</vt:lpstr>
      <vt:lpstr>Section 9: Analysis and CQI</vt:lpstr>
      <vt:lpstr>PowerPoint Presentation</vt:lpstr>
      <vt:lpstr>Bullying Prevention Program Assessment Tool</vt:lpstr>
      <vt:lpstr>PowerPoint Presentation</vt:lpstr>
      <vt:lpstr>Bullying Prevention Program Assessment Tool Resource List</vt:lpstr>
      <vt:lpstr>Questions? Comments?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Bullying Prevention Assessment Tool</dc:title>
  <dc:creator>Herman, Beth A.   DPI</dc:creator>
  <cp:lastModifiedBy>Saynisch, Heike M.  DPI</cp:lastModifiedBy>
  <cp:revision>1</cp:revision>
  <dcterms:modified xsi:type="dcterms:W3CDTF">2016-10-06T16:02:48Z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2019298766</vt:i4>
  </property>
  <property fmtid="{D5CDD505-2E9C-101B-9397-08002B2CF9AE}" pid="3" name="_NewReviewCycle">
    <vt:lpwstr/>
  </property>
  <property fmtid="{D5CDD505-2E9C-101B-9397-08002B2CF9AE}" pid="4" name="_EmailSubject">
    <vt:lpwstr>DPI Conference Presentation Confirmation</vt:lpwstr>
  </property>
  <property fmtid="{D5CDD505-2E9C-101B-9397-08002B2CF9AE}" pid="5" name="_AuthorEmail">
    <vt:lpwstr>Beth.Herman@dpi.wi.gov</vt:lpwstr>
  </property>
  <property fmtid="{D5CDD505-2E9C-101B-9397-08002B2CF9AE}" pid="6" name="_AuthorEmailDisplayName">
    <vt:lpwstr>Herman, Beth A.   DPI</vt:lpwstr>
  </property>
</Properties>
</file>