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7" r:id="rId30"/>
    <p:sldId id="288" r:id="rId31"/>
    <p:sldId id="289" r:id="rId32"/>
    <p:sldId id="290" r:id="rId33"/>
    <p:sldId id="297"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94BC30A-985B-7941-8ADB-5505BBBE3A1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BC30A-985B-7941-8ADB-5505BBBE3A1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BC30A-985B-7941-8ADB-5505BBBE3A1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BC30A-985B-7941-8ADB-5505BBBE3A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482AC2-48E8-7549-80B3-B590564899FC}"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BC30A-985B-7941-8ADB-5505BBBE3A1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28482AC2-48E8-7549-80B3-B590564899FC}" type="datetimeFigureOut">
              <a:rPr lang="en-US" smtClean="0"/>
              <a:pPr/>
              <a:t>10/13/2016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194BC30A-985B-7941-8ADB-5505BBBE3A1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7"/>
            <a:ext cx="7406640" cy="2835155"/>
          </a:xfrm>
        </p:spPr>
        <p:txBody>
          <a:bodyPr>
            <a:normAutofit/>
          </a:bodyPr>
          <a:lstStyle/>
          <a:p>
            <a:r>
              <a:rPr lang="en-US" sz="4800" b="1" dirty="0" smtClean="0"/>
              <a:t>Key Guidance in OCR’s July 2016</a:t>
            </a:r>
            <a:r>
              <a:rPr lang="en-US" sz="4800" dirty="0" smtClean="0"/>
              <a:t> </a:t>
            </a:r>
            <a:r>
              <a:rPr lang="en-US" sz="4800" b="1" dirty="0" smtClean="0"/>
              <a:t>Resource Guide on ADHD</a:t>
            </a:r>
            <a:r>
              <a:rPr lang="en-US" sz="4800" dirty="0" smtClean="0"/>
              <a:t> </a:t>
            </a:r>
            <a:endParaRPr lang="en-US" sz="4800" dirty="0"/>
          </a:p>
        </p:txBody>
      </p:sp>
      <p:sp>
        <p:nvSpPr>
          <p:cNvPr id="3" name="Subtitle 2"/>
          <p:cNvSpPr>
            <a:spLocks noGrp="1"/>
          </p:cNvSpPr>
          <p:nvPr>
            <p:ph type="subTitle" idx="1"/>
          </p:nvPr>
        </p:nvSpPr>
        <p:spPr>
          <a:xfrm>
            <a:off x="1432560" y="3760536"/>
            <a:ext cx="7406640" cy="2683041"/>
          </a:xfrm>
        </p:spPr>
        <p:txBody>
          <a:bodyPr/>
          <a:lstStyle/>
          <a:p>
            <a:pPr algn="r"/>
            <a:r>
              <a:rPr lang="en-US" dirty="0" smtClean="0"/>
              <a:t>Presented by</a:t>
            </a:r>
          </a:p>
          <a:p>
            <a:pPr algn="r"/>
            <a:r>
              <a:rPr lang="en-US" b="1" dirty="0" smtClean="0"/>
              <a:t>Jose L. </a:t>
            </a:r>
            <a:r>
              <a:rPr lang="en-US" b="1" dirty="0" err="1" smtClean="0"/>
              <a:t>Martín</a:t>
            </a:r>
            <a:r>
              <a:rPr lang="en-US" b="1" dirty="0" smtClean="0"/>
              <a:t>, Attorney</a:t>
            </a:r>
          </a:p>
          <a:p>
            <a:pPr algn="r"/>
            <a:r>
              <a:rPr lang="en-US" dirty="0" smtClean="0"/>
              <a:t>Richards Lindsay &amp; </a:t>
            </a:r>
            <a:r>
              <a:rPr lang="en-US" dirty="0" err="1" smtClean="0"/>
              <a:t>Martín</a:t>
            </a:r>
            <a:r>
              <a:rPr lang="en-US" dirty="0" smtClean="0"/>
              <a:t>, L.L.P.</a:t>
            </a:r>
          </a:p>
          <a:p>
            <a:pPr algn="r"/>
            <a:r>
              <a:rPr lang="en-US" dirty="0" smtClean="0"/>
              <a:t>Austin, Texas</a:t>
            </a:r>
          </a:p>
          <a:p>
            <a:pPr algn="r"/>
            <a:r>
              <a:rPr lang="en-US" sz="1600" dirty="0" smtClean="0"/>
              <a:t>Copyright © 2016 Richards Lindsay &amp; Martín, L.L.P.</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ADHD and IDEA</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Possible Other Health Impairment (OHI) Eligibility</a:t>
            </a:r>
            <a:endParaRPr lang="en-US" dirty="0" smtClean="0"/>
          </a:p>
          <a:p>
            <a:pPr marL="914400" indent="-4763">
              <a:buNone/>
            </a:pPr>
            <a:endParaRPr lang="en-US" sz="900" dirty="0" smtClean="0"/>
          </a:p>
          <a:p>
            <a:pPr marL="914400" indent="-4763">
              <a:buNone/>
            </a:pPr>
            <a:r>
              <a:rPr lang="en-US" dirty="0" smtClean="0"/>
              <a:t>OCR notes that 504 teams can use IDEA FIE data as part of the §504 evaluation</a:t>
            </a:r>
          </a:p>
          <a:p>
            <a:pPr marL="914400" indent="-4763">
              <a:buNone/>
            </a:pPr>
            <a:endParaRPr lang="en-US" sz="1000" dirty="0" smtClean="0"/>
          </a:p>
          <a:p>
            <a:pPr marL="914400" indent="-4763">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Child-Find</a:t>
            </a:r>
            <a:endParaRPr lang="en-US" dirty="0"/>
          </a:p>
        </p:txBody>
      </p:sp>
      <p:sp>
        <p:nvSpPr>
          <p:cNvPr id="3" name="Content Placeholder 2"/>
          <p:cNvSpPr>
            <a:spLocks noGrp="1"/>
          </p:cNvSpPr>
          <p:nvPr>
            <p:ph idx="1"/>
          </p:nvPr>
        </p:nvSpPr>
        <p:spPr>
          <a:xfrm>
            <a:off x="1163053" y="1109579"/>
            <a:ext cx="7770635" cy="5748421"/>
          </a:xfrm>
        </p:spPr>
        <p:txBody>
          <a:bodyPr>
            <a:normAutofit lnSpcReduction="10000"/>
          </a:bodyPr>
          <a:lstStyle/>
          <a:p>
            <a:r>
              <a:rPr lang="en-US" b="1" dirty="0" smtClean="0"/>
              <a:t>The duty to indentify students potentially eligible under §504</a:t>
            </a:r>
            <a:endParaRPr lang="en-US" dirty="0" smtClean="0"/>
          </a:p>
          <a:p>
            <a:pPr marL="914400" indent="-4763">
              <a:buNone/>
            </a:pPr>
            <a:endParaRPr lang="en-US" sz="900" dirty="0" smtClean="0"/>
          </a:p>
          <a:p>
            <a:pPr marL="914400" indent="-4763">
              <a:buNone/>
            </a:pPr>
            <a:r>
              <a:rPr lang="en-US" b="1" dirty="0" smtClean="0"/>
              <a:t>Trigger</a:t>
            </a:r>
            <a:r>
              <a:rPr lang="en-US" dirty="0" smtClean="0"/>
              <a:t>—Suspicion of (1) disability and (2) need for §504 services</a:t>
            </a:r>
          </a:p>
          <a:p>
            <a:pPr marL="914400" indent="-4763">
              <a:buNone/>
            </a:pPr>
            <a:endParaRPr lang="en-US" sz="973" dirty="0" smtClean="0"/>
          </a:p>
          <a:p>
            <a:pPr marL="914400" indent="-4763">
              <a:buNone/>
            </a:pPr>
            <a:r>
              <a:rPr lang="en-US" i="1" dirty="0" smtClean="0"/>
              <a:t>Signs</a:t>
            </a:r>
            <a:r>
              <a:rPr lang="en-US" dirty="0" smtClean="0"/>
              <a:t>—Atypical restlessness or inattention, trouble organizing, communication or social deficits, daydreaming, over-socializing, failure to follow through, missing details, difficulty processing, losing things, interrupting, and high number of disciplinary referrals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Evaluation</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Careful consideration of various sources of relevant data </a:t>
            </a:r>
            <a:endParaRPr lang="en-US" sz="900" b="1" dirty="0" smtClean="0"/>
          </a:p>
          <a:p>
            <a:pPr marL="914400" indent="-4763">
              <a:buNone/>
            </a:pPr>
            <a:endParaRPr lang="en-US" sz="900" b="1" dirty="0" smtClean="0"/>
          </a:p>
          <a:p>
            <a:pPr marL="914400" indent="-4763">
              <a:buNone/>
            </a:pPr>
            <a:r>
              <a:rPr lang="en-US" i="1" dirty="0" smtClean="0"/>
              <a:t>See </a:t>
            </a:r>
            <a:r>
              <a:rPr lang="en-US" dirty="0" smtClean="0"/>
              <a:t>34 CFR 104.35</a:t>
            </a:r>
          </a:p>
          <a:p>
            <a:pPr marL="914400" indent="-4763">
              <a:buNone/>
            </a:pPr>
            <a:endParaRPr lang="en-US" sz="973" dirty="0" smtClean="0"/>
          </a:p>
          <a:p>
            <a:pPr marL="914400" indent="-4763">
              <a:buNone/>
            </a:pPr>
            <a:r>
              <a:rPr lang="en-US" dirty="0" smtClean="0"/>
              <a:t>Must be conducted prior to action involving the student’s initial placement, and prior to subsequent significant changes in placement (such as disciplinary changes in placement due to long-term removals or excessive short-term removals)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Placement</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§504 services, aids, or </a:t>
            </a:r>
            <a:r>
              <a:rPr lang="en-US" b="1" dirty="0" err="1" smtClean="0"/>
              <a:t>mods</a:t>
            </a:r>
            <a:r>
              <a:rPr lang="en-US" b="1" dirty="0" smtClean="0"/>
              <a:t> the student needs, and setting in which student will receive the services</a:t>
            </a:r>
            <a:endParaRPr lang="en-US" sz="900" b="1" dirty="0" smtClean="0"/>
          </a:p>
          <a:p>
            <a:pPr marL="914400" indent="-4763">
              <a:buNone/>
            </a:pPr>
            <a:endParaRPr lang="en-US" sz="973" dirty="0" smtClean="0"/>
          </a:p>
          <a:p>
            <a:pPr marL="914400" indent="-4763">
              <a:buNone/>
            </a:pPr>
            <a:r>
              <a:rPr lang="en-US" dirty="0" smtClean="0"/>
              <a:t>E.g., for a student with Dyslexia, part of the placement would be the campus dyslexia lab, for small-group dyslexia services</a:t>
            </a:r>
          </a:p>
          <a:p>
            <a:pPr marL="914400" indent="-4763">
              <a:buNone/>
            </a:pPr>
            <a:endParaRPr lang="en-US" sz="900" dirty="0" smtClean="0"/>
          </a:p>
          <a:p>
            <a:pPr marL="914400" indent="-4763">
              <a:buNone/>
            </a:pPr>
            <a:r>
              <a:rPr lang="en-US" dirty="0" smtClean="0"/>
              <a:t>Mostly, the setting is regular classroom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ADHD-Specific Issues</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Types of ADHD</a:t>
            </a:r>
            <a:endParaRPr lang="en-US" sz="900" b="1" dirty="0" smtClean="0"/>
          </a:p>
          <a:p>
            <a:pPr marL="914400" indent="-4763">
              <a:buNone/>
            </a:pPr>
            <a:endParaRPr lang="en-US" sz="973" dirty="0" smtClean="0"/>
          </a:p>
          <a:p>
            <a:pPr marL="914400" indent="-4763">
              <a:buNone/>
            </a:pPr>
            <a:r>
              <a:rPr lang="en-US" dirty="0" smtClean="0"/>
              <a:t>1.	Predominantly inattentive</a:t>
            </a:r>
          </a:p>
          <a:p>
            <a:pPr marL="1423987" indent="-514350">
              <a:buNone/>
            </a:pPr>
            <a:r>
              <a:rPr lang="en-US" dirty="0" smtClean="0"/>
              <a:t>2.		Predominantly hyperactive/	impulsive</a:t>
            </a:r>
          </a:p>
          <a:p>
            <a:pPr marL="1423987" indent="-514350">
              <a:buNone/>
            </a:pPr>
            <a:r>
              <a:rPr lang="en-US" dirty="0" smtClean="0"/>
              <a:t>3.		Combined</a:t>
            </a:r>
          </a:p>
          <a:p>
            <a:pPr marL="1423987" indent="-514350">
              <a:buNone/>
            </a:pPr>
            <a:endParaRPr lang="en-US" sz="900" baseline="30000" dirty="0" smtClean="0"/>
          </a:p>
          <a:p>
            <a:pPr marL="914400" indent="-4763">
              <a:buNone/>
            </a:pPr>
            <a:r>
              <a:rPr lang="en-US" dirty="0" smtClean="0"/>
              <a:t>“Every type of ADHD affects the functioning of the parts of the brain related to thinking, concentrating, and planning” (i.e., it’s an impairment)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Types of ADHD</a:t>
            </a:r>
            <a:endParaRPr lang="en-US" sz="900" b="1" dirty="0" smtClean="0"/>
          </a:p>
          <a:p>
            <a:pPr marL="914400" indent="-4763">
              <a:buNone/>
            </a:pPr>
            <a:endParaRPr lang="en-US" sz="973" dirty="0" smtClean="0"/>
          </a:p>
          <a:p>
            <a:pPr marL="914400" indent="-4763">
              <a:buNone/>
            </a:pPr>
            <a:r>
              <a:rPr lang="en-US" dirty="0" smtClean="0"/>
              <a:t>Can manifest with depressive symptoms, or without acting out</a:t>
            </a:r>
          </a:p>
          <a:p>
            <a:pPr marL="914400" indent="-4763">
              <a:buNone/>
            </a:pPr>
            <a:endParaRPr lang="en-US" sz="900" dirty="0" smtClean="0"/>
          </a:p>
          <a:p>
            <a:pPr marL="914400" indent="-4763">
              <a:buNone/>
            </a:pPr>
            <a:r>
              <a:rPr lang="en-US" dirty="0" smtClean="0"/>
              <a:t>High-functioning ADHD students may be eligible, as it is harder for them to perform in school</a:t>
            </a:r>
          </a:p>
          <a:p>
            <a:pPr marL="914400" indent="-4763">
              <a:buNone/>
            </a:pPr>
            <a:endParaRPr lang="en-US" sz="900" dirty="0" smtClean="0"/>
          </a:p>
          <a:p>
            <a:pPr marL="914400" indent="-4763">
              <a:buNone/>
            </a:pPr>
            <a:r>
              <a:rPr lang="en-US" i="1" dirty="0" smtClean="0"/>
              <a:t>Congress</a:t>
            </a:r>
            <a:r>
              <a:rPr lang="en-US" dirty="0" smtClean="0"/>
              <a:t>—“It is critical to reject the assumption that an individual who has performed well academically cannot be substantially limited in learning, reading, writing, thinking, or speaking.”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Types of ADHD</a:t>
            </a:r>
            <a:endParaRPr lang="en-US" sz="900" b="1" dirty="0" smtClean="0"/>
          </a:p>
          <a:p>
            <a:pPr marL="914400" indent="-4763">
              <a:buNone/>
            </a:pPr>
            <a:endParaRPr lang="en-US" sz="973" dirty="0" smtClean="0"/>
          </a:p>
          <a:p>
            <a:pPr marL="914400" indent="-4763">
              <a:buNone/>
            </a:pPr>
            <a:r>
              <a:rPr lang="en-US" dirty="0" smtClean="0"/>
              <a:t>Inattentive-type ADHD students may not get evaluated</a:t>
            </a:r>
          </a:p>
          <a:p>
            <a:pPr marL="914400" indent="-4763">
              <a:buNone/>
            </a:pPr>
            <a:endParaRPr lang="en-US" sz="973" dirty="0" smtClean="0"/>
          </a:p>
          <a:p>
            <a:pPr marL="914400" indent="-4763">
              <a:buNone/>
            </a:pPr>
            <a:r>
              <a:rPr lang="en-US" dirty="0" smtClean="0"/>
              <a:t>“Such students are less likely to come to the attention of school personnel because they are less likely to engage in impulsive or disruptive behavior.” </a:t>
            </a:r>
          </a:p>
          <a:p>
            <a:pPr marL="914400" indent="-4763">
              <a:buNone/>
            </a:pPr>
            <a:endParaRPr lang="en-US" sz="973" dirty="0" smtClean="0"/>
          </a:p>
          <a:p>
            <a:pPr marL="914400" indent="-4763">
              <a:buNone/>
            </a:pPr>
            <a:r>
              <a:rPr lang="en-US" dirty="0" smtClean="0"/>
              <a:t>Nonetheless, their limitations, including those pertaining to starting a task or organizing and recalling information, can present them with challenges.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Squaring Child-Find</a:t>
            </a:r>
            <a:endParaRPr lang="en-US" sz="900" b="1" dirty="0" smtClean="0"/>
          </a:p>
          <a:p>
            <a:pPr marL="914400" indent="-4763">
              <a:buNone/>
            </a:pPr>
            <a:endParaRPr lang="en-US" sz="973" dirty="0" smtClean="0"/>
          </a:p>
          <a:p>
            <a:pPr marL="914400" indent="-4763">
              <a:buNone/>
            </a:pPr>
            <a:r>
              <a:rPr lang="en-US" dirty="0" smtClean="0"/>
              <a:t>OCR both says that child-find is based on suspicion of disability and need for services, and that schools have a duty to identify these “hidden” students with ADHD…</a:t>
            </a:r>
          </a:p>
          <a:p>
            <a:pPr marL="914400" indent="-4763">
              <a:buNone/>
            </a:pPr>
            <a:endParaRPr lang="en-US" sz="900" dirty="0" smtClean="0"/>
          </a:p>
          <a:p>
            <a:pPr marL="914400" indent="-4763">
              <a:buNone/>
            </a:pPr>
            <a:r>
              <a:rPr lang="en-US" dirty="0" smtClean="0"/>
              <a:t>No practical guidance on exactly how to find these students who may perform well or don’t engage in ADHD acting out behavior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Role of ADHD Diagnoses</a:t>
            </a:r>
            <a:endParaRPr lang="en-US" sz="900" b="1" dirty="0" smtClean="0"/>
          </a:p>
          <a:p>
            <a:pPr marL="914400" indent="-4763">
              <a:buNone/>
            </a:pPr>
            <a:endParaRPr lang="en-US" sz="973" dirty="0" smtClean="0"/>
          </a:p>
          <a:p>
            <a:pPr marL="914400" indent="-4763">
              <a:buNone/>
            </a:pPr>
            <a:r>
              <a:rPr lang="en-US" dirty="0" smtClean="0"/>
              <a:t>“OCR will presume, unless there is evidence to the contrary, that a student with a diagnosis of ADHD is substantially limited in one or more major life activities.”</a:t>
            </a:r>
          </a:p>
          <a:p>
            <a:pPr marL="914400" indent="-4763">
              <a:buNone/>
            </a:pPr>
            <a:endParaRPr lang="en-US" sz="900" dirty="0" smtClean="0"/>
          </a:p>
          <a:p>
            <a:pPr marL="914400" indent="-4763">
              <a:buNone/>
            </a:pPr>
            <a:r>
              <a:rPr lang="en-US" dirty="0" smtClean="0"/>
              <a:t>Close to an assumption of eligibility if a diagnosis of ADHD is received (since substantial limitation standard is easy)</a:t>
            </a:r>
          </a:p>
          <a:p>
            <a:pPr marL="914400" indent="-4763">
              <a:buNone/>
            </a:pPr>
            <a:endParaRPr lang="en-US" sz="900" dirty="0" smtClean="0"/>
          </a:p>
          <a:p>
            <a:pPr marL="914400" indent="-4763">
              <a:buNone/>
            </a:pPr>
            <a:r>
              <a:rPr lang="en-US" b="1" dirty="0" smtClean="0"/>
              <a:t>But</a:t>
            </a:r>
            <a:r>
              <a:rPr lang="en-US" dirty="0" smtClean="0"/>
              <a:t>, diagnosis must be based on a “comprehensive evaluation”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Role of ADHD Diagnoses</a:t>
            </a:r>
            <a:endParaRPr lang="en-US" sz="900" b="1" dirty="0" smtClean="0"/>
          </a:p>
          <a:p>
            <a:pPr marL="914400" indent="-4763">
              <a:buNone/>
            </a:pPr>
            <a:endParaRPr lang="en-US" sz="973" dirty="0" smtClean="0"/>
          </a:p>
          <a:p>
            <a:pPr marL="914400" indent="-4763">
              <a:buNone/>
            </a:pPr>
            <a:r>
              <a:rPr lang="en-US" dirty="0" smtClean="0"/>
              <a:t> </a:t>
            </a:r>
            <a:r>
              <a:rPr lang="en-US" i="1" dirty="0" smtClean="0"/>
              <a:t>“Comprehensive evaluation”</a:t>
            </a:r>
            <a:r>
              <a:rPr lang="en-US" dirty="0" smtClean="0"/>
              <a:t>—NIMH appears to require comprehensive and valid ADHD evaluations to include various sources of data, administration of ADHD rating scales, an in-person examination, and collection of input from parents, family, and teachers</a:t>
            </a:r>
          </a:p>
          <a:p>
            <a:pPr marL="914400" indent="-4763">
              <a:buNone/>
            </a:pPr>
            <a:endParaRPr lang="en-US" sz="900" dirty="0" smtClean="0"/>
          </a:p>
          <a:p>
            <a:pPr marL="914400" indent="-4763">
              <a:buNone/>
            </a:pPr>
            <a:r>
              <a:rPr lang="en-US" dirty="0" smtClean="0"/>
              <a:t>Many private diagnoses, however, do not meet the above criteria—does the presumption not apply then?...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Overview</a:t>
            </a:r>
            <a:endParaRPr lang="en-US" dirty="0"/>
          </a:p>
        </p:txBody>
      </p:sp>
      <p:sp>
        <p:nvSpPr>
          <p:cNvPr id="3" name="Content Placeholder 2"/>
          <p:cNvSpPr>
            <a:spLocks noGrp="1"/>
          </p:cNvSpPr>
          <p:nvPr>
            <p:ph idx="1"/>
          </p:nvPr>
        </p:nvSpPr>
        <p:spPr>
          <a:xfrm>
            <a:off x="1163053" y="1109579"/>
            <a:ext cx="7770635" cy="5454315"/>
          </a:xfrm>
        </p:spPr>
        <p:txBody>
          <a:bodyPr>
            <a:normAutofit/>
          </a:bodyPr>
          <a:lstStyle/>
          <a:p>
            <a:r>
              <a:rPr lang="en-US" dirty="0" smtClean="0"/>
              <a:t>OCR’s Resource Guide addresses various modern §504 legal compliance issues, with a focus on students with ADHD</a:t>
            </a:r>
          </a:p>
          <a:p>
            <a:r>
              <a:rPr lang="en-US" dirty="0" smtClean="0"/>
              <a:t>The Guide restates various OCR positions taken in complaint investigations, and sets them out as guidance</a:t>
            </a:r>
          </a:p>
          <a:p>
            <a:r>
              <a:rPr lang="en-US" dirty="0" smtClean="0"/>
              <a:t>Some additional new guidance as well</a:t>
            </a:r>
          </a:p>
          <a:p>
            <a:r>
              <a:rPr lang="en-US" dirty="0" smtClean="0"/>
              <a:t>OCR states it is “non-binding,” but practically, it is the interpretations they will enforce in complaint investigations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smtClean="0"/>
              <a:t>Parent Requests for Evaluation</a:t>
            </a:r>
            <a:endParaRPr lang="en-US" sz="900" b="1" dirty="0" smtClean="0"/>
          </a:p>
          <a:p>
            <a:pPr marL="914400" indent="-4763">
              <a:buNone/>
            </a:pPr>
            <a:endParaRPr lang="en-US" sz="973" dirty="0" smtClean="0"/>
          </a:p>
          <a:p>
            <a:pPr marL="914400" indent="-4763">
              <a:buNone/>
            </a:pPr>
            <a:r>
              <a:rPr lang="en-US" dirty="0" smtClean="0"/>
              <a:t>If request is made, district must either (1) conduct the evaluation or (2) explain refusal to evaluate to the parent and inform them of the right to dispute the decision through procedural safeguards </a:t>
            </a:r>
          </a:p>
          <a:p>
            <a:pPr marL="914400" indent="-4763">
              <a:buNone/>
            </a:pPr>
            <a:endParaRPr lang="en-US" sz="900" dirty="0" smtClean="0"/>
          </a:p>
          <a:p>
            <a:pPr marL="914400" indent="-4763">
              <a:buNone/>
            </a:pPr>
            <a:r>
              <a:rPr lang="en-US" b="1" i="1" dirty="0" smtClean="0"/>
              <a:t>Prior Written Notice</a:t>
            </a:r>
            <a:r>
              <a:rPr lang="en-US" dirty="0" smtClean="0"/>
              <a:t>—OCR implies a requirement akin to the PNW requirement of the IDEA regulations</a:t>
            </a:r>
          </a:p>
          <a:p>
            <a:pPr marL="914400" indent="-4763">
              <a:buNone/>
            </a:pPr>
            <a:endParaRPr lang="en-US" sz="900" dirty="0" smtClean="0"/>
          </a:p>
          <a:p>
            <a:pPr marL="914400" indent="-4763">
              <a:buNone/>
            </a:pPr>
            <a:r>
              <a:rPr lang="en-US" dirty="0" smtClean="0"/>
              <a:t>(Although OCR stated it was imposing no new obligations…)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54001"/>
            <a:ext cx="7770635" cy="6604000"/>
          </a:xfrm>
        </p:spPr>
        <p:txBody>
          <a:bodyPr>
            <a:normAutofit/>
          </a:bodyPr>
          <a:lstStyle/>
          <a:p>
            <a:r>
              <a:rPr lang="en-US" b="1" dirty="0" err="1" smtClean="0"/>
              <a:t>RtI</a:t>
            </a:r>
            <a:r>
              <a:rPr lang="en-US" b="1" dirty="0" smtClean="0"/>
              <a:t> Implications</a:t>
            </a:r>
            <a:endParaRPr lang="en-US" sz="900" b="1" dirty="0" smtClean="0"/>
          </a:p>
          <a:p>
            <a:pPr marL="914400" indent="-4763">
              <a:buNone/>
            </a:pPr>
            <a:endParaRPr lang="en-US" sz="973" dirty="0" smtClean="0"/>
          </a:p>
          <a:p>
            <a:pPr marL="914400" indent="-4763">
              <a:buNone/>
            </a:pPr>
            <a:r>
              <a:rPr lang="en-US" dirty="0" smtClean="0"/>
              <a:t>A big concern of OCR is that </a:t>
            </a:r>
            <a:r>
              <a:rPr lang="en-US" dirty="0" err="1" smtClean="0"/>
              <a:t>RtI</a:t>
            </a:r>
            <a:r>
              <a:rPr lang="en-US" dirty="0" smtClean="0"/>
              <a:t> programs can be implemented in a way that denies or delays evaluations of students suspected of having disabilities that may qualify them under §504</a:t>
            </a:r>
          </a:p>
          <a:p>
            <a:pPr marL="914400" indent="-4763">
              <a:buNone/>
            </a:pPr>
            <a:endParaRPr lang="en-US" sz="900" i="1" dirty="0" smtClean="0"/>
          </a:p>
          <a:p>
            <a:pPr marL="914400" indent="-4763">
              <a:buNone/>
            </a:pPr>
            <a:r>
              <a:rPr lang="en-US" i="1" dirty="0" smtClean="0"/>
              <a:t>See list of cases on </a:t>
            </a:r>
            <a:r>
              <a:rPr lang="en-US" i="1" dirty="0" err="1" smtClean="0"/>
              <a:t>p</a:t>
            </a:r>
            <a:r>
              <a:rPr lang="en-US" i="1" dirty="0" smtClean="0"/>
              <a:t>. 8</a:t>
            </a:r>
            <a:endParaRPr lang="en-US" dirty="0" smtClean="0"/>
          </a:p>
          <a:p>
            <a:pPr marL="914400" indent="-4763">
              <a:buNone/>
            </a:pPr>
            <a:endParaRPr lang="en-US" sz="900" dirty="0" smtClean="0"/>
          </a:p>
          <a:p>
            <a:pPr marL="914400" indent="-4763">
              <a:buNone/>
            </a:pPr>
            <a:r>
              <a:rPr lang="en-US" dirty="0" smtClean="0"/>
              <a:t>While OCR agrees “interventions can be very effective and beneficial,” rigidity in </a:t>
            </a:r>
            <a:r>
              <a:rPr lang="en-US" dirty="0" err="1" smtClean="0"/>
              <a:t>RtI</a:t>
            </a:r>
            <a:r>
              <a:rPr lang="en-US" dirty="0" smtClean="0"/>
              <a:t> practices can lead to problems with §504 child-find compliance.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633" y="1"/>
            <a:ext cx="8141368" cy="6858000"/>
          </a:xfrm>
        </p:spPr>
        <p:txBody>
          <a:bodyPr>
            <a:normAutofit lnSpcReduction="10000"/>
          </a:bodyPr>
          <a:lstStyle/>
          <a:p>
            <a:r>
              <a:rPr lang="en-US" b="1" dirty="0" err="1" smtClean="0"/>
              <a:t>RtI</a:t>
            </a:r>
            <a:r>
              <a:rPr lang="en-US" b="1" dirty="0" smtClean="0"/>
              <a:t> Implications</a:t>
            </a:r>
            <a:endParaRPr lang="en-US" sz="900" b="1" dirty="0" smtClean="0"/>
          </a:p>
          <a:p>
            <a:pPr marL="914400" indent="-4763">
              <a:buNone/>
            </a:pPr>
            <a:endParaRPr lang="en-US" sz="973" dirty="0" smtClean="0"/>
          </a:p>
          <a:p>
            <a:pPr marL="914400" indent="-4763">
              <a:buNone/>
            </a:pPr>
            <a:r>
              <a:rPr lang="en-US" b="1" dirty="0" smtClean="0"/>
              <a:t>Problem</a:t>
            </a:r>
            <a:r>
              <a:rPr lang="en-US" dirty="0" smtClean="0"/>
              <a:t>—Districts cannot require that students with ADHD-related problems go through </a:t>
            </a:r>
            <a:r>
              <a:rPr lang="en-US" dirty="0" err="1" smtClean="0"/>
              <a:t>RtI</a:t>
            </a:r>
            <a:r>
              <a:rPr lang="en-US" dirty="0" smtClean="0"/>
              <a:t> process first, before §504 evaluation takes place</a:t>
            </a:r>
          </a:p>
          <a:p>
            <a:pPr marL="914400" indent="-4763">
              <a:buNone/>
            </a:pPr>
            <a:endParaRPr lang="en-US" sz="1059" dirty="0" smtClean="0"/>
          </a:p>
          <a:p>
            <a:pPr marL="914400" indent="-4763">
              <a:buNone/>
            </a:pPr>
            <a:r>
              <a:rPr lang="en-US" dirty="0" smtClean="0"/>
              <a:t>OCR—Districts may run afoul of §504 when they “rigidly insist” on </a:t>
            </a:r>
            <a:r>
              <a:rPr lang="en-US" dirty="0" err="1" smtClean="0"/>
              <a:t>RtI</a:t>
            </a:r>
            <a:r>
              <a:rPr lang="en-US" dirty="0" smtClean="0"/>
              <a:t> before §504 </a:t>
            </a:r>
            <a:r>
              <a:rPr lang="en-US" dirty="0" err="1" smtClean="0"/>
              <a:t>evals</a:t>
            </a:r>
            <a:r>
              <a:rPr lang="en-US" dirty="0" smtClean="0"/>
              <a:t>, when they “inflexibly” apply tiered strategies sequentially before considering evaluation, and when they categorically require that intervention data be collected and incorporated as a required element of evaluations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633" y="254001"/>
            <a:ext cx="8141368" cy="6603999"/>
          </a:xfrm>
        </p:spPr>
        <p:txBody>
          <a:bodyPr>
            <a:normAutofit/>
          </a:bodyPr>
          <a:lstStyle/>
          <a:p>
            <a:r>
              <a:rPr lang="en-US" b="1" dirty="0" err="1" smtClean="0"/>
              <a:t>RtI</a:t>
            </a:r>
            <a:r>
              <a:rPr lang="en-US" b="1" dirty="0" smtClean="0"/>
              <a:t> Implications</a:t>
            </a:r>
            <a:endParaRPr lang="en-US" sz="900" b="1" dirty="0" smtClean="0"/>
          </a:p>
          <a:p>
            <a:pPr marL="914400" indent="-4763">
              <a:buNone/>
            </a:pPr>
            <a:endParaRPr lang="en-US" sz="973" dirty="0" smtClean="0"/>
          </a:p>
          <a:p>
            <a:pPr marL="914400" indent="-4763">
              <a:buNone/>
            </a:pPr>
            <a:r>
              <a:rPr lang="en-US" dirty="0" smtClean="0"/>
              <a:t>OCR says </a:t>
            </a:r>
            <a:r>
              <a:rPr lang="en-US" dirty="0" err="1" smtClean="0"/>
              <a:t>RtI</a:t>
            </a:r>
            <a:r>
              <a:rPr lang="en-US" dirty="0" smtClean="0"/>
              <a:t> interventions and §504 evaluations can occur </a:t>
            </a:r>
            <a:r>
              <a:rPr lang="en-US" i="1" dirty="0" smtClean="0"/>
              <a:t>simultaneously</a:t>
            </a:r>
          </a:p>
          <a:p>
            <a:pPr marL="914400" indent="-4763">
              <a:buNone/>
            </a:pPr>
            <a:endParaRPr lang="en-US" sz="900" i="1" dirty="0" smtClean="0"/>
          </a:p>
          <a:p>
            <a:pPr marL="914400" indent="-4763">
              <a:buNone/>
            </a:pPr>
            <a:r>
              <a:rPr lang="en-US" dirty="0" smtClean="0"/>
              <a:t>“Interventions could be implemented while a student is being evaluated, and information gathered during the intervention protocol could be useful in the evaluation process.”</a:t>
            </a:r>
          </a:p>
          <a:p>
            <a:pPr marL="914400" indent="-4763">
              <a:buNone/>
            </a:pPr>
            <a:endParaRPr lang="en-US" sz="900" dirty="0" smtClean="0"/>
          </a:p>
          <a:p>
            <a:pPr marL="914400" indent="-4763">
              <a:buNone/>
            </a:pPr>
            <a:r>
              <a:rPr lang="en-US" dirty="0" err="1" smtClean="0"/>
              <a:t>RtI</a:t>
            </a:r>
            <a:r>
              <a:rPr lang="en-US" dirty="0" smtClean="0"/>
              <a:t> interventions could be included in §504 plan, for eligible students… </a:t>
            </a:r>
            <a:endParaRPr lang="en-US" b="1"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633" y="254001"/>
            <a:ext cx="8141368" cy="6603999"/>
          </a:xfrm>
        </p:spPr>
        <p:txBody>
          <a:bodyPr>
            <a:normAutofit/>
          </a:bodyPr>
          <a:lstStyle/>
          <a:p>
            <a:r>
              <a:rPr lang="en-US" b="1" dirty="0" err="1" smtClean="0"/>
              <a:t>RtI</a:t>
            </a:r>
            <a:r>
              <a:rPr lang="en-US" b="1" dirty="0" smtClean="0"/>
              <a:t> Implications</a:t>
            </a:r>
            <a:endParaRPr lang="en-US" sz="900" b="1" dirty="0" smtClean="0"/>
          </a:p>
          <a:p>
            <a:pPr marL="914400" indent="-4763">
              <a:buNone/>
            </a:pPr>
            <a:endParaRPr lang="en-US" sz="973" dirty="0" smtClean="0"/>
          </a:p>
          <a:p>
            <a:pPr marL="914400" indent="-4763">
              <a:buNone/>
            </a:pPr>
            <a:r>
              <a:rPr lang="en-US" i="1" dirty="0" err="1" smtClean="0"/>
              <a:t>RtI</a:t>
            </a:r>
            <a:r>
              <a:rPr lang="en-US" i="1" dirty="0" smtClean="0"/>
              <a:t> thinking</a:t>
            </a:r>
            <a:r>
              <a:rPr lang="en-US" dirty="0" smtClean="0"/>
              <a:t>—If a student continues to struggle after interventions, it is a sign of possible disability and need for services</a:t>
            </a:r>
          </a:p>
          <a:p>
            <a:pPr marL="914400" indent="-4763">
              <a:buNone/>
            </a:pPr>
            <a:endParaRPr lang="en-US" sz="900" b="1" i="1" dirty="0" smtClean="0"/>
          </a:p>
          <a:p>
            <a:pPr marL="914400" indent="-4763">
              <a:buNone/>
            </a:pPr>
            <a:r>
              <a:rPr lang="en-US" dirty="0" smtClean="0"/>
              <a:t>But, this should not delay evaluations under §504—the </a:t>
            </a:r>
            <a:r>
              <a:rPr lang="en-US" b="1" dirty="0" smtClean="0"/>
              <a:t>determination should be made quickly</a:t>
            </a:r>
            <a:r>
              <a:rPr lang="en-US" dirty="0" smtClean="0"/>
              <a:t> (and not necessarily following the full three-tiered model of interventions)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2633" y="254001"/>
            <a:ext cx="8141368" cy="6603999"/>
          </a:xfrm>
        </p:spPr>
        <p:txBody>
          <a:bodyPr>
            <a:normAutofit/>
          </a:bodyPr>
          <a:lstStyle/>
          <a:p>
            <a:r>
              <a:rPr lang="en-US" b="1" dirty="0" err="1" smtClean="0"/>
              <a:t>RtI</a:t>
            </a:r>
            <a:r>
              <a:rPr lang="en-US" b="1" dirty="0" smtClean="0"/>
              <a:t> Implications</a:t>
            </a:r>
            <a:endParaRPr lang="en-US" sz="900" b="1" dirty="0" smtClean="0"/>
          </a:p>
          <a:p>
            <a:pPr marL="914400" indent="-4763">
              <a:buNone/>
            </a:pPr>
            <a:endParaRPr lang="en-US" sz="973" dirty="0" smtClean="0"/>
          </a:p>
          <a:p>
            <a:pPr marL="914400" indent="-4763">
              <a:buNone/>
            </a:pPr>
            <a:r>
              <a:rPr lang="en-US" dirty="0" smtClean="0"/>
              <a:t>Remember also that </a:t>
            </a:r>
            <a:r>
              <a:rPr lang="en-US" dirty="0" err="1" smtClean="0"/>
              <a:t>RtI</a:t>
            </a:r>
            <a:r>
              <a:rPr lang="en-US" dirty="0" smtClean="0"/>
              <a:t> interventions are a </a:t>
            </a:r>
            <a:r>
              <a:rPr lang="en-US" b="1" dirty="0" smtClean="0"/>
              <a:t>mitigating measure</a:t>
            </a:r>
            <a:r>
              <a:rPr lang="en-US" dirty="0" smtClean="0"/>
              <a:t>—eligibility is based on the student’s presentation without helpful interventions</a:t>
            </a:r>
          </a:p>
          <a:p>
            <a:pPr marL="914400" indent="-4763">
              <a:buNone/>
            </a:pPr>
            <a:endParaRPr lang="en-US" sz="900" dirty="0" smtClean="0"/>
          </a:p>
          <a:p>
            <a:pPr marL="1381125" indent="-4763">
              <a:buNone/>
            </a:pPr>
            <a:r>
              <a:rPr lang="en-US" i="1" dirty="0" smtClean="0"/>
              <a:t>Note</a:t>
            </a:r>
            <a:r>
              <a:rPr lang="en-US" dirty="0" smtClean="0"/>
              <a:t>—“It should not be necessary to suspend mitigating measures (including any ameliorative intervention strategies) in order to evaluate what the condition of the student would be in his or her unmitigated state.”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980947" cy="1109579"/>
          </a:xfrm>
        </p:spPr>
        <p:txBody>
          <a:bodyPr>
            <a:normAutofit/>
          </a:bodyPr>
          <a:lstStyle/>
          <a:p>
            <a:r>
              <a:rPr lang="en-US" dirty="0" smtClean="0"/>
              <a:t>More on Evaluation and Placement</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Eligibility Process:</a:t>
            </a:r>
            <a:endParaRPr lang="en-US" sz="900" b="1" dirty="0" smtClean="0"/>
          </a:p>
          <a:p>
            <a:pPr marL="914400" indent="-4763">
              <a:buNone/>
            </a:pPr>
            <a:endParaRPr lang="en-US" sz="973" dirty="0" smtClean="0"/>
          </a:p>
          <a:p>
            <a:pPr marL="914400" lvl="0" indent="-4763">
              <a:buNone/>
            </a:pPr>
            <a:r>
              <a:rPr lang="en-US" dirty="0" smtClean="0"/>
              <a:t>1.	Is the student §504-eligible (i.e., 	physical or mental impairment that 	substantially limits a major life 	activity)? </a:t>
            </a:r>
          </a:p>
          <a:p>
            <a:pPr>
              <a:buNone/>
            </a:pPr>
            <a:endParaRPr lang="en-US" sz="900" dirty="0" smtClean="0"/>
          </a:p>
          <a:p>
            <a:pPr marL="981075" lvl="0" indent="-4763">
              <a:buNone/>
            </a:pPr>
            <a:r>
              <a:rPr lang="en-US" dirty="0" smtClean="0"/>
              <a:t>2.	If so, does student need services  	under Section 504, and in what 	setting should the student receive 	them?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980947" cy="1109579"/>
          </a:xfrm>
        </p:spPr>
        <p:txBody>
          <a:bodyPr>
            <a:normAutofit/>
          </a:bodyPr>
          <a:lstStyle/>
          <a:p>
            <a:r>
              <a:rPr lang="en-US" dirty="0" smtClean="0"/>
              <a:t>More on Evaluation and Placement</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Eligibility Process:</a:t>
            </a:r>
            <a:endParaRPr lang="en-US" sz="900" b="1" dirty="0" smtClean="0"/>
          </a:p>
          <a:p>
            <a:pPr marL="914400" indent="-4763">
              <a:buNone/>
            </a:pPr>
            <a:endParaRPr lang="en-US" sz="973" dirty="0" smtClean="0"/>
          </a:p>
          <a:p>
            <a:pPr marL="914400" lvl="0" indent="-4763">
              <a:buNone/>
            </a:pPr>
            <a:r>
              <a:rPr lang="en-US" dirty="0" smtClean="0"/>
              <a:t>The questions suggested by OCR are incorporated in the CESD 504 Forms</a:t>
            </a:r>
          </a:p>
          <a:p>
            <a:pPr marL="914400" lvl="0" indent="-4763">
              <a:buNone/>
            </a:pPr>
            <a:endParaRPr lang="en-US" sz="900" dirty="0"/>
          </a:p>
          <a:p>
            <a:pPr marL="914400" lvl="0" indent="-4763">
              <a:buNone/>
            </a:pPr>
            <a:r>
              <a:rPr lang="en-US" i="1" dirty="0" smtClean="0"/>
              <a:t>Sources of Data</a:t>
            </a:r>
            <a:r>
              <a:rPr lang="en-US" dirty="0" smtClean="0"/>
              <a:t>—</a:t>
            </a:r>
            <a:r>
              <a:rPr lang="en-US" dirty="0"/>
              <a:t>A</a:t>
            </a:r>
            <a:r>
              <a:rPr lang="en-US" dirty="0" smtClean="0"/>
              <a:t>chievement </a:t>
            </a:r>
            <a:r>
              <a:rPr lang="en-US" dirty="0"/>
              <a:t>tests, teacher </a:t>
            </a:r>
            <a:r>
              <a:rPr lang="en-US" dirty="0" smtClean="0"/>
              <a:t>input, </a:t>
            </a:r>
            <a:r>
              <a:rPr lang="en-US" dirty="0"/>
              <a:t>social background, adaptive behavior, </a:t>
            </a:r>
            <a:r>
              <a:rPr lang="en-US" dirty="0" smtClean="0"/>
              <a:t>physical condition, parent input, private evaluation data</a:t>
            </a:r>
          </a:p>
          <a:p>
            <a:pPr marL="914400" lvl="0" indent="-4763">
              <a:buNone/>
            </a:pPr>
            <a:endParaRPr lang="en-US" sz="900" dirty="0"/>
          </a:p>
          <a:p>
            <a:pPr marL="914400" lvl="0" indent="-4763">
              <a:buNone/>
            </a:pPr>
            <a:r>
              <a:rPr lang="en-US" dirty="0" smtClean="0"/>
              <a:t>BUT, schools cannot </a:t>
            </a:r>
            <a:r>
              <a:rPr lang="en-US" i="1" dirty="0" smtClean="0"/>
              <a:t>demand</a:t>
            </a:r>
            <a:r>
              <a:rPr lang="en-US" dirty="0" smtClean="0"/>
              <a:t> that parents provide evaluation data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Eligibility Process:</a:t>
            </a:r>
            <a:endParaRPr lang="en-US" sz="900" b="1" dirty="0" smtClean="0"/>
          </a:p>
          <a:p>
            <a:pPr marL="914400" indent="-4763">
              <a:buNone/>
            </a:pPr>
            <a:endParaRPr lang="en-US" sz="973" dirty="0" smtClean="0"/>
          </a:p>
          <a:p>
            <a:pPr marL="914400" lvl="0" indent="-4763">
              <a:buNone/>
            </a:pPr>
            <a:r>
              <a:rPr lang="en-US" dirty="0" smtClean="0"/>
              <a:t>OCR cautions schools to refrain from acting on the basis of preconceptions about ADHD (</a:t>
            </a:r>
            <a:r>
              <a:rPr lang="en-US" dirty="0" err="1" smtClean="0"/>
              <a:t>e.g</a:t>
            </a:r>
            <a:r>
              <a:rPr lang="en-US" dirty="0" smtClean="0"/>
              <a:t>, girls don’t have ADHD)</a:t>
            </a:r>
          </a:p>
          <a:p>
            <a:pPr marL="914400" lvl="0" indent="-4763">
              <a:buNone/>
            </a:pPr>
            <a:endParaRPr lang="en-US" sz="900" dirty="0"/>
          </a:p>
          <a:p>
            <a:pPr marL="914400" lvl="0" indent="-4763">
              <a:buNone/>
            </a:pPr>
            <a:r>
              <a:rPr lang="en-US" i="1" dirty="0" smtClean="0"/>
              <a:t>Mitigating Measures</a:t>
            </a:r>
            <a:r>
              <a:rPr lang="en-US" dirty="0" smtClean="0"/>
              <a:t>—</a:t>
            </a:r>
            <a:r>
              <a:rPr lang="en-US" dirty="0"/>
              <a:t>T</a:t>
            </a:r>
            <a:r>
              <a:rPr lang="en-US" dirty="0" smtClean="0"/>
              <a:t>he </a:t>
            </a:r>
            <a:r>
              <a:rPr lang="en-US" dirty="0"/>
              <a:t>fact that a child can function at school when ADHD </a:t>
            </a:r>
            <a:r>
              <a:rPr lang="en-US" dirty="0" smtClean="0"/>
              <a:t>meds are provided does </a:t>
            </a:r>
            <a:r>
              <a:rPr lang="en-US" dirty="0"/>
              <a:t>not mean they </a:t>
            </a:r>
            <a:r>
              <a:rPr lang="en-US" dirty="0" smtClean="0"/>
              <a:t>don</a:t>
            </a:r>
            <a:r>
              <a:rPr lang="fr-FR" dirty="0" smtClean="0"/>
              <a:t>’</a:t>
            </a:r>
            <a:r>
              <a:rPr lang="en-US" dirty="0" smtClean="0"/>
              <a:t>t </a:t>
            </a:r>
            <a:r>
              <a:rPr lang="en-US" dirty="0"/>
              <a:t>qualify under §504. </a:t>
            </a:r>
          </a:p>
          <a:p>
            <a:pPr marL="914400" lvl="0" indent="-4763">
              <a:buNone/>
            </a:pPr>
            <a:endParaRPr lang="en-US" sz="900" dirty="0"/>
          </a:p>
          <a:p>
            <a:pPr marL="1835150" lvl="0" indent="-4763">
              <a:buNone/>
            </a:pPr>
            <a:r>
              <a:rPr lang="en-US" b="1" dirty="0" smtClean="0"/>
              <a:t>Question</a:t>
            </a:r>
            <a:r>
              <a:rPr lang="en-US" dirty="0" smtClean="0"/>
              <a:t>—How did the child do before meds or informal mods?</a:t>
            </a:r>
            <a:endParaRPr lang="en-US" dirty="0"/>
          </a:p>
        </p:txBody>
      </p:sp>
    </p:spTree>
    <p:extLst>
      <p:ext uri="{BB962C8B-B14F-4D97-AF65-F5344CB8AC3E}">
        <p14:creationId xmlns:p14="http://schemas.microsoft.com/office/powerpoint/2010/main" val="3853162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Eligibility Process:</a:t>
            </a:r>
            <a:endParaRPr lang="en-US" sz="900" b="1" dirty="0" smtClean="0"/>
          </a:p>
          <a:p>
            <a:pPr marL="914400" indent="-4763">
              <a:buNone/>
            </a:pPr>
            <a:endParaRPr lang="en-US" sz="973" dirty="0" smtClean="0"/>
          </a:p>
          <a:p>
            <a:pPr marL="914400" lvl="0" indent="-4763">
              <a:buNone/>
            </a:pPr>
            <a:r>
              <a:rPr lang="en-US" dirty="0" smtClean="0"/>
              <a:t>Non-beneficial effects of mitigating measures can be taken into consideration in determining eligibility and need for services (e.g., med side-effects)</a:t>
            </a:r>
          </a:p>
          <a:p>
            <a:pPr marL="914400" lvl="0" indent="-4763">
              <a:buNone/>
            </a:pPr>
            <a:endParaRPr lang="en-US" sz="900" dirty="0"/>
          </a:p>
          <a:p>
            <a:pPr marL="914400" lvl="0" indent="-4763">
              <a:buNone/>
            </a:pPr>
            <a:r>
              <a:rPr lang="en-US" dirty="0" smtClean="0"/>
              <a:t>ADHD students who perform well at school through extraordinary efforts may still be substantially limited (but do these students qualify for services?...The Guide hints that they don’t)</a:t>
            </a:r>
            <a:endParaRPr lang="en-US" dirty="0"/>
          </a:p>
        </p:txBody>
      </p:sp>
    </p:spTree>
    <p:extLst>
      <p:ext uri="{BB962C8B-B14F-4D97-AF65-F5344CB8AC3E}">
        <p14:creationId xmlns:p14="http://schemas.microsoft.com/office/powerpoint/2010/main" val="3136649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§504</a:t>
            </a:r>
            <a:endParaRPr lang="en-US" dirty="0"/>
          </a:p>
        </p:txBody>
      </p:sp>
      <p:sp>
        <p:nvSpPr>
          <p:cNvPr id="3" name="Content Placeholder 2"/>
          <p:cNvSpPr>
            <a:spLocks noGrp="1"/>
          </p:cNvSpPr>
          <p:nvPr>
            <p:ph idx="1"/>
          </p:nvPr>
        </p:nvSpPr>
        <p:spPr>
          <a:xfrm>
            <a:off x="1163053" y="1109579"/>
            <a:ext cx="7770635" cy="5454315"/>
          </a:xfrm>
        </p:spPr>
        <p:txBody>
          <a:bodyPr>
            <a:normAutofit/>
          </a:bodyPr>
          <a:lstStyle/>
          <a:p>
            <a:r>
              <a:rPr lang="en-US" dirty="0" smtClean="0"/>
              <a:t>Protections against discrimination on the basis of disability</a:t>
            </a:r>
          </a:p>
          <a:p>
            <a:r>
              <a:rPr lang="en-US" dirty="0" smtClean="0"/>
              <a:t>Protections also for students with a </a:t>
            </a:r>
            <a:r>
              <a:rPr lang="en-US" b="1" i="1" dirty="0" smtClean="0"/>
              <a:t>record </a:t>
            </a:r>
            <a:r>
              <a:rPr lang="en-US" dirty="0" smtClean="0"/>
              <a:t>of impairment, or </a:t>
            </a:r>
            <a:r>
              <a:rPr lang="en-US" b="1" i="1" dirty="0" smtClean="0"/>
              <a:t>regarded </a:t>
            </a:r>
            <a:r>
              <a:rPr lang="en-US" dirty="0" smtClean="0"/>
              <a:t>as impaired</a:t>
            </a:r>
          </a:p>
          <a:p>
            <a:r>
              <a:rPr lang="en-US" dirty="0" smtClean="0"/>
              <a:t>Guide clarifies that students regarded as impaired are not entitled to FAPE</a:t>
            </a:r>
          </a:p>
          <a:p>
            <a:pPr>
              <a:buNone/>
            </a:pPr>
            <a:endParaRPr lang="en-US" sz="1000" dirty="0" smtClean="0"/>
          </a:p>
          <a:p>
            <a:pPr marL="914400" indent="-4763">
              <a:buNone/>
            </a:pPr>
            <a:r>
              <a:rPr lang="en-US" i="1" dirty="0" smtClean="0"/>
              <a:t>Note</a:t>
            </a:r>
            <a:r>
              <a:rPr lang="en-US" dirty="0" smtClean="0"/>
              <a:t>—Same should be the case for students with a record of impairment…</a:t>
            </a:r>
          </a:p>
          <a:p>
            <a:pPr marL="914400" indent="-4763">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Role of Private Evaluation Data:</a:t>
            </a:r>
            <a:endParaRPr lang="en-US" sz="900" b="1" dirty="0" smtClean="0"/>
          </a:p>
          <a:p>
            <a:pPr marL="914400" indent="-4763">
              <a:buNone/>
            </a:pPr>
            <a:endParaRPr lang="en-US" sz="973" dirty="0" smtClean="0"/>
          </a:p>
          <a:p>
            <a:pPr marL="914400" lvl="0" indent="-4763">
              <a:buNone/>
            </a:pPr>
            <a:r>
              <a:rPr lang="en-US" i="1" dirty="0" smtClean="0"/>
              <a:t>Role of </a:t>
            </a:r>
            <a:r>
              <a:rPr lang="en-US" i="1" dirty="0" err="1" smtClean="0"/>
              <a:t>Dr’s</a:t>
            </a:r>
            <a:r>
              <a:rPr lang="en-US" i="1" dirty="0" smtClean="0"/>
              <a:t> Assessments</a:t>
            </a:r>
            <a:r>
              <a:rPr lang="en-US" dirty="0" smtClean="0"/>
              <a:t>—If a school feels they need a medical assessment to determine eligibility, then the school can pay for such an evaluation.</a:t>
            </a:r>
          </a:p>
          <a:p>
            <a:pPr marL="914400" lvl="0" indent="-4763">
              <a:buNone/>
            </a:pPr>
            <a:endParaRPr lang="en-US" sz="900" dirty="0"/>
          </a:p>
          <a:p>
            <a:pPr marL="914400" lvl="0" indent="-4763">
              <a:buNone/>
            </a:pPr>
            <a:r>
              <a:rPr lang="en-US" dirty="0" smtClean="0"/>
              <a:t>Commonly, such data is already available from the student’s </a:t>
            </a:r>
            <a:r>
              <a:rPr lang="en-US" dirty="0" err="1" smtClean="0"/>
              <a:t>Dr’s</a:t>
            </a:r>
            <a:r>
              <a:rPr lang="en-US" dirty="0" smtClean="0"/>
              <a:t> office—It is always OK to request that parents provide existing medical documentation</a:t>
            </a:r>
          </a:p>
          <a:p>
            <a:pPr marL="914400" lvl="0" indent="-4763">
              <a:buNone/>
            </a:pPr>
            <a:endParaRPr lang="en-US" sz="900" dirty="0"/>
          </a:p>
          <a:p>
            <a:pPr marL="914400" lvl="0" indent="-4763">
              <a:buNone/>
            </a:pPr>
            <a:r>
              <a:rPr lang="en-US" dirty="0" smtClean="0"/>
              <a:t>Communicate clearly with parents about </a:t>
            </a:r>
            <a:r>
              <a:rPr lang="en-US" dirty="0" err="1" smtClean="0"/>
              <a:t>Dr’s</a:t>
            </a:r>
            <a:r>
              <a:rPr lang="en-US" dirty="0" smtClean="0"/>
              <a:t> data</a:t>
            </a:r>
            <a:endParaRPr lang="en-US" dirty="0"/>
          </a:p>
        </p:txBody>
      </p:sp>
    </p:spTree>
    <p:extLst>
      <p:ext uri="{BB962C8B-B14F-4D97-AF65-F5344CB8AC3E}">
        <p14:creationId xmlns:p14="http://schemas.microsoft.com/office/powerpoint/2010/main" val="3681822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a:t>Role of Private Evaluation Data:</a:t>
            </a:r>
            <a:endParaRPr lang="en-US" sz="900" b="1" dirty="0" smtClean="0"/>
          </a:p>
          <a:p>
            <a:pPr marL="914400" indent="-4763">
              <a:buNone/>
            </a:pPr>
            <a:endParaRPr lang="en-US" sz="973" dirty="0" smtClean="0"/>
          </a:p>
          <a:p>
            <a:pPr marL="914400" lvl="0" indent="-4763">
              <a:buNone/>
            </a:pPr>
            <a:r>
              <a:rPr lang="en-US" i="1" dirty="0" smtClean="0"/>
              <a:t>No requirement for </a:t>
            </a:r>
            <a:r>
              <a:rPr lang="en-US" i="1" dirty="0" err="1" smtClean="0"/>
              <a:t>Dr</a:t>
            </a:r>
            <a:r>
              <a:rPr lang="en-US" i="1" dirty="0" smtClean="0"/>
              <a:t> data</a:t>
            </a:r>
            <a:r>
              <a:rPr lang="en-US" dirty="0" smtClean="0"/>
              <a:t>—“</a:t>
            </a:r>
            <a:r>
              <a:rPr lang="en-US" dirty="0"/>
              <a:t>T</a:t>
            </a:r>
            <a:r>
              <a:rPr lang="en-US" dirty="0" smtClean="0"/>
              <a:t>here </a:t>
            </a:r>
            <a:r>
              <a:rPr lang="en-US" dirty="0"/>
              <a:t>is nothing in Section 504 that requires a medical assessment as a precondition to the school’s determination that the student has a disability and requires special education or related aids and services due to his or her disability.” </a:t>
            </a:r>
            <a:endParaRPr lang="en-US" dirty="0" smtClean="0"/>
          </a:p>
          <a:p>
            <a:pPr marL="914400" lvl="0" indent="-4763">
              <a:buNone/>
            </a:pPr>
            <a:endParaRPr lang="en-US" sz="900" dirty="0"/>
          </a:p>
          <a:p>
            <a:pPr marL="914400" lvl="0" indent="-4763">
              <a:buNone/>
            </a:pPr>
            <a:r>
              <a:rPr lang="en-US" dirty="0" smtClean="0"/>
              <a:t>§504 Team findings are </a:t>
            </a:r>
            <a:r>
              <a:rPr lang="en-US" b="1" dirty="0" smtClean="0"/>
              <a:t>educational determinations</a:t>
            </a:r>
            <a:r>
              <a:rPr lang="en-US" dirty="0" smtClean="0"/>
              <a:t>, not medical diagnoses…</a:t>
            </a:r>
          </a:p>
          <a:p>
            <a:pPr marL="914400" lvl="0" indent="-4763">
              <a:buNone/>
            </a:pPr>
            <a:endParaRPr lang="en-US" sz="900" dirty="0"/>
          </a:p>
        </p:txBody>
      </p:sp>
    </p:spTree>
    <p:extLst>
      <p:ext uri="{BB962C8B-B14F-4D97-AF65-F5344CB8AC3E}">
        <p14:creationId xmlns:p14="http://schemas.microsoft.com/office/powerpoint/2010/main" val="313761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a:t>Role of Private Evaluation Data:</a:t>
            </a:r>
            <a:endParaRPr lang="en-US" sz="900" b="1" dirty="0" smtClean="0"/>
          </a:p>
          <a:p>
            <a:pPr marL="914400" indent="-4763">
              <a:buNone/>
            </a:pPr>
            <a:endParaRPr lang="en-US" sz="973" dirty="0" smtClean="0"/>
          </a:p>
          <a:p>
            <a:pPr marL="914400" lvl="0" indent="-4763">
              <a:buNone/>
            </a:pPr>
            <a:r>
              <a:rPr lang="en-US" dirty="0" smtClean="0"/>
              <a:t>OCR again—“</a:t>
            </a:r>
            <a:r>
              <a:rPr lang="en-US" dirty="0"/>
              <a:t>A specific diagnosis is not actually necessary if the school determines a student is substantially limited in a major life activity and that limitation is caused by a mental or physical impairment.</a:t>
            </a:r>
            <a:r>
              <a:rPr lang="en-US" dirty="0" smtClean="0"/>
              <a:t>”</a:t>
            </a:r>
          </a:p>
          <a:p>
            <a:pPr marL="914400" lvl="0" indent="-4763">
              <a:buNone/>
            </a:pPr>
            <a:endParaRPr lang="en-US" sz="900" dirty="0"/>
          </a:p>
          <a:p>
            <a:pPr marL="914400" lvl="0" indent="-4763">
              <a:buNone/>
            </a:pPr>
            <a:endParaRPr lang="en-US" sz="900" dirty="0"/>
          </a:p>
        </p:txBody>
      </p:sp>
    </p:spTree>
    <p:extLst>
      <p:ext uri="{BB962C8B-B14F-4D97-AF65-F5344CB8AC3E}">
        <p14:creationId xmlns:p14="http://schemas.microsoft.com/office/powerpoint/2010/main" val="2148170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a:t>Role of Private Evaluation Data:</a:t>
            </a:r>
            <a:endParaRPr lang="en-US" sz="900" b="1" dirty="0" smtClean="0"/>
          </a:p>
          <a:p>
            <a:pPr marL="914400" indent="-4763">
              <a:buNone/>
            </a:pPr>
            <a:endParaRPr lang="en-US" sz="973" dirty="0" smtClean="0"/>
          </a:p>
          <a:p>
            <a:pPr marL="914400" lvl="0" indent="-4763">
              <a:buNone/>
            </a:pPr>
            <a:r>
              <a:rPr lang="en-US" dirty="0" smtClean="0"/>
              <a:t>Basic Points on </a:t>
            </a:r>
            <a:r>
              <a:rPr lang="en-US" dirty="0" err="1" smtClean="0"/>
              <a:t>Dr’s</a:t>
            </a:r>
            <a:r>
              <a:rPr lang="en-US" dirty="0" smtClean="0"/>
              <a:t> Info:</a:t>
            </a:r>
          </a:p>
          <a:p>
            <a:pPr marL="914400" lvl="0" indent="-4763">
              <a:buNone/>
            </a:pPr>
            <a:endParaRPr lang="en-US" sz="900" dirty="0"/>
          </a:p>
          <a:p>
            <a:pPr marL="1376363" lvl="0" indent="-465138">
              <a:buNone/>
            </a:pPr>
            <a:r>
              <a:rPr lang="en-US" dirty="0" smtClean="0"/>
              <a:t>•	504 committees do not need private </a:t>
            </a:r>
            <a:r>
              <a:rPr lang="en-US" dirty="0" err="1" smtClean="0"/>
              <a:t>Dr’s</a:t>
            </a:r>
            <a:r>
              <a:rPr lang="en-US" dirty="0" smtClean="0"/>
              <a:t> diagnosis of ADHD to make an educational determination of ADHD</a:t>
            </a:r>
          </a:p>
          <a:p>
            <a:pPr marL="1376363" lvl="0" indent="-465138">
              <a:buNone/>
            </a:pPr>
            <a:r>
              <a:rPr lang="en-US" dirty="0" smtClean="0"/>
              <a:t>•	If committee wants private diagnosis, district must pay for it</a:t>
            </a:r>
          </a:p>
          <a:p>
            <a:pPr marL="1376363" lvl="0" indent="-465138">
              <a:buNone/>
            </a:pPr>
            <a:r>
              <a:rPr lang="en-US" dirty="0" smtClean="0"/>
              <a:t>•	Weight of </a:t>
            </a:r>
            <a:r>
              <a:rPr lang="en-US" dirty="0" err="1" smtClean="0"/>
              <a:t>Dr’s</a:t>
            </a:r>
            <a:r>
              <a:rPr lang="en-US" dirty="0" smtClean="0"/>
              <a:t> info depends on evaluation quality, area of input</a:t>
            </a:r>
          </a:p>
          <a:p>
            <a:pPr marL="1376363" lvl="0" indent="-465138">
              <a:buNone/>
            </a:pPr>
            <a:r>
              <a:rPr lang="en-US" dirty="0" smtClean="0"/>
              <a:t>•	Any submitted </a:t>
            </a:r>
            <a:r>
              <a:rPr lang="en-US" dirty="0" err="1" smtClean="0"/>
              <a:t>Dr’s</a:t>
            </a:r>
            <a:r>
              <a:rPr lang="en-US" dirty="0" smtClean="0"/>
              <a:t> info must be considered with </a:t>
            </a:r>
            <a:r>
              <a:rPr lang="en-US" smtClean="0"/>
              <a:t>other data</a:t>
            </a:r>
            <a:endParaRPr lang="en-US" dirty="0" smtClean="0"/>
          </a:p>
          <a:p>
            <a:pPr marL="914400" lvl="0" indent="-4763">
              <a:buNone/>
            </a:pPr>
            <a:endParaRPr lang="en-US" sz="900" dirty="0"/>
          </a:p>
          <a:p>
            <a:pPr marL="914400" lvl="0" indent="-4763">
              <a:buNone/>
            </a:pPr>
            <a:endParaRPr lang="en-US" sz="900" dirty="0"/>
          </a:p>
        </p:txBody>
      </p:sp>
    </p:spTree>
    <p:extLst>
      <p:ext uri="{BB962C8B-B14F-4D97-AF65-F5344CB8AC3E}">
        <p14:creationId xmlns:p14="http://schemas.microsoft.com/office/powerpoint/2010/main" val="1422027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Determination of Need for Services:</a:t>
            </a:r>
            <a:endParaRPr lang="en-US" sz="900" b="1" dirty="0" smtClean="0"/>
          </a:p>
          <a:p>
            <a:pPr marL="914400" indent="-4763">
              <a:buNone/>
            </a:pPr>
            <a:endParaRPr lang="en-US" sz="973" dirty="0" smtClean="0"/>
          </a:p>
          <a:p>
            <a:pPr marL="914400" lvl="0" indent="-4763">
              <a:buNone/>
            </a:pPr>
            <a:r>
              <a:rPr lang="en-US" i="1" dirty="0" smtClean="0"/>
              <a:t>No “ADHD group” thinking</a:t>
            </a:r>
            <a:r>
              <a:rPr lang="en-US" dirty="0" smtClean="0"/>
              <a:t>—</a:t>
            </a:r>
            <a:r>
              <a:rPr lang="en-US" dirty="0"/>
              <a:t>“School districts cannot simply group together a few aids and services and provide them in a blanket fashion to any student with ADHD.</a:t>
            </a:r>
            <a:r>
              <a:rPr lang="en-US" dirty="0" smtClean="0"/>
              <a:t>”</a:t>
            </a:r>
          </a:p>
          <a:p>
            <a:pPr marL="914400" lvl="0" indent="-4763">
              <a:buNone/>
            </a:pPr>
            <a:endParaRPr lang="en-US" sz="900" dirty="0"/>
          </a:p>
          <a:p>
            <a:pPr marL="914400" lvl="0" indent="-4763">
              <a:buNone/>
            </a:pPr>
            <a:r>
              <a:rPr lang="en-US" i="1" dirty="0" smtClean="0"/>
              <a:t>Technically-Eligible Status</a:t>
            </a:r>
            <a:r>
              <a:rPr lang="en-US" dirty="0" smtClean="0"/>
              <a:t>—Qualify under §504, but do not need mods or services to receive FAPE (e.g., meds are working fine, student has learned compensating strategies)</a:t>
            </a:r>
            <a:endParaRPr lang="en-US" sz="900" dirty="0"/>
          </a:p>
        </p:txBody>
      </p:sp>
    </p:spTree>
    <p:extLst>
      <p:ext uri="{BB962C8B-B14F-4D97-AF65-F5344CB8AC3E}">
        <p14:creationId xmlns:p14="http://schemas.microsoft.com/office/powerpoint/2010/main" val="1632864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Determination of Need for Services:</a:t>
            </a:r>
            <a:endParaRPr lang="en-US" sz="900" b="1" dirty="0" smtClean="0"/>
          </a:p>
          <a:p>
            <a:pPr marL="914400" lvl="0" indent="-4763">
              <a:buNone/>
            </a:pPr>
            <a:endParaRPr lang="en-US" sz="900" dirty="0"/>
          </a:p>
          <a:p>
            <a:pPr marL="914400" lvl="0" indent="-4763">
              <a:buNone/>
            </a:pPr>
            <a:r>
              <a:rPr lang="en-US" i="1" dirty="0" smtClean="0"/>
              <a:t>Technically-Eligible Students </a:t>
            </a:r>
            <a:r>
              <a:rPr lang="en-US" dirty="0" smtClean="0"/>
              <a:t>are entitled to §504 status, nondiscrimination protections “</a:t>
            </a:r>
            <a:r>
              <a:rPr lang="en-US" sz="900" dirty="0"/>
              <a:t>(</a:t>
            </a:r>
            <a:r>
              <a:rPr lang="en-US" dirty="0"/>
              <a:t>e.g., no retaliation, harassment, unlawful different treatment, etc.</a:t>
            </a:r>
            <a:r>
              <a:rPr lang="en-US" dirty="0" smtClean="0"/>
              <a:t>).”</a:t>
            </a:r>
          </a:p>
          <a:p>
            <a:pPr marL="914400" lvl="0" indent="-4763">
              <a:buNone/>
            </a:pPr>
            <a:endParaRPr lang="en-US" sz="900" dirty="0"/>
          </a:p>
          <a:p>
            <a:pPr marL="914400" lvl="0" indent="-4763">
              <a:buNone/>
            </a:pPr>
            <a:r>
              <a:rPr lang="en-US" dirty="0" smtClean="0"/>
              <a:t>May nevertheless need “reasonable accommodations” to school policies if their regular application would discriminate on the basis of disability (but no mention of MDR or re-</a:t>
            </a:r>
            <a:r>
              <a:rPr lang="en-US" dirty="0" err="1" smtClean="0"/>
              <a:t>evals</a:t>
            </a:r>
            <a:r>
              <a:rPr lang="en-US" dirty="0" smtClean="0"/>
              <a:t>)</a:t>
            </a:r>
            <a:endParaRPr lang="en-US" dirty="0"/>
          </a:p>
        </p:txBody>
      </p:sp>
    </p:spTree>
    <p:extLst>
      <p:ext uri="{BB962C8B-B14F-4D97-AF65-F5344CB8AC3E}">
        <p14:creationId xmlns:p14="http://schemas.microsoft.com/office/powerpoint/2010/main" val="13352036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895" y="125611"/>
            <a:ext cx="8181106" cy="6732389"/>
          </a:xfrm>
        </p:spPr>
        <p:txBody>
          <a:bodyPr>
            <a:normAutofit lnSpcReduction="10000"/>
          </a:bodyPr>
          <a:lstStyle/>
          <a:p>
            <a:r>
              <a:rPr lang="en-US" b="1" dirty="0" smtClean="0"/>
              <a:t>Determination of Need for Services:</a:t>
            </a:r>
            <a:endParaRPr lang="en-US" sz="900" b="1" dirty="0" smtClean="0"/>
          </a:p>
          <a:p>
            <a:pPr marL="914400" lvl="0" indent="-4763">
              <a:buNone/>
            </a:pPr>
            <a:endParaRPr lang="en-US" sz="900" dirty="0"/>
          </a:p>
          <a:p>
            <a:pPr marL="914400" lvl="0" indent="-4763">
              <a:buNone/>
            </a:pPr>
            <a:r>
              <a:rPr lang="en-US" i="1" dirty="0" smtClean="0"/>
              <a:t>Need to administer ADHD meds at school </a:t>
            </a:r>
            <a:r>
              <a:rPr lang="en-US" dirty="0" smtClean="0"/>
              <a:t>can mean the student needs a §504 plan to include at least medication administration</a:t>
            </a:r>
          </a:p>
          <a:p>
            <a:pPr marL="914400" lvl="0" indent="-4763">
              <a:buNone/>
            </a:pPr>
            <a:endParaRPr lang="en-US" sz="900" dirty="0"/>
          </a:p>
          <a:p>
            <a:pPr marL="914400" lvl="0" indent="-4763">
              <a:buNone/>
            </a:pPr>
            <a:r>
              <a:rPr lang="en-US" i="1" dirty="0" smtClean="0"/>
              <a:t>Services</a:t>
            </a:r>
            <a:r>
              <a:rPr lang="en-US" dirty="0"/>
              <a:t> </a:t>
            </a:r>
            <a:r>
              <a:rPr lang="en-US" dirty="0" smtClean="0"/>
              <a:t>not limited to low-cost or free services (but those can always be used if equally effective)</a:t>
            </a:r>
          </a:p>
          <a:p>
            <a:pPr marL="914400" lvl="0" indent="-4763">
              <a:buNone/>
            </a:pPr>
            <a:endParaRPr lang="en-US" sz="1000" dirty="0"/>
          </a:p>
          <a:p>
            <a:pPr marL="914400" lvl="0" indent="-4763">
              <a:buNone/>
            </a:pPr>
            <a:r>
              <a:rPr lang="en-US" dirty="0" smtClean="0"/>
              <a:t>Eligible </a:t>
            </a:r>
            <a:r>
              <a:rPr lang="en-US" dirty="0"/>
              <a:t>student </a:t>
            </a:r>
            <a:r>
              <a:rPr lang="en-US" dirty="0" smtClean="0"/>
              <a:t>are entitled </a:t>
            </a:r>
            <a:r>
              <a:rPr lang="en-US" dirty="0"/>
              <a:t>to </a:t>
            </a:r>
            <a:r>
              <a:rPr lang="en-US" i="1" dirty="0"/>
              <a:t>any</a:t>
            </a:r>
            <a:r>
              <a:rPr lang="en-US" dirty="0"/>
              <a:t> services that </a:t>
            </a:r>
            <a:r>
              <a:rPr lang="en-US" dirty="0" smtClean="0"/>
              <a:t>§</a:t>
            </a:r>
            <a:r>
              <a:rPr lang="en-US" dirty="0"/>
              <a:t>504 </a:t>
            </a:r>
            <a:r>
              <a:rPr lang="en-US" dirty="0" smtClean="0"/>
              <a:t>team finds are needed for </a:t>
            </a:r>
            <a:r>
              <a:rPr lang="en-US" dirty="0"/>
              <a:t>FAPE, </a:t>
            </a:r>
            <a:r>
              <a:rPr lang="en-US" dirty="0" smtClean="0"/>
              <a:t>no matter the cost, </a:t>
            </a:r>
            <a:r>
              <a:rPr lang="en-US" dirty="0"/>
              <a:t>“and especially where such services have been provided </a:t>
            </a:r>
            <a:r>
              <a:rPr lang="en-US" dirty="0" smtClean="0"/>
              <a:t>to IDEA</a:t>
            </a:r>
            <a:r>
              <a:rPr lang="en-US" dirty="0"/>
              <a:t>-eligible students in the past.” </a:t>
            </a:r>
          </a:p>
        </p:txBody>
      </p:sp>
    </p:spTree>
    <p:extLst>
      <p:ext uri="{BB962C8B-B14F-4D97-AF65-F5344CB8AC3E}">
        <p14:creationId xmlns:p14="http://schemas.microsoft.com/office/powerpoint/2010/main" val="3913046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Determination of Need for Services:</a:t>
            </a:r>
            <a:endParaRPr lang="en-US" sz="900" b="1" dirty="0" smtClean="0"/>
          </a:p>
          <a:p>
            <a:pPr marL="914400" lvl="0" indent="-4763">
              <a:buNone/>
            </a:pPr>
            <a:endParaRPr lang="en-US" sz="900" dirty="0"/>
          </a:p>
          <a:p>
            <a:pPr marL="914400" lvl="0" indent="-4763">
              <a:buNone/>
            </a:pPr>
            <a:r>
              <a:rPr lang="en-US" dirty="0" smtClean="0"/>
              <a:t>But, the reality is that IDEA students have access to Federal and State special education funding, and local funding sources are more limited…</a:t>
            </a:r>
          </a:p>
          <a:p>
            <a:pPr marL="914400" lvl="0" indent="-4763">
              <a:buNone/>
            </a:pPr>
            <a:endParaRPr lang="en-US" sz="900" dirty="0"/>
          </a:p>
          <a:p>
            <a:pPr marL="914400" lvl="0" indent="-4763">
              <a:buNone/>
            </a:pPr>
            <a:r>
              <a:rPr lang="en-US" dirty="0" smtClean="0"/>
              <a:t>And, §504 students should not need IDEA types of services—otherwise, they’d be IDEA-eligible</a:t>
            </a:r>
            <a:endParaRPr lang="en-US" dirty="0"/>
          </a:p>
        </p:txBody>
      </p:sp>
    </p:spTree>
    <p:extLst>
      <p:ext uri="{BB962C8B-B14F-4D97-AF65-F5344CB8AC3E}">
        <p14:creationId xmlns:p14="http://schemas.microsoft.com/office/powerpoint/2010/main" val="4036748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Implementation of §504 Plans:</a:t>
            </a:r>
            <a:endParaRPr lang="en-US" sz="900" b="1" dirty="0" smtClean="0"/>
          </a:p>
          <a:p>
            <a:pPr marL="914400" lvl="0" indent="-4763">
              <a:buNone/>
            </a:pPr>
            <a:endParaRPr lang="en-US" sz="900" dirty="0"/>
          </a:p>
          <a:p>
            <a:pPr marL="914400" lvl="0" indent="-4763">
              <a:buNone/>
            </a:pPr>
            <a:r>
              <a:rPr lang="en-US" dirty="0"/>
              <a:t>“OCR cannot overemphasize the importance of making sure that school district personnel understand their obligations to implement appropriate plans for students with disabilities once the plans have been developed.” </a:t>
            </a:r>
            <a:endParaRPr lang="en-US" dirty="0" smtClean="0"/>
          </a:p>
          <a:p>
            <a:pPr marL="914400" lvl="0" indent="-4763">
              <a:buNone/>
            </a:pPr>
            <a:endParaRPr lang="en-US" sz="900" dirty="0"/>
          </a:p>
          <a:p>
            <a:pPr marL="914400" lvl="0" indent="-4763">
              <a:buNone/>
            </a:pPr>
            <a:r>
              <a:rPr lang="en-US" dirty="0" smtClean="0"/>
              <a:t>Plans are not optional or discretionary suggestions for mods or services</a:t>
            </a:r>
            <a:endParaRPr lang="en-US" dirty="0"/>
          </a:p>
        </p:txBody>
      </p:sp>
    </p:spTree>
    <p:extLst>
      <p:ext uri="{BB962C8B-B14F-4D97-AF65-F5344CB8AC3E}">
        <p14:creationId xmlns:p14="http://schemas.microsoft.com/office/powerpoint/2010/main" val="861708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3053" y="279135"/>
            <a:ext cx="7770635" cy="6578865"/>
          </a:xfrm>
        </p:spPr>
        <p:txBody>
          <a:bodyPr>
            <a:normAutofit/>
          </a:bodyPr>
          <a:lstStyle/>
          <a:p>
            <a:r>
              <a:rPr lang="en-US" b="1" dirty="0" smtClean="0"/>
              <a:t>Procedural Safeguards:</a:t>
            </a:r>
            <a:endParaRPr lang="en-US" sz="900" b="1" dirty="0" smtClean="0"/>
          </a:p>
          <a:p>
            <a:pPr marL="914400" lvl="0" indent="-4763">
              <a:buNone/>
            </a:pPr>
            <a:endParaRPr lang="en-US" sz="900" dirty="0"/>
          </a:p>
          <a:p>
            <a:pPr marL="917575" indent="0">
              <a:buNone/>
            </a:pPr>
            <a:r>
              <a:rPr lang="en-US" dirty="0" smtClean="0"/>
              <a:t>•</a:t>
            </a:r>
            <a:r>
              <a:rPr lang="en-US" dirty="0"/>
              <a:t>	Local grievance </a:t>
            </a:r>
            <a:r>
              <a:rPr lang="en-US" dirty="0" smtClean="0"/>
              <a:t>procedures</a:t>
            </a:r>
          </a:p>
          <a:p>
            <a:pPr marL="917575" indent="0">
              <a:buNone/>
            </a:pPr>
            <a:r>
              <a:rPr lang="en-US" dirty="0" smtClean="0"/>
              <a:t>•	Opportunity for an impartial due 	process hearing</a:t>
            </a:r>
          </a:p>
          <a:p>
            <a:pPr marL="917575" indent="0">
              <a:buNone/>
            </a:pPr>
            <a:r>
              <a:rPr lang="en-US" dirty="0" smtClean="0"/>
              <a:t>•	Notice </a:t>
            </a:r>
            <a:r>
              <a:rPr lang="en-US" dirty="0"/>
              <a:t>of actions/refusals</a:t>
            </a:r>
          </a:p>
          <a:p>
            <a:pPr marL="917575" indent="0">
              <a:buNone/>
            </a:pPr>
            <a:r>
              <a:rPr lang="en-US" dirty="0" smtClean="0"/>
              <a:t>•</a:t>
            </a:r>
            <a:r>
              <a:rPr lang="en-US" dirty="0"/>
              <a:t>	Notice of procedural safeguards</a:t>
            </a:r>
          </a:p>
          <a:p>
            <a:pPr marL="917575" indent="0">
              <a:buNone/>
            </a:pPr>
            <a:r>
              <a:rPr lang="en-US" dirty="0" smtClean="0"/>
              <a:t>•</a:t>
            </a:r>
            <a:r>
              <a:rPr lang="en-US" dirty="0"/>
              <a:t>	Right to </a:t>
            </a:r>
            <a:r>
              <a:rPr lang="en-US"/>
              <a:t>review </a:t>
            </a:r>
            <a:r>
              <a:rPr lang="en-US" smtClean="0"/>
              <a:t>child’s records</a:t>
            </a:r>
            <a:endParaRPr lang="en-US" dirty="0"/>
          </a:p>
          <a:p>
            <a:pPr marL="917575" indent="0">
              <a:buNone/>
            </a:pPr>
            <a:r>
              <a:rPr lang="en-US" dirty="0" smtClean="0"/>
              <a:t>•</a:t>
            </a:r>
            <a:r>
              <a:rPr lang="en-US" dirty="0"/>
              <a:t>	Review procedure for hearing </a:t>
            </a:r>
            <a:r>
              <a:rPr lang="en-US" dirty="0" smtClean="0"/>
              <a:t>	decisions</a:t>
            </a:r>
            <a:endParaRPr lang="en-US" dirty="0"/>
          </a:p>
        </p:txBody>
      </p:sp>
    </p:spTree>
    <p:extLst>
      <p:ext uri="{BB962C8B-B14F-4D97-AF65-F5344CB8AC3E}">
        <p14:creationId xmlns:p14="http://schemas.microsoft.com/office/powerpoint/2010/main" val="119489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§504</a:t>
            </a:r>
            <a:endParaRPr lang="en-US" dirty="0"/>
          </a:p>
        </p:txBody>
      </p:sp>
      <p:sp>
        <p:nvSpPr>
          <p:cNvPr id="3" name="Content Placeholder 2"/>
          <p:cNvSpPr>
            <a:spLocks noGrp="1"/>
          </p:cNvSpPr>
          <p:nvPr>
            <p:ph idx="1"/>
          </p:nvPr>
        </p:nvSpPr>
        <p:spPr>
          <a:xfrm>
            <a:off x="1163053" y="1109579"/>
            <a:ext cx="7770635" cy="5454315"/>
          </a:xfrm>
        </p:spPr>
        <p:txBody>
          <a:bodyPr>
            <a:normAutofit/>
          </a:bodyPr>
          <a:lstStyle/>
          <a:p>
            <a:r>
              <a:rPr lang="en-US" dirty="0" smtClean="0"/>
              <a:t>Major life activities relevant to ADHD? “Concentrating, reading, thinking, and functions of the brain.”</a:t>
            </a:r>
          </a:p>
          <a:p>
            <a:pPr>
              <a:buNone/>
            </a:pPr>
            <a:endParaRPr lang="en-US" sz="1000" dirty="0" smtClean="0"/>
          </a:p>
          <a:p>
            <a:pPr marL="914400" indent="-4763">
              <a:buNone/>
            </a:pPr>
            <a:r>
              <a:rPr lang="en-US" dirty="0" smtClean="0"/>
              <a:t>Guide reiterates that impairments do not have to limit learning or academics in order to qualify a student for §504</a:t>
            </a:r>
          </a:p>
          <a:p>
            <a:pPr marL="914400" indent="-4763">
              <a:buNone/>
            </a:pPr>
            <a:endParaRPr lang="en-US" dirty="0" smtClean="0"/>
          </a:p>
          <a:p>
            <a:r>
              <a:rPr lang="en-US" dirty="0" smtClean="0"/>
              <a:t>Can meet §504 obligations by providing students with </a:t>
            </a:r>
            <a:r>
              <a:rPr lang="en-US" dirty="0" err="1" smtClean="0"/>
              <a:t>IEPs</a:t>
            </a:r>
            <a:r>
              <a:rPr lang="en-US" dirty="0" smtClean="0"/>
              <a:t>—What does this mean? </a:t>
            </a:r>
          </a:p>
          <a:p>
            <a:pPr marL="914400" indent="-4763">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§504</a:t>
            </a:r>
            <a:endParaRPr lang="en-US" dirty="0"/>
          </a:p>
        </p:txBody>
      </p:sp>
      <p:sp>
        <p:nvSpPr>
          <p:cNvPr id="3" name="Content Placeholder 2"/>
          <p:cNvSpPr>
            <a:spLocks noGrp="1"/>
          </p:cNvSpPr>
          <p:nvPr>
            <p:ph idx="1"/>
          </p:nvPr>
        </p:nvSpPr>
        <p:spPr>
          <a:xfrm>
            <a:off x="1163053" y="1109579"/>
            <a:ext cx="7770635" cy="5454315"/>
          </a:xfrm>
        </p:spPr>
        <p:txBody>
          <a:bodyPr>
            <a:normAutofit/>
          </a:bodyPr>
          <a:lstStyle/>
          <a:p>
            <a:r>
              <a:rPr lang="en-US" dirty="0" smtClean="0"/>
              <a:t>§504’s </a:t>
            </a:r>
            <a:r>
              <a:rPr lang="en-US" b="1" dirty="0" smtClean="0"/>
              <a:t>LRE </a:t>
            </a:r>
            <a:r>
              <a:rPr lang="en-US" dirty="0" smtClean="0"/>
              <a:t>requirement</a:t>
            </a:r>
          </a:p>
          <a:p>
            <a:pPr>
              <a:buNone/>
            </a:pPr>
            <a:endParaRPr lang="en-US" sz="1000" dirty="0" smtClean="0"/>
          </a:p>
          <a:p>
            <a:pPr marL="914400" indent="-4763">
              <a:buNone/>
            </a:pPr>
            <a:r>
              <a:rPr lang="en-US" dirty="0" smtClean="0"/>
              <a:t>Not really applicable in many situations to §504 students…</a:t>
            </a:r>
          </a:p>
          <a:p>
            <a:pPr marL="914400" indent="-4763">
              <a:buNone/>
            </a:pPr>
            <a:endParaRPr lang="en-US" sz="1000" dirty="0" smtClean="0"/>
          </a:p>
          <a:p>
            <a:r>
              <a:rPr lang="en-US" b="1" dirty="0" smtClean="0"/>
              <a:t>§504 Plans</a:t>
            </a:r>
            <a:r>
              <a:rPr lang="en-US" dirty="0" smtClean="0"/>
              <a:t>—No requirement that they be in writing, but a good idea</a:t>
            </a:r>
          </a:p>
          <a:p>
            <a:endParaRPr lang="en-US" sz="1000" dirty="0" smtClean="0"/>
          </a:p>
          <a:p>
            <a:pPr marL="914400" indent="-4763">
              <a:buNone/>
            </a:pPr>
            <a:r>
              <a:rPr lang="en-US" dirty="0" smtClean="0"/>
              <a:t>Staff involved must have prompt access to the plans for proper implementation (OCR says this is a common problem)</a:t>
            </a:r>
          </a:p>
          <a:p>
            <a:pPr marL="914400" indent="-4763">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§504</a:t>
            </a:r>
            <a:endParaRPr lang="en-US" dirty="0"/>
          </a:p>
        </p:txBody>
      </p:sp>
      <p:sp>
        <p:nvSpPr>
          <p:cNvPr id="3" name="Content Placeholder 2"/>
          <p:cNvSpPr>
            <a:spLocks noGrp="1"/>
          </p:cNvSpPr>
          <p:nvPr>
            <p:ph idx="1"/>
          </p:nvPr>
        </p:nvSpPr>
        <p:spPr>
          <a:xfrm>
            <a:off x="1163053" y="1109579"/>
            <a:ext cx="7770635" cy="5454315"/>
          </a:xfrm>
        </p:spPr>
        <p:txBody>
          <a:bodyPr>
            <a:normAutofit/>
          </a:bodyPr>
          <a:lstStyle/>
          <a:p>
            <a:r>
              <a:rPr lang="en-US" b="1" dirty="0" smtClean="0"/>
              <a:t>§504 Committees/Teams</a:t>
            </a:r>
            <a:r>
              <a:rPr lang="en-US" dirty="0" smtClean="0"/>
              <a:t>—Restates regulatory requirements</a:t>
            </a:r>
          </a:p>
          <a:p>
            <a:pPr>
              <a:buNone/>
            </a:pPr>
            <a:endParaRPr lang="en-US" sz="1000" dirty="0" smtClean="0"/>
          </a:p>
          <a:p>
            <a:pPr marL="914400" indent="-4763">
              <a:buNone/>
            </a:pPr>
            <a:r>
              <a:rPr lang="en-US" dirty="0" smtClean="0"/>
              <a:t>But also </a:t>
            </a:r>
            <a:r>
              <a:rPr lang="en-US" i="1" dirty="0" smtClean="0"/>
              <a:t>recommends </a:t>
            </a:r>
            <a:r>
              <a:rPr lang="en-US" dirty="0" smtClean="0"/>
              <a:t>participation on campus administrators (for reasons analogous to IDEA regulations requiring admins at IEP meetings)</a:t>
            </a:r>
          </a:p>
          <a:p>
            <a:pPr marL="914400" indent="-4763">
              <a:buNone/>
            </a:pPr>
            <a:endParaRPr lang="en-US" sz="1000" dirty="0" smtClean="0"/>
          </a:p>
          <a:p>
            <a:pPr marL="914400" indent="-4763">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ADA</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ADAA Expansion of Eligibility</a:t>
            </a:r>
            <a:r>
              <a:rPr lang="en-US" dirty="0" smtClean="0"/>
              <a:t>—Restates 2008 expansion provisions</a:t>
            </a:r>
          </a:p>
          <a:p>
            <a:pPr>
              <a:buNone/>
            </a:pPr>
            <a:endParaRPr lang="en-US" sz="1000" dirty="0" smtClean="0"/>
          </a:p>
          <a:p>
            <a:pPr marL="914400" indent="-4763">
              <a:buNone/>
            </a:pPr>
            <a:r>
              <a:rPr lang="en-US" dirty="0" smtClean="0"/>
              <a:t>More major life activities (including all body functions and systems)</a:t>
            </a:r>
          </a:p>
          <a:p>
            <a:pPr marL="914400" indent="-4763">
              <a:buNone/>
            </a:pPr>
            <a:endParaRPr lang="en-US" sz="900" dirty="0" smtClean="0"/>
          </a:p>
          <a:p>
            <a:pPr marL="914400" indent="-4763">
              <a:buNone/>
            </a:pPr>
            <a:r>
              <a:rPr lang="en-US" dirty="0" smtClean="0"/>
              <a:t>Mitigating measures not considered</a:t>
            </a:r>
          </a:p>
          <a:p>
            <a:pPr marL="914400" indent="-4763">
              <a:buNone/>
            </a:pPr>
            <a:endParaRPr lang="en-US" sz="900" dirty="0" smtClean="0"/>
          </a:p>
          <a:p>
            <a:pPr marL="914400" indent="-4763">
              <a:buNone/>
            </a:pPr>
            <a:r>
              <a:rPr lang="en-US" dirty="0" smtClean="0"/>
              <a:t>Also, episodic/remission conditions</a:t>
            </a:r>
          </a:p>
          <a:p>
            <a:pPr marL="914400" indent="-4763">
              <a:buNone/>
            </a:pPr>
            <a:endParaRPr lang="en-US" sz="900" dirty="0" smtClean="0"/>
          </a:p>
          <a:p>
            <a:pPr marL="914400" indent="-4763">
              <a:buNone/>
            </a:pPr>
            <a:r>
              <a:rPr lang="en-US" dirty="0" smtClean="0"/>
              <a:t>Maximum eligibility philosophy</a:t>
            </a:r>
          </a:p>
          <a:p>
            <a:pPr marL="914400" indent="-4763">
              <a:buNone/>
            </a:pPr>
            <a:endParaRPr lang="en-US" sz="900" dirty="0" smtClean="0"/>
          </a:p>
          <a:p>
            <a:pPr marL="914400" indent="-4763">
              <a:buNone/>
            </a:pPr>
            <a:r>
              <a:rPr lang="en-US" dirty="0" smtClean="0"/>
              <a:t>Relaxation of “substantial limitation”</a:t>
            </a:r>
          </a:p>
          <a:p>
            <a:pPr marL="914400" indent="-4763">
              <a:buNone/>
            </a:pPr>
            <a:endParaRPr lang="en-US" sz="1000" dirty="0" smtClean="0"/>
          </a:p>
          <a:p>
            <a:pPr marL="914400" indent="-4763">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Basic Review of ADA</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ADAA Expansion of Eligibility</a:t>
            </a:r>
            <a:r>
              <a:rPr lang="en-US" dirty="0" smtClean="0"/>
              <a:t>—</a:t>
            </a:r>
          </a:p>
          <a:p>
            <a:pPr marL="914400" indent="-4763">
              <a:buNone/>
            </a:pPr>
            <a:endParaRPr lang="en-US" sz="900" dirty="0" smtClean="0"/>
          </a:p>
          <a:p>
            <a:pPr marL="914400" indent="-4763">
              <a:buNone/>
            </a:pPr>
            <a:r>
              <a:rPr lang="en-US" dirty="0" smtClean="0"/>
              <a:t>Beneficial effect of mitigating measures, such as ADHD meds or informal accommodations, must not be considered in determining eligibility</a:t>
            </a:r>
          </a:p>
          <a:p>
            <a:pPr marL="914400" indent="-4763">
              <a:buNone/>
            </a:pPr>
            <a:endParaRPr lang="en-US" sz="900" dirty="0" smtClean="0"/>
          </a:p>
          <a:p>
            <a:pPr marL="914400" indent="-4763">
              <a:buNone/>
            </a:pPr>
            <a:r>
              <a:rPr lang="en-US" dirty="0" smtClean="0"/>
              <a:t>Committee must examine student based on unmitigated state</a:t>
            </a:r>
          </a:p>
          <a:p>
            <a:pPr marL="914400" indent="-4763">
              <a:buNone/>
            </a:pPr>
            <a:endParaRPr lang="en-US" sz="1000" dirty="0" smtClean="0"/>
          </a:p>
          <a:p>
            <a:pPr marL="914400" indent="-4763">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053" y="0"/>
            <a:ext cx="7770635" cy="1109579"/>
          </a:xfrm>
        </p:spPr>
        <p:txBody>
          <a:bodyPr/>
          <a:lstStyle/>
          <a:p>
            <a:r>
              <a:rPr lang="en-US" dirty="0" smtClean="0"/>
              <a:t>ADHD and IDEA</a:t>
            </a:r>
            <a:endParaRPr lang="en-US" dirty="0"/>
          </a:p>
        </p:txBody>
      </p:sp>
      <p:sp>
        <p:nvSpPr>
          <p:cNvPr id="3" name="Content Placeholder 2"/>
          <p:cNvSpPr>
            <a:spLocks noGrp="1"/>
          </p:cNvSpPr>
          <p:nvPr>
            <p:ph idx="1"/>
          </p:nvPr>
        </p:nvSpPr>
        <p:spPr>
          <a:xfrm>
            <a:off x="1163053" y="1109579"/>
            <a:ext cx="7770635" cy="5748421"/>
          </a:xfrm>
        </p:spPr>
        <p:txBody>
          <a:bodyPr>
            <a:normAutofit/>
          </a:bodyPr>
          <a:lstStyle/>
          <a:p>
            <a:r>
              <a:rPr lang="en-US" b="1" dirty="0" smtClean="0"/>
              <a:t>Possible Other Health Impairment (OHI) Eligibility</a:t>
            </a:r>
            <a:endParaRPr lang="en-US" dirty="0" smtClean="0"/>
          </a:p>
          <a:p>
            <a:pPr marL="914400" indent="-4763">
              <a:buNone/>
            </a:pPr>
            <a:endParaRPr lang="en-US" sz="900" dirty="0" smtClean="0"/>
          </a:p>
          <a:p>
            <a:pPr marL="914400" indent="-4763">
              <a:buNone/>
            </a:pPr>
            <a:r>
              <a:rPr lang="en-US" dirty="0" smtClean="0"/>
              <a:t>Some ADHD students can meet criteria for an IDEA category, and exhibit a need for sp </a:t>
            </a:r>
            <a:r>
              <a:rPr lang="en-US" dirty="0" err="1" smtClean="0"/>
              <a:t>ed</a:t>
            </a:r>
            <a:r>
              <a:rPr lang="en-US" dirty="0" smtClean="0"/>
              <a:t> services</a:t>
            </a:r>
          </a:p>
          <a:p>
            <a:pPr marL="914400" indent="-4763">
              <a:buNone/>
            </a:pPr>
            <a:endParaRPr lang="en-US" sz="900" dirty="0" smtClean="0"/>
          </a:p>
          <a:p>
            <a:pPr marL="914400" indent="-4763">
              <a:buNone/>
            </a:pPr>
            <a:r>
              <a:rPr lang="en-US" dirty="0" smtClean="0"/>
              <a:t>Could also be LD (high </a:t>
            </a:r>
            <a:r>
              <a:rPr lang="en-US" dirty="0" err="1" smtClean="0"/>
              <a:t>comorbidity</a:t>
            </a:r>
            <a:r>
              <a:rPr lang="en-US" dirty="0" smtClean="0"/>
              <a:t> rates) or ED</a:t>
            </a:r>
          </a:p>
          <a:p>
            <a:pPr marL="914400" indent="-4763">
              <a:buNone/>
            </a:pPr>
            <a:endParaRPr lang="en-US" sz="1000" dirty="0" smtClean="0"/>
          </a:p>
          <a:p>
            <a:pPr marL="914400" indent="-4763">
              <a:buNone/>
            </a:pPr>
            <a:r>
              <a:rPr lang="en-US" dirty="0" smtClean="0"/>
              <a:t>No IDEA eligibility doesn’t mean student shouldn’t be evaluated for §504</a:t>
            </a:r>
          </a:p>
          <a:p>
            <a:pPr marL="914400" indent="-4763">
              <a:buNone/>
            </a:pPr>
            <a:endParaRPr lang="en-US" sz="1000" dirty="0" smtClean="0"/>
          </a:p>
          <a:p>
            <a:pPr marL="914400" indent="-4763">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110</TotalTime>
  <Words>1991</Words>
  <Application>Microsoft Office PowerPoint</Application>
  <PresentationFormat>On-screen Show (4:3)</PresentationFormat>
  <Paragraphs>242</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Gill Sans MT</vt:lpstr>
      <vt:lpstr>Verdana</vt:lpstr>
      <vt:lpstr>Wingdings 2</vt:lpstr>
      <vt:lpstr>Solstice</vt:lpstr>
      <vt:lpstr>Key Guidance in OCR’s July 2016 Resource Guide on ADHD </vt:lpstr>
      <vt:lpstr>Overview</vt:lpstr>
      <vt:lpstr>Basic Review of §504</vt:lpstr>
      <vt:lpstr>Basic Review of §504</vt:lpstr>
      <vt:lpstr>Basic Review of §504</vt:lpstr>
      <vt:lpstr>Basic Review of §504</vt:lpstr>
      <vt:lpstr>Basic Review of ADA</vt:lpstr>
      <vt:lpstr>Basic Review of ADA</vt:lpstr>
      <vt:lpstr>ADHD and IDEA</vt:lpstr>
      <vt:lpstr>ADHD and IDEA</vt:lpstr>
      <vt:lpstr>Child-Find</vt:lpstr>
      <vt:lpstr>Evaluation</vt:lpstr>
      <vt:lpstr>Placement</vt:lpstr>
      <vt:lpstr>ADHD-Specific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on Evaluation and Placement</vt:lpstr>
      <vt:lpstr>More on Evaluation and Placement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Guidance in OCR’s July 2016 Resource Guide on ADHD</dc:title>
  <dc:creator>Jose Martin</dc:creator>
  <cp:lastModifiedBy>Saynisch, Heike M.  DPI</cp:lastModifiedBy>
  <cp:revision>12</cp:revision>
  <dcterms:created xsi:type="dcterms:W3CDTF">2016-09-14T20:39:52Z</dcterms:created>
  <dcterms:modified xsi:type="dcterms:W3CDTF">2016-10-13T18:17:22Z</dcterms:modified>
</cp:coreProperties>
</file>