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72" r:id="rId4"/>
    <p:sldId id="281" r:id="rId5"/>
    <p:sldId id="274" r:id="rId6"/>
    <p:sldId id="273" r:id="rId7"/>
    <p:sldId id="275" r:id="rId8"/>
    <p:sldId id="276" r:id="rId9"/>
    <p:sldId id="277" r:id="rId10"/>
    <p:sldId id="282" r:id="rId11"/>
    <p:sldId id="279" r:id="rId12"/>
    <p:sldId id="280" r:id="rId13"/>
    <p:sldId id="266" r:id="rId14"/>
    <p:sldId id="263" r:id="rId15"/>
    <p:sldId id="258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grievingstudents.or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fW8amMCVAJQ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52" y="300287"/>
            <a:ext cx="8534400" cy="3514067"/>
          </a:xfrm>
        </p:spPr>
        <p:txBody>
          <a:bodyPr>
            <a:normAutofit/>
          </a:bodyPr>
          <a:lstStyle/>
          <a:p>
            <a:r>
              <a:rPr lang="en-US" sz="6000" dirty="0"/>
              <a:t>Supporting the Emotional Needs of our </a:t>
            </a:r>
            <a:r>
              <a:rPr lang="en-US" sz="6000" dirty="0" smtClean="0"/>
              <a:t>Students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84" y="3614058"/>
            <a:ext cx="8534400" cy="2986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Lanora Heim, Ph.D.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Director of Pupil Services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Whitewater Unified School District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135" y="3039291"/>
            <a:ext cx="3712519" cy="24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" y="358588"/>
            <a:ext cx="5384899" cy="1722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35" y="125505"/>
            <a:ext cx="6376603" cy="60332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6869" y="314212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Proxima Nova Soft W03"/>
              </a:rPr>
              <a:t>DOES YOUR SCHOOL NEED ADVICE NOW?</a:t>
            </a:r>
          </a:p>
          <a:p>
            <a:r>
              <a:rPr lang="en-US" sz="2800" dirty="0">
                <a:latin typeface="Proxima Nova Soft W03"/>
              </a:rPr>
              <a:t>Contact us at 877-53-NCSCB </a:t>
            </a:r>
            <a:endParaRPr lang="en-US" sz="2800" dirty="0" smtClean="0">
              <a:latin typeface="Proxima Nova Soft W03"/>
            </a:endParaRPr>
          </a:p>
          <a:p>
            <a:r>
              <a:rPr lang="en-US" sz="2800" dirty="0" smtClean="0">
                <a:latin typeface="Proxima Nova Soft W03"/>
              </a:rPr>
              <a:t>(</a:t>
            </a:r>
            <a:r>
              <a:rPr lang="en-US" sz="2800" dirty="0">
                <a:latin typeface="Proxima Nova Soft W03"/>
              </a:rPr>
              <a:t>877-536-2722) or </a:t>
            </a:r>
            <a:r>
              <a:rPr lang="en-US" sz="2800" dirty="0">
                <a:latin typeface="Proxima Nova Soft W03"/>
                <a:hlinkClick r:id="rId4"/>
              </a:rPr>
              <a:t>info@grievingstudents.org</a:t>
            </a:r>
            <a:endParaRPr lang="en-US" sz="2800" b="0" i="0" dirty="0">
              <a:effectLst/>
              <a:latin typeface="Proxima Nova Soft W03"/>
            </a:endParaRPr>
          </a:p>
        </p:txBody>
      </p:sp>
    </p:spTree>
    <p:extLst>
      <p:ext uri="{BB962C8B-B14F-4D97-AF65-F5344CB8AC3E}">
        <p14:creationId xmlns:p14="http://schemas.microsoft.com/office/powerpoint/2010/main" val="421274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41664"/>
            <a:ext cx="5943601" cy="968828"/>
          </a:xfrm>
        </p:spPr>
        <p:txBody>
          <a:bodyPr>
            <a:noAutofit/>
          </a:bodyPr>
          <a:lstStyle/>
          <a:p>
            <a:r>
              <a:rPr lang="en-US" sz="5400" dirty="0" smtClean="0"/>
              <a:t>POLICY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097280"/>
            <a:ext cx="10872062" cy="4897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Awareness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Roadmap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Examples: Suicide Intervention, Prevention, and </a:t>
            </a:r>
            <a:r>
              <a:rPr lang="en-US" sz="3200" dirty="0" err="1" smtClean="0">
                <a:solidFill>
                  <a:schemeClr val="tx1"/>
                </a:solidFill>
              </a:rPr>
              <a:t>Postvention</a:t>
            </a:r>
            <a:r>
              <a:rPr lang="en-US" sz="3200" dirty="0" smtClean="0">
                <a:solidFill>
                  <a:schemeClr val="tx1"/>
                </a:solidFill>
              </a:rPr>
              <a:t>, Code of Conduct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19" y="736827"/>
            <a:ext cx="4167397" cy="24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3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41664"/>
            <a:ext cx="9600611" cy="968828"/>
          </a:xfrm>
        </p:spPr>
        <p:txBody>
          <a:bodyPr>
            <a:noAutofit/>
          </a:bodyPr>
          <a:lstStyle/>
          <a:p>
            <a:r>
              <a:rPr lang="en-US" sz="5400" dirty="0" smtClean="0"/>
              <a:t>Direct Student Supports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1298" y="1802674"/>
            <a:ext cx="10872062" cy="458361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YRBS 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Collaborating with Walworth, Jefferson, and Rock Counties (training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Developmental Guidance Lessons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Counseling in schools (add .5 social worker)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chemeClr val="tx1"/>
                </a:solidFill>
              </a:rPr>
              <a:t>Winther</a:t>
            </a:r>
            <a:r>
              <a:rPr lang="en-US" sz="3200" dirty="0" smtClean="0">
                <a:solidFill>
                  <a:schemeClr val="tx1"/>
                </a:solidFill>
              </a:rPr>
              <a:t> Counseling Lab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Mental Health Counseling at WHS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Family Emergency Fund/Funds for Families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3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939801"/>
          </a:xfrm>
        </p:spPr>
        <p:txBody>
          <a:bodyPr/>
          <a:lstStyle/>
          <a:p>
            <a:pPr algn="ctr"/>
            <a:r>
              <a:rPr lang="en-US" dirty="0" smtClean="0"/>
              <a:t>Second Step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450" y="3223986"/>
            <a:ext cx="8942388" cy="3962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Grades K-5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One day out of 6 day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Social-emotional skills—like math skills—build on each other. Our universal, classroom-based program is designed to teach children how to understand and manage their emotions, control their reactions, be aware of others’ feelings, and have the skills to problem-solve and make responsible decisions. </a:t>
            </a:r>
            <a:endParaRPr lang="en-US" sz="3200" dirty="0"/>
          </a:p>
        </p:txBody>
      </p:sp>
      <p:pic>
        <p:nvPicPr>
          <p:cNvPr id="1026" name="Picture 2" descr="Second Step Hero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50" y="109432"/>
            <a:ext cx="8465911" cy="303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259888" cy="1562101"/>
          </a:xfrm>
        </p:spPr>
        <p:txBody>
          <a:bodyPr>
            <a:noAutofit/>
          </a:bodyPr>
          <a:lstStyle/>
          <a:p>
            <a:r>
              <a:rPr lang="en-US" sz="6000" dirty="0" smtClean="0"/>
              <a:t>SOS – Signs of suicide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921001"/>
            <a:ext cx="6986588" cy="2870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Prevention Program including:</a:t>
            </a:r>
          </a:p>
          <a:p>
            <a:r>
              <a:rPr lang="en-US" sz="2400" b="1" dirty="0" smtClean="0"/>
              <a:t>Video with real-life scenarios</a:t>
            </a:r>
          </a:p>
          <a:p>
            <a:r>
              <a:rPr lang="en-US" sz="2400" b="1" dirty="0" smtClean="0"/>
              <a:t>Small group discussion w/ trained leader</a:t>
            </a:r>
          </a:p>
          <a:p>
            <a:r>
              <a:rPr lang="en-US" sz="2400" b="1" dirty="0" smtClean="0"/>
              <a:t>Brief screen for depression  </a:t>
            </a:r>
          </a:p>
        </p:txBody>
      </p:sp>
    </p:spTree>
    <p:extLst>
      <p:ext uri="{BB962C8B-B14F-4D97-AF65-F5344CB8AC3E}">
        <p14:creationId xmlns:p14="http://schemas.microsoft.com/office/powerpoint/2010/main" val="35413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6" y="177800"/>
            <a:ext cx="11414976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643125"/>
            <a:ext cx="10540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 we all can help our students: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Know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Listen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to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Be aware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ACT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7" y="3370262"/>
            <a:ext cx="55340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999" y="546100"/>
            <a:ext cx="11616267" cy="63118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80% of youth with mental illness are not identified or receiving services (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Merikangas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, et al 2011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In 2010, 8% of youth (about 1.9 million people) age 12-17 in the U.S. had experienced a major depressive episode during the past year (SAMHSA, 2012).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In children and adolescents, an untreated depressive episode may last 7 to 9 months, an entire academic year (U.S. Department of Health and Human Services, 199).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Depression has been linked to suicide, poor school performance, substance abuse, running away and feelings of worthlessness and hopelessness.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Overall, approximately 20% of youth will have one or more episodes of major depression by the time they becomes adults (NAMI, 2003)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24544"/>
            <a:ext cx="5943601" cy="968828"/>
          </a:xfrm>
        </p:spPr>
        <p:txBody>
          <a:bodyPr>
            <a:noAutofit/>
          </a:bodyPr>
          <a:lstStyle/>
          <a:p>
            <a:r>
              <a:rPr lang="en-US" sz="5400" dirty="0" smtClean="0"/>
              <a:t>WUSD GOAL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506582"/>
            <a:ext cx="5943601" cy="4487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Create And Implement District Mental Health Programming that will support staff in addressing student mental health and trauma related needs.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1898469"/>
            <a:ext cx="3657600" cy="339634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Partnerships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Comprehensive Ongoing Professional Development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Policy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Direct Student Support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6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761" y="0"/>
            <a:ext cx="5716588" cy="10210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Create a Movement</a:t>
            </a:r>
            <a:endParaRPr lang="en-US" sz="3600" dirty="0"/>
          </a:p>
        </p:txBody>
      </p:sp>
      <p:pic>
        <p:nvPicPr>
          <p:cNvPr id="5" name="fW8amMCVAJ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5430" y="1073815"/>
            <a:ext cx="9528764" cy="53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41664"/>
            <a:ext cx="5943601" cy="968828"/>
          </a:xfrm>
        </p:spPr>
        <p:txBody>
          <a:bodyPr>
            <a:noAutofit/>
          </a:bodyPr>
          <a:lstStyle/>
          <a:p>
            <a:r>
              <a:rPr lang="en-US" sz="5400" dirty="0" smtClean="0"/>
              <a:t>Partnerships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097280"/>
            <a:ext cx="10872062" cy="4897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Collaborating with Walworth, Jefferson and Rock Counties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Fort Health Care/Rogers Memorial Hospital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UW-Whitewater (</a:t>
            </a:r>
            <a:r>
              <a:rPr lang="en-US" sz="3200" dirty="0" err="1" smtClean="0">
                <a:solidFill>
                  <a:schemeClr val="tx1"/>
                </a:solidFill>
              </a:rPr>
              <a:t>Winther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Counseling Lab)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Wisconsin Department of Public Instruction (mental health framework)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Community Partnerships (Civic Groups)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6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9640" y="490098"/>
            <a:ext cx="8534400" cy="1507067"/>
          </a:xfrm>
        </p:spPr>
        <p:txBody>
          <a:bodyPr/>
          <a:lstStyle/>
          <a:p>
            <a:r>
              <a:rPr lang="en-US" dirty="0" smtClean="0"/>
              <a:t>Comprehensive Ongoing Professional Development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12823" y="2247879"/>
            <a:ext cx="4649787" cy="576262"/>
          </a:xfrm>
        </p:spPr>
        <p:txBody>
          <a:bodyPr/>
          <a:lstStyle/>
          <a:p>
            <a:r>
              <a:rPr lang="en-US" dirty="0" smtClean="0"/>
              <a:t>County Supports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29850" y="3074855"/>
            <a:ext cx="4937655" cy="30305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Attendance at Monthly Pupil Service Team Meetings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Tier I, II, and III training with Jefferson County.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Mental Health First Aid Certification (Kim </a:t>
            </a:r>
            <a:r>
              <a:rPr lang="en-US" dirty="0" err="1" smtClean="0">
                <a:solidFill>
                  <a:schemeClr val="tx1"/>
                </a:solidFill>
              </a:rPr>
              <a:t>Propp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Wisconsin Trauma Project with Walworth County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72053" y="2247879"/>
            <a:ext cx="4665134" cy="576262"/>
          </a:xfrm>
        </p:spPr>
        <p:txBody>
          <a:bodyPr/>
          <a:lstStyle/>
          <a:p>
            <a:r>
              <a:rPr lang="en-US" dirty="0" smtClean="0"/>
              <a:t>DPI Supports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79066" y="3074855"/>
            <a:ext cx="4929188" cy="3030538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Mental Health Framework intensive training (building teams)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Trauma Modules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Endless Possibilities Conference (CESA #1)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1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715" y="381000"/>
            <a:ext cx="10297297" cy="1665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Fostering Resilient Learners: Strategies for Creating a Trauma-Sensitive Classroom by Kristen </a:t>
            </a:r>
            <a:r>
              <a:rPr lang="en-US" sz="3200" dirty="0" err="1" smtClean="0"/>
              <a:t>Souers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43694" y="2397696"/>
            <a:ext cx="3187337" cy="39013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Book Study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Key Note Speaker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2" descr="Image result for kristin souers fostering resilient lear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62" y="2275582"/>
            <a:ext cx="3105150" cy="41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8" y="2410807"/>
            <a:ext cx="2578694" cy="38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4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715" y="381001"/>
            <a:ext cx="10297297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Poverty Simulation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985554"/>
            <a:ext cx="10872062" cy="4008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3" y="3330300"/>
            <a:ext cx="4923520" cy="3029859"/>
          </a:xfrm>
          <a:prstGeom prst="rect">
            <a:avLst/>
          </a:prstGeom>
        </p:spPr>
      </p:pic>
      <p:pic>
        <p:nvPicPr>
          <p:cNvPr id="2050" name="Picture 2" descr="Fort Community 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42" y="2160678"/>
            <a:ext cx="4618872" cy="15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7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3611" y="5027263"/>
            <a:ext cx="7615056" cy="1507067"/>
          </a:xfrm>
        </p:spPr>
        <p:txBody>
          <a:bodyPr/>
          <a:lstStyle/>
          <a:p>
            <a:r>
              <a:rPr lang="en-US" dirty="0" smtClean="0"/>
              <a:t>Comprehensive Ongoing Professional Development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39701" y="727166"/>
            <a:ext cx="4855513" cy="576262"/>
          </a:xfrm>
        </p:spPr>
        <p:txBody>
          <a:bodyPr/>
          <a:lstStyle/>
          <a:p>
            <a:r>
              <a:rPr lang="en-US" dirty="0" smtClean="0"/>
              <a:t>District Supports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3049" y="1456794"/>
            <a:ext cx="5108818" cy="321680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Non Violent Crisis Intervention Training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Two Half Days of Professional Development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Monthly Staff Meetings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Monthly Emails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Staff Wellness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Mindfullness</a:t>
            </a:r>
            <a:r>
              <a:rPr lang="en-US" sz="2400" dirty="0" smtClean="0">
                <a:solidFill>
                  <a:schemeClr val="tx1"/>
                </a:solidFill>
              </a:rPr>
              <a:t>/Brain Based Learning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>
                <a:solidFill>
                  <a:schemeClr val="tx1"/>
                </a:solidFill>
              </a:rPr>
              <a:t>Creating a Live Binder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RtI</a:t>
            </a:r>
            <a:r>
              <a:rPr lang="en-US" sz="2400" dirty="0" smtClean="0">
                <a:solidFill>
                  <a:schemeClr val="tx1"/>
                </a:solidFill>
              </a:rPr>
              <a:t> process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1055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274</TotalTime>
  <Words>514</Words>
  <Application>Microsoft Office PowerPoint</Application>
  <PresentationFormat>Widescreen</PresentationFormat>
  <Paragraphs>87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Proxima Nova Soft W03</vt:lpstr>
      <vt:lpstr>Wingdings</vt:lpstr>
      <vt:lpstr>Wingdings 3</vt:lpstr>
      <vt:lpstr>Slice</vt:lpstr>
      <vt:lpstr>Supporting the Emotional Needs of our Students</vt:lpstr>
      <vt:lpstr>PowerPoint Presentation</vt:lpstr>
      <vt:lpstr>WUSD GOAL</vt:lpstr>
      <vt:lpstr>Create a Movement</vt:lpstr>
      <vt:lpstr>Partnerships</vt:lpstr>
      <vt:lpstr>Comprehensive Ongoing Professional Development</vt:lpstr>
      <vt:lpstr>Fostering Resilient Learners: Strategies for Creating a Trauma-Sensitive Classroom by Kristen Souers</vt:lpstr>
      <vt:lpstr>Poverty Simulation</vt:lpstr>
      <vt:lpstr>Comprehensive Ongoing Professional Development</vt:lpstr>
      <vt:lpstr>PowerPoint Presentation</vt:lpstr>
      <vt:lpstr>POLICY</vt:lpstr>
      <vt:lpstr>Direct Student Supports</vt:lpstr>
      <vt:lpstr>Second Step</vt:lpstr>
      <vt:lpstr>SOS – Signs of suicide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  Signs of Suicide</dc:title>
  <dc:creator>Brigetta Harris</dc:creator>
  <cp:lastModifiedBy>Saynisch, Heike M.  DPI</cp:lastModifiedBy>
  <cp:revision>31</cp:revision>
  <dcterms:created xsi:type="dcterms:W3CDTF">2015-08-24T21:01:07Z</dcterms:created>
  <dcterms:modified xsi:type="dcterms:W3CDTF">2016-10-06T16:35:36Z</dcterms:modified>
</cp:coreProperties>
</file>