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303" r:id="rId3"/>
    <p:sldId id="308" r:id="rId4"/>
    <p:sldId id="304" r:id="rId5"/>
    <p:sldId id="305" r:id="rId6"/>
    <p:sldId id="306" r:id="rId7"/>
    <p:sldId id="307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310" r:id="rId38"/>
    <p:sldId id="309" r:id="rId39"/>
    <p:sldId id="295" r:id="rId40"/>
    <p:sldId id="296" r:id="rId41"/>
    <p:sldId id="297" r:id="rId42"/>
    <p:sldId id="298" r:id="rId43"/>
    <p:sldId id="299" r:id="rId44"/>
    <p:sldId id="300" r:id="rId45"/>
    <p:sldId id="301" r:id="rId4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3C8D-A0E9-414B-8C47-1509112B01A5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978FD-55DE-BC4B-A266-1524EAE3E8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3C8D-A0E9-414B-8C47-1509112B01A5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978FD-55DE-BC4B-A266-1524EAE3E8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3C8D-A0E9-414B-8C47-1509112B01A5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978FD-55DE-BC4B-A266-1524EAE3E8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3C8D-A0E9-414B-8C47-1509112B01A5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978FD-55DE-BC4B-A266-1524EAE3E8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3C8D-A0E9-414B-8C47-1509112B01A5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978FD-55DE-BC4B-A266-1524EAE3E8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3C8D-A0E9-414B-8C47-1509112B01A5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978FD-55DE-BC4B-A266-1524EAE3E8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3C8D-A0E9-414B-8C47-1509112B01A5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978FD-55DE-BC4B-A266-1524EAE3E8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3C8D-A0E9-414B-8C47-1509112B01A5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978FD-55DE-BC4B-A266-1524EAE3E8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3C8D-A0E9-414B-8C47-1509112B01A5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978FD-55DE-BC4B-A266-1524EAE3E8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3C8D-A0E9-414B-8C47-1509112B01A5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978FD-55DE-BC4B-A266-1524EAE3E8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3C8D-A0E9-414B-8C47-1509112B01A5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978FD-55DE-BC4B-A266-1524EAE3E8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13C8D-A0E9-414B-8C47-1509112B01A5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978FD-55DE-BC4B-A266-1524EAE3E8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9472" y="272165"/>
            <a:ext cx="8584105" cy="3390727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 smtClean="0"/>
              <a:t>Bullying and Harassment of Students with Disabilities: USDOE Guidance, Court Analysis, Local Policy Ideas</a:t>
            </a:r>
            <a:endParaRPr lang="en-US" sz="4800" b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09799" y="3967492"/>
            <a:ext cx="6623777" cy="2509508"/>
          </a:xfrm>
        </p:spPr>
        <p:txBody>
          <a:bodyPr>
            <a:normAutofit/>
          </a:bodyPr>
          <a:lstStyle/>
          <a:p>
            <a:pPr algn="r">
              <a:defRPr/>
            </a:pPr>
            <a:r>
              <a:rPr lang="en-US" sz="2400" dirty="0" smtClean="0"/>
              <a:t>Presented by</a:t>
            </a:r>
          </a:p>
          <a:p>
            <a:pPr algn="r">
              <a:defRPr/>
            </a:pPr>
            <a:r>
              <a:rPr lang="en-US" dirty="0" smtClean="0"/>
              <a:t>Jose Martín, Attorney</a:t>
            </a:r>
          </a:p>
          <a:p>
            <a:pPr algn="r">
              <a:defRPr/>
            </a:pPr>
            <a:r>
              <a:rPr lang="en-US" sz="2400" b="0" dirty="0" smtClean="0"/>
              <a:t>Richards Lindsay &amp; </a:t>
            </a:r>
            <a:r>
              <a:rPr lang="en-US" sz="2400" b="0" dirty="0" err="1" smtClean="0"/>
              <a:t>Martín</a:t>
            </a:r>
            <a:r>
              <a:rPr lang="en-US" sz="2400" b="0" dirty="0" smtClean="0"/>
              <a:t>, L.L.P.</a:t>
            </a:r>
          </a:p>
          <a:p>
            <a:pPr algn="r">
              <a:defRPr/>
            </a:pPr>
            <a:r>
              <a:rPr lang="en-US" sz="2400" dirty="0" smtClean="0"/>
              <a:t>Austin, Texas</a:t>
            </a:r>
          </a:p>
          <a:p>
            <a:pPr algn="r">
              <a:defRPr/>
            </a:pPr>
            <a:r>
              <a:rPr lang="en-US" sz="1946" dirty="0" smtClean="0">
                <a:latin typeface="Arial"/>
                <a:cs typeface="Arial"/>
              </a:rPr>
              <a:t>Copyright © 2014, 2016 Richards Lindsay &amp; Martín, L.L.P.</a:t>
            </a:r>
          </a:p>
          <a:p>
            <a:pPr algn="r">
              <a:defRPr/>
            </a:pPr>
            <a:endParaRPr lang="en-US" sz="2400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075" y="147423"/>
            <a:ext cx="8754201" cy="1452777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Outline of the OCR/ED Disability Harassment Standard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151" y="1752600"/>
            <a:ext cx="8618125" cy="4711327"/>
          </a:xfrm>
        </p:spPr>
        <p:txBody>
          <a:bodyPr>
            <a:normAutofit fontScale="92500"/>
          </a:bodyPr>
          <a:lstStyle/>
          <a:p>
            <a:pPr marL="514350" indent="-514350">
              <a:buNone/>
            </a:pPr>
            <a:r>
              <a:rPr lang="en-US" dirty="0" smtClean="0"/>
              <a:t>5.	</a:t>
            </a:r>
            <a:r>
              <a:rPr lang="en-US" b="1" dirty="0" smtClean="0"/>
              <a:t>District response </a:t>
            </a:r>
            <a:r>
              <a:rPr lang="en-US" dirty="0" smtClean="0"/>
              <a:t>must be designed to reliably investigate, stop the harassment, eliminate any hostile environment, address the impact on the harassed student, and prevent recurrence</a:t>
            </a:r>
          </a:p>
          <a:p>
            <a:pPr marL="514350" indent="-514350">
              <a:buNone/>
            </a:pPr>
            <a:endParaRPr lang="en-US" sz="1200" dirty="0" smtClean="0"/>
          </a:p>
          <a:p>
            <a:pPr marL="514350" indent="-514350">
              <a:buNone/>
            </a:pPr>
            <a:r>
              <a:rPr lang="en-US" dirty="0" smtClean="0"/>
              <a:t>6.	Whether conduct creates a </a:t>
            </a:r>
            <a:r>
              <a:rPr lang="en-US" b="1" dirty="0" smtClean="0"/>
              <a:t>hostile environment </a:t>
            </a:r>
            <a:r>
              <a:rPr lang="en-US" dirty="0" smtClean="0"/>
              <a:t>involves following factors: type of conduct, frequency, severity, nature of disability, age and relationship of parties, settings and contexts, other incidents at the school, and other factors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215464"/>
            <a:ext cx="8661675" cy="861857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Overall Landscape in Federal Courts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371600"/>
            <a:ext cx="8661676" cy="5092327"/>
          </a:xfrm>
        </p:spPr>
        <p:txBody>
          <a:bodyPr>
            <a:normAutofit/>
          </a:bodyPr>
          <a:lstStyle/>
          <a:p>
            <a:r>
              <a:rPr lang="en-US" dirty="0" smtClean="0"/>
              <a:t>Money actions becoming increasingly frequent, alleging physical and mental injuries; possibly, suicide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For parents, the legal path is a difficult one (procedural hurdles at pleading stage, summary judgment stage, other obstacles)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For schools, difficulty lies in need for reasonable, coordinated response among campus administration, §504 team, special education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1"/>
            <a:ext cx="8661675" cy="997939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Overall Landscape in Federal Courts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190724"/>
            <a:ext cx="8661676" cy="5273204"/>
          </a:xfrm>
        </p:spPr>
        <p:txBody>
          <a:bodyPr/>
          <a:lstStyle/>
          <a:p>
            <a:r>
              <a:rPr lang="en-US" dirty="0" smtClean="0"/>
              <a:t>Area of law is complex—circuits not in unison about applicable legal claims, differences in analyses, some frustration at lack of “fit” of current theories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Supreme Court has not ruled on applicable analysis, so courts have applied standards not necessarily intended for these specific situations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And, the OCR/ED compliance framework is different than what applies in federal courts</a:t>
            </a:r>
          </a:p>
          <a:p>
            <a:pPr>
              <a:buNone/>
            </a:pPr>
            <a:endParaRPr 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0"/>
            <a:ext cx="8661675" cy="884537"/>
          </a:xfrm>
        </p:spPr>
        <p:txBody>
          <a:bodyPr/>
          <a:lstStyle/>
          <a:p>
            <a:pPr algn="l"/>
            <a:r>
              <a:rPr lang="en-US" dirty="0" smtClean="0"/>
              <a:t>Available Legal Theories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077322"/>
            <a:ext cx="8661676" cy="5386606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IDEA</a:t>
            </a:r>
            <a:r>
              <a:rPr lang="en-US" dirty="0" smtClean="0"/>
              <a:t>—Generally, no money damages, only educational relief for educational harms, and sturdy administrative exhaustion requirement</a:t>
            </a:r>
          </a:p>
          <a:p>
            <a:pPr>
              <a:buNone/>
            </a:pPr>
            <a:endParaRPr lang="en-US" sz="900" dirty="0" smtClean="0"/>
          </a:p>
          <a:p>
            <a:r>
              <a:rPr lang="en-US" b="1" dirty="0" smtClean="0"/>
              <a:t>Section 1983 </a:t>
            </a:r>
            <a:r>
              <a:rPr lang="en-US" dirty="0" smtClean="0"/>
              <a:t>premised on violations of Constitutional rights (usually 14</a:t>
            </a:r>
            <a:r>
              <a:rPr lang="en-US" baseline="30000" dirty="0" smtClean="0"/>
              <a:t>th</a:t>
            </a:r>
            <a:r>
              <a:rPr lang="en-US" dirty="0" smtClean="0"/>
              <a:t> or 5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err="1" smtClean="0"/>
              <a:t>Amd</a:t>
            </a:r>
            <a:r>
              <a:rPr lang="en-US" dirty="0" smtClean="0"/>
              <a:t>.)—Difficult to maintain due to pleading standards, inapplicability to disability harassment situations</a:t>
            </a:r>
            <a:endParaRPr lang="en-US" sz="1000" dirty="0" smtClean="0"/>
          </a:p>
          <a:p>
            <a:pPr>
              <a:buNone/>
            </a:pPr>
            <a:endParaRPr lang="en-US" sz="1000" dirty="0" smtClean="0"/>
          </a:p>
          <a:p>
            <a:r>
              <a:rPr lang="en-US" b="1" dirty="0" smtClean="0"/>
              <a:t>Section 504/ADA</a:t>
            </a:r>
            <a:r>
              <a:rPr lang="en-US" dirty="0" smtClean="0"/>
              <a:t>—Requires intentional discrimination, bad faith, or gross misjudgment—Courts now recognize “deliberate indifference” theory for peer-to-peer disability harassment</a:t>
            </a:r>
          </a:p>
          <a:p>
            <a:pPr>
              <a:buNone/>
            </a:pPr>
            <a:endParaRPr 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151" y="0"/>
            <a:ext cx="8618125" cy="873197"/>
          </a:xfrm>
        </p:spPr>
        <p:txBody>
          <a:bodyPr/>
          <a:lstStyle/>
          <a:p>
            <a:pPr algn="l"/>
            <a:r>
              <a:rPr lang="en-US" dirty="0" smtClean="0"/>
              <a:t>Available Legal Theories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077322"/>
            <a:ext cx="8661676" cy="5386606"/>
          </a:xfrm>
        </p:spPr>
        <p:txBody>
          <a:bodyPr/>
          <a:lstStyle/>
          <a:p>
            <a:r>
              <a:rPr lang="en-US" b="1" dirty="0" smtClean="0"/>
              <a:t>State law actions </a:t>
            </a:r>
            <a:r>
              <a:rPr lang="en-US" dirty="0" smtClean="0"/>
              <a:t>(usually tort actions)—Depending on state, likely very limited by governmental immunity laws that shield schools from negligence actions (TX included)</a:t>
            </a:r>
          </a:p>
          <a:p>
            <a:pPr>
              <a:buNone/>
            </a:pPr>
            <a:endParaRPr lang="en-US" sz="900" dirty="0" smtClean="0"/>
          </a:p>
          <a:p>
            <a:r>
              <a:rPr lang="en-US" b="1" dirty="0" smtClean="0"/>
              <a:t>Section 1983/Title IX actions</a:t>
            </a:r>
            <a:r>
              <a:rPr lang="en-US" dirty="0" smtClean="0"/>
              <a:t>—If harassment is also of a sexual nature</a:t>
            </a:r>
          </a:p>
          <a:p>
            <a:endParaRPr lang="en-US" sz="1000" dirty="0" smtClean="0"/>
          </a:p>
          <a:p>
            <a:r>
              <a:rPr lang="en-US" b="1" dirty="0" smtClean="0"/>
              <a:t>State law actions against the harassing students</a:t>
            </a:r>
            <a:r>
              <a:rPr lang="en-US" dirty="0" smtClean="0"/>
              <a:t>—Generally ineffective due to lack of “deep pockets” for monetary recovery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endParaRPr 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215464"/>
            <a:ext cx="8661675" cy="657733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Examples of §1983/14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err="1" smtClean="0"/>
              <a:t>Amd</a:t>
            </a:r>
            <a:r>
              <a:rPr lang="en-US" dirty="0" smtClean="0"/>
              <a:t> Claim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134022"/>
            <a:ext cx="8661676" cy="5329905"/>
          </a:xfrm>
        </p:spPr>
        <p:txBody>
          <a:bodyPr>
            <a:normAutofit/>
          </a:bodyPr>
          <a:lstStyle/>
          <a:p>
            <a:r>
              <a:rPr lang="en-US" b="1" i="1" dirty="0" smtClean="0"/>
              <a:t>Brown </a:t>
            </a:r>
            <a:r>
              <a:rPr lang="en-US" b="1" i="1" dirty="0" err="1" smtClean="0"/>
              <a:t>v</a:t>
            </a:r>
            <a:r>
              <a:rPr lang="en-US" b="1" i="1" dirty="0" smtClean="0"/>
              <a:t>. Kelly</a:t>
            </a:r>
            <a:r>
              <a:rPr lang="en-US" b="1" dirty="0" smtClean="0"/>
              <a:t>, 62 IDELR 46 (</a:t>
            </a:r>
            <a:r>
              <a:rPr lang="en-US" b="1" dirty="0" err="1" smtClean="0"/>
              <a:t>M.D.Pa</a:t>
            </a:r>
            <a:r>
              <a:rPr lang="en-US" b="1" dirty="0" smtClean="0"/>
              <a:t> 2013)</a:t>
            </a:r>
            <a:endParaRPr lang="en-US" dirty="0" smtClean="0"/>
          </a:p>
          <a:p>
            <a:endParaRPr lang="en-US" sz="1000" dirty="0" smtClean="0"/>
          </a:p>
          <a:p>
            <a:pPr marL="684213" indent="-3175">
              <a:buNone/>
            </a:pPr>
            <a:r>
              <a:rPr lang="en-US" dirty="0" smtClean="0"/>
              <a:t>Horrific facts—Middle school student with disabilities is bullied over 3 years, culminating in an attack that left him a paraplegic</a:t>
            </a:r>
          </a:p>
          <a:p>
            <a:pPr marL="684213" indent="-3175">
              <a:buNone/>
            </a:pPr>
            <a:endParaRPr lang="en-US" sz="1000" dirty="0" smtClean="0"/>
          </a:p>
          <a:p>
            <a:pPr marL="684213" indent="-3175">
              <a:buNone/>
            </a:pPr>
            <a:r>
              <a:rPr lang="en-US" dirty="0" smtClean="0"/>
              <a:t>Bully also an IDEA student, with lengthy history of assaultive and bullying behavior, leading to suspensions, detentions, loss of privileges, BIP</a:t>
            </a:r>
          </a:p>
          <a:p>
            <a:pPr marL="684213" indent="-3175">
              <a:buNone/>
            </a:pPr>
            <a:endParaRPr lang="en-US" sz="1000" dirty="0" smtClean="0"/>
          </a:p>
          <a:p>
            <a:pPr marL="684213" indent="-3175">
              <a:buNone/>
            </a:pPr>
            <a:r>
              <a:rPr lang="en-US" dirty="0" smtClean="0"/>
              <a:t>1983/14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err="1" smtClean="0"/>
              <a:t>Amd</a:t>
            </a:r>
            <a:r>
              <a:rPr lang="en-US" dirty="0" smtClean="0"/>
              <a:t>. claim generally does not apply to harms caused by peers, only employees</a:t>
            </a:r>
          </a:p>
          <a:p>
            <a:pPr>
              <a:buNone/>
            </a:pPr>
            <a:endParaRPr 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260826"/>
            <a:ext cx="8661676" cy="6203102"/>
          </a:xfrm>
        </p:spPr>
        <p:txBody>
          <a:bodyPr>
            <a:normAutofit/>
          </a:bodyPr>
          <a:lstStyle/>
          <a:p>
            <a:r>
              <a:rPr lang="en-US" b="1" i="1" dirty="0" smtClean="0"/>
              <a:t>Brown </a:t>
            </a:r>
            <a:r>
              <a:rPr lang="en-US" b="1" i="1" dirty="0" err="1" smtClean="0"/>
              <a:t>v</a:t>
            </a:r>
            <a:r>
              <a:rPr lang="en-US" b="1" i="1" dirty="0" smtClean="0"/>
              <a:t>. Kelly</a:t>
            </a:r>
            <a:r>
              <a:rPr lang="en-US" b="1" dirty="0" smtClean="0"/>
              <a:t>, 62 IDELR 46 (</a:t>
            </a:r>
            <a:r>
              <a:rPr lang="en-US" b="1" dirty="0" err="1" smtClean="0"/>
              <a:t>M.D.Pa</a:t>
            </a:r>
            <a:r>
              <a:rPr lang="en-US" b="1" dirty="0" smtClean="0"/>
              <a:t>. 2013)</a:t>
            </a:r>
            <a:endParaRPr lang="en-US" dirty="0" smtClean="0"/>
          </a:p>
          <a:p>
            <a:endParaRPr lang="en-US" dirty="0" smtClean="0"/>
          </a:p>
          <a:p>
            <a:pPr marL="684213" indent="-3175">
              <a:buNone/>
            </a:pPr>
            <a:r>
              <a:rPr lang="en-US" dirty="0" smtClean="0"/>
              <a:t>Exceptions: (1) “special relationship” theory (e.g., prison, institution, foster care), and (2) “state-created danger” by action of school staff</a:t>
            </a:r>
          </a:p>
          <a:p>
            <a:pPr marL="684213" indent="-3175">
              <a:buNone/>
            </a:pPr>
            <a:endParaRPr lang="en-US" dirty="0" smtClean="0"/>
          </a:p>
          <a:p>
            <a:pPr marL="684213" indent="-3175">
              <a:buNone/>
            </a:pPr>
            <a:r>
              <a:rPr lang="en-US" dirty="0" smtClean="0"/>
              <a:t>But, parent at most alleges </a:t>
            </a:r>
            <a:r>
              <a:rPr lang="en-US" i="1" dirty="0" smtClean="0"/>
              <a:t>inaction </a:t>
            </a:r>
            <a:r>
              <a:rPr lang="en-US" dirty="0" smtClean="0"/>
              <a:t>by school, in not separating students (despite requests), better supervising, and expelling bully</a:t>
            </a:r>
          </a:p>
          <a:p>
            <a:pPr marL="684213" indent="-3175">
              <a:buNone/>
            </a:pPr>
            <a:endParaRPr lang="en-US" sz="1548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92784"/>
            <a:ext cx="8661676" cy="6271143"/>
          </a:xfrm>
        </p:spPr>
        <p:txBody>
          <a:bodyPr>
            <a:normAutofit lnSpcReduction="10000"/>
          </a:bodyPr>
          <a:lstStyle/>
          <a:p>
            <a:r>
              <a:rPr lang="en-US" b="1" i="1" dirty="0" smtClean="0"/>
              <a:t>Brown </a:t>
            </a:r>
            <a:r>
              <a:rPr lang="en-US" b="1" i="1" dirty="0" err="1" smtClean="0"/>
              <a:t>v</a:t>
            </a:r>
            <a:r>
              <a:rPr lang="en-US" b="1" i="1" dirty="0" smtClean="0"/>
              <a:t>. Cypress-Fairbanks ISD</a:t>
            </a:r>
            <a:r>
              <a:rPr lang="en-US" b="1" dirty="0" smtClean="0"/>
              <a:t>, 59 IDELR 293 (</a:t>
            </a:r>
            <a:r>
              <a:rPr lang="en-US" b="1" dirty="0" err="1" smtClean="0"/>
              <a:t>S.D.Tex</a:t>
            </a:r>
            <a:r>
              <a:rPr lang="en-US" b="1" dirty="0" smtClean="0"/>
              <a:t>. 2012)</a:t>
            </a:r>
            <a:endParaRPr lang="en-US" dirty="0" smtClean="0"/>
          </a:p>
          <a:p>
            <a:endParaRPr lang="en-US" sz="1000" dirty="0" smtClean="0"/>
          </a:p>
          <a:p>
            <a:pPr marL="684213" indent="-3175">
              <a:buNone/>
            </a:pPr>
            <a:r>
              <a:rPr lang="en-US" dirty="0" smtClean="0"/>
              <a:t>Parent alleges school’s failure to enforce anti-bullying policy led to her son’s suicide</a:t>
            </a:r>
          </a:p>
          <a:p>
            <a:pPr marL="684213" indent="-3175">
              <a:buNone/>
            </a:pPr>
            <a:endParaRPr lang="en-US" sz="1000" dirty="0" smtClean="0"/>
          </a:p>
          <a:p>
            <a:pPr marL="684213" indent="-3175">
              <a:buNone/>
            </a:pPr>
            <a:r>
              <a:rPr lang="en-US" dirty="0" smtClean="0"/>
              <a:t>But, she apparently had not told school he had </a:t>
            </a:r>
            <a:r>
              <a:rPr lang="en-US" dirty="0" err="1" smtClean="0"/>
              <a:t>Asperger’s</a:t>
            </a:r>
            <a:r>
              <a:rPr lang="en-US" dirty="0" smtClean="0"/>
              <a:t>, and school had no reason to know</a:t>
            </a:r>
          </a:p>
          <a:p>
            <a:pPr marL="684213" indent="-3175">
              <a:buNone/>
            </a:pPr>
            <a:endParaRPr lang="en-US" sz="1000" dirty="0" smtClean="0"/>
          </a:p>
          <a:p>
            <a:pPr marL="684213" indent="-3175">
              <a:buNone/>
            </a:pPr>
            <a:r>
              <a:rPr lang="en-US" dirty="0" smtClean="0"/>
              <a:t>Thus, she was left only with §1983/14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err="1" smtClean="0"/>
              <a:t>Amd</a:t>
            </a:r>
            <a:r>
              <a:rPr lang="en-US" dirty="0" smtClean="0"/>
              <a:t> constitutional claim</a:t>
            </a:r>
          </a:p>
          <a:p>
            <a:pPr marL="684213" indent="-3175">
              <a:buNone/>
            </a:pPr>
            <a:endParaRPr lang="en-US" sz="1000" dirty="0" smtClean="0"/>
          </a:p>
          <a:p>
            <a:pPr marL="684213" indent="-3175">
              <a:buNone/>
            </a:pPr>
            <a:r>
              <a:rPr lang="en-US" dirty="0" smtClean="0"/>
              <a:t>In 5</a:t>
            </a:r>
            <a:r>
              <a:rPr lang="en-US" baseline="30000" dirty="0" smtClean="0"/>
              <a:t>th</a:t>
            </a:r>
            <a:r>
              <a:rPr lang="en-US" dirty="0" smtClean="0"/>
              <a:t> Circuit, that action works only under a “special relationship” theory, which applies only in jail, institutionalization, or foster care </a:t>
            </a:r>
          </a:p>
          <a:p>
            <a:pPr>
              <a:buNone/>
            </a:pPr>
            <a:endParaRPr 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70103"/>
            <a:ext cx="8661676" cy="6293824"/>
          </a:xfrm>
        </p:spPr>
        <p:txBody>
          <a:bodyPr>
            <a:normAutofit/>
          </a:bodyPr>
          <a:lstStyle/>
          <a:p>
            <a:r>
              <a:rPr lang="en-US" b="1" i="1" dirty="0" smtClean="0"/>
              <a:t>Brown </a:t>
            </a:r>
            <a:r>
              <a:rPr lang="en-US" b="1" i="1" dirty="0" err="1" smtClean="0"/>
              <a:t>v</a:t>
            </a:r>
            <a:r>
              <a:rPr lang="en-US" b="1" i="1" dirty="0" smtClean="0"/>
              <a:t>. Cypress-Fairbanks ISD</a:t>
            </a:r>
            <a:r>
              <a:rPr lang="en-US" b="1" dirty="0" smtClean="0"/>
              <a:t>, 59 IDELR 293 (</a:t>
            </a:r>
            <a:r>
              <a:rPr lang="en-US" b="1" dirty="0" err="1" smtClean="0"/>
              <a:t>S.D.Tex</a:t>
            </a:r>
            <a:r>
              <a:rPr lang="en-US" b="1" dirty="0" smtClean="0"/>
              <a:t>. 2012)</a:t>
            </a:r>
            <a:endParaRPr lang="en-US" dirty="0" smtClean="0"/>
          </a:p>
          <a:p>
            <a:endParaRPr lang="en-US" sz="1000" dirty="0" smtClean="0"/>
          </a:p>
          <a:p>
            <a:pPr marL="684213" indent="-3175">
              <a:buNone/>
            </a:pPr>
            <a:r>
              <a:rPr lang="en-US" b="1" i="1" dirty="0" smtClean="0"/>
              <a:t>Why is this? </a:t>
            </a:r>
            <a:r>
              <a:rPr lang="en-US" dirty="0" smtClean="0"/>
              <a:t>U.S. Const. is there to protect citizens from </a:t>
            </a:r>
            <a:r>
              <a:rPr lang="en-US" i="1" dirty="0" smtClean="0"/>
              <a:t>government </a:t>
            </a:r>
            <a:r>
              <a:rPr lang="en-US" dirty="0" smtClean="0"/>
              <a:t>abuse, not from other private persons, so claim is not a good fit for peer-to-peer harassment situations</a:t>
            </a:r>
          </a:p>
          <a:p>
            <a:pPr marL="684213" indent="-3175">
              <a:buNone/>
            </a:pPr>
            <a:endParaRPr lang="en-US" sz="1000" dirty="0" smtClean="0"/>
          </a:p>
          <a:p>
            <a:pPr marL="684213" indent="-3175">
              <a:buNone/>
            </a:pPr>
            <a:r>
              <a:rPr lang="en-US" dirty="0" smtClean="0"/>
              <a:t>Court disturbed school has policy assuming duty to respond to harassment, but no legal responsibility to enforce (and, state laws foreclose most negligence suits against schools)</a:t>
            </a:r>
          </a:p>
          <a:p>
            <a:pPr marL="684213" indent="-3175">
              <a:buNone/>
            </a:pPr>
            <a:endParaRPr lang="en-US" sz="1000" dirty="0" smtClean="0"/>
          </a:p>
          <a:p>
            <a:pPr>
              <a:buNone/>
            </a:pPr>
            <a:endParaRPr 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151" y="238145"/>
            <a:ext cx="8618125" cy="929897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The “Deliberate Indifference” Claim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371600"/>
            <a:ext cx="8661676" cy="5092327"/>
          </a:xfrm>
        </p:spPr>
        <p:txBody>
          <a:bodyPr>
            <a:normAutofit/>
          </a:bodyPr>
          <a:lstStyle/>
          <a:p>
            <a:r>
              <a:rPr lang="en-US" dirty="0" smtClean="0"/>
              <a:t>Supreme Court’s </a:t>
            </a:r>
            <a:r>
              <a:rPr lang="en-US" i="1" dirty="0" smtClean="0"/>
              <a:t>Davis </a:t>
            </a:r>
            <a:r>
              <a:rPr lang="en-US" i="1" dirty="0" err="1" smtClean="0"/>
              <a:t>v</a:t>
            </a:r>
            <a:r>
              <a:rPr lang="en-US" i="1" dirty="0" smtClean="0"/>
              <a:t>. Monroe </a:t>
            </a:r>
            <a:r>
              <a:rPr lang="en-US" dirty="0" smtClean="0"/>
              <a:t>analysis for school sexual harassment claims transposed to school peer-to-peer disability harassment cases:</a:t>
            </a:r>
          </a:p>
          <a:p>
            <a:pPr>
              <a:buNone/>
            </a:pPr>
            <a:endParaRPr lang="en-US" sz="1400" dirty="0" smtClean="0"/>
          </a:p>
          <a:p>
            <a:pPr marL="922338" indent="-3175">
              <a:buNone/>
            </a:pPr>
            <a:r>
              <a:rPr lang="en-US" dirty="0" smtClean="0"/>
              <a:t>School awareness of problem</a:t>
            </a:r>
          </a:p>
          <a:p>
            <a:pPr marL="922338" indent="-3175">
              <a:buNone/>
            </a:pPr>
            <a:r>
              <a:rPr lang="en-US" dirty="0" smtClean="0"/>
              <a:t>Conduct creates abusive/hostile environment</a:t>
            </a:r>
          </a:p>
          <a:p>
            <a:pPr marL="922338" indent="-3175">
              <a:buNone/>
            </a:pPr>
            <a:r>
              <a:rPr lang="en-US" dirty="0" smtClean="0"/>
              <a:t>“Clearly unreasonable” response</a:t>
            </a:r>
          </a:p>
          <a:p>
            <a:pPr marL="922338" indent="-3175">
              <a:buNone/>
            </a:pPr>
            <a:r>
              <a:rPr lang="en-US" dirty="0" smtClean="0"/>
              <a:t>Attempt to find a legal claim with better “fit”</a:t>
            </a:r>
          </a:p>
          <a:p>
            <a:pPr marL="922338" indent="-3175">
              <a:buNone/>
            </a:pPr>
            <a:r>
              <a:rPr lang="en-US" dirty="0" smtClean="0"/>
              <a:t>Some circuits have not recognized (yet?)</a:t>
            </a:r>
          </a:p>
          <a:p>
            <a:pPr>
              <a:buNone/>
            </a:pPr>
            <a:endParaRPr lang="en-US" sz="1000" dirty="0" smtClean="0">
              <a:latin typeface="+mj-lt"/>
            </a:endParaRPr>
          </a:p>
          <a:p>
            <a:pPr>
              <a:buNone/>
            </a:pPr>
            <a:endParaRPr 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491" y="306186"/>
            <a:ext cx="8650197" cy="6351288"/>
          </a:xfrm>
        </p:spPr>
        <p:txBody>
          <a:bodyPr>
            <a:normAutofit/>
          </a:bodyPr>
          <a:lstStyle/>
          <a:p>
            <a:r>
              <a:rPr lang="en-US" b="1" dirty="0" smtClean="0"/>
              <a:t>Current circumstances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sz="1000" dirty="0" smtClean="0"/>
          </a:p>
          <a:p>
            <a:pPr marL="914400" indent="-4763">
              <a:buNone/>
            </a:pPr>
            <a:r>
              <a:rPr lang="en-US" dirty="0" smtClean="0"/>
              <a:t>Harassment and bullying in schools is a large, entrenched problem, with multifaceted negative consequences</a:t>
            </a:r>
          </a:p>
          <a:p>
            <a:pPr marL="914400" indent="-4763">
              <a:buNone/>
            </a:pPr>
            <a:endParaRPr lang="en-US" sz="1000" dirty="0" smtClean="0"/>
          </a:p>
          <a:p>
            <a:pPr marL="914400" indent="-4763">
              <a:buNone/>
            </a:pPr>
            <a:r>
              <a:rPr lang="en-US" dirty="0" smtClean="0"/>
              <a:t>Students with disabilities are particularly vulnerable (studies now confirm), and students with ASD even more so, due to social skills deficits</a:t>
            </a:r>
          </a:p>
          <a:p>
            <a:pPr marL="914400" indent="-4763">
              <a:buNone/>
            </a:pPr>
            <a:endParaRPr lang="en-US" sz="1000" dirty="0" smtClean="0"/>
          </a:p>
          <a:p>
            <a:pPr marL="914400" indent="-4763">
              <a:buNone/>
            </a:pPr>
            <a:r>
              <a:rPr lang="en-US" dirty="0" smtClean="0"/>
              <a:t>Frequency? A third of US students </a:t>
            </a:r>
            <a:r>
              <a:rPr lang="en-US" i="1" dirty="0" smtClean="0"/>
              <a:t>report </a:t>
            </a:r>
            <a:r>
              <a:rPr lang="en-US" dirty="0" smtClean="0"/>
              <a:t>bullying at school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151" y="283506"/>
            <a:ext cx="8618125" cy="771135"/>
          </a:xfrm>
        </p:spPr>
        <p:txBody>
          <a:bodyPr/>
          <a:lstStyle/>
          <a:p>
            <a:pPr algn="l"/>
            <a:r>
              <a:rPr lang="en-US" dirty="0" smtClean="0"/>
              <a:t>The “Deliberate Indifference” Claim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371600"/>
            <a:ext cx="8661676" cy="5092327"/>
          </a:xfrm>
        </p:spPr>
        <p:txBody>
          <a:bodyPr>
            <a:normAutofit fontScale="92500"/>
          </a:bodyPr>
          <a:lstStyle/>
          <a:p>
            <a:r>
              <a:rPr lang="en-US" sz="3459" b="1" dirty="0" smtClean="0"/>
              <a:t>Elements of Claim</a:t>
            </a:r>
            <a:r>
              <a:rPr lang="en-US" b="1" dirty="0" smtClean="0"/>
              <a:t>:</a:t>
            </a:r>
          </a:p>
          <a:p>
            <a:endParaRPr lang="en-US" sz="1000" dirty="0" smtClean="0">
              <a:latin typeface="+mj-lt"/>
            </a:endParaRPr>
          </a:p>
          <a:p>
            <a:pPr marL="854075" indent="-514350">
              <a:buAutoNum type="arabicPeriod"/>
            </a:pPr>
            <a:r>
              <a:rPr lang="en-US" dirty="0" smtClean="0">
                <a:latin typeface="+mj-lt"/>
              </a:rPr>
              <a:t>Harassed student has disability,</a:t>
            </a:r>
          </a:p>
          <a:p>
            <a:pPr marL="854075" indent="-514350">
              <a:buAutoNum type="arabicPeriod"/>
            </a:pPr>
            <a:r>
              <a:rPr lang="en-US" dirty="0" smtClean="0">
                <a:latin typeface="+mj-lt"/>
              </a:rPr>
              <a:t>Harassment is based on disability,</a:t>
            </a:r>
          </a:p>
          <a:p>
            <a:pPr marL="854075" indent="-514350">
              <a:buAutoNum type="arabicPeriod"/>
            </a:pPr>
            <a:r>
              <a:rPr lang="en-US" dirty="0" smtClean="0">
                <a:latin typeface="+mj-lt"/>
              </a:rPr>
              <a:t>Conduct was so severe or pervasive it altered condition of student’s education and created an abusive educational environment,</a:t>
            </a:r>
          </a:p>
          <a:p>
            <a:pPr marL="854075" indent="-514350">
              <a:buAutoNum type="arabicPeriod"/>
            </a:pPr>
            <a:r>
              <a:rPr lang="en-US" dirty="0" smtClean="0">
                <a:latin typeface="+mj-lt"/>
              </a:rPr>
              <a:t>School knew or should have known of conduct,</a:t>
            </a:r>
          </a:p>
          <a:p>
            <a:pPr marL="854075" indent="-514350">
              <a:buAutoNum type="arabicPeriod"/>
            </a:pPr>
            <a:r>
              <a:rPr lang="en-US" dirty="0" smtClean="0">
                <a:latin typeface="+mj-lt"/>
              </a:rPr>
              <a:t>School was deliberately indifferent to harassment.</a:t>
            </a:r>
          </a:p>
          <a:p>
            <a:pPr>
              <a:buNone/>
            </a:pPr>
            <a:endParaRPr 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151" y="272166"/>
            <a:ext cx="8618125" cy="771136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General Deliberate Indifference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219200"/>
            <a:ext cx="8661676" cy="5244727"/>
          </a:xfrm>
        </p:spPr>
        <p:txBody>
          <a:bodyPr>
            <a:normAutofit fontScale="92500" lnSpcReduction="10000"/>
          </a:bodyPr>
          <a:lstStyle/>
          <a:p>
            <a:r>
              <a:rPr lang="en-US" b="1" i="1" dirty="0" smtClean="0"/>
              <a:t>S.S. </a:t>
            </a:r>
            <a:r>
              <a:rPr lang="en-US" b="1" i="1" dirty="0" err="1" smtClean="0"/>
              <a:t>v</a:t>
            </a:r>
            <a:r>
              <a:rPr lang="en-US" b="1" i="1" dirty="0" smtClean="0"/>
              <a:t>. Eastern Kentucky University</a:t>
            </a:r>
            <a:r>
              <a:rPr lang="en-US" b="1" dirty="0" smtClean="0"/>
              <a:t>, 50 IDELR 91 (6</a:t>
            </a:r>
            <a:r>
              <a:rPr lang="en-US" b="1" baseline="30000" dirty="0" smtClean="0"/>
              <a:t>th</a:t>
            </a:r>
            <a:r>
              <a:rPr lang="en-US" b="1" dirty="0" smtClean="0"/>
              <a:t> Cir. 2008)</a:t>
            </a:r>
            <a:endParaRPr lang="en-US" sz="1000" dirty="0" smtClean="0">
              <a:latin typeface="+mj-lt"/>
            </a:endParaRPr>
          </a:p>
          <a:p>
            <a:endParaRPr lang="en-US" sz="1000" b="1" dirty="0" smtClean="0">
              <a:latin typeface="+mj-lt"/>
            </a:endParaRPr>
          </a:p>
          <a:p>
            <a:pPr marL="684213" indent="-3175">
              <a:buNone/>
            </a:pPr>
            <a:r>
              <a:rPr lang="en-US" dirty="0" smtClean="0">
                <a:latin typeface="+mj-lt"/>
              </a:rPr>
              <a:t>6</a:t>
            </a:r>
            <a:r>
              <a:rPr lang="en-US" baseline="30000" dirty="0" smtClean="0">
                <a:latin typeface="+mj-lt"/>
              </a:rPr>
              <a:t>th</a:t>
            </a:r>
            <a:r>
              <a:rPr lang="en-US" dirty="0" smtClean="0">
                <a:latin typeface="+mj-lt"/>
              </a:rPr>
              <a:t> Circuit applies </a:t>
            </a:r>
            <a:r>
              <a:rPr lang="en-US" i="1" dirty="0" smtClean="0">
                <a:latin typeface="+mj-lt"/>
              </a:rPr>
              <a:t>Davis “</a:t>
            </a:r>
            <a:r>
              <a:rPr lang="en-US" dirty="0" smtClean="0">
                <a:latin typeface="+mj-lt"/>
              </a:rPr>
              <a:t>deliberate indifference” claim, noting many District Courts have as well</a:t>
            </a:r>
          </a:p>
          <a:p>
            <a:pPr marL="684213" indent="-3175">
              <a:buNone/>
            </a:pPr>
            <a:endParaRPr lang="en-US" sz="1000" dirty="0" smtClean="0">
              <a:latin typeface="+mj-lt"/>
            </a:endParaRPr>
          </a:p>
          <a:p>
            <a:pPr marL="684213" indent="-3175">
              <a:buNone/>
            </a:pPr>
            <a:r>
              <a:rPr lang="en-US" dirty="0" smtClean="0">
                <a:latin typeface="+mj-lt"/>
              </a:rPr>
              <a:t>But, court reserves possibility of “considering a different standard” in a future case…</a:t>
            </a:r>
          </a:p>
          <a:p>
            <a:pPr marL="684213" indent="-3175">
              <a:buNone/>
            </a:pPr>
            <a:endParaRPr lang="en-US" sz="1000" dirty="0" smtClean="0">
              <a:latin typeface="+mj-lt"/>
            </a:endParaRPr>
          </a:p>
          <a:p>
            <a:pPr marL="684213" indent="-3175">
              <a:buNone/>
            </a:pPr>
            <a:r>
              <a:rPr lang="en-US" dirty="0" smtClean="0">
                <a:latin typeface="+mj-lt"/>
              </a:rPr>
              <a:t>Here, claim fails—School responded to all incidents (interviews, directions to students, trainings, supervising, separating, mediating, disciplining, calling police and parents)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260826"/>
            <a:ext cx="8661676" cy="6203102"/>
          </a:xfrm>
        </p:spPr>
        <p:txBody>
          <a:bodyPr>
            <a:normAutofit/>
          </a:bodyPr>
          <a:lstStyle/>
          <a:p>
            <a:r>
              <a:rPr lang="en-US" b="1" i="1" dirty="0" smtClean="0"/>
              <a:t>S.S. </a:t>
            </a:r>
            <a:r>
              <a:rPr lang="en-US" b="1" i="1" dirty="0" err="1" smtClean="0"/>
              <a:t>v</a:t>
            </a:r>
            <a:r>
              <a:rPr lang="en-US" b="1" i="1" dirty="0" smtClean="0"/>
              <a:t>. Eastern Kentucky University</a:t>
            </a:r>
            <a:r>
              <a:rPr lang="en-US" b="1" dirty="0" smtClean="0"/>
              <a:t>, 50 IDELR 91 (6</a:t>
            </a:r>
            <a:r>
              <a:rPr lang="en-US" b="1" baseline="30000" dirty="0" smtClean="0"/>
              <a:t>th</a:t>
            </a:r>
            <a:r>
              <a:rPr lang="en-US" b="1" dirty="0" smtClean="0"/>
              <a:t> Cir. 2008)</a:t>
            </a:r>
            <a:endParaRPr lang="en-US" sz="1000" dirty="0" smtClean="0">
              <a:latin typeface="+mj-lt"/>
            </a:endParaRPr>
          </a:p>
          <a:p>
            <a:endParaRPr lang="en-US" sz="1000" b="1" dirty="0" smtClean="0">
              <a:latin typeface="+mj-lt"/>
            </a:endParaRPr>
          </a:p>
          <a:p>
            <a:pPr marL="684213" indent="-3175">
              <a:buNone/>
            </a:pPr>
            <a:r>
              <a:rPr lang="en-US" dirty="0" smtClean="0">
                <a:latin typeface="+mj-lt"/>
              </a:rPr>
              <a:t>Court can’t see what school should have done differently, upholds summary judgment for school</a:t>
            </a:r>
          </a:p>
          <a:p>
            <a:pPr marL="684213" indent="-3175">
              <a:buNone/>
            </a:pPr>
            <a:endParaRPr lang="en-US" sz="1000" dirty="0" smtClean="0">
              <a:latin typeface="+mj-lt"/>
            </a:endParaRPr>
          </a:p>
          <a:p>
            <a:pPr marL="684213" indent="-3175">
              <a:buNone/>
            </a:pPr>
            <a:r>
              <a:rPr lang="en-US" dirty="0" smtClean="0">
                <a:latin typeface="+mj-lt"/>
              </a:rPr>
              <a:t>Concurring judge proposes an alternate standard for review akin to a negligence claim (i.e., did school unreasonably fail to take appropriate prompt corrective action?)—closer to OCR analysis and tougher for schools…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81444"/>
            <a:ext cx="8661676" cy="6418566"/>
          </a:xfrm>
        </p:spPr>
        <p:txBody>
          <a:bodyPr>
            <a:normAutofit fontScale="92500"/>
          </a:bodyPr>
          <a:lstStyle/>
          <a:p>
            <a:r>
              <a:rPr lang="en-US" b="1" i="1" dirty="0" smtClean="0"/>
              <a:t>Doe </a:t>
            </a:r>
            <a:r>
              <a:rPr lang="en-US" b="1" i="1" dirty="0" err="1" smtClean="0"/>
              <a:t>v</a:t>
            </a:r>
            <a:r>
              <a:rPr lang="en-US" b="1" i="1" dirty="0" smtClean="0"/>
              <a:t>. Big Walnut LSD</a:t>
            </a:r>
            <a:r>
              <a:rPr lang="en-US" b="1" dirty="0" smtClean="0"/>
              <a:t>, 57 IDELR 74 (</a:t>
            </a:r>
            <a:r>
              <a:rPr lang="en-US" b="1" dirty="0" err="1" smtClean="0"/>
              <a:t>S.D.Ohio</a:t>
            </a:r>
            <a:r>
              <a:rPr lang="en-US" b="1" dirty="0" smtClean="0"/>
              <a:t> 2011)</a:t>
            </a:r>
            <a:endParaRPr lang="en-US" sz="1000" dirty="0" smtClean="0">
              <a:latin typeface="+mj-lt"/>
            </a:endParaRPr>
          </a:p>
          <a:p>
            <a:endParaRPr lang="en-US" sz="1000" b="1" dirty="0" smtClean="0">
              <a:latin typeface="+mj-lt"/>
            </a:endParaRPr>
          </a:p>
          <a:p>
            <a:pPr marL="684213" indent="-3175">
              <a:buNone/>
            </a:pPr>
            <a:r>
              <a:rPr lang="en-US" dirty="0" smtClean="0">
                <a:latin typeface="+mj-lt"/>
              </a:rPr>
              <a:t>Middle </a:t>
            </a:r>
            <a:r>
              <a:rPr lang="en-US" dirty="0" err="1" smtClean="0">
                <a:latin typeface="+mj-lt"/>
              </a:rPr>
              <a:t>schooler</a:t>
            </a:r>
            <a:r>
              <a:rPr lang="en-US" dirty="0" smtClean="0">
                <a:latin typeface="+mj-lt"/>
              </a:rPr>
              <a:t> with Cognitive Disorder was teased, pushed, punched, insulted, and had food thrown at him, and had nose broken in a fight</a:t>
            </a:r>
          </a:p>
          <a:p>
            <a:pPr marL="684213" indent="-3175">
              <a:buNone/>
            </a:pPr>
            <a:endParaRPr lang="en-US" sz="1000" dirty="0" smtClean="0">
              <a:latin typeface="+mj-lt"/>
            </a:endParaRPr>
          </a:p>
          <a:p>
            <a:pPr marL="684213" indent="-3175">
              <a:buNone/>
            </a:pPr>
            <a:r>
              <a:rPr lang="en-US" dirty="0" smtClean="0">
                <a:latin typeface="+mj-lt"/>
              </a:rPr>
              <a:t>School investigated all reported and known incidents (determined student was a participant in the conduct as well) and disciplined students (also called police) </a:t>
            </a:r>
          </a:p>
          <a:p>
            <a:pPr marL="684213" indent="-3175">
              <a:buNone/>
            </a:pPr>
            <a:endParaRPr lang="en-US" sz="1000" dirty="0" smtClean="0">
              <a:latin typeface="+mj-lt"/>
            </a:endParaRPr>
          </a:p>
          <a:p>
            <a:pPr marL="684213" indent="-3175">
              <a:buNone/>
            </a:pPr>
            <a:r>
              <a:rPr lang="en-US" dirty="0" smtClean="0">
                <a:latin typeface="+mj-lt"/>
              </a:rPr>
              <a:t>School devised a “safety plan” (apprising teachers, adjusting schedules, counseling), which was later revised to add safeguards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294846"/>
            <a:ext cx="8661676" cy="6384545"/>
          </a:xfrm>
        </p:spPr>
        <p:txBody>
          <a:bodyPr>
            <a:normAutofit fontScale="92500"/>
          </a:bodyPr>
          <a:lstStyle/>
          <a:p>
            <a:r>
              <a:rPr lang="en-US" b="1" i="1" dirty="0" smtClean="0"/>
              <a:t>Doe </a:t>
            </a:r>
            <a:r>
              <a:rPr lang="en-US" b="1" i="1" dirty="0" err="1" smtClean="0"/>
              <a:t>v</a:t>
            </a:r>
            <a:r>
              <a:rPr lang="en-US" b="1" i="1" dirty="0" smtClean="0"/>
              <a:t>. Big Walnut LSD</a:t>
            </a:r>
            <a:r>
              <a:rPr lang="en-US" b="1" dirty="0" smtClean="0"/>
              <a:t>, 57 IDELR 74 (</a:t>
            </a:r>
            <a:r>
              <a:rPr lang="en-US" b="1" dirty="0" err="1" smtClean="0"/>
              <a:t>S.D.Ohio</a:t>
            </a:r>
            <a:r>
              <a:rPr lang="en-US" b="1" dirty="0" smtClean="0"/>
              <a:t> 2011)</a:t>
            </a:r>
            <a:endParaRPr lang="en-US" sz="1000" dirty="0" smtClean="0">
              <a:latin typeface="+mj-lt"/>
            </a:endParaRPr>
          </a:p>
          <a:p>
            <a:endParaRPr lang="en-US" sz="1000" b="1" dirty="0" smtClean="0">
              <a:latin typeface="+mj-lt"/>
            </a:endParaRPr>
          </a:p>
          <a:p>
            <a:pPr marL="684213" indent="-3175">
              <a:buNone/>
            </a:pPr>
            <a:r>
              <a:rPr lang="en-US" dirty="0" smtClean="0">
                <a:latin typeface="+mj-lt"/>
              </a:rPr>
              <a:t>Plan now included early class release, assigning an aide to monitor him in halls/lunch/playground, allowing use of office restrooms</a:t>
            </a:r>
          </a:p>
          <a:p>
            <a:pPr marL="684213" indent="-3175">
              <a:buNone/>
            </a:pPr>
            <a:endParaRPr lang="en-US" sz="1000" dirty="0" smtClean="0">
              <a:latin typeface="+mj-lt"/>
            </a:endParaRPr>
          </a:p>
          <a:p>
            <a:pPr marL="684213" indent="-3175">
              <a:buNone/>
            </a:pPr>
            <a:r>
              <a:rPr lang="en-US" dirty="0" smtClean="0">
                <a:latin typeface="+mj-lt"/>
              </a:rPr>
              <a:t>Despite plan, some incidents still took place</a:t>
            </a:r>
          </a:p>
          <a:p>
            <a:pPr marL="684213" indent="-3175">
              <a:buNone/>
            </a:pPr>
            <a:endParaRPr lang="en-US" sz="1000" dirty="0" smtClean="0">
              <a:latin typeface="+mj-lt"/>
            </a:endParaRPr>
          </a:p>
          <a:p>
            <a:pPr marL="684213" indent="-3175">
              <a:buNone/>
            </a:pPr>
            <a:r>
              <a:rPr lang="en-US" dirty="0" smtClean="0">
                <a:latin typeface="+mj-lt"/>
              </a:rPr>
              <a:t>School added social skills instruction, social exercises, close communication with parents</a:t>
            </a:r>
          </a:p>
          <a:p>
            <a:pPr marL="684213" indent="-3175">
              <a:buNone/>
            </a:pPr>
            <a:endParaRPr lang="en-US" sz="1000" dirty="0" smtClean="0">
              <a:latin typeface="+mj-lt"/>
            </a:endParaRPr>
          </a:p>
          <a:p>
            <a:pPr marL="684213" indent="-3175">
              <a:buNone/>
            </a:pPr>
            <a:r>
              <a:rPr lang="en-US" dirty="0" smtClean="0">
                <a:latin typeface="+mj-lt"/>
              </a:rPr>
              <a:t>Court finds weak evidence of disability basis for harassment, none that his education suffered, and none to support deliberate indifference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294846"/>
            <a:ext cx="8661676" cy="6169081"/>
          </a:xfrm>
        </p:spPr>
        <p:txBody>
          <a:bodyPr>
            <a:normAutofit fontScale="92500"/>
          </a:bodyPr>
          <a:lstStyle/>
          <a:p>
            <a:r>
              <a:rPr lang="en-US" b="1" i="1" dirty="0" smtClean="0"/>
              <a:t>M.J. </a:t>
            </a:r>
            <a:r>
              <a:rPr lang="en-US" b="1" i="1" dirty="0" err="1" smtClean="0"/>
              <a:t>v</a:t>
            </a:r>
            <a:r>
              <a:rPr lang="en-US" b="1" i="1" dirty="0" smtClean="0"/>
              <a:t>. Marion ISD</a:t>
            </a:r>
            <a:r>
              <a:rPr lang="en-US" b="1" dirty="0" smtClean="0"/>
              <a:t>, 61 IDELR 76 (</a:t>
            </a:r>
            <a:r>
              <a:rPr lang="en-US" b="1" dirty="0" err="1" smtClean="0"/>
              <a:t>W.D.Tex</a:t>
            </a:r>
            <a:r>
              <a:rPr lang="en-US" b="1" dirty="0" smtClean="0"/>
              <a:t>. 2013)</a:t>
            </a:r>
            <a:endParaRPr lang="en-US" sz="1000" dirty="0" smtClean="0">
              <a:latin typeface="+mj-lt"/>
            </a:endParaRPr>
          </a:p>
          <a:p>
            <a:endParaRPr lang="en-US" sz="1000" b="1" dirty="0" smtClean="0">
              <a:latin typeface="+mj-lt"/>
            </a:endParaRPr>
          </a:p>
          <a:p>
            <a:pPr marL="684213" indent="-3175">
              <a:buNone/>
            </a:pPr>
            <a:r>
              <a:rPr lang="en-US" dirty="0" smtClean="0">
                <a:latin typeface="+mj-lt"/>
              </a:rPr>
              <a:t>Student with Bipolar and ADHD was target of verbal and physical harassment (sinus fractured after being punched in face)</a:t>
            </a:r>
          </a:p>
          <a:p>
            <a:pPr marL="684213" indent="-3175">
              <a:buNone/>
            </a:pPr>
            <a:endParaRPr lang="en-US" sz="1000" dirty="0" smtClean="0">
              <a:latin typeface="+mj-lt"/>
            </a:endParaRPr>
          </a:p>
          <a:p>
            <a:pPr marL="684213" indent="-3175">
              <a:buNone/>
            </a:pPr>
            <a:r>
              <a:rPr lang="en-US" dirty="0" smtClean="0">
                <a:latin typeface="+mj-lt"/>
              </a:rPr>
              <a:t>Lots of conduct took place in Math Lab</a:t>
            </a:r>
          </a:p>
          <a:p>
            <a:pPr marL="684213" indent="-3175">
              <a:buNone/>
            </a:pPr>
            <a:endParaRPr lang="en-US" sz="1000" dirty="0" smtClean="0">
              <a:latin typeface="+mj-lt"/>
            </a:endParaRPr>
          </a:p>
          <a:p>
            <a:pPr marL="684213" indent="-3175">
              <a:buNone/>
            </a:pPr>
            <a:r>
              <a:rPr lang="en-US" dirty="0" smtClean="0">
                <a:latin typeface="+mj-lt"/>
              </a:rPr>
              <a:t>School responded with some remedial action, but Math teacher never acted, and IEP team ignored student’s requests to address the issue in IEP</a:t>
            </a:r>
          </a:p>
          <a:p>
            <a:pPr marL="684213" indent="-3175">
              <a:buNone/>
            </a:pPr>
            <a:endParaRPr lang="en-US" sz="1000" dirty="0" smtClean="0">
              <a:latin typeface="+mj-lt"/>
            </a:endParaRPr>
          </a:p>
          <a:p>
            <a:pPr marL="684213" indent="-3175">
              <a:buNone/>
            </a:pPr>
            <a:r>
              <a:rPr lang="en-US" dirty="0" smtClean="0">
                <a:latin typeface="+mj-lt"/>
              </a:rPr>
              <a:t>Court finds Math teacher’s alleged inaction could support a deliberate indifference claim, and allegations also supported abusive environment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317526"/>
            <a:ext cx="8661676" cy="6146401"/>
          </a:xfrm>
        </p:spPr>
        <p:txBody>
          <a:bodyPr>
            <a:normAutofit lnSpcReduction="10000"/>
          </a:bodyPr>
          <a:lstStyle/>
          <a:p>
            <a:r>
              <a:rPr lang="en-US" b="1" i="1" dirty="0" smtClean="0"/>
              <a:t>M.J. </a:t>
            </a:r>
            <a:r>
              <a:rPr lang="en-US" b="1" i="1" dirty="0" err="1" smtClean="0"/>
              <a:t>v</a:t>
            </a:r>
            <a:r>
              <a:rPr lang="en-US" b="1" i="1" dirty="0" smtClean="0"/>
              <a:t>. Marion ISD</a:t>
            </a:r>
            <a:r>
              <a:rPr lang="en-US" b="1" dirty="0" smtClean="0"/>
              <a:t>, 61 IDELR 76 (</a:t>
            </a:r>
            <a:r>
              <a:rPr lang="en-US" b="1" dirty="0" err="1" smtClean="0"/>
              <a:t>W.D.Tex</a:t>
            </a:r>
            <a:r>
              <a:rPr lang="en-US" b="1" dirty="0" smtClean="0"/>
              <a:t>. 2013)</a:t>
            </a:r>
            <a:endParaRPr lang="en-US" sz="1000" dirty="0" smtClean="0">
              <a:latin typeface="+mj-lt"/>
            </a:endParaRPr>
          </a:p>
          <a:p>
            <a:endParaRPr lang="en-US" sz="1000" b="1" dirty="0" smtClean="0">
              <a:latin typeface="+mj-lt"/>
            </a:endParaRPr>
          </a:p>
          <a:p>
            <a:pPr marL="684213" indent="-3175">
              <a:buNone/>
            </a:pPr>
            <a:r>
              <a:rPr lang="en-US" dirty="0" smtClean="0">
                <a:latin typeface="+mj-lt"/>
              </a:rPr>
              <a:t>Court applies Davis “deliberate indifference” analysis although 5</a:t>
            </a:r>
            <a:r>
              <a:rPr lang="en-US" baseline="30000" dirty="0" smtClean="0">
                <a:latin typeface="+mj-lt"/>
              </a:rPr>
              <a:t>th</a:t>
            </a:r>
            <a:r>
              <a:rPr lang="en-US" dirty="0" smtClean="0">
                <a:latin typeface="+mj-lt"/>
              </a:rPr>
              <a:t> Circuit not clear on viability (a variety of circuits recognize it)</a:t>
            </a:r>
          </a:p>
          <a:p>
            <a:pPr marL="684213" indent="-3175">
              <a:buNone/>
            </a:pPr>
            <a:endParaRPr lang="en-US" sz="1000" dirty="0" smtClean="0">
              <a:latin typeface="+mj-lt"/>
            </a:endParaRPr>
          </a:p>
          <a:p>
            <a:pPr marL="684213" indent="-3175">
              <a:buNone/>
            </a:pPr>
            <a:r>
              <a:rPr lang="en-US" dirty="0" smtClean="0">
                <a:latin typeface="+mj-lt"/>
              </a:rPr>
              <a:t>But, court also notes that 5</a:t>
            </a:r>
            <a:r>
              <a:rPr lang="en-US" baseline="30000" dirty="0" smtClean="0">
                <a:latin typeface="+mj-lt"/>
              </a:rPr>
              <a:t>th</a:t>
            </a:r>
            <a:r>
              <a:rPr lang="en-US" dirty="0" smtClean="0">
                <a:latin typeface="+mj-lt"/>
              </a:rPr>
              <a:t> Circuit also  recognizes a §504 “gross misjudgment” claim if there is an egregious failure to modify an IEP that is not addressing the problem (</a:t>
            </a:r>
            <a:r>
              <a:rPr lang="en-US" i="1" dirty="0" smtClean="0">
                <a:latin typeface="+mj-lt"/>
              </a:rPr>
              <a:t>Stewart </a:t>
            </a:r>
            <a:r>
              <a:rPr lang="en-US" i="1" dirty="0" err="1" smtClean="0">
                <a:latin typeface="+mj-lt"/>
              </a:rPr>
              <a:t>v</a:t>
            </a:r>
            <a:r>
              <a:rPr lang="en-US" i="1" dirty="0" smtClean="0">
                <a:latin typeface="+mj-lt"/>
              </a:rPr>
              <a:t>. Waco, </a:t>
            </a:r>
            <a:r>
              <a:rPr lang="en-US" dirty="0" smtClean="0">
                <a:latin typeface="+mj-lt"/>
              </a:rPr>
              <a:t>60 IDELR 241 (5</a:t>
            </a:r>
            <a:r>
              <a:rPr lang="en-US" baseline="30000" dirty="0" smtClean="0">
                <a:latin typeface="+mj-lt"/>
              </a:rPr>
              <a:t>th</a:t>
            </a:r>
            <a:r>
              <a:rPr lang="en-US" dirty="0" smtClean="0">
                <a:latin typeface="+mj-lt"/>
              </a:rPr>
              <a:t> Cir. 2013), pending)</a:t>
            </a:r>
          </a:p>
          <a:p>
            <a:pPr marL="684213" indent="-3175">
              <a:buNone/>
            </a:pPr>
            <a:endParaRPr lang="en-US" sz="1000" dirty="0" smtClean="0">
              <a:latin typeface="+mj-lt"/>
            </a:endParaRPr>
          </a:p>
          <a:p>
            <a:pPr marL="684213" indent="-3175">
              <a:buNone/>
            </a:pPr>
            <a:r>
              <a:rPr lang="en-US" b="1" dirty="0" smtClean="0">
                <a:latin typeface="+mj-lt"/>
              </a:rPr>
              <a:t>See </a:t>
            </a:r>
            <a:r>
              <a:rPr lang="en-US" b="1" i="1" dirty="0" smtClean="0">
                <a:latin typeface="+mj-lt"/>
              </a:rPr>
              <a:t>B.M. </a:t>
            </a:r>
            <a:r>
              <a:rPr lang="en-US" b="1" i="1" dirty="0" err="1" smtClean="0">
                <a:latin typeface="+mj-lt"/>
              </a:rPr>
              <a:t>v</a:t>
            </a:r>
            <a:r>
              <a:rPr lang="en-US" b="1" i="1" dirty="0" smtClean="0">
                <a:latin typeface="+mj-lt"/>
              </a:rPr>
              <a:t>. South Callaway R-II Sch. Dist. </a:t>
            </a:r>
            <a:r>
              <a:rPr lang="en-US" b="1" dirty="0" smtClean="0">
                <a:latin typeface="+mj-lt"/>
              </a:rPr>
              <a:t>(8</a:t>
            </a:r>
            <a:r>
              <a:rPr lang="en-US" b="1" baseline="30000" dirty="0" smtClean="0">
                <a:latin typeface="+mj-lt"/>
              </a:rPr>
              <a:t>th</a:t>
            </a:r>
            <a:r>
              <a:rPr lang="en-US" b="1" dirty="0" smtClean="0">
                <a:latin typeface="+mj-lt"/>
              </a:rPr>
              <a:t> Cir. 2013)(Also recognizing BG/GM theory)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151" y="215464"/>
            <a:ext cx="8618125" cy="851336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Was Harassment Disability-Based?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151" y="1258764"/>
            <a:ext cx="8618125" cy="52051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At times, conduct itself shows it is based on student’s disability (calling student “seizure boy,” mimicking seizures, teacher openly questioning his seizure disorder—</a:t>
            </a:r>
            <a:r>
              <a:rPr lang="en-US" b="1" i="1" dirty="0" smtClean="0"/>
              <a:t>Galloway </a:t>
            </a:r>
            <a:r>
              <a:rPr lang="en-US" b="1" i="1" dirty="0" err="1" smtClean="0"/>
              <a:t>v</a:t>
            </a:r>
            <a:r>
              <a:rPr lang="en-US" b="1" i="1" dirty="0" smtClean="0"/>
              <a:t>. Chesapeake Union EVS</a:t>
            </a:r>
            <a:r>
              <a:rPr lang="en-US" b="1" dirty="0" smtClean="0"/>
              <a:t>, 60 IDELR 13</a:t>
            </a:r>
            <a:r>
              <a:rPr lang="en-US" b="1" i="1" dirty="0" smtClean="0"/>
              <a:t> </a:t>
            </a:r>
            <a:r>
              <a:rPr lang="en-US" b="1" dirty="0" smtClean="0"/>
              <a:t>(</a:t>
            </a:r>
            <a:r>
              <a:rPr lang="en-US" b="1" dirty="0" err="1" smtClean="0"/>
              <a:t>S.D.Ohio</a:t>
            </a:r>
            <a:r>
              <a:rPr lang="en-US" b="1" dirty="0" smtClean="0"/>
              <a:t> 2012)</a:t>
            </a:r>
            <a:r>
              <a:rPr lang="en-US" dirty="0" smtClean="0"/>
              <a:t>.</a:t>
            </a:r>
          </a:p>
          <a:p>
            <a:endParaRPr lang="en-US" sz="1000" dirty="0" smtClean="0"/>
          </a:p>
          <a:p>
            <a:pPr marL="342900" lvl="1" indent="-342900">
              <a:buFontTx/>
              <a:buChar char="•"/>
            </a:pPr>
            <a:r>
              <a:rPr lang="en-US" sz="3200" dirty="0" smtClean="0"/>
              <a:t>See also </a:t>
            </a:r>
            <a:r>
              <a:rPr lang="en-US" sz="3200" b="1" i="1" dirty="0" smtClean="0"/>
              <a:t>Sutherlin </a:t>
            </a:r>
            <a:r>
              <a:rPr lang="en-US" sz="3200" b="1" i="1" dirty="0" err="1" smtClean="0"/>
              <a:t>v</a:t>
            </a:r>
            <a:r>
              <a:rPr lang="en-US" sz="3200" b="1" i="1" dirty="0" smtClean="0"/>
              <a:t>. ISD No. 40 of Nowata Co</a:t>
            </a:r>
            <a:r>
              <a:rPr lang="en-US" sz="3200" b="1" dirty="0" smtClean="0"/>
              <a:t>., 61 IDELR 69 (</a:t>
            </a:r>
            <a:r>
              <a:rPr lang="en-US" sz="3200" b="1" dirty="0" err="1" smtClean="0"/>
              <a:t>N.D.Ok</a:t>
            </a:r>
            <a:r>
              <a:rPr lang="en-US" sz="3200" b="1" dirty="0" smtClean="0"/>
              <a:t>. 2013)</a:t>
            </a:r>
            <a:r>
              <a:rPr lang="en-US" sz="3200" dirty="0" smtClean="0"/>
              <a:t>(Calling student “retard,” “crazy,” “freaky,” “creepy” was reasonably inferred to make reference to social deficits due to </a:t>
            </a:r>
            <a:r>
              <a:rPr lang="en-US" sz="3200" dirty="0" err="1" smtClean="0"/>
              <a:t>Asperger’s</a:t>
            </a:r>
            <a:r>
              <a:rPr lang="en-US" sz="3200" dirty="0" smtClean="0"/>
              <a:t>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151" y="192784"/>
            <a:ext cx="8618125" cy="805156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Was Harassment Disability-Based?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151" y="1143000"/>
            <a:ext cx="8618125" cy="532092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Certain disabilities may render student more the subject to harassment (i.e., students with Autism, </a:t>
            </a:r>
            <a:r>
              <a:rPr lang="en-US" dirty="0" err="1" smtClean="0"/>
              <a:t>Asperger’s</a:t>
            </a:r>
            <a:r>
              <a:rPr lang="en-US" dirty="0" smtClean="0"/>
              <a:t>, ID, severe LDs, ED)—</a:t>
            </a:r>
            <a:r>
              <a:rPr lang="en-US" b="1" i="1" dirty="0" smtClean="0"/>
              <a:t>T.K. </a:t>
            </a:r>
            <a:r>
              <a:rPr lang="en-US" b="1" i="1" dirty="0" err="1" smtClean="0"/>
              <a:t>v</a:t>
            </a:r>
            <a:r>
              <a:rPr lang="en-US" b="1" i="1" dirty="0" smtClean="0"/>
              <a:t>. New York City DOE</a:t>
            </a:r>
            <a:r>
              <a:rPr lang="en-US" b="1" dirty="0" smtClean="0"/>
              <a:t>, 56 IDELR 228 (E.D.N.Y. 2011)</a:t>
            </a:r>
          </a:p>
          <a:p>
            <a:pPr>
              <a:buNone/>
            </a:pPr>
            <a:endParaRPr lang="en-US" sz="1200" dirty="0" smtClean="0"/>
          </a:p>
          <a:p>
            <a:pPr lvl="1"/>
            <a:r>
              <a:rPr lang="en-US" dirty="0" smtClean="0"/>
              <a:t>For these students, IEP teams can consider goals on coping skills, instruction on reporting harassment, addressing issue as part of social skills instruction, including issue in counseling goals, etc…</a:t>
            </a:r>
          </a:p>
          <a:p>
            <a:pPr lvl="1"/>
            <a:r>
              <a:rPr lang="en-US" dirty="0" smtClean="0"/>
              <a:t>Court notes Massachusetts law requiring IEP teams to address avoiding/responding to bullying for students with disabilities that render them vulnerable to such conduct</a:t>
            </a:r>
          </a:p>
          <a:p>
            <a:pPr>
              <a:buNone/>
            </a:pPr>
            <a:endParaRPr lang="en-US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151" y="226804"/>
            <a:ext cx="8618125" cy="6237123"/>
          </a:xfrm>
        </p:spPr>
        <p:txBody>
          <a:bodyPr>
            <a:normAutofit/>
          </a:bodyPr>
          <a:lstStyle/>
          <a:p>
            <a:r>
              <a:rPr lang="en-US" dirty="0" smtClean="0"/>
              <a:t>Case decision in </a:t>
            </a:r>
            <a:r>
              <a:rPr lang="en-US" b="1" i="1" dirty="0" smtClean="0"/>
              <a:t>T.K. </a:t>
            </a:r>
            <a:r>
              <a:rPr lang="en-US" b="1" i="1" dirty="0" err="1" smtClean="0"/>
              <a:t>v</a:t>
            </a:r>
            <a:r>
              <a:rPr lang="en-US" b="1" i="1" dirty="0" smtClean="0"/>
              <a:t>. New York City DOE</a:t>
            </a:r>
            <a:r>
              <a:rPr lang="en-US" b="1" dirty="0" smtClean="0"/>
              <a:t>, 56 IDELR 228 (E.D.N.Y. 2011) </a:t>
            </a:r>
            <a:r>
              <a:rPr lang="en-US" dirty="0" smtClean="0"/>
              <a:t>is a virtual compendium of bullying studies and literature</a:t>
            </a:r>
          </a:p>
          <a:p>
            <a:pPr>
              <a:buNone/>
            </a:pPr>
            <a:endParaRPr lang="en-US" sz="1200" dirty="0" smtClean="0"/>
          </a:p>
          <a:p>
            <a:pPr lvl="1"/>
            <a:r>
              <a:rPr lang="en-US" dirty="0" smtClean="0"/>
              <a:t>Court in fact proposes an alternate IDEA denial-of-FAPE analysis in bullying situations—whether school failed to take reasonable steps to prevent bullying that substantially restricted a child’s educational opportunities</a:t>
            </a:r>
          </a:p>
          <a:p>
            <a:pPr lvl="1"/>
            <a:r>
              <a:rPr lang="en-US" dirty="0" smtClean="0"/>
              <a:t>Closer to negligence analysis…</a:t>
            </a:r>
          </a:p>
          <a:p>
            <a:pPr lvl="1"/>
            <a:r>
              <a:rPr lang="en-US" b="1" dirty="0" smtClean="0"/>
              <a:t>Update</a:t>
            </a:r>
            <a:r>
              <a:rPr lang="en-US" dirty="0" smtClean="0"/>
              <a:t>—2</a:t>
            </a:r>
            <a:r>
              <a:rPr lang="en-US" baseline="30000" dirty="0" smtClean="0"/>
              <a:t>nd</a:t>
            </a:r>
            <a:r>
              <a:rPr lang="en-US" dirty="0" smtClean="0"/>
              <a:t> Circuit has affirmed the decision on appeal (based on school’s refusal to allow discussion of bullying in IEP team meetings)</a:t>
            </a:r>
          </a:p>
          <a:p>
            <a:pPr lvl="1"/>
            <a:endParaRPr lang="en-US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491" y="306186"/>
            <a:ext cx="8650197" cy="6351288"/>
          </a:xfrm>
        </p:spPr>
        <p:txBody>
          <a:bodyPr>
            <a:normAutofit/>
          </a:bodyPr>
          <a:lstStyle/>
          <a:p>
            <a:r>
              <a:rPr lang="en-US" b="1" dirty="0" smtClean="0"/>
              <a:t>Current circumstances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sz="1000" dirty="0" smtClean="0"/>
          </a:p>
          <a:p>
            <a:pPr marL="914400" indent="-4763">
              <a:buNone/>
            </a:pPr>
            <a:r>
              <a:rPr lang="en-US" dirty="0" smtClean="0"/>
              <a:t>Because of the persistent nature of the problem OCR has issued various guidance letters, starting in 2000.</a:t>
            </a:r>
          </a:p>
          <a:p>
            <a:pPr marL="914400" indent="-4763">
              <a:buNone/>
            </a:pPr>
            <a:endParaRPr lang="en-US" sz="1400" dirty="0" smtClean="0"/>
          </a:p>
          <a:p>
            <a:pPr marL="914400" indent="-4763">
              <a:buNone/>
            </a:pPr>
            <a:r>
              <a:rPr lang="en-US" dirty="0" smtClean="0"/>
              <a:t>Recent guidance letter is substantively cumulative (as of October 21, 2014)</a:t>
            </a:r>
          </a:p>
          <a:p>
            <a:pPr marL="914400" indent="-4763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151" y="192784"/>
            <a:ext cx="8618125" cy="918558"/>
          </a:xfrm>
        </p:spPr>
        <p:txBody>
          <a:bodyPr/>
          <a:lstStyle/>
          <a:p>
            <a:pPr algn="l"/>
            <a:r>
              <a:rPr lang="en-US" dirty="0" smtClean="0"/>
              <a:t>Was Hostile Environment Created?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151" y="1247426"/>
            <a:ext cx="8618125" cy="5216502"/>
          </a:xfrm>
        </p:spPr>
        <p:txBody>
          <a:bodyPr>
            <a:normAutofit/>
          </a:bodyPr>
          <a:lstStyle/>
          <a:p>
            <a:r>
              <a:rPr lang="en-US" b="1" dirty="0" smtClean="0"/>
              <a:t>Key Issue—Factors listed in OCR/ED guidance</a:t>
            </a:r>
            <a:r>
              <a:rPr lang="en-US" dirty="0" smtClean="0"/>
              <a:t>:</a:t>
            </a:r>
          </a:p>
          <a:p>
            <a:endParaRPr lang="en-US" sz="1000" dirty="0" smtClean="0"/>
          </a:p>
          <a:p>
            <a:pPr marL="922338" indent="-3175">
              <a:buNone/>
            </a:pPr>
            <a:r>
              <a:rPr lang="en-US" dirty="0" smtClean="0"/>
              <a:t>Degree of adverse effect on education</a:t>
            </a:r>
          </a:p>
          <a:p>
            <a:pPr marL="922338" indent="-3175">
              <a:buNone/>
            </a:pPr>
            <a:r>
              <a:rPr lang="en-US" dirty="0" smtClean="0"/>
              <a:t>Type, frequency, and duration of conduct</a:t>
            </a:r>
          </a:p>
          <a:p>
            <a:pPr marL="922338" indent="-3175">
              <a:buNone/>
            </a:pPr>
            <a:r>
              <a:rPr lang="en-US" dirty="0" smtClean="0"/>
              <a:t>Age, sex, relationship of students</a:t>
            </a:r>
          </a:p>
          <a:p>
            <a:pPr marL="922338" indent="-3175">
              <a:buNone/>
            </a:pPr>
            <a:r>
              <a:rPr lang="en-US" dirty="0" smtClean="0"/>
              <a:t>Number of individuals engaging in conduct</a:t>
            </a:r>
          </a:p>
          <a:p>
            <a:pPr marL="922338" indent="-3175">
              <a:buNone/>
            </a:pPr>
            <a:r>
              <a:rPr lang="en-US" dirty="0" smtClean="0"/>
              <a:t>School size, location, context of conduct</a:t>
            </a:r>
          </a:p>
          <a:p>
            <a:pPr marL="922338" indent="-3175">
              <a:buNone/>
            </a:pPr>
            <a:r>
              <a:rPr lang="en-US" dirty="0" smtClean="0"/>
              <a:t>Other harassment incidents at school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151" y="215464"/>
            <a:ext cx="8618125" cy="827837"/>
          </a:xfrm>
        </p:spPr>
        <p:txBody>
          <a:bodyPr/>
          <a:lstStyle/>
          <a:p>
            <a:pPr algn="l"/>
            <a:r>
              <a:rPr lang="en-US" dirty="0" smtClean="0"/>
              <a:t>Was Hostile Environment Created?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151" y="1371600"/>
            <a:ext cx="8618125" cy="5092327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Other indications?</a:t>
            </a:r>
            <a:r>
              <a:rPr lang="en-US" dirty="0" smtClean="0"/>
              <a:t> See </a:t>
            </a:r>
            <a:r>
              <a:rPr lang="en-US" i="1" dirty="0" smtClean="0"/>
              <a:t>M.A. </a:t>
            </a:r>
            <a:r>
              <a:rPr lang="en-US" i="1" dirty="0" err="1" smtClean="0"/>
              <a:t>v</a:t>
            </a:r>
            <a:r>
              <a:rPr lang="en-US" i="1" dirty="0" smtClean="0"/>
              <a:t>. Meridian Jt. SD No. 2</a:t>
            </a:r>
            <a:r>
              <a:rPr lang="en-US" dirty="0" smtClean="0"/>
              <a:t>, 60 IDELR 192 (</a:t>
            </a:r>
            <a:r>
              <a:rPr lang="en-US" dirty="0" err="1" smtClean="0"/>
              <a:t>D.Id</a:t>
            </a:r>
            <a:r>
              <a:rPr lang="en-US" dirty="0" smtClean="0"/>
              <a:t>. 2013)</a:t>
            </a:r>
          </a:p>
          <a:p>
            <a:endParaRPr lang="en-US" sz="1000" dirty="0" smtClean="0"/>
          </a:p>
          <a:p>
            <a:pPr marL="922338" indent="-3175">
              <a:buNone/>
            </a:pPr>
            <a:r>
              <a:rPr lang="en-US" dirty="0" smtClean="0"/>
              <a:t>Allegation that student set fire to home in part due to bullying, which in turn led to 18-month incarceration, sufficient to show deprivation of education (at pleading stage, at least)</a:t>
            </a:r>
          </a:p>
          <a:p>
            <a:pPr marL="922338" indent="-3175">
              <a:buNone/>
            </a:pPr>
            <a:endParaRPr lang="en-US" sz="1000" dirty="0" smtClean="0"/>
          </a:p>
          <a:p>
            <a:pPr marL="922338" indent="-3175">
              <a:buNone/>
            </a:pPr>
            <a:r>
              <a:rPr lang="en-US" dirty="0" smtClean="0"/>
              <a:t>Court notes other relevant facts could include dropping grades, change in demeanor, need for homebound services, hospitalization, self-destructive or suicidal behavior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151" y="381000"/>
            <a:ext cx="8618125" cy="762000"/>
          </a:xfrm>
        </p:spPr>
        <p:txBody>
          <a:bodyPr/>
          <a:lstStyle/>
          <a:p>
            <a:pPr algn="l"/>
            <a:r>
              <a:rPr lang="en-US" dirty="0" smtClean="0"/>
              <a:t>Did the District Know?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151" y="1258764"/>
            <a:ext cx="8618125" cy="52051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School has a </a:t>
            </a:r>
            <a:r>
              <a:rPr lang="en-US" b="1" dirty="0" smtClean="0"/>
              <a:t>duty to be vigilant</a:t>
            </a:r>
            <a:r>
              <a:rPr lang="en-US" dirty="0" smtClean="0"/>
              <a:t>, including investigating tips that may lead to discovery of harassment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If responsible employee with duties under the harassment policy knew or should have known, then the district knew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If the </a:t>
            </a:r>
            <a:r>
              <a:rPr lang="en-US" b="1" dirty="0" smtClean="0"/>
              <a:t>principal </a:t>
            </a:r>
            <a:r>
              <a:rPr lang="en-US" dirty="0" smtClean="0"/>
              <a:t>knew, then </a:t>
            </a:r>
            <a:r>
              <a:rPr lang="en-US" i="1" dirty="0" smtClean="0"/>
              <a:t>definitely </a:t>
            </a:r>
            <a:r>
              <a:rPr lang="en-US" dirty="0" smtClean="0"/>
              <a:t>the school knew (</a:t>
            </a:r>
            <a:r>
              <a:rPr lang="en-US" i="1" dirty="0" smtClean="0"/>
              <a:t>T.K. </a:t>
            </a:r>
            <a:r>
              <a:rPr lang="en-US" i="1" dirty="0" err="1" smtClean="0"/>
              <a:t>v</a:t>
            </a:r>
            <a:r>
              <a:rPr lang="en-US" i="1" dirty="0" smtClean="0"/>
              <a:t>. New York City DOE</a:t>
            </a:r>
            <a:r>
              <a:rPr lang="en-US" dirty="0" smtClean="0"/>
              <a:t>—Principal refused to allow parents to report bullying of student with autism, although aides knew)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151" y="226804"/>
            <a:ext cx="8618125" cy="916196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Did the District Know?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151" y="1258764"/>
            <a:ext cx="8618125" cy="5205163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Awareness and training </a:t>
            </a:r>
            <a:r>
              <a:rPr lang="en-US" dirty="0" smtClean="0"/>
              <a:t>are key for staff to understand school policies, reporting systems, and message to concerned parents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b="1" dirty="0" smtClean="0"/>
              <a:t>Duty to investigate is triggered by knowledge of harassment</a:t>
            </a:r>
            <a:r>
              <a:rPr lang="en-US" dirty="0" smtClean="0"/>
              <a:t>, not just when a student or parent reports harassment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b="1" dirty="0" smtClean="0"/>
              <a:t>Factors determining urgency of investigation </a:t>
            </a:r>
            <a:r>
              <a:rPr lang="en-US" dirty="0" smtClean="0"/>
              <a:t>include nature of info, seriousness, specificity of info, source, ability to identify victim, cooperation from victim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151" y="609600"/>
            <a:ext cx="8618125" cy="5854327"/>
          </a:xfrm>
        </p:spPr>
        <p:txBody>
          <a:bodyPr>
            <a:normAutofit/>
          </a:bodyPr>
          <a:lstStyle/>
          <a:p>
            <a:r>
              <a:rPr lang="en-US" dirty="0" smtClean="0"/>
              <a:t>Investigations—</a:t>
            </a:r>
            <a:r>
              <a:rPr lang="en-US" b="1" dirty="0" smtClean="0"/>
              <a:t>prompt, thorough, and impartial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Leads generated initially can lead to additional info (i.e., such as names of witnesses that should be interviewed)</a:t>
            </a:r>
          </a:p>
          <a:p>
            <a:pPr>
              <a:buNone/>
            </a:pPr>
            <a:endParaRPr lang="en-US" sz="1000" dirty="0" smtClean="0"/>
          </a:p>
          <a:p>
            <a:pPr marL="684213" indent="-3175">
              <a:buNone/>
            </a:pPr>
            <a:r>
              <a:rPr lang="en-US" dirty="0" smtClean="0"/>
              <a:t>Campus administrators should be trained on documenting investigations and 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151" y="192784"/>
            <a:ext cx="8618125" cy="950216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Did the District Respond Appropriately?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151" y="1371599"/>
            <a:ext cx="8618125" cy="5092327"/>
          </a:xfrm>
        </p:spPr>
        <p:txBody>
          <a:bodyPr>
            <a:normAutofit/>
          </a:bodyPr>
          <a:lstStyle/>
          <a:p>
            <a:r>
              <a:rPr lang="en-US" dirty="0" smtClean="0"/>
              <a:t>OCR/ED Guidance states that response must (1) take prompt and effective </a:t>
            </a:r>
            <a:r>
              <a:rPr lang="en-US" b="1" dirty="0" smtClean="0"/>
              <a:t>steps to end conduct</a:t>
            </a:r>
            <a:r>
              <a:rPr lang="en-US" dirty="0" smtClean="0"/>
              <a:t>, (2) </a:t>
            </a:r>
            <a:r>
              <a:rPr lang="en-US" b="1" dirty="0" smtClean="0"/>
              <a:t>eliminate hostile environment and its effects</a:t>
            </a:r>
            <a:r>
              <a:rPr lang="en-US" dirty="0" smtClean="0"/>
              <a:t>, and (3) </a:t>
            </a:r>
            <a:r>
              <a:rPr lang="en-US" b="1" dirty="0" smtClean="0"/>
              <a:t>prevent recurrence</a:t>
            </a:r>
            <a:r>
              <a:rPr lang="en-US" dirty="0" smtClean="0"/>
              <a:t> of conduct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OCR envisions a </a:t>
            </a:r>
            <a:r>
              <a:rPr lang="en-US" b="1" dirty="0" smtClean="0"/>
              <a:t>multi-faceted response</a:t>
            </a:r>
            <a:r>
              <a:rPr lang="en-US" dirty="0" smtClean="0"/>
              <a:t>, addressing the harasser, the victim, and the campus and its policies</a:t>
            </a:r>
          </a:p>
          <a:p>
            <a:pPr>
              <a:buNone/>
            </a:pPr>
            <a:endParaRPr 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151" y="226804"/>
            <a:ext cx="8618125" cy="725775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Did the District Respond Appropriately?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151" y="1371599"/>
            <a:ext cx="8618125" cy="509232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OCR/ED also envision a key role for </a:t>
            </a:r>
            <a:r>
              <a:rPr lang="en-US" b="1" dirty="0" smtClean="0"/>
              <a:t>IEP teams and §504 committees</a:t>
            </a:r>
            <a:r>
              <a:rPr lang="en-US" dirty="0" smtClean="0"/>
              <a:t>—reviewing and revising IEPs/504 plans to address impact of harassment on FAPE, and prevent recurrence of conduct</a:t>
            </a:r>
          </a:p>
          <a:p>
            <a:pPr>
              <a:buNone/>
            </a:pPr>
            <a:endParaRPr lang="en-US" sz="1000" dirty="0" smtClean="0"/>
          </a:p>
          <a:p>
            <a:pPr marL="684213" indent="-3175">
              <a:buNone/>
            </a:pPr>
            <a:r>
              <a:rPr lang="en-US" dirty="0" smtClean="0"/>
              <a:t>Requires coordination with campus administration, monitoring of investigation findings, FAPE-based data gathering, determining what response items belong in IEP</a:t>
            </a:r>
          </a:p>
          <a:p>
            <a:pPr marL="684213" indent="-3175">
              <a:buNone/>
            </a:pPr>
            <a:endParaRPr lang="en-US" sz="1000" dirty="0" smtClean="0"/>
          </a:p>
          <a:p>
            <a:pPr marL="684213" indent="-3175">
              <a:buNone/>
            </a:pPr>
            <a:r>
              <a:rPr lang="en-US" i="1" dirty="0" smtClean="0"/>
              <a:t>Discussion Point</a:t>
            </a:r>
            <a:r>
              <a:rPr lang="en-US" dirty="0" smtClean="0"/>
              <a:t>: </a:t>
            </a:r>
            <a:r>
              <a:rPr lang="en-US" b="1" dirty="0" smtClean="0"/>
              <a:t>Does every piece of campus response belong in IEP? If not, what does?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151" y="226804"/>
            <a:ext cx="8618125" cy="725775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Did the District Respond Appropriately?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151" y="1371599"/>
            <a:ext cx="8618125" cy="5092327"/>
          </a:xfrm>
        </p:spPr>
        <p:txBody>
          <a:bodyPr>
            <a:normAutofit/>
          </a:bodyPr>
          <a:lstStyle/>
          <a:p>
            <a:pPr marL="684213" indent="-3175">
              <a:buNone/>
            </a:pPr>
            <a:endParaRPr lang="en-US" sz="1000" dirty="0" smtClean="0"/>
          </a:p>
          <a:p>
            <a:pPr marL="684213" indent="-3175">
              <a:buNone/>
            </a:pPr>
            <a:r>
              <a:rPr lang="en-US" i="1" dirty="0" smtClean="0"/>
              <a:t>Discussion Point</a:t>
            </a:r>
            <a:r>
              <a:rPr lang="en-US" dirty="0" smtClean="0"/>
              <a:t>: </a:t>
            </a:r>
            <a:r>
              <a:rPr lang="en-US" b="1" dirty="0" smtClean="0"/>
              <a:t>What if the IDEA student is responding inappropriately to the bullying behavior?...</a:t>
            </a:r>
          </a:p>
          <a:p>
            <a:pPr marL="684213" indent="-3175">
              <a:buNone/>
            </a:pPr>
            <a:endParaRPr lang="en-US" b="1" dirty="0" smtClean="0"/>
          </a:p>
          <a:p>
            <a:pPr marL="684213" indent="-3175">
              <a:buNone/>
            </a:pPr>
            <a:r>
              <a:rPr lang="en-US" b="1" dirty="0" smtClean="0"/>
              <a:t>Key Point: </a:t>
            </a:r>
            <a:r>
              <a:rPr lang="en-US" dirty="0" smtClean="0"/>
              <a:t>Response is not solely an administrative function, but also IEP team responsibility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151" y="204124"/>
            <a:ext cx="8618125" cy="6259803"/>
          </a:xfrm>
        </p:spPr>
        <p:txBody>
          <a:bodyPr>
            <a:normAutofit/>
          </a:bodyPr>
          <a:lstStyle/>
          <a:p>
            <a:r>
              <a:rPr lang="en-US" b="1" dirty="0" smtClean="0"/>
              <a:t>IEP Team Response Areas for ASD Students:</a:t>
            </a:r>
          </a:p>
          <a:p>
            <a:pPr>
              <a:buNone/>
            </a:pPr>
            <a:endParaRPr lang="en-US" sz="1000" dirty="0" smtClean="0"/>
          </a:p>
          <a:p>
            <a:pPr marL="684213" indent="-3175">
              <a:buNone/>
            </a:pPr>
            <a:r>
              <a:rPr lang="en-US" dirty="0" smtClean="0"/>
              <a:t>Counseling</a:t>
            </a:r>
          </a:p>
          <a:p>
            <a:pPr marL="684213" indent="-3175">
              <a:buNone/>
            </a:pPr>
            <a:r>
              <a:rPr lang="en-US" dirty="0" smtClean="0"/>
              <a:t>Revision to BIP</a:t>
            </a:r>
          </a:p>
          <a:p>
            <a:pPr marL="684213" indent="-3175">
              <a:buNone/>
            </a:pPr>
            <a:r>
              <a:rPr lang="en-US" dirty="0" smtClean="0"/>
              <a:t>Changes to social skills program</a:t>
            </a:r>
          </a:p>
          <a:p>
            <a:pPr marL="684213" indent="-3175">
              <a:buNone/>
            </a:pPr>
            <a:r>
              <a:rPr lang="en-US" dirty="0" smtClean="0"/>
              <a:t>Addressing attendance problems</a:t>
            </a:r>
          </a:p>
          <a:p>
            <a:pPr marL="684213" indent="-3175">
              <a:buNone/>
            </a:pPr>
            <a:r>
              <a:rPr lang="en-US" dirty="0" smtClean="0"/>
              <a:t>Addressing declining performance</a:t>
            </a:r>
          </a:p>
          <a:p>
            <a:pPr marL="684213" indent="-3175">
              <a:buNone/>
            </a:pPr>
            <a:r>
              <a:rPr lang="en-US" dirty="0" smtClean="0"/>
              <a:t>Transportation</a:t>
            </a:r>
          </a:p>
          <a:p>
            <a:pPr marL="684213" indent="-3175">
              <a:buNone/>
            </a:pPr>
            <a:r>
              <a:rPr lang="en-US" dirty="0" smtClean="0"/>
              <a:t>Bathroom arrangements</a:t>
            </a:r>
          </a:p>
          <a:p>
            <a:pPr marL="684213" indent="-3175">
              <a:buNone/>
            </a:pPr>
            <a:r>
              <a:rPr lang="en-US" dirty="0" smtClean="0"/>
              <a:t>Parent issues</a:t>
            </a:r>
          </a:p>
          <a:p>
            <a:pPr marL="684213" indent="-3175">
              <a:buNone/>
            </a:pPr>
            <a:r>
              <a:rPr lang="en-US" dirty="0" smtClean="0"/>
              <a:t>Aide supervision</a:t>
            </a:r>
          </a:p>
          <a:p>
            <a:pPr marL="684213" indent="-3175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151" y="181444"/>
            <a:ext cx="8618125" cy="737114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Did the District Respond Appropriately?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151" y="1143001"/>
            <a:ext cx="8618125" cy="5320926"/>
          </a:xfrm>
        </p:spPr>
        <p:txBody>
          <a:bodyPr>
            <a:normAutofit lnSpcReduction="10000"/>
          </a:bodyPr>
          <a:lstStyle/>
          <a:p>
            <a:r>
              <a:rPr lang="en-US" b="1" i="1" dirty="0" smtClean="0"/>
              <a:t>C.L. </a:t>
            </a:r>
            <a:r>
              <a:rPr lang="en-US" b="1" i="1" dirty="0" err="1" smtClean="0"/>
              <a:t>v</a:t>
            </a:r>
            <a:r>
              <a:rPr lang="en-US" b="1" i="1" dirty="0" smtClean="0"/>
              <a:t>. Leander ISD</a:t>
            </a:r>
            <a:r>
              <a:rPr lang="en-US" b="1" dirty="0" smtClean="0"/>
              <a:t>, 62 IDELR 174 (</a:t>
            </a:r>
            <a:r>
              <a:rPr lang="en-US" b="1" dirty="0" err="1" smtClean="0"/>
              <a:t>W.D.Tex</a:t>
            </a:r>
            <a:r>
              <a:rPr lang="en-US" b="1" dirty="0" smtClean="0"/>
              <a:t>. 2013)</a:t>
            </a:r>
          </a:p>
          <a:p>
            <a:pPr>
              <a:buNone/>
            </a:pPr>
            <a:endParaRPr lang="en-US" sz="1000" b="1" dirty="0" smtClean="0"/>
          </a:p>
          <a:p>
            <a:pPr marL="684213" indent="-3175">
              <a:buNone/>
            </a:pPr>
            <a:r>
              <a:rPr lang="en-US" dirty="0" smtClean="0"/>
              <a:t>Parents alleged legally-blind boy was sexually assaulted in restroom in 4</a:t>
            </a:r>
            <a:r>
              <a:rPr lang="en-US" baseline="30000" dirty="0" smtClean="0"/>
              <a:t>th</a:t>
            </a:r>
            <a:r>
              <a:rPr lang="en-US" dirty="0" smtClean="0"/>
              <a:t> grade, after continuous prior bullying</a:t>
            </a:r>
          </a:p>
          <a:p>
            <a:pPr marL="684213" indent="-3175">
              <a:buNone/>
            </a:pPr>
            <a:endParaRPr lang="en-US" sz="1000" dirty="0" smtClean="0"/>
          </a:p>
          <a:p>
            <a:pPr marL="684213" indent="-3175">
              <a:buNone/>
            </a:pPr>
            <a:r>
              <a:rPr lang="en-US" dirty="0" smtClean="0"/>
              <a:t>Police and school investigation concluded that students pulled boy’s pants to his ankles</a:t>
            </a:r>
          </a:p>
          <a:p>
            <a:pPr marL="684213" indent="-3175">
              <a:buNone/>
            </a:pPr>
            <a:endParaRPr lang="en-US" sz="1000" dirty="0" smtClean="0"/>
          </a:p>
          <a:p>
            <a:pPr marL="684213" indent="-3175">
              <a:buNone/>
            </a:pPr>
            <a:r>
              <a:rPr lang="en-US" dirty="0" smtClean="0"/>
              <a:t>Aside from another restroom incident in K, there were only some incidents of teasing and differences with other students</a:t>
            </a:r>
          </a:p>
          <a:p>
            <a:pPr marL="684213" indent="-3175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132" y="0"/>
            <a:ext cx="8695556" cy="1082842"/>
          </a:xfrm>
        </p:spPr>
        <p:txBody>
          <a:bodyPr/>
          <a:lstStyle/>
          <a:p>
            <a:pPr algn="l"/>
            <a:r>
              <a:rPr lang="en-US" b="1" dirty="0" smtClean="0"/>
              <a:t>October 2014 OCR Guidance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132" y="1082842"/>
            <a:ext cx="8695556" cy="5574632"/>
          </a:xfrm>
        </p:spPr>
        <p:txBody>
          <a:bodyPr/>
          <a:lstStyle/>
          <a:p>
            <a:r>
              <a:rPr lang="en-US" b="1" dirty="0" smtClean="0"/>
              <a:t>A Framework for Schools’ Legal Obligations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sz="1000" dirty="0" smtClean="0"/>
          </a:p>
          <a:p>
            <a:pPr marL="914400" indent="-4763">
              <a:buNone/>
            </a:pPr>
            <a:r>
              <a:rPr lang="en-US" b="1" i="1" dirty="0" smtClean="0"/>
              <a:t>1. Disability-based</a:t>
            </a:r>
            <a:r>
              <a:rPr lang="en-US" b="1" dirty="0" smtClean="0"/>
              <a:t> </a:t>
            </a:r>
            <a:r>
              <a:rPr lang="en-US" dirty="0" smtClean="0"/>
              <a:t>harassment can impact equal educational opportunity and FAPE</a:t>
            </a:r>
          </a:p>
          <a:p>
            <a:pPr marL="914400" indent="-4763">
              <a:buNone/>
            </a:pPr>
            <a:endParaRPr lang="en-US" sz="1000" dirty="0" smtClean="0"/>
          </a:p>
          <a:p>
            <a:pPr marL="914400" indent="-4763">
              <a:buNone/>
            </a:pPr>
            <a:r>
              <a:rPr lang="en-US" dirty="0" smtClean="0"/>
              <a:t>Inappropriate response to harassment is a form of discrimination on basis of disability</a:t>
            </a:r>
          </a:p>
          <a:p>
            <a:pPr marL="914400" indent="-4763">
              <a:buNone/>
            </a:pPr>
            <a:endParaRPr lang="en-US" sz="1000" dirty="0" smtClean="0"/>
          </a:p>
          <a:p>
            <a:pPr marL="914400" indent="-4763">
              <a:buNone/>
            </a:pPr>
            <a:r>
              <a:rPr lang="en-US" b="1" dirty="0" smtClean="0"/>
              <a:t>2. </a:t>
            </a:r>
            <a:r>
              <a:rPr lang="en-US" dirty="0" smtClean="0"/>
              <a:t>Harassment on </a:t>
            </a:r>
            <a:r>
              <a:rPr lang="en-US" b="1" i="1" dirty="0" smtClean="0"/>
              <a:t>any </a:t>
            </a:r>
            <a:r>
              <a:rPr lang="en-US" dirty="0" smtClean="0"/>
              <a:t>basis can deny students a FAPE under §504 or IDEA and if so, must be remedied (FAPE-based claim)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151" y="204124"/>
            <a:ext cx="8618125" cy="714434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Did the District Respond Appropriately?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151" y="1143001"/>
            <a:ext cx="8618125" cy="5320926"/>
          </a:xfrm>
        </p:spPr>
        <p:txBody>
          <a:bodyPr>
            <a:normAutofit lnSpcReduction="10000"/>
          </a:bodyPr>
          <a:lstStyle/>
          <a:p>
            <a:r>
              <a:rPr lang="en-US" b="1" i="1" dirty="0" smtClean="0"/>
              <a:t>C.L. </a:t>
            </a:r>
            <a:r>
              <a:rPr lang="en-US" b="1" i="1" dirty="0" err="1" smtClean="0"/>
              <a:t>v</a:t>
            </a:r>
            <a:r>
              <a:rPr lang="en-US" b="1" i="1" dirty="0" smtClean="0"/>
              <a:t>. Leander ISD</a:t>
            </a:r>
            <a:r>
              <a:rPr lang="en-US" b="1" dirty="0" smtClean="0"/>
              <a:t>, 62 IDELR 174 (</a:t>
            </a:r>
            <a:r>
              <a:rPr lang="en-US" b="1" dirty="0" err="1" smtClean="0"/>
              <a:t>W.D.Tex</a:t>
            </a:r>
            <a:r>
              <a:rPr lang="en-US" b="1" dirty="0" smtClean="0"/>
              <a:t>. 2013)</a:t>
            </a:r>
          </a:p>
          <a:p>
            <a:pPr>
              <a:buNone/>
            </a:pPr>
            <a:endParaRPr lang="en-US" sz="1000" b="1" dirty="0" smtClean="0"/>
          </a:p>
          <a:p>
            <a:pPr marL="684213" indent="-3175">
              <a:buNone/>
            </a:pPr>
            <a:r>
              <a:rPr lang="en-US" dirty="0" smtClean="0"/>
              <a:t>Court found evidence did not support allegation of “continuous harassment”</a:t>
            </a:r>
          </a:p>
          <a:p>
            <a:pPr marL="684213" indent="-3175">
              <a:buNone/>
            </a:pPr>
            <a:endParaRPr lang="en-US" sz="1000" dirty="0" smtClean="0"/>
          </a:p>
          <a:p>
            <a:pPr marL="684213" indent="-3175">
              <a:buNone/>
            </a:pPr>
            <a:r>
              <a:rPr lang="en-US" dirty="0" smtClean="0"/>
              <a:t>School responded “quickly, appropriately, and professionally”</a:t>
            </a:r>
          </a:p>
          <a:p>
            <a:pPr marL="684213" indent="-3175">
              <a:buNone/>
            </a:pPr>
            <a:endParaRPr lang="en-US" sz="1000" dirty="0" smtClean="0"/>
          </a:p>
          <a:p>
            <a:pPr marL="684213" indent="-3175">
              <a:buNone/>
            </a:pPr>
            <a:r>
              <a:rPr lang="en-US" dirty="0" smtClean="0"/>
              <a:t>Responses included discipline of harassers, calls to their parents, meetings with victim and parents, class discussions, and otherwise trying to quash any bullying of student</a:t>
            </a:r>
          </a:p>
          <a:p>
            <a:pPr marL="684213" indent="-3175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151" y="317526"/>
            <a:ext cx="8618125" cy="6146401"/>
          </a:xfrm>
        </p:spPr>
        <p:txBody>
          <a:bodyPr>
            <a:normAutofit/>
          </a:bodyPr>
          <a:lstStyle/>
          <a:p>
            <a:r>
              <a:rPr lang="en-US" b="1" i="1" dirty="0" smtClean="0"/>
              <a:t>M.A. </a:t>
            </a:r>
            <a:r>
              <a:rPr lang="en-US" b="1" i="1" dirty="0" err="1" smtClean="0"/>
              <a:t>v</a:t>
            </a:r>
            <a:r>
              <a:rPr lang="en-US" b="1" i="1" dirty="0" smtClean="0"/>
              <a:t>. Meridian Jt. Sch. Dist. No. 2</a:t>
            </a:r>
            <a:r>
              <a:rPr lang="en-US" b="1" dirty="0" smtClean="0"/>
              <a:t>, 60 IDELR 192 (</a:t>
            </a:r>
            <a:r>
              <a:rPr lang="en-US" b="1" dirty="0" err="1" smtClean="0"/>
              <a:t>D.Id</a:t>
            </a:r>
            <a:r>
              <a:rPr lang="en-US" b="1" dirty="0" smtClean="0"/>
              <a:t>. 2013)</a:t>
            </a:r>
          </a:p>
          <a:p>
            <a:pPr>
              <a:buNone/>
            </a:pPr>
            <a:endParaRPr lang="en-US" sz="1000" b="1" dirty="0" smtClean="0"/>
          </a:p>
          <a:p>
            <a:pPr marL="684213" indent="-3175">
              <a:buNone/>
            </a:pPr>
            <a:r>
              <a:rPr lang="en-US" dirty="0" smtClean="0"/>
              <a:t>Reviews circuit court opinions on deliberate indifference</a:t>
            </a:r>
          </a:p>
          <a:p>
            <a:pPr marL="684213" indent="-3175">
              <a:buNone/>
            </a:pPr>
            <a:endParaRPr lang="en-US" sz="1000" dirty="0" smtClean="0"/>
          </a:p>
          <a:p>
            <a:pPr marL="684213" indent="-3175">
              <a:buNone/>
            </a:pPr>
            <a:r>
              <a:rPr lang="en-US" b="1" dirty="0" smtClean="0"/>
              <a:t>Key</a:t>
            </a:r>
            <a:r>
              <a:rPr lang="en-US" dirty="0" smtClean="0"/>
              <a:t>: School knowledge of harm and failure to act</a:t>
            </a:r>
          </a:p>
          <a:p>
            <a:pPr marL="684213" indent="-3175">
              <a:buNone/>
            </a:pPr>
            <a:endParaRPr lang="en-US" sz="1000" dirty="0" smtClean="0"/>
          </a:p>
          <a:p>
            <a:pPr marL="684213" indent="-3175">
              <a:buNone/>
            </a:pPr>
            <a:r>
              <a:rPr lang="en-US" dirty="0" smtClean="0"/>
              <a:t>Test is not whether response is ultimately ineffective, but whether it is clearly unreasonable </a:t>
            </a:r>
            <a:r>
              <a:rPr lang="en-US" i="1" dirty="0" smtClean="0"/>
              <a:t>and subjects student to further harassment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151" y="272166"/>
            <a:ext cx="8618125" cy="6191762"/>
          </a:xfrm>
        </p:spPr>
        <p:txBody>
          <a:bodyPr>
            <a:normAutofit lnSpcReduction="10000"/>
          </a:bodyPr>
          <a:lstStyle/>
          <a:p>
            <a:r>
              <a:rPr lang="en-US" b="1" i="1" dirty="0" smtClean="0"/>
              <a:t>Kowalski </a:t>
            </a:r>
            <a:r>
              <a:rPr lang="en-US" b="1" i="1" dirty="0" err="1" smtClean="0"/>
              <a:t>v</a:t>
            </a:r>
            <a:r>
              <a:rPr lang="en-US" b="1" i="1" dirty="0" smtClean="0"/>
              <a:t>. Berkeley Co. </a:t>
            </a:r>
            <a:r>
              <a:rPr lang="en-US" b="1" i="1" dirty="0" err="1" smtClean="0"/>
              <a:t>Schs</a:t>
            </a:r>
            <a:r>
              <a:rPr lang="en-US" b="1" i="1" dirty="0" smtClean="0"/>
              <a:t>.</a:t>
            </a:r>
            <a:r>
              <a:rPr lang="en-US" b="1" dirty="0" smtClean="0"/>
              <a:t>, 111 LRP 51060 (4</a:t>
            </a:r>
            <a:r>
              <a:rPr lang="en-US" b="1" baseline="30000" dirty="0" smtClean="0"/>
              <a:t>th</a:t>
            </a:r>
            <a:r>
              <a:rPr lang="en-US" b="1" dirty="0" smtClean="0"/>
              <a:t> Cir. 2011)</a:t>
            </a:r>
            <a:r>
              <a:rPr lang="en-US" dirty="0" smtClean="0"/>
              <a:t>—Cyber-bullying case</a:t>
            </a:r>
            <a:endParaRPr lang="en-US" b="1" dirty="0" smtClean="0"/>
          </a:p>
          <a:p>
            <a:pPr>
              <a:buNone/>
            </a:pPr>
            <a:endParaRPr lang="en-US" sz="1000" b="1" dirty="0" smtClean="0"/>
          </a:p>
          <a:p>
            <a:pPr marL="684213" indent="-3175">
              <a:buNone/>
            </a:pPr>
            <a:r>
              <a:rPr lang="en-US" dirty="0" smtClean="0"/>
              <a:t>Senior who created a “slut herpes” web page to harass a particular girl sued for violation of Free Speech after being disciplined</a:t>
            </a:r>
          </a:p>
          <a:p>
            <a:pPr marL="684213" indent="-3175">
              <a:buNone/>
            </a:pPr>
            <a:endParaRPr lang="en-US" sz="1000" dirty="0" smtClean="0"/>
          </a:p>
          <a:p>
            <a:pPr marL="684213" indent="-3175">
              <a:buNone/>
            </a:pPr>
            <a:r>
              <a:rPr lang="en-US" dirty="0" smtClean="0"/>
              <a:t>Student argued her speech took place off campus and was not school-related</a:t>
            </a:r>
          </a:p>
          <a:p>
            <a:pPr marL="684213" indent="-3175">
              <a:buNone/>
            </a:pPr>
            <a:endParaRPr lang="en-US" sz="1000" dirty="0" smtClean="0"/>
          </a:p>
          <a:p>
            <a:pPr marL="684213" indent="-3175">
              <a:buNone/>
            </a:pPr>
            <a:r>
              <a:rPr lang="en-US" dirty="0" smtClean="0"/>
              <a:t>Court disagrees, finding that </a:t>
            </a:r>
            <a:r>
              <a:rPr lang="en-US" i="1" dirty="0" smtClean="0"/>
              <a:t>Tinker </a:t>
            </a:r>
            <a:r>
              <a:rPr lang="en-US" dirty="0" smtClean="0"/>
              <a:t>case balances students’ speech rights with schools’ needs to maintain proper discipline and environment conducive to learning</a:t>
            </a:r>
          </a:p>
          <a:p>
            <a:pPr marL="684213" indent="-3175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151" y="260826"/>
            <a:ext cx="8618125" cy="6203102"/>
          </a:xfrm>
        </p:spPr>
        <p:txBody>
          <a:bodyPr>
            <a:normAutofit lnSpcReduction="10000"/>
          </a:bodyPr>
          <a:lstStyle/>
          <a:p>
            <a:r>
              <a:rPr lang="en-US" b="1" i="1" dirty="0" smtClean="0"/>
              <a:t>Kowalski </a:t>
            </a:r>
            <a:r>
              <a:rPr lang="en-US" b="1" i="1" dirty="0" err="1" smtClean="0"/>
              <a:t>v</a:t>
            </a:r>
            <a:r>
              <a:rPr lang="en-US" b="1" i="1" dirty="0" smtClean="0"/>
              <a:t>. Berkeley Co. </a:t>
            </a:r>
            <a:r>
              <a:rPr lang="en-US" b="1" i="1" dirty="0" err="1" smtClean="0"/>
              <a:t>Schs</a:t>
            </a:r>
            <a:r>
              <a:rPr lang="en-US" b="1" i="1" dirty="0" smtClean="0"/>
              <a:t>.</a:t>
            </a:r>
            <a:r>
              <a:rPr lang="en-US" b="1" dirty="0" smtClean="0"/>
              <a:t>, 111 LRP 51060 (4</a:t>
            </a:r>
            <a:r>
              <a:rPr lang="en-US" b="1" baseline="30000" dirty="0" smtClean="0"/>
              <a:t>th</a:t>
            </a:r>
            <a:r>
              <a:rPr lang="en-US" b="1" dirty="0" smtClean="0"/>
              <a:t> Cir. 2011)</a:t>
            </a:r>
          </a:p>
          <a:p>
            <a:pPr>
              <a:buNone/>
            </a:pPr>
            <a:endParaRPr lang="en-US" sz="1000" b="1" dirty="0" smtClean="0"/>
          </a:p>
          <a:p>
            <a:pPr marL="684213" indent="-3175">
              <a:buNone/>
            </a:pPr>
            <a:r>
              <a:rPr lang="en-US" dirty="0" smtClean="0"/>
              <a:t>While student “pushed her computer’s keys in her home,” she knew the web page would reach the school and have impact at school (in fact, it was specifically meant to)</a:t>
            </a:r>
          </a:p>
          <a:p>
            <a:pPr marL="684213" indent="-3175">
              <a:buNone/>
            </a:pPr>
            <a:endParaRPr lang="en-US" sz="1000" dirty="0" smtClean="0"/>
          </a:p>
          <a:p>
            <a:pPr marL="684213" indent="-3175">
              <a:buNone/>
            </a:pPr>
            <a:r>
              <a:rPr lang="en-US" dirty="0" smtClean="0"/>
              <a:t>Schools have a right to restrict student speech if it materially interferes with proper discipline in the operation of the school</a:t>
            </a:r>
          </a:p>
          <a:p>
            <a:pPr marL="684213" indent="-3175">
              <a:buNone/>
            </a:pPr>
            <a:endParaRPr lang="en-US" sz="1000" dirty="0" smtClean="0"/>
          </a:p>
          <a:p>
            <a:pPr marL="684213" indent="-3175">
              <a:buNone/>
            </a:pPr>
            <a:r>
              <a:rPr lang="en-US" dirty="0" smtClean="0"/>
              <a:t>And, court noted OCR/ED letters indicating bullying as a major concern in schools</a:t>
            </a:r>
          </a:p>
          <a:p>
            <a:pPr marL="684213" indent="-3175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151" y="215464"/>
            <a:ext cx="8618125" cy="6248463"/>
          </a:xfrm>
        </p:spPr>
        <p:txBody>
          <a:bodyPr>
            <a:normAutofit/>
          </a:bodyPr>
          <a:lstStyle/>
          <a:p>
            <a:r>
              <a:rPr lang="en-US" b="1" i="1" dirty="0" smtClean="0"/>
              <a:t>Kowalski </a:t>
            </a:r>
            <a:r>
              <a:rPr lang="en-US" b="1" i="1" dirty="0" err="1" smtClean="0"/>
              <a:t>v</a:t>
            </a:r>
            <a:r>
              <a:rPr lang="en-US" b="1" i="1" dirty="0" smtClean="0"/>
              <a:t>. Berkeley Co. </a:t>
            </a:r>
            <a:r>
              <a:rPr lang="en-US" b="1" i="1" dirty="0" err="1" smtClean="0"/>
              <a:t>Schs</a:t>
            </a:r>
            <a:r>
              <a:rPr lang="en-US" b="1" i="1" dirty="0" smtClean="0"/>
              <a:t>.</a:t>
            </a:r>
            <a:r>
              <a:rPr lang="en-US" b="1" dirty="0" smtClean="0"/>
              <a:t>, 111 LRP 51060 (4</a:t>
            </a:r>
            <a:r>
              <a:rPr lang="en-US" b="1" baseline="30000" dirty="0" smtClean="0"/>
              <a:t>th</a:t>
            </a:r>
            <a:r>
              <a:rPr lang="en-US" b="1" dirty="0" smtClean="0"/>
              <a:t> Cir. 2011)</a:t>
            </a:r>
          </a:p>
          <a:p>
            <a:pPr>
              <a:buNone/>
            </a:pPr>
            <a:endParaRPr lang="en-US" sz="1000" b="1" dirty="0" smtClean="0"/>
          </a:p>
          <a:p>
            <a:pPr marL="684213" indent="-3175">
              <a:buNone/>
            </a:pPr>
            <a:r>
              <a:rPr lang="en-US" dirty="0" smtClean="0"/>
              <a:t>“School administrators must be able to prevent and punish harassment and bullying in order to provide a safe school environment conducive to learning”</a:t>
            </a:r>
          </a:p>
          <a:p>
            <a:pPr marL="684213" indent="-3175">
              <a:buNone/>
            </a:pPr>
            <a:endParaRPr lang="en-US" sz="1000" dirty="0" smtClean="0"/>
          </a:p>
          <a:p>
            <a:pPr marL="684213" indent="-3175">
              <a:buNone/>
            </a:pPr>
            <a:r>
              <a:rPr lang="en-US" dirty="0" smtClean="0"/>
              <a:t>In closing, court strongly admonishes student, calling her conduct “particularly mean-spirited and hateful” and questioning the lawsuit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151" y="238146"/>
            <a:ext cx="8618125" cy="6225782"/>
          </a:xfrm>
        </p:spPr>
        <p:txBody>
          <a:bodyPr>
            <a:normAutofit/>
          </a:bodyPr>
          <a:lstStyle/>
          <a:p>
            <a:r>
              <a:rPr lang="en-US" b="1" i="1" dirty="0" smtClean="0"/>
              <a:t>Kowalski </a:t>
            </a:r>
            <a:r>
              <a:rPr lang="en-US" b="1" i="1" dirty="0" err="1" smtClean="0"/>
              <a:t>v</a:t>
            </a:r>
            <a:r>
              <a:rPr lang="en-US" b="1" i="1" dirty="0" smtClean="0"/>
              <a:t>. Berkeley Co. </a:t>
            </a:r>
            <a:r>
              <a:rPr lang="en-US" b="1" i="1" dirty="0" err="1" smtClean="0"/>
              <a:t>Schs</a:t>
            </a:r>
            <a:r>
              <a:rPr lang="en-US" b="1" i="1" dirty="0" smtClean="0"/>
              <a:t>.</a:t>
            </a:r>
            <a:r>
              <a:rPr lang="en-US" b="1" dirty="0" smtClean="0"/>
              <a:t>, 111 LRP 51060 (4</a:t>
            </a:r>
            <a:r>
              <a:rPr lang="en-US" b="1" baseline="30000" dirty="0" smtClean="0"/>
              <a:t>th</a:t>
            </a:r>
            <a:r>
              <a:rPr lang="en-US" b="1" dirty="0" smtClean="0"/>
              <a:t> Cir. 2011)</a:t>
            </a:r>
          </a:p>
          <a:p>
            <a:pPr>
              <a:buNone/>
            </a:pPr>
            <a:endParaRPr lang="en-US" sz="1000" b="1" dirty="0" smtClean="0"/>
          </a:p>
          <a:p>
            <a:pPr marL="684213" indent="-3175">
              <a:buNone/>
            </a:pPr>
            <a:r>
              <a:rPr lang="en-US" i="1" dirty="0" smtClean="0"/>
              <a:t>Policy lesson</a:t>
            </a:r>
            <a:r>
              <a:rPr lang="en-US" dirty="0" smtClean="0"/>
              <a:t>—School anti-harassment policies may need to include notice that certain off-campus “</a:t>
            </a:r>
            <a:r>
              <a:rPr lang="en-US" dirty="0" err="1" smtClean="0"/>
              <a:t>e</a:t>
            </a:r>
            <a:r>
              <a:rPr lang="en-US" dirty="0" smtClean="0"/>
              <a:t>-conduct” may lead to </a:t>
            </a:r>
            <a:r>
              <a:rPr lang="en-US" smtClean="0"/>
              <a:t>disciplinary action…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151" y="0"/>
            <a:ext cx="8661537" cy="1082842"/>
          </a:xfrm>
        </p:spPr>
        <p:txBody>
          <a:bodyPr/>
          <a:lstStyle/>
          <a:p>
            <a:pPr algn="l"/>
            <a:r>
              <a:rPr lang="en-US" b="1" dirty="0" smtClean="0"/>
              <a:t>October 2014 OCR Guidance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151" y="1082842"/>
            <a:ext cx="8661537" cy="5574632"/>
          </a:xfrm>
        </p:spPr>
        <p:txBody>
          <a:bodyPr/>
          <a:lstStyle/>
          <a:p>
            <a:r>
              <a:rPr lang="en-US" b="1" dirty="0" smtClean="0"/>
              <a:t>Disability-Based Harassment Points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sz="1000" dirty="0" smtClean="0"/>
          </a:p>
          <a:p>
            <a:pPr marL="914400" indent="-4763">
              <a:buNone/>
            </a:pPr>
            <a:r>
              <a:rPr lang="en-US" dirty="0" smtClean="0"/>
              <a:t>If school knows or should know of conduct, it has a duty to investigate</a:t>
            </a:r>
          </a:p>
          <a:p>
            <a:pPr marL="914400" indent="-4763">
              <a:buNone/>
            </a:pPr>
            <a:endParaRPr lang="en-US" sz="1000" dirty="0" smtClean="0"/>
          </a:p>
          <a:p>
            <a:pPr marL="914400" indent="-4763">
              <a:buNone/>
            </a:pPr>
            <a:r>
              <a:rPr lang="en-US" dirty="0" smtClean="0"/>
              <a:t>If harassment creates a “</a:t>
            </a:r>
            <a:r>
              <a:rPr lang="en-US" b="1" dirty="0" smtClean="0"/>
              <a:t>hostile environment</a:t>
            </a:r>
            <a:r>
              <a:rPr lang="en-US" dirty="0" smtClean="0"/>
              <a:t>,” school must take action</a:t>
            </a:r>
          </a:p>
          <a:p>
            <a:pPr marL="914400" indent="-4763">
              <a:buNone/>
            </a:pPr>
            <a:endParaRPr lang="en-US" sz="1000" dirty="0" smtClean="0"/>
          </a:p>
          <a:p>
            <a:pPr marL="914400" indent="-4763">
              <a:buNone/>
            </a:pPr>
            <a:r>
              <a:rPr lang="en-US" dirty="0" smtClean="0"/>
              <a:t>“</a:t>
            </a:r>
            <a:r>
              <a:rPr lang="en-US" b="1" dirty="0" smtClean="0"/>
              <a:t>Hostile environment</a:t>
            </a:r>
            <a:r>
              <a:rPr lang="en-US" dirty="0" smtClean="0"/>
              <a:t>” means the conduct interferes with a student’s ability to participate in, and benefit from, program activities or opportunities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151" y="249485"/>
            <a:ext cx="8661537" cy="6407989"/>
          </a:xfrm>
        </p:spPr>
        <p:txBody>
          <a:bodyPr/>
          <a:lstStyle/>
          <a:p>
            <a:r>
              <a:rPr lang="en-US" b="1" dirty="0" smtClean="0"/>
              <a:t>Disability-Based Harassment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sz="1000" dirty="0" smtClean="0"/>
          </a:p>
          <a:p>
            <a:pPr marL="914400" indent="-4763">
              <a:buNone/>
            </a:pPr>
            <a:r>
              <a:rPr lang="en-US" dirty="0" smtClean="0"/>
              <a:t>Broad Overview of Required School Actions:</a:t>
            </a:r>
            <a:endParaRPr lang="en-US" sz="1000" dirty="0" smtClean="0"/>
          </a:p>
          <a:p>
            <a:pPr marL="914400" indent="-4763">
              <a:buNone/>
            </a:pPr>
            <a:endParaRPr lang="en-US" sz="1000" dirty="0" smtClean="0"/>
          </a:p>
          <a:p>
            <a:pPr marL="1381125" indent="-4763">
              <a:buNone/>
            </a:pPr>
            <a:r>
              <a:rPr lang="en-US" dirty="0" smtClean="0"/>
              <a:t>End the conduct</a:t>
            </a:r>
          </a:p>
          <a:p>
            <a:pPr marL="1381125" indent="-4763">
              <a:buNone/>
            </a:pPr>
            <a:r>
              <a:rPr lang="en-US" dirty="0" smtClean="0"/>
              <a:t>Eliminate hostile environment</a:t>
            </a:r>
          </a:p>
          <a:p>
            <a:pPr marL="1381125" indent="-4763">
              <a:buNone/>
            </a:pPr>
            <a:r>
              <a:rPr lang="en-US" dirty="0" smtClean="0"/>
              <a:t>Prevent recurrence of conduct</a:t>
            </a:r>
          </a:p>
          <a:p>
            <a:pPr marL="1381125" indent="-4763">
              <a:buNone/>
            </a:pPr>
            <a:r>
              <a:rPr lang="en-US" dirty="0" smtClean="0"/>
              <a:t>Remedy negative effects, if any</a:t>
            </a:r>
          </a:p>
          <a:p>
            <a:pPr marL="1381125" indent="-4763">
              <a:buNone/>
            </a:pPr>
            <a:endParaRPr lang="en-US" sz="1000" dirty="0" smtClean="0"/>
          </a:p>
          <a:p>
            <a:pPr marL="914400" indent="-4763">
              <a:buNone/>
            </a:pPr>
            <a:r>
              <a:rPr lang="en-US" dirty="0" smtClean="0"/>
              <a:t>Failure to appropriately respond violates §504 (a form of discrimination)—can lead to OCR complaints and §504 money lawsuits (which are increasingly common)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774" y="249485"/>
            <a:ext cx="8740914" cy="6407989"/>
          </a:xfrm>
        </p:spPr>
        <p:txBody>
          <a:bodyPr>
            <a:normAutofit/>
          </a:bodyPr>
          <a:lstStyle/>
          <a:p>
            <a:r>
              <a:rPr lang="en-US" b="1" dirty="0" smtClean="0"/>
              <a:t>Other Harassment and Denial of FAPE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sz="1000" dirty="0" smtClean="0"/>
          </a:p>
          <a:p>
            <a:pPr marL="914400" indent="-4763">
              <a:buNone/>
            </a:pPr>
            <a:r>
              <a:rPr lang="en-US" dirty="0" smtClean="0"/>
              <a:t>Regardless of reason, harassment can impact education to the point it denies the student a FAPE</a:t>
            </a:r>
          </a:p>
          <a:p>
            <a:pPr marL="914400" indent="-4763">
              <a:buNone/>
            </a:pPr>
            <a:endParaRPr lang="en-US" sz="1000" dirty="0" smtClean="0"/>
          </a:p>
          <a:p>
            <a:pPr marL="914400" indent="-4763">
              <a:buNone/>
            </a:pPr>
            <a:r>
              <a:rPr lang="en-US" dirty="0" smtClean="0"/>
              <a:t>IEP teams/§504 Committees must address any negative effects of bullying through changes in IEPs/§504 Plans</a:t>
            </a:r>
          </a:p>
          <a:p>
            <a:pPr marL="914400" indent="-4763">
              <a:buNone/>
            </a:pPr>
            <a:endParaRPr lang="en-US" sz="1000" dirty="0" smtClean="0"/>
          </a:p>
          <a:p>
            <a:pPr marL="914400" indent="-4763">
              <a:buNone/>
            </a:pPr>
            <a:r>
              <a:rPr lang="en-US" dirty="0" smtClean="0"/>
              <a:t>Watch for drops in grades, behaviors, increased absences, outbursts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151" y="136083"/>
            <a:ext cx="8618125" cy="1464117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Outline of the OCR/ED Disability Harassment Standard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151" y="1752600"/>
            <a:ext cx="8618125" cy="4711327"/>
          </a:xfrm>
        </p:spPr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Once district on notice of possible disability-based harassment, it must </a:t>
            </a:r>
            <a:r>
              <a:rPr lang="en-US" b="1" dirty="0" smtClean="0"/>
              <a:t>investigate and respond </a:t>
            </a:r>
            <a:r>
              <a:rPr lang="en-US" dirty="0" smtClean="0"/>
              <a:t>appropriately</a:t>
            </a:r>
          </a:p>
          <a:p>
            <a:pPr marL="514350" indent="-514350">
              <a:buNone/>
            </a:pPr>
            <a:endParaRPr lang="en-US" sz="1200" dirty="0" smtClean="0"/>
          </a:p>
          <a:p>
            <a:pPr marL="514350" indent="-514350">
              <a:buAutoNum type="arabicPeriod"/>
            </a:pPr>
            <a:r>
              <a:rPr lang="en-US" dirty="0" smtClean="0"/>
              <a:t>If (A) conduct is sufficiently serious as to deny or limit student’s ability to participate or benefit from program (“</a:t>
            </a:r>
            <a:r>
              <a:rPr lang="en-US" b="1" dirty="0" smtClean="0"/>
              <a:t>hostile environment</a:t>
            </a:r>
            <a:r>
              <a:rPr lang="en-US" dirty="0" smtClean="0"/>
              <a:t>”), (B) </a:t>
            </a:r>
            <a:r>
              <a:rPr lang="en-US" b="1" dirty="0" smtClean="0"/>
              <a:t>district knew</a:t>
            </a:r>
            <a:r>
              <a:rPr lang="en-US" dirty="0" smtClean="0"/>
              <a:t> or should have known about conduct, and (C) </a:t>
            </a:r>
            <a:r>
              <a:rPr lang="en-US" b="1" dirty="0" smtClean="0"/>
              <a:t>district failed to take appropriate responsive action</a:t>
            </a:r>
            <a:r>
              <a:rPr lang="en-US" dirty="0" smtClean="0"/>
              <a:t>, then a violation of §504/ADA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151" y="147423"/>
            <a:ext cx="8618125" cy="1452777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Outline of the OCR/ED Disability Harassment Standard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151" y="1752600"/>
            <a:ext cx="8618125" cy="4711327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en-US" dirty="0" smtClean="0"/>
              <a:t>3.	If a </a:t>
            </a:r>
            <a:r>
              <a:rPr lang="en-US" b="1" dirty="0" smtClean="0"/>
              <a:t>district employee</a:t>
            </a:r>
            <a:r>
              <a:rPr lang="en-US" dirty="0" smtClean="0"/>
              <a:t>, in carrying out their responsibilities, engages in disability harassment sufficiently serious to deny or limit a student’s ability to participate or benefit in program, district is responsible whether or not it has notice</a:t>
            </a:r>
          </a:p>
          <a:p>
            <a:pPr marL="514350" indent="-514350">
              <a:buNone/>
            </a:pPr>
            <a:endParaRPr lang="en-US" sz="1200" dirty="0" smtClean="0"/>
          </a:p>
          <a:p>
            <a:pPr marL="514350" indent="-514350">
              <a:buAutoNum type="arabicPeriod" startAt="4"/>
            </a:pPr>
            <a:r>
              <a:rPr lang="en-US" dirty="0" smtClean="0"/>
              <a:t>Appropriateness of responsive action is assessed on whether it is </a:t>
            </a:r>
            <a:r>
              <a:rPr lang="en-US" b="1" dirty="0" smtClean="0"/>
              <a:t>prompt, thorough, and effective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2966</Words>
  <Application>Microsoft Office PowerPoint</Application>
  <PresentationFormat>On-screen Show (4:3)</PresentationFormat>
  <Paragraphs>294</Paragraphs>
  <Slides>45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8" baseType="lpstr">
      <vt:lpstr>Arial</vt:lpstr>
      <vt:lpstr>Calibri</vt:lpstr>
      <vt:lpstr>Office Theme</vt:lpstr>
      <vt:lpstr>Bullying and Harassment of Students with Disabilities: USDOE Guidance, Court Analysis, Local Policy Ideas</vt:lpstr>
      <vt:lpstr>PowerPoint Presentation</vt:lpstr>
      <vt:lpstr>PowerPoint Presentation</vt:lpstr>
      <vt:lpstr>October 2014 OCR Guidance</vt:lpstr>
      <vt:lpstr>October 2014 OCR Guidance</vt:lpstr>
      <vt:lpstr>PowerPoint Presentation</vt:lpstr>
      <vt:lpstr>PowerPoint Presentation</vt:lpstr>
      <vt:lpstr>Outline of the OCR/ED Disability Harassment Standard</vt:lpstr>
      <vt:lpstr>Outline of the OCR/ED Disability Harassment Standard</vt:lpstr>
      <vt:lpstr>Outline of the OCR/ED Disability Harassment Standard</vt:lpstr>
      <vt:lpstr>Overall Landscape in Federal Courts</vt:lpstr>
      <vt:lpstr>Overall Landscape in Federal Courts</vt:lpstr>
      <vt:lpstr>Available Legal Theories</vt:lpstr>
      <vt:lpstr>Available Legal Theories</vt:lpstr>
      <vt:lpstr>Examples of §1983/14th Amd Claim</vt:lpstr>
      <vt:lpstr>PowerPoint Presentation</vt:lpstr>
      <vt:lpstr>PowerPoint Presentation</vt:lpstr>
      <vt:lpstr>PowerPoint Presentation</vt:lpstr>
      <vt:lpstr>The “Deliberate Indifference” Claim</vt:lpstr>
      <vt:lpstr>The “Deliberate Indifference” Claim</vt:lpstr>
      <vt:lpstr>General Deliberate Indifference Cases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Was Harassment Disability-Based?</vt:lpstr>
      <vt:lpstr>Was Harassment Disability-Based?</vt:lpstr>
      <vt:lpstr>PowerPoint Presentation</vt:lpstr>
      <vt:lpstr>Was Hostile Environment Created?</vt:lpstr>
      <vt:lpstr>Was Hostile Environment Created?</vt:lpstr>
      <vt:lpstr>Did the District Know?</vt:lpstr>
      <vt:lpstr>Did the District Know?</vt:lpstr>
      <vt:lpstr>PowerPoint Presentation</vt:lpstr>
      <vt:lpstr>Did the District Respond Appropriately?</vt:lpstr>
      <vt:lpstr>Did the District Respond Appropriately?</vt:lpstr>
      <vt:lpstr>Did the District Respond Appropriately?</vt:lpstr>
      <vt:lpstr>PowerPoint Presentation</vt:lpstr>
      <vt:lpstr>Did the District Respond Appropriately?</vt:lpstr>
      <vt:lpstr>Did the District Respond Appropriately?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Bullying of Students with Disabilities: New Guidance, Case Lessons &amp; Policy Ideas</dc:title>
  <dc:creator>Jose Martin</dc:creator>
  <cp:lastModifiedBy>Saynisch, Heike M.  DPI</cp:lastModifiedBy>
  <cp:revision>13</cp:revision>
  <dcterms:created xsi:type="dcterms:W3CDTF">2015-09-21T14:42:13Z</dcterms:created>
  <dcterms:modified xsi:type="dcterms:W3CDTF">2016-10-13T18:18:46Z</dcterms:modified>
</cp:coreProperties>
</file>