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5"/>
  </p:notesMasterIdLst>
  <p:sldIdLst>
    <p:sldId id="331" r:id="rId2"/>
    <p:sldId id="323" r:id="rId3"/>
    <p:sldId id="328" r:id="rId4"/>
    <p:sldId id="332" r:id="rId5"/>
    <p:sldId id="329" r:id="rId6"/>
    <p:sldId id="336" r:id="rId7"/>
    <p:sldId id="326" r:id="rId8"/>
    <p:sldId id="335" r:id="rId9"/>
    <p:sldId id="337" r:id="rId10"/>
    <p:sldId id="343" r:id="rId11"/>
    <p:sldId id="342" r:id="rId12"/>
    <p:sldId id="334" r:id="rId13"/>
    <p:sldId id="34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Questrial" panose="020B0604020202020204" charset="0"/>
      <p:regular r:id="rId20"/>
    </p:embeddedFont>
    <p:embeddedFont>
      <p:font typeface="Garamond" panose="020204040303010108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6345AE-8FBF-4FE8-BD68-A77ACFFAB22B}">
  <a:tblStyle styleId="{7F6345AE-8FBF-4FE8-BD68-A77ACFFAB22B}" styleName="Table_0">
    <a:wholeTbl>
      <a:tcTxStyle b="off" i="off">
        <a:font>
          <a:latin typeface="Futura Bk"/>
          <a:ea typeface="Futura Bk"/>
          <a:cs typeface="Futura Bk"/>
        </a:font>
        <a:schemeClr val="lt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p:cViewPr varScale="1">
        <p:scale>
          <a:sx n="109" d="100"/>
          <a:sy n="109" d="100"/>
        </p:scale>
        <p:origin x="61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32578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Good morning everyone</a:t>
            </a:r>
          </a:p>
          <a:p>
            <a:r>
              <a:rPr lang="en-US" sz="1200" b="0" i="0" u="none" strike="noStrike" kern="1200" cap="none" dirty="0" smtClean="0">
                <a:solidFill>
                  <a:schemeClr val="dk1"/>
                </a:solidFill>
                <a:effectLst/>
                <a:latin typeface="Calibri"/>
                <a:ea typeface="Calibri"/>
                <a:cs typeface="Calibri"/>
                <a:sym typeface="Calibri"/>
              </a:rPr>
              <a:t>Thank you for joining us for the Transition Readiness Grant Webinar. I am Barb Van Haren, Director on the Special Education Team at the Wisconsin Department of Public Instruction. And with me is Nancy Molfenter, Transition Consultant for the special education team at DPI</a:t>
            </a:r>
          </a:p>
          <a:p>
            <a:r>
              <a:rPr lang="en-US" sz="1200" b="0" i="0" u="none" strike="noStrike" kern="1200" cap="none" dirty="0" smtClean="0">
                <a:solidFill>
                  <a:schemeClr val="dk1"/>
                </a:solidFill>
                <a:effectLst/>
                <a:latin typeface="Calibri"/>
                <a:ea typeface="Calibri"/>
                <a:cs typeface="Calibri"/>
                <a:sym typeface="Calibri"/>
              </a:rPr>
              <a:t>On behalf of Dr. Evers State Superintendent of Public Instruction we are very pleased to announce the new Transition Readiness Grant opportunity. As you know Dr. Evers’ vision is Every Student a Graduate: College and Career Ready.  We want all students in Wisconsin to graduate from high school academically prepared and socially and emotionally competent by possessing and demonstrating the necessary knowledge, skills and habits. This holds true for students with IEPs.</a:t>
            </a:r>
          </a:p>
          <a:p>
            <a:r>
              <a:rPr lang="en-US" sz="1200" b="0" i="0" u="none" strike="noStrike" kern="1200" cap="none" dirty="0" smtClean="0">
                <a:solidFill>
                  <a:schemeClr val="dk1"/>
                </a:solidFill>
                <a:effectLst/>
                <a:latin typeface="Calibri"/>
                <a:ea typeface="Calibri"/>
                <a:cs typeface="Calibri"/>
                <a:sym typeface="Calibri"/>
              </a:rPr>
              <a:t>The Transition Readiness Grant is the result of a grassroots effort to increase post-secondary opportunities for students with disabilities across the state of Wisconsin. Students who have work experience during high school are twice as likely to have a job and will earn more money after they graduate.</a:t>
            </a:r>
          </a:p>
          <a:p>
            <a:r>
              <a:rPr lang="en-US" sz="1200" b="0" i="0" u="none" strike="noStrike" kern="1200" cap="none" dirty="0" smtClean="0">
                <a:solidFill>
                  <a:schemeClr val="dk1"/>
                </a:solidFill>
                <a:effectLst/>
                <a:latin typeface="Calibri"/>
                <a:ea typeface="Calibri"/>
                <a:cs typeface="Calibri"/>
                <a:sym typeface="Calibri"/>
              </a:rPr>
              <a:t>This new state grant program is aimed at transition service delivery with the goal of competitive employment for students with disabilities. The Transition Readiness Grant program was funded with a state appropriation beginning in FY19 at $1,500,000.00.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049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The Transition Readiness Grants will be booked in Fund 27, with a state-assigned project code that will not be 011 (state categorical aid) or 019 (non-aidable). Project 011 and 019 expenditures are the only expenditures pulled into the IDEA MOE calculation, so the state funded transition grant expenditures will not increase the LEA’s local MOE level. The state grant revenue received should offset any expenditures coded to this new state grant project code and thus would not impact the LEA’s Fund 10 to Fund 27 transfer.</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The “Transition Incentive” aid is not tied to any expenditures. The source code is 697 and this is not a revenue source that is pulled into the IDEA MOE calculation, so it will not offset any project 011 or 019 expenditure levels.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823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000" b="0"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2pPr>
            <a:lvl3pPr marL="0" marR="0" lvl="2" indent="0"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3pPr>
            <a:lvl4pPr marL="0" marR="0" lvl="3" indent="0"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4pPr>
            <a:lvl5pPr marL="0" marR="0" lvl="4" indent="0"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5pPr>
            <a:lvl6pPr marL="457200" marR="0" lvl="5" indent="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body" idx="1"/>
          </p:nvPr>
        </p:nvSpPr>
        <p:spPr>
          <a:xfrm>
            <a:off x="609600" y="1600201"/>
            <a:ext cx="109728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lt1"/>
              </a:buClr>
              <a:buSzPts val="2000"/>
              <a:buFont typeface="Arial"/>
              <a:buChar char="•"/>
              <a:defRPr sz="2000" b="0" i="0" u="none" strike="noStrike" cap="none">
                <a:solidFill>
                  <a:schemeClr val="lt1"/>
                </a:solidFill>
                <a:latin typeface="Questrial"/>
                <a:ea typeface="Questrial"/>
                <a:cs typeface="Questrial"/>
                <a:sym typeface="Questrial"/>
              </a:defRPr>
            </a:lvl6pPr>
            <a:lvl7pPr marL="2971800" marR="0" lvl="6" indent="-101600" algn="l" rtl="0">
              <a:spcBef>
                <a:spcPts val="400"/>
              </a:spcBef>
              <a:buClr>
                <a:schemeClr val="lt1"/>
              </a:buClr>
              <a:buSzPts val="2000"/>
              <a:buFont typeface="Arial"/>
              <a:buChar char="•"/>
              <a:defRPr sz="2000" b="0" i="0" u="none" strike="noStrike" cap="none">
                <a:solidFill>
                  <a:schemeClr val="lt1"/>
                </a:solidFill>
                <a:latin typeface="Questrial"/>
                <a:ea typeface="Questrial"/>
                <a:cs typeface="Questrial"/>
                <a:sym typeface="Questrial"/>
              </a:defRPr>
            </a:lvl7pPr>
            <a:lvl8pPr marL="3429000" marR="0" lvl="7" indent="-101600" algn="l" rtl="0">
              <a:spcBef>
                <a:spcPts val="400"/>
              </a:spcBef>
              <a:buClr>
                <a:schemeClr val="lt1"/>
              </a:buClr>
              <a:buSzPts val="2000"/>
              <a:buFont typeface="Arial"/>
              <a:buChar char="•"/>
              <a:defRPr sz="2000" b="0" i="0" u="none" strike="noStrike" cap="none">
                <a:solidFill>
                  <a:schemeClr val="lt1"/>
                </a:solidFill>
                <a:latin typeface="Questrial"/>
                <a:ea typeface="Questrial"/>
                <a:cs typeface="Questrial"/>
                <a:sym typeface="Questrial"/>
              </a:defRPr>
            </a:lvl8pPr>
            <a:lvl9pPr marL="3886200" marR="0" lvl="8" indent="-101600" algn="l" rtl="0">
              <a:spcBef>
                <a:spcPts val="400"/>
              </a:spcBef>
              <a:buClr>
                <a:schemeClr val="lt1"/>
              </a:buClr>
              <a:buSzPts val="2000"/>
              <a:buFont typeface="Arial"/>
              <a:buChar char="•"/>
              <a:defRPr sz="2000" b="0" i="0" u="none" strike="noStrike" cap="none">
                <a:solidFill>
                  <a:schemeClr val="lt1"/>
                </a:solidFill>
                <a:latin typeface="Questrial"/>
                <a:ea typeface="Questrial"/>
                <a:cs typeface="Questrial"/>
                <a:sym typeface="Questrial"/>
              </a:defRPr>
            </a:lvl9pPr>
          </a:lstStyle>
          <a:p>
            <a:endParaRPr/>
          </a:p>
        </p:txBody>
      </p:sp>
      <p:sp>
        <p:nvSpPr>
          <p:cNvPr id="19" name="Shape 19"/>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lt1"/>
                </a:solidFill>
                <a:latin typeface="Questrial"/>
                <a:ea typeface="Questrial"/>
                <a:cs typeface="Questrial"/>
                <a:sym typeface="Questrial"/>
              </a:defRPr>
            </a:lvl1pPr>
            <a:lvl2pPr marL="457200" marR="0" lvl="1" indent="0" algn="l" rtl="0">
              <a:spcBef>
                <a:spcPts val="0"/>
              </a:spcBef>
              <a:buSzPts val="1400"/>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SzPts val="1400"/>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SzPts val="1400"/>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SzPts val="1400"/>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SzPts val="1400"/>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SzPts val="1400"/>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SzPts val="1400"/>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SzPts val="1400"/>
              <a:buNone/>
              <a:defRPr sz="1800" b="0" i="0" u="none" strike="noStrike" cap="none">
                <a:solidFill>
                  <a:schemeClr val="lt1"/>
                </a:solidFill>
                <a:latin typeface="Questrial"/>
                <a:ea typeface="Questrial"/>
                <a:cs typeface="Questrial"/>
                <a:sym typeface="Questrial"/>
              </a:defRPr>
            </a:lvl9pPr>
          </a:lstStyle>
          <a:p>
            <a:endParaRPr dirty="0"/>
          </a:p>
        </p:txBody>
      </p:sp>
      <p:sp>
        <p:nvSpPr>
          <p:cNvPr id="20" name="Shape 20"/>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chemeClr val="lt1"/>
                </a:solidFill>
                <a:latin typeface="Questrial"/>
                <a:ea typeface="Questrial"/>
                <a:cs typeface="Questrial"/>
                <a:sym typeface="Questrial"/>
              </a:defRPr>
            </a:lvl1pPr>
            <a:lvl2pPr marL="457200" marR="0" lvl="1" indent="0" algn="l" rtl="0">
              <a:spcBef>
                <a:spcPts val="0"/>
              </a:spcBef>
              <a:buSzPts val="1400"/>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SzPts val="1400"/>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SzPts val="1400"/>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SzPts val="1400"/>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SzPts val="1400"/>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SzPts val="1400"/>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SzPts val="1400"/>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SzPts val="1400"/>
              <a:buNone/>
              <a:defRPr sz="1800" b="0" i="0" u="none" strike="noStrike" cap="none">
                <a:solidFill>
                  <a:schemeClr val="lt1"/>
                </a:solidFill>
                <a:latin typeface="Questrial"/>
                <a:ea typeface="Questrial"/>
                <a:cs typeface="Questrial"/>
                <a:sym typeface="Questrial"/>
              </a:defRPr>
            </a:lvl9pPr>
          </a:lstStyle>
          <a:p>
            <a:endParaRPr dirty="0"/>
          </a:p>
        </p:txBody>
      </p:sp>
      <p:sp>
        <p:nvSpPr>
          <p:cNvPr id="21" name="Shape 21"/>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FFFFFF"/>
                </a:solidFill>
                <a:latin typeface="Questrial"/>
                <a:ea typeface="Questrial"/>
                <a:cs typeface="Questrial"/>
                <a:sym typeface="Questrial"/>
              </a:rPr>
              <a:t>‹#›</a:t>
            </a:fld>
            <a:endParaRPr lang="en-US" sz="1200" b="0" i="0" u="none" strike="noStrike" cap="none" dirty="0">
              <a:solidFill>
                <a:srgbClr val="FFFFFF"/>
              </a:solidFill>
              <a:latin typeface="Questrial"/>
              <a:ea typeface="Questrial"/>
              <a:cs typeface="Questrial"/>
              <a:sym typeface="Questrial"/>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mt="76000"/>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4000" b="0" i="0" u="none" strike="noStrike" cap="none">
                <a:solidFill>
                  <a:schemeClr val="lt1"/>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2pPr>
            <a:lvl3pPr marL="0" marR="0" lvl="2" indent="0"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3pPr>
            <a:lvl4pPr marL="0" marR="0" lvl="3" indent="0"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4pPr>
            <a:lvl5pPr marL="0" marR="0" lvl="4" indent="0"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5pPr>
            <a:lvl6pPr marL="457200" marR="0" lvl="5" indent="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609600" y="1600201"/>
            <a:ext cx="109728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lt1"/>
              </a:buClr>
              <a:buSzPts val="2000"/>
              <a:buFont typeface="Arial"/>
              <a:buChar char="•"/>
              <a:defRPr sz="2000" b="0" i="0" u="none" strike="noStrike" cap="none">
                <a:solidFill>
                  <a:schemeClr val="lt1"/>
                </a:solidFill>
                <a:latin typeface="Questrial"/>
                <a:ea typeface="Questrial"/>
                <a:cs typeface="Questrial"/>
                <a:sym typeface="Questrial"/>
              </a:defRPr>
            </a:lvl6pPr>
            <a:lvl7pPr marL="2971800" marR="0" lvl="6" indent="-101600" algn="l" rtl="0">
              <a:spcBef>
                <a:spcPts val="400"/>
              </a:spcBef>
              <a:buClr>
                <a:schemeClr val="lt1"/>
              </a:buClr>
              <a:buSzPts val="2000"/>
              <a:buFont typeface="Arial"/>
              <a:buChar char="•"/>
              <a:defRPr sz="2000" b="0" i="0" u="none" strike="noStrike" cap="none">
                <a:solidFill>
                  <a:schemeClr val="lt1"/>
                </a:solidFill>
                <a:latin typeface="Questrial"/>
                <a:ea typeface="Questrial"/>
                <a:cs typeface="Questrial"/>
                <a:sym typeface="Questrial"/>
              </a:defRPr>
            </a:lvl7pPr>
            <a:lvl8pPr marL="3429000" marR="0" lvl="7" indent="-101600" algn="l" rtl="0">
              <a:spcBef>
                <a:spcPts val="400"/>
              </a:spcBef>
              <a:buClr>
                <a:schemeClr val="lt1"/>
              </a:buClr>
              <a:buSzPts val="2000"/>
              <a:buFont typeface="Arial"/>
              <a:buChar char="•"/>
              <a:defRPr sz="2000" b="0" i="0" u="none" strike="noStrike" cap="none">
                <a:solidFill>
                  <a:schemeClr val="lt1"/>
                </a:solidFill>
                <a:latin typeface="Questrial"/>
                <a:ea typeface="Questrial"/>
                <a:cs typeface="Questrial"/>
                <a:sym typeface="Questrial"/>
              </a:defRPr>
            </a:lvl8pPr>
            <a:lvl9pPr marL="3886200" marR="0" lvl="8" indent="-101600" algn="l" rtl="0">
              <a:spcBef>
                <a:spcPts val="400"/>
              </a:spcBef>
              <a:buClr>
                <a:schemeClr val="lt1"/>
              </a:buClr>
              <a:buSzPts val="2000"/>
              <a:buFont typeface="Arial"/>
              <a:buChar char="•"/>
              <a:defRPr sz="2000" b="0" i="0" u="none" strike="noStrike" cap="none">
                <a:solidFill>
                  <a:schemeClr val="lt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609600" y="6356351"/>
            <a:ext cx="28448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chemeClr val="lt1"/>
                </a:solidFill>
                <a:latin typeface="Questrial"/>
                <a:ea typeface="Questrial"/>
                <a:cs typeface="Questrial"/>
                <a:sym typeface="Questrial"/>
              </a:defRPr>
            </a:lvl1pPr>
            <a:lvl2pPr marL="457200" marR="0" lvl="1" indent="0" algn="l" rtl="0">
              <a:spcBef>
                <a:spcPts val="0"/>
              </a:spcBef>
              <a:buSzPts val="1400"/>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SzPts val="1400"/>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SzPts val="1400"/>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SzPts val="1400"/>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SzPts val="1400"/>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SzPts val="1400"/>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SzPts val="1400"/>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SzPts val="1400"/>
              <a:buNone/>
              <a:defRPr sz="1800" b="0" i="0" u="none" strike="noStrike" cap="none">
                <a:solidFill>
                  <a:schemeClr val="lt1"/>
                </a:solidFill>
                <a:latin typeface="Questrial"/>
                <a:ea typeface="Questrial"/>
                <a:cs typeface="Questrial"/>
                <a:sym typeface="Questrial"/>
              </a:defRPr>
            </a:lvl9pPr>
          </a:lstStyle>
          <a:p>
            <a:endParaRPr dirty="0"/>
          </a:p>
        </p:txBody>
      </p:sp>
      <p:sp>
        <p:nvSpPr>
          <p:cNvPr id="13" name="Shape 13"/>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chemeClr val="lt1"/>
                </a:solidFill>
                <a:latin typeface="Questrial"/>
                <a:ea typeface="Questrial"/>
                <a:cs typeface="Questrial"/>
                <a:sym typeface="Questrial"/>
              </a:defRPr>
            </a:lvl1pPr>
            <a:lvl2pPr marL="457200" marR="0" lvl="1" indent="0" algn="l" rtl="0">
              <a:spcBef>
                <a:spcPts val="0"/>
              </a:spcBef>
              <a:buSzPts val="1400"/>
              <a:buNone/>
              <a:defRPr sz="1800" b="0" i="0" u="none" strike="noStrike" cap="none">
                <a:solidFill>
                  <a:schemeClr val="lt1"/>
                </a:solidFill>
                <a:latin typeface="Questrial"/>
                <a:ea typeface="Questrial"/>
                <a:cs typeface="Questrial"/>
                <a:sym typeface="Questrial"/>
              </a:defRPr>
            </a:lvl2pPr>
            <a:lvl3pPr marL="914400" marR="0" lvl="2" indent="0" algn="l" rtl="0">
              <a:spcBef>
                <a:spcPts val="0"/>
              </a:spcBef>
              <a:buSzPts val="1400"/>
              <a:buNone/>
              <a:defRPr sz="1800" b="0" i="0" u="none" strike="noStrike" cap="none">
                <a:solidFill>
                  <a:schemeClr val="lt1"/>
                </a:solidFill>
                <a:latin typeface="Questrial"/>
                <a:ea typeface="Questrial"/>
                <a:cs typeface="Questrial"/>
                <a:sym typeface="Questrial"/>
              </a:defRPr>
            </a:lvl3pPr>
            <a:lvl4pPr marL="1371600" marR="0" lvl="3" indent="0" algn="l" rtl="0">
              <a:spcBef>
                <a:spcPts val="0"/>
              </a:spcBef>
              <a:buSzPts val="1400"/>
              <a:buNone/>
              <a:defRPr sz="1800" b="0" i="0" u="none" strike="noStrike" cap="none">
                <a:solidFill>
                  <a:schemeClr val="lt1"/>
                </a:solidFill>
                <a:latin typeface="Questrial"/>
                <a:ea typeface="Questrial"/>
                <a:cs typeface="Questrial"/>
                <a:sym typeface="Questrial"/>
              </a:defRPr>
            </a:lvl4pPr>
            <a:lvl5pPr marL="1828800" marR="0" lvl="4" indent="0" algn="l" rtl="0">
              <a:spcBef>
                <a:spcPts val="0"/>
              </a:spcBef>
              <a:buSzPts val="1400"/>
              <a:buNone/>
              <a:defRPr sz="1800" b="0" i="0" u="none" strike="noStrike" cap="none">
                <a:solidFill>
                  <a:schemeClr val="lt1"/>
                </a:solidFill>
                <a:latin typeface="Questrial"/>
                <a:ea typeface="Questrial"/>
                <a:cs typeface="Questrial"/>
                <a:sym typeface="Questrial"/>
              </a:defRPr>
            </a:lvl5pPr>
            <a:lvl6pPr marL="2286000" marR="0" lvl="5" indent="0" algn="l" rtl="0">
              <a:spcBef>
                <a:spcPts val="0"/>
              </a:spcBef>
              <a:buSzPts val="1400"/>
              <a:buNone/>
              <a:defRPr sz="1800" b="0" i="0" u="none" strike="noStrike" cap="none">
                <a:solidFill>
                  <a:schemeClr val="lt1"/>
                </a:solidFill>
                <a:latin typeface="Questrial"/>
                <a:ea typeface="Questrial"/>
                <a:cs typeface="Questrial"/>
                <a:sym typeface="Questrial"/>
              </a:defRPr>
            </a:lvl6pPr>
            <a:lvl7pPr marL="2743200" marR="0" lvl="6" indent="0" algn="l" rtl="0">
              <a:spcBef>
                <a:spcPts val="0"/>
              </a:spcBef>
              <a:buSzPts val="1400"/>
              <a:buNone/>
              <a:defRPr sz="1800" b="0" i="0" u="none" strike="noStrike" cap="none">
                <a:solidFill>
                  <a:schemeClr val="lt1"/>
                </a:solidFill>
                <a:latin typeface="Questrial"/>
                <a:ea typeface="Questrial"/>
                <a:cs typeface="Questrial"/>
                <a:sym typeface="Questrial"/>
              </a:defRPr>
            </a:lvl7pPr>
            <a:lvl8pPr marL="3200400" marR="0" lvl="7" indent="0" algn="l" rtl="0">
              <a:spcBef>
                <a:spcPts val="0"/>
              </a:spcBef>
              <a:buSzPts val="1400"/>
              <a:buNone/>
              <a:defRPr sz="1800" b="0" i="0" u="none" strike="noStrike" cap="none">
                <a:solidFill>
                  <a:schemeClr val="lt1"/>
                </a:solidFill>
                <a:latin typeface="Questrial"/>
                <a:ea typeface="Questrial"/>
                <a:cs typeface="Questrial"/>
                <a:sym typeface="Questrial"/>
              </a:defRPr>
            </a:lvl8pPr>
            <a:lvl9pPr marL="3657600" marR="0" lvl="8" indent="0" algn="l" rtl="0">
              <a:spcBef>
                <a:spcPts val="0"/>
              </a:spcBef>
              <a:buSzPts val="1400"/>
              <a:buNone/>
              <a:defRPr sz="1800" b="0" i="0" u="none" strike="noStrike" cap="none">
                <a:solidFill>
                  <a:schemeClr val="lt1"/>
                </a:solidFill>
                <a:latin typeface="Questrial"/>
                <a:ea typeface="Questrial"/>
                <a:cs typeface="Questrial"/>
                <a:sym typeface="Questrial"/>
              </a:defRPr>
            </a:lvl9pPr>
          </a:lstStyle>
          <a:p>
            <a:endParaRPr dirty="0"/>
          </a:p>
        </p:txBody>
      </p:sp>
      <p:sp>
        <p:nvSpPr>
          <p:cNvPr id="14" name="Shape 14"/>
          <p:cNvSpPr txBox="1">
            <a:spLocks noGrp="1"/>
          </p:cNvSpPr>
          <p:nvPr>
            <p:ph type="sldNum" idx="12"/>
          </p:nvPr>
        </p:nvSpPr>
        <p:spPr>
          <a:xfrm>
            <a:off x="8737600" y="6356351"/>
            <a:ext cx="28448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FFFFFF"/>
                </a:solidFill>
                <a:latin typeface="Questrial"/>
                <a:ea typeface="Questrial"/>
                <a:cs typeface="Questrial"/>
                <a:sym typeface="Questrial"/>
              </a:rPr>
              <a:t>‹#›</a:t>
            </a:fld>
            <a:endParaRPr lang="en-US" sz="1200" b="0" i="0" u="none" strike="noStrike" cap="none" dirty="0">
              <a:solidFill>
                <a:srgbClr val="FFFFFF"/>
              </a:solidFill>
              <a:latin typeface="Questrial"/>
              <a:ea typeface="Questrial"/>
              <a:cs typeface="Questrial"/>
              <a:sym typeface="Questrial"/>
            </a:endParaRPr>
          </a:p>
        </p:txBody>
      </p:sp>
      <p:pic>
        <p:nvPicPr>
          <p:cNvPr id="15" name="Shape 15" descr="DPIlogo.jpg"/>
          <p:cNvPicPr preferRelativeResize="0"/>
          <p:nvPr/>
        </p:nvPicPr>
        <p:blipFill rotWithShape="1">
          <a:blip r:embed="rId4">
            <a:alphaModFix/>
          </a:blip>
          <a:srcRect/>
          <a:stretch/>
        </p:blipFill>
        <p:spPr>
          <a:xfrm>
            <a:off x="10295467" y="6161238"/>
            <a:ext cx="1717040" cy="6190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transition spd="slow">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s://www.witig.or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mailto:nancy.molfenter@dpi.wi.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ped/about/state-performance-plan/indicators/13-transition/update" TargetMode="External"/><Relationship Id="rId2" Type="http://schemas.openxmlformats.org/officeDocument/2006/relationships/hyperlink" Target="https://dpi.wi.gov/sites/default/files/imce/forms/doc/f2106.doc"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isabel.wilsonorno@dpi.wi.gov"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sz="3600" b="1" dirty="0" smtClean="0">
                <a:solidFill>
                  <a:schemeClr val="bg1"/>
                </a:solidFill>
              </a:rPr>
              <a:t>Transition Readiness Grant Program (TRG)</a:t>
            </a:r>
            <a:endParaRPr lang="en-US" sz="3600" b="1" dirty="0">
              <a:solidFill>
                <a:schemeClr val="bg1"/>
              </a:solidFill>
            </a:endParaRPr>
          </a:p>
        </p:txBody>
      </p:sp>
      <p:sp>
        <p:nvSpPr>
          <p:cNvPr id="3" name="Content Placeholder 2"/>
          <p:cNvSpPr>
            <a:spLocks noGrp="1"/>
          </p:cNvSpPr>
          <p:nvPr>
            <p:ph idx="1"/>
          </p:nvPr>
        </p:nvSpPr>
        <p:spPr/>
        <p:txBody>
          <a:bodyPr>
            <a:normAutofit lnSpcReduction="10000"/>
          </a:bodyPr>
          <a:lstStyle/>
          <a:p>
            <a:pPr lvl="0"/>
            <a:endParaRPr lang="en-US" sz="3400" dirty="0" smtClean="0"/>
          </a:p>
          <a:p>
            <a:pPr lvl="0"/>
            <a:r>
              <a:rPr lang="en-US" sz="3400" dirty="0" smtClean="0"/>
              <a:t>A </a:t>
            </a:r>
            <a:r>
              <a:rPr lang="en-US" sz="3400" dirty="0"/>
              <a:t>new state grant program </a:t>
            </a:r>
            <a:r>
              <a:rPr lang="en-US" sz="3400" dirty="0" smtClean="0"/>
              <a:t>aimed </a:t>
            </a:r>
            <a:r>
              <a:rPr lang="en-US" sz="3400" dirty="0"/>
              <a:t>at </a:t>
            </a:r>
            <a:r>
              <a:rPr lang="en-US" sz="3400" dirty="0" smtClean="0"/>
              <a:t>improved transition </a:t>
            </a:r>
            <a:r>
              <a:rPr lang="en-US" sz="3400" dirty="0"/>
              <a:t>service delivery with the goal of </a:t>
            </a:r>
            <a:r>
              <a:rPr lang="en-US" sz="3400" dirty="0" smtClean="0"/>
              <a:t>increasing competitive </a:t>
            </a:r>
            <a:r>
              <a:rPr lang="en-US" sz="3400" dirty="0"/>
              <a:t>employment for students with disabilities.</a:t>
            </a:r>
          </a:p>
          <a:p>
            <a:pPr lvl="0"/>
            <a:r>
              <a:rPr lang="en-US" sz="3400" dirty="0"/>
              <a:t>The Transition Readiness Grant program was funded </a:t>
            </a:r>
            <a:r>
              <a:rPr lang="en-US" sz="3400" dirty="0" smtClean="0"/>
              <a:t>in the state budget beginning </a:t>
            </a:r>
            <a:r>
              <a:rPr lang="en-US" sz="3400" dirty="0"/>
              <a:t>in FY19. </a:t>
            </a:r>
          </a:p>
          <a:p>
            <a:pPr lvl="0"/>
            <a:r>
              <a:rPr lang="en-US" sz="3400" dirty="0"/>
              <a:t>The funding level for FY19 is $1,500,000.00. We do not yet have information about funding beyond FY19.</a:t>
            </a:r>
          </a:p>
          <a:p>
            <a:pPr marL="0" indent="0">
              <a:buNone/>
            </a:pPr>
            <a:endParaRPr lang="en-US" dirty="0"/>
          </a:p>
        </p:txBody>
      </p:sp>
    </p:spTree>
    <p:extLst>
      <p:ext uri="{BB962C8B-B14F-4D97-AF65-F5344CB8AC3E}">
        <p14:creationId xmlns:p14="http://schemas.microsoft.com/office/powerpoint/2010/main" val="502727627"/>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sz="4800" b="1" dirty="0" smtClean="0">
                <a:solidFill>
                  <a:schemeClr val="bg1"/>
                </a:solidFill>
              </a:rPr>
              <a:t>Fiscal Implications</a:t>
            </a:r>
            <a:endParaRPr lang="en-US" sz="4800" b="1" dirty="0">
              <a:solidFill>
                <a:schemeClr val="bg1"/>
              </a:solidFill>
            </a:endParaRPr>
          </a:p>
        </p:txBody>
      </p:sp>
      <p:sp>
        <p:nvSpPr>
          <p:cNvPr id="3" name="Content Placeholder 2"/>
          <p:cNvSpPr>
            <a:spLocks noGrp="1"/>
          </p:cNvSpPr>
          <p:nvPr>
            <p:ph idx="1"/>
          </p:nvPr>
        </p:nvSpPr>
        <p:spPr>
          <a:xfrm>
            <a:off x="609600" y="1600201"/>
            <a:ext cx="10972800" cy="4724399"/>
          </a:xfrm>
        </p:spPr>
        <p:txBody>
          <a:bodyPr/>
          <a:lstStyle/>
          <a:p>
            <a:r>
              <a:rPr lang="en-US" dirty="0"/>
              <a:t>The Transition Readiness </a:t>
            </a:r>
            <a:r>
              <a:rPr lang="en-US" dirty="0" smtClean="0"/>
              <a:t>Grants</a:t>
            </a:r>
          </a:p>
          <a:p>
            <a:pPr lvl="1"/>
            <a:r>
              <a:rPr lang="en-US" dirty="0" smtClean="0"/>
              <a:t> </a:t>
            </a:r>
            <a:r>
              <a:rPr lang="en-US" dirty="0"/>
              <a:t>will be booked in Fund 27, with a state-assigned project code that will not be 011 (state categorical aid) or 019 (non-aidable</a:t>
            </a:r>
            <a:r>
              <a:rPr lang="en-US" dirty="0" smtClean="0"/>
              <a:t>).</a:t>
            </a:r>
          </a:p>
          <a:p>
            <a:pPr lvl="1"/>
            <a:r>
              <a:rPr lang="en-US" dirty="0" smtClean="0"/>
              <a:t>will </a:t>
            </a:r>
            <a:r>
              <a:rPr lang="en-US" dirty="0"/>
              <a:t>not increase the LEA’s local MOE level.  </a:t>
            </a:r>
            <a:endParaRPr lang="en-US" dirty="0" smtClean="0"/>
          </a:p>
          <a:p>
            <a:pPr lvl="1"/>
            <a:r>
              <a:rPr lang="en-US" dirty="0"/>
              <a:t>revenue received should offset any expenditures coded to this new state grant project code and thus would not impact the LEA’s Fund 10 to Fund 27 transfer.</a:t>
            </a:r>
          </a:p>
          <a:p>
            <a:pPr marL="635000" lvl="1" indent="0">
              <a:buNone/>
            </a:pPr>
            <a:endParaRPr lang="en-US" dirty="0"/>
          </a:p>
          <a:p>
            <a:pPr marL="203200" lvl="0" indent="0">
              <a:buNone/>
            </a:pPr>
            <a:endParaRPr lang="en-US" sz="2400" dirty="0"/>
          </a:p>
          <a:p>
            <a:endParaRPr lang="en-US" dirty="0" smtClean="0"/>
          </a:p>
          <a:p>
            <a:pPr marL="0" indent="0" algn="ctr">
              <a:buNone/>
            </a:pPr>
            <a:endParaRPr lang="en-US" sz="4400" b="1" dirty="0"/>
          </a:p>
          <a:p>
            <a:pPr marL="0" indent="0">
              <a:buNone/>
            </a:pPr>
            <a:endParaRPr lang="en-US" dirty="0" smtClean="0"/>
          </a:p>
        </p:txBody>
      </p:sp>
    </p:spTree>
    <p:extLst>
      <p:ext uri="{BB962C8B-B14F-4D97-AF65-F5344CB8AC3E}">
        <p14:creationId xmlns:p14="http://schemas.microsoft.com/office/powerpoint/2010/main" val="2993412681"/>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b="1" dirty="0" smtClean="0">
                <a:solidFill>
                  <a:schemeClr val="bg1"/>
                </a:solidFill>
              </a:rPr>
              <a:t>General Requirements (for all recipients)</a:t>
            </a:r>
            <a:endParaRPr lang="en-US" b="1" dirty="0">
              <a:solidFill>
                <a:schemeClr val="bg1"/>
              </a:solidFill>
            </a:endParaRPr>
          </a:p>
        </p:txBody>
      </p:sp>
      <p:sp>
        <p:nvSpPr>
          <p:cNvPr id="3" name="Content Placeholder 2"/>
          <p:cNvSpPr>
            <a:spLocks noGrp="1"/>
          </p:cNvSpPr>
          <p:nvPr>
            <p:ph idx="1"/>
          </p:nvPr>
        </p:nvSpPr>
        <p:spPr>
          <a:xfrm>
            <a:off x="609600" y="1600201"/>
            <a:ext cx="10972800" cy="5029199"/>
          </a:xfrm>
        </p:spPr>
        <p:txBody>
          <a:bodyPr/>
          <a:lstStyle/>
          <a:p>
            <a:pPr marL="203200" indent="0">
              <a:buNone/>
            </a:pPr>
            <a:endParaRPr lang="en-US" sz="2400" dirty="0" smtClean="0"/>
          </a:p>
          <a:p>
            <a:r>
              <a:rPr lang="en-US" sz="2400" dirty="0" smtClean="0"/>
              <a:t>Work with regional TIG coordinator to develop and implement (or continue) an on-line Graduation Rate and Transition Planning Improvement Plan. (GRIP/TIP)</a:t>
            </a:r>
          </a:p>
          <a:p>
            <a:r>
              <a:rPr lang="en-US" sz="2400" dirty="0" smtClean="0"/>
              <a:t>Utilize the Transition Services Rating Scale (TSRS) with two or more students.</a:t>
            </a:r>
          </a:p>
          <a:p>
            <a:r>
              <a:rPr lang="en-US" sz="2400" dirty="0" smtClean="0"/>
              <a:t>Coordinate at least one community event aimed at expanding collaboration to increase employment opportunities for students with disabilities. (Community Conversation/Amazing Race/Business Tours)</a:t>
            </a:r>
          </a:p>
          <a:p>
            <a:r>
              <a:rPr lang="en-US" sz="2400" dirty="0" smtClean="0"/>
              <a:t>Conduct a phone survey with former students with disabilities to gather information about their high school experiences and post-school outcomes.</a:t>
            </a:r>
          </a:p>
          <a:p>
            <a:pPr marL="0" indent="0">
              <a:buNone/>
            </a:pPr>
            <a:endParaRPr lang="en-US" sz="4400" dirty="0"/>
          </a:p>
          <a:p>
            <a:pPr marL="0" indent="0">
              <a:buNone/>
            </a:pPr>
            <a:endParaRPr lang="en-US" dirty="0" smtClean="0"/>
          </a:p>
        </p:txBody>
      </p:sp>
    </p:spTree>
    <p:extLst>
      <p:ext uri="{BB962C8B-B14F-4D97-AF65-F5344CB8AC3E}">
        <p14:creationId xmlns:p14="http://schemas.microsoft.com/office/powerpoint/2010/main" val="2860718622"/>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b="1" dirty="0" smtClean="0">
                <a:solidFill>
                  <a:schemeClr val="bg1"/>
                </a:solidFill>
              </a:rPr>
              <a:t>Transition Improvement Grant Coordinators</a:t>
            </a:r>
            <a:endParaRPr lang="en-US" b="1" dirty="0">
              <a:solidFill>
                <a:schemeClr val="bg1"/>
              </a:solidFill>
            </a:endParaRPr>
          </a:p>
        </p:txBody>
      </p:sp>
      <p:sp>
        <p:nvSpPr>
          <p:cNvPr id="3" name="Content Placeholder 2"/>
          <p:cNvSpPr>
            <a:spLocks noGrp="1"/>
          </p:cNvSpPr>
          <p:nvPr>
            <p:ph idx="1"/>
          </p:nvPr>
        </p:nvSpPr>
        <p:spPr>
          <a:xfrm>
            <a:off x="609600" y="1600201"/>
            <a:ext cx="10972800" cy="4724399"/>
          </a:xfrm>
        </p:spPr>
        <p:txBody>
          <a:bodyPr/>
          <a:lstStyle/>
          <a:p>
            <a:pPr marL="0" indent="0">
              <a:buNone/>
            </a:pPr>
            <a:endParaRPr lang="en-US" dirty="0"/>
          </a:p>
          <a:p>
            <a:pPr marL="203200" indent="0" algn="ctr">
              <a:buNone/>
            </a:pPr>
            <a:r>
              <a:rPr lang="en-US" dirty="0">
                <a:hlinkClick r:id="rId2"/>
              </a:rPr>
              <a:t>https://www.witig.org</a:t>
            </a:r>
            <a:r>
              <a:rPr lang="en-US" dirty="0" smtClean="0">
                <a:hlinkClick r:id="rId2"/>
              </a:rPr>
              <a:t>/</a:t>
            </a:r>
            <a:endParaRPr lang="en-US" dirty="0" smtClean="0"/>
          </a:p>
          <a:p>
            <a:pPr marL="203200" indent="0" algn="ctr">
              <a:buNone/>
            </a:pPr>
            <a:endParaRPr lang="en-US" dirty="0" smtClean="0"/>
          </a:p>
          <a:p>
            <a:pPr marL="0" indent="0" algn="ctr">
              <a:buNone/>
            </a:pPr>
            <a:endParaRPr lang="en-US" sz="4400" b="1" dirty="0"/>
          </a:p>
          <a:p>
            <a:pPr marL="0" indent="0">
              <a:buNone/>
            </a:pPr>
            <a:endParaRPr lang="en-US" dirty="0" smtClean="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00400"/>
            <a:ext cx="3595321" cy="2697164"/>
          </a:xfrm>
          <a:prstGeom prst="rect">
            <a:avLst/>
          </a:prstGeom>
          <a:noFill/>
          <a:ln>
            <a:solidFill>
              <a:schemeClr val="tx1"/>
            </a:solidFill>
          </a:ln>
        </p:spPr>
      </p:pic>
    </p:spTree>
    <p:extLst>
      <p:ext uri="{BB962C8B-B14F-4D97-AF65-F5344CB8AC3E}">
        <p14:creationId xmlns:p14="http://schemas.microsoft.com/office/powerpoint/2010/main" val="3054641413"/>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b="1" dirty="0" smtClean="0">
                <a:solidFill>
                  <a:schemeClr val="bg1"/>
                </a:solidFill>
              </a:rPr>
              <a:t>Questions</a:t>
            </a:r>
            <a:endParaRPr lang="en-US" b="1" dirty="0">
              <a:solidFill>
                <a:schemeClr val="bg1"/>
              </a:solidFill>
            </a:endParaRPr>
          </a:p>
        </p:txBody>
      </p:sp>
      <p:sp>
        <p:nvSpPr>
          <p:cNvPr id="3" name="Content Placeholder 2"/>
          <p:cNvSpPr>
            <a:spLocks noGrp="1"/>
          </p:cNvSpPr>
          <p:nvPr>
            <p:ph idx="1"/>
          </p:nvPr>
        </p:nvSpPr>
        <p:spPr>
          <a:xfrm>
            <a:off x="609600" y="1600201"/>
            <a:ext cx="10972800" cy="4724399"/>
          </a:xfrm>
        </p:spPr>
        <p:txBody>
          <a:bodyPr/>
          <a:lstStyle/>
          <a:p>
            <a:pPr marL="0" indent="0">
              <a:buNone/>
            </a:pPr>
            <a:endParaRPr lang="en-US" dirty="0"/>
          </a:p>
          <a:p>
            <a:pPr marL="203200" indent="0" algn="ctr">
              <a:buNone/>
            </a:pPr>
            <a:endParaRPr lang="en-US" dirty="0" smtClean="0"/>
          </a:p>
          <a:p>
            <a:pPr marL="203200" indent="0" algn="ctr">
              <a:buNone/>
            </a:pPr>
            <a:r>
              <a:rPr lang="en-US" dirty="0" smtClean="0"/>
              <a:t>We will now answer questions that you have about completing and submitting the application, or the grant program itself.</a:t>
            </a:r>
          </a:p>
          <a:p>
            <a:pPr marL="203200" indent="0" algn="ctr">
              <a:buNone/>
            </a:pPr>
            <a:endParaRPr lang="en-US" dirty="0" smtClean="0"/>
          </a:p>
          <a:p>
            <a:pPr marL="0" indent="0" algn="ctr">
              <a:buNone/>
            </a:pPr>
            <a:r>
              <a:rPr lang="en-US" sz="3600" b="1" dirty="0" smtClean="0"/>
              <a:t>Nancy Molfenter</a:t>
            </a:r>
          </a:p>
          <a:p>
            <a:pPr marL="0" indent="0" algn="ctr">
              <a:buNone/>
            </a:pPr>
            <a:r>
              <a:rPr lang="en-US" sz="3600" b="1" dirty="0" smtClean="0">
                <a:hlinkClick r:id="rId2"/>
              </a:rPr>
              <a:t>nancy.molfenter@dpi.wi.gov</a:t>
            </a:r>
            <a:endParaRPr lang="en-US" sz="3600" b="1" dirty="0" smtClean="0"/>
          </a:p>
          <a:p>
            <a:pPr marL="0" indent="0" algn="ctr">
              <a:buNone/>
            </a:pPr>
            <a:endParaRPr lang="en-US" sz="3600" b="1" dirty="0"/>
          </a:p>
          <a:p>
            <a:pPr marL="0" indent="0">
              <a:buNone/>
            </a:pPr>
            <a:endParaRPr lang="en-US" dirty="0" smtClean="0"/>
          </a:p>
        </p:txBody>
      </p:sp>
    </p:spTree>
    <p:extLst>
      <p:ext uri="{BB962C8B-B14F-4D97-AF65-F5344CB8AC3E}">
        <p14:creationId xmlns:p14="http://schemas.microsoft.com/office/powerpoint/2010/main" val="4124436285"/>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lstStyle/>
          <a:p>
            <a:pPr algn="ctr"/>
            <a:r>
              <a:rPr lang="en-US" b="1" dirty="0" smtClean="0">
                <a:solidFill>
                  <a:schemeClr val="bg1"/>
                </a:solidFill>
              </a:rPr>
              <a:t>Objective and Process</a:t>
            </a:r>
            <a:endParaRPr lang="en-US" b="1" dirty="0">
              <a:solidFill>
                <a:schemeClr val="bg1"/>
              </a:solidFill>
            </a:endParaRPr>
          </a:p>
        </p:txBody>
      </p:sp>
      <p:sp>
        <p:nvSpPr>
          <p:cNvPr id="3" name="Content Placeholder 2"/>
          <p:cNvSpPr>
            <a:spLocks noGrp="1"/>
          </p:cNvSpPr>
          <p:nvPr>
            <p:ph idx="1"/>
          </p:nvPr>
        </p:nvSpPr>
        <p:spPr/>
        <p:txBody>
          <a:bodyPr>
            <a:normAutofit/>
          </a:bodyPr>
          <a:lstStyle/>
          <a:p>
            <a:endParaRPr lang="en-US" dirty="0" smtClean="0"/>
          </a:p>
          <a:p>
            <a:r>
              <a:rPr lang="en-US" sz="3200" dirty="0" smtClean="0"/>
              <a:t>The $1.5 million in grant funding will be available from DPI to support transition readiness and postschool employment for students with disabilities in FY19 (July 1, 2018 – June 30, 2019). </a:t>
            </a:r>
          </a:p>
          <a:p>
            <a:r>
              <a:rPr lang="en-US" sz="3200" dirty="0" smtClean="0"/>
              <a:t>A competitive application process is being used.</a:t>
            </a:r>
          </a:p>
          <a:p>
            <a:r>
              <a:rPr lang="en-US" sz="3200" dirty="0" smtClean="0"/>
              <a:t>Work and college experiences for students with disabilities will be prioritized. (evidence-based practices)</a:t>
            </a:r>
          </a:p>
          <a:p>
            <a:pPr marL="0" indent="0">
              <a:buNone/>
            </a:pPr>
            <a:endParaRPr lang="en-US" sz="3200" dirty="0" smtClean="0"/>
          </a:p>
          <a:p>
            <a:endParaRPr lang="en-US" sz="3200" dirty="0"/>
          </a:p>
          <a:p>
            <a:pPr marL="0" indent="0">
              <a:buNone/>
            </a:pPr>
            <a:endParaRPr lang="en-US" sz="3200" dirty="0" smtClean="0"/>
          </a:p>
        </p:txBody>
      </p:sp>
    </p:spTree>
    <p:extLst>
      <p:ext uri="{BB962C8B-B14F-4D97-AF65-F5344CB8AC3E}">
        <p14:creationId xmlns:p14="http://schemas.microsoft.com/office/powerpoint/2010/main" val="4107576879"/>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b="1" dirty="0" smtClean="0">
                <a:solidFill>
                  <a:schemeClr val="bg1"/>
                </a:solidFill>
              </a:rPr>
              <a:t>Funding Level and Eligibility</a:t>
            </a:r>
            <a:endParaRPr lang="en-US" b="1"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a:p>
          <a:p>
            <a:pPr lvl="0"/>
            <a:r>
              <a:rPr lang="en-US" dirty="0"/>
              <a:t>Grants will be awarded in amounts no less than $</a:t>
            </a:r>
            <a:r>
              <a:rPr lang="en-US" b="1" dirty="0"/>
              <a:t>25,000.00</a:t>
            </a:r>
            <a:r>
              <a:rPr lang="en-US" dirty="0"/>
              <a:t> and no more than $</a:t>
            </a:r>
            <a:r>
              <a:rPr lang="en-US" b="1" dirty="0"/>
              <a:t>100,000.00</a:t>
            </a:r>
            <a:r>
              <a:rPr lang="en-US" dirty="0"/>
              <a:t>.</a:t>
            </a:r>
          </a:p>
          <a:p>
            <a:pPr lvl="0"/>
            <a:r>
              <a:rPr lang="en-US" dirty="0"/>
              <a:t>All public school districts, 2x, and 2r charters with a secondary population </a:t>
            </a:r>
            <a:r>
              <a:rPr lang="en-US" dirty="0" smtClean="0"/>
              <a:t>are </a:t>
            </a:r>
            <a:r>
              <a:rPr lang="en-US" dirty="0"/>
              <a:t>eligible to apply</a:t>
            </a:r>
            <a:r>
              <a:rPr lang="en-US" dirty="0" smtClean="0"/>
              <a:t>.</a:t>
            </a:r>
          </a:p>
          <a:p>
            <a:r>
              <a:rPr lang="en-US" dirty="0"/>
              <a:t>DPI prepared and released an application the first week of March.</a:t>
            </a:r>
          </a:p>
          <a:p>
            <a:pPr marL="203200" lvl="0" indent="0">
              <a:buNone/>
            </a:pPr>
            <a:endParaRPr lang="en-US" dirty="0"/>
          </a:p>
          <a:p>
            <a:pPr marL="0" indent="0" algn="ctr">
              <a:buNone/>
            </a:pPr>
            <a:endParaRPr lang="en-US" sz="4400" b="1" dirty="0"/>
          </a:p>
          <a:p>
            <a:pPr marL="0" indent="0">
              <a:buNone/>
            </a:pPr>
            <a:endParaRPr lang="en-US" dirty="0" smtClean="0"/>
          </a:p>
        </p:txBody>
      </p:sp>
    </p:spTree>
    <p:extLst>
      <p:ext uri="{BB962C8B-B14F-4D97-AF65-F5344CB8AC3E}">
        <p14:creationId xmlns:p14="http://schemas.microsoft.com/office/powerpoint/2010/main" val="1802519776"/>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sz="4800" b="1" dirty="0" smtClean="0">
                <a:solidFill>
                  <a:schemeClr val="bg1"/>
                </a:solidFill>
              </a:rPr>
              <a:t>Locating the Application</a:t>
            </a:r>
            <a:endParaRPr lang="en-US" sz="4800" b="1" dirty="0">
              <a:solidFill>
                <a:schemeClr val="bg1"/>
              </a:solidFill>
            </a:endParaRPr>
          </a:p>
        </p:txBody>
      </p:sp>
      <p:sp>
        <p:nvSpPr>
          <p:cNvPr id="3" name="Content Placeholder 2"/>
          <p:cNvSpPr>
            <a:spLocks noGrp="1"/>
          </p:cNvSpPr>
          <p:nvPr>
            <p:ph idx="1"/>
          </p:nvPr>
        </p:nvSpPr>
        <p:spPr>
          <a:xfrm>
            <a:off x="609600" y="1600201"/>
            <a:ext cx="10972800" cy="4724399"/>
          </a:xfrm>
        </p:spPr>
        <p:txBody>
          <a:bodyPr/>
          <a:lstStyle/>
          <a:p>
            <a:endParaRPr lang="en-US" sz="2800" dirty="0" smtClean="0"/>
          </a:p>
          <a:p>
            <a:r>
              <a:rPr lang="en-US" sz="2800" dirty="0" smtClean="0"/>
              <a:t>The </a:t>
            </a:r>
            <a:r>
              <a:rPr lang="en-US" sz="2800" dirty="0"/>
              <a:t>application </a:t>
            </a:r>
            <a:r>
              <a:rPr lang="en-US" sz="2800" dirty="0" smtClean="0"/>
              <a:t>can be accessed </a:t>
            </a:r>
            <a:r>
              <a:rPr lang="en-US" sz="2800" dirty="0"/>
              <a:t>at: </a:t>
            </a:r>
            <a:r>
              <a:rPr lang="en-US" sz="2800" u="sng" dirty="0">
                <a:solidFill>
                  <a:schemeClr val="tx1">
                    <a:lumMod val="75000"/>
                    <a:lumOff val="25000"/>
                  </a:schemeClr>
                </a:solidFill>
                <a:hlinkClick r:id="rId2"/>
              </a:rPr>
              <a:t>https://</a:t>
            </a:r>
            <a:r>
              <a:rPr lang="en-US" sz="2800" u="sng" dirty="0" smtClean="0">
                <a:solidFill>
                  <a:schemeClr val="tx1">
                    <a:lumMod val="75000"/>
                    <a:lumOff val="25000"/>
                  </a:schemeClr>
                </a:solidFill>
                <a:hlinkClick r:id="rId2"/>
              </a:rPr>
              <a:t>dpi.wi.gov/sites/default/files/imce/forms/doc/f2106.doc</a:t>
            </a:r>
            <a:r>
              <a:rPr lang="en-US" sz="2800" dirty="0" smtClean="0">
                <a:solidFill>
                  <a:schemeClr val="tx1">
                    <a:lumMod val="75000"/>
                    <a:lumOff val="25000"/>
                  </a:schemeClr>
                </a:solidFill>
              </a:rPr>
              <a:t>.</a:t>
            </a:r>
            <a:endParaRPr lang="en-US" sz="2800" dirty="0"/>
          </a:p>
          <a:p>
            <a:r>
              <a:rPr lang="en-US" sz="2800" dirty="0"/>
              <a:t>The </a:t>
            </a:r>
            <a:r>
              <a:rPr lang="en-US" sz="2800" dirty="0" smtClean="0"/>
              <a:t>grant program announcement and link are </a:t>
            </a:r>
            <a:r>
              <a:rPr lang="en-US" sz="2800" dirty="0"/>
              <a:t>also available on the </a:t>
            </a:r>
            <a:r>
              <a:rPr lang="en-US" sz="2800" dirty="0" smtClean="0"/>
              <a:t>“What’s New?” in Transition </a:t>
            </a:r>
            <a:r>
              <a:rPr lang="en-US" sz="2800" dirty="0"/>
              <a:t>Planning for Students with Disabilities on the DPI website: </a:t>
            </a:r>
            <a:r>
              <a:rPr lang="en-US" sz="2800" u="sng" dirty="0">
                <a:hlinkClick r:id="rId3"/>
              </a:rPr>
              <a:t>https://</a:t>
            </a:r>
            <a:r>
              <a:rPr lang="en-US" sz="2800" u="sng" dirty="0" smtClean="0">
                <a:hlinkClick r:id="rId3"/>
              </a:rPr>
              <a:t>dpi.wi.gov/sped/about/state-performance-plan/indicators/13-transition/update</a:t>
            </a:r>
            <a:r>
              <a:rPr lang="en-US" sz="2800" u="sng" dirty="0" smtClean="0"/>
              <a:t>.</a:t>
            </a:r>
          </a:p>
          <a:p>
            <a:r>
              <a:rPr lang="en-US" sz="2800" dirty="0" smtClean="0"/>
              <a:t>The recording of this webinar will also be made available on the “What’s New” page linked above after today.</a:t>
            </a:r>
            <a:endParaRPr lang="en-US" sz="2800" dirty="0"/>
          </a:p>
          <a:p>
            <a:endParaRPr lang="en-US" dirty="0" smtClean="0"/>
          </a:p>
          <a:p>
            <a:pPr marL="0" indent="0" algn="ctr">
              <a:buNone/>
            </a:pPr>
            <a:endParaRPr lang="en-US" sz="4400" b="1" dirty="0"/>
          </a:p>
          <a:p>
            <a:pPr marL="0" indent="0">
              <a:buNone/>
            </a:pPr>
            <a:endParaRPr lang="en-US" dirty="0" smtClean="0"/>
          </a:p>
        </p:txBody>
      </p:sp>
    </p:spTree>
    <p:extLst>
      <p:ext uri="{BB962C8B-B14F-4D97-AF65-F5344CB8AC3E}">
        <p14:creationId xmlns:p14="http://schemas.microsoft.com/office/powerpoint/2010/main" val="3718025608"/>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sz="4800" b="1" dirty="0" smtClean="0">
                <a:solidFill>
                  <a:schemeClr val="bg1"/>
                </a:solidFill>
              </a:rPr>
              <a:t>Submitting the Application</a:t>
            </a:r>
            <a:endParaRPr lang="en-US" sz="4800" b="1" dirty="0">
              <a:solidFill>
                <a:schemeClr val="bg1"/>
              </a:solidFill>
            </a:endParaRPr>
          </a:p>
        </p:txBody>
      </p:sp>
      <p:sp>
        <p:nvSpPr>
          <p:cNvPr id="3" name="Content Placeholder 2"/>
          <p:cNvSpPr>
            <a:spLocks noGrp="1"/>
          </p:cNvSpPr>
          <p:nvPr>
            <p:ph idx="1"/>
          </p:nvPr>
        </p:nvSpPr>
        <p:spPr>
          <a:xfrm>
            <a:off x="609600" y="1417638"/>
            <a:ext cx="10972800" cy="5364162"/>
          </a:xfrm>
        </p:spPr>
        <p:txBody>
          <a:bodyPr/>
          <a:lstStyle/>
          <a:p>
            <a:pPr marL="0" indent="0">
              <a:buNone/>
            </a:pPr>
            <a:endParaRPr lang="en-US" dirty="0"/>
          </a:p>
          <a:p>
            <a:pPr lvl="0"/>
            <a:r>
              <a:rPr lang="en-US" sz="2400" dirty="0"/>
              <a:t>Applications are due to DPI no later than </a:t>
            </a:r>
            <a:r>
              <a:rPr lang="en-US" sz="2400" b="1" dirty="0"/>
              <a:t>May 15</a:t>
            </a:r>
            <a:r>
              <a:rPr lang="en-US" sz="2400" b="1" baseline="30000" dirty="0"/>
              <a:t>th</a:t>
            </a:r>
            <a:r>
              <a:rPr lang="en-US" sz="2400" dirty="0"/>
              <a:t>.</a:t>
            </a:r>
          </a:p>
          <a:p>
            <a:pPr lvl="0"/>
            <a:r>
              <a:rPr lang="en-US" sz="2400" dirty="0"/>
              <a:t>Completed applications must be submitted </a:t>
            </a:r>
            <a:r>
              <a:rPr lang="en-US" sz="2400" dirty="0" smtClean="0"/>
              <a:t>via </a:t>
            </a:r>
            <a:r>
              <a:rPr lang="en-US" sz="2400" b="1" dirty="0" smtClean="0"/>
              <a:t>e-mail </a:t>
            </a:r>
            <a:r>
              <a:rPr lang="en-US" sz="2400" b="1" dirty="0"/>
              <a:t>and mail</a:t>
            </a:r>
            <a:r>
              <a:rPr lang="en-US" sz="2400" dirty="0" smtClean="0"/>
              <a:t>.</a:t>
            </a:r>
          </a:p>
          <a:p>
            <a:pPr lvl="0"/>
            <a:r>
              <a:rPr lang="en-US" sz="2400" b="1" dirty="0" smtClean="0"/>
              <a:t>E-mail</a:t>
            </a:r>
            <a:r>
              <a:rPr lang="en-US" sz="2400" dirty="0" smtClean="0"/>
              <a:t> to: </a:t>
            </a:r>
            <a:r>
              <a:rPr lang="en-US" sz="2400" dirty="0" smtClean="0">
                <a:hlinkClick r:id="rId2"/>
              </a:rPr>
              <a:t>isabel.wilsonorno@dpi.wi.gov</a:t>
            </a:r>
            <a:r>
              <a:rPr lang="en-US" sz="2400" dirty="0" smtClean="0"/>
              <a:t> </a:t>
            </a:r>
          </a:p>
          <a:p>
            <a:pPr marL="203200" lvl="0" indent="0">
              <a:buNone/>
            </a:pPr>
            <a:r>
              <a:rPr lang="en-US" sz="2400" dirty="0" smtClean="0">
                <a:solidFill>
                  <a:srgbClr val="FF0000"/>
                </a:solidFill>
              </a:rPr>
              <a:t>(this was incorrect on the initial application, but has since been corrected)</a:t>
            </a:r>
          </a:p>
          <a:p>
            <a:pPr lvl="0"/>
            <a:r>
              <a:rPr lang="en-US" sz="2400" dirty="0" smtClean="0"/>
              <a:t>Mail two copies to:  </a:t>
            </a:r>
          </a:p>
          <a:p>
            <a:pPr marL="203200" lvl="0" indent="0" algn="ctr">
              <a:buNone/>
            </a:pPr>
            <a:r>
              <a:rPr lang="en-US" sz="2400" b="1" dirty="0" smtClean="0"/>
              <a:t>WDPI, Special Education Team</a:t>
            </a:r>
          </a:p>
          <a:p>
            <a:pPr marL="203200" lvl="0" indent="0" algn="ctr">
              <a:buNone/>
            </a:pPr>
            <a:r>
              <a:rPr lang="en-US" sz="2400" b="1" dirty="0" smtClean="0"/>
              <a:t>Transition Readiness Grant Application</a:t>
            </a:r>
          </a:p>
          <a:p>
            <a:pPr marL="203200" lvl="0" indent="0" algn="ctr">
              <a:buNone/>
            </a:pPr>
            <a:r>
              <a:rPr lang="en-US" sz="2400" b="1" dirty="0" smtClean="0"/>
              <a:t>P.O. Box 7841</a:t>
            </a:r>
          </a:p>
          <a:p>
            <a:pPr marL="203200" lvl="0" indent="0" algn="ctr">
              <a:buNone/>
            </a:pPr>
            <a:r>
              <a:rPr lang="en-US" sz="2400" b="1" dirty="0" smtClean="0"/>
              <a:t>Madison, WI 53707-7841</a:t>
            </a:r>
          </a:p>
          <a:p>
            <a:pPr marL="203200" lvl="0" indent="0">
              <a:buNone/>
            </a:pPr>
            <a:endParaRPr lang="en-US" sz="2400" dirty="0" smtClean="0"/>
          </a:p>
          <a:p>
            <a:pPr marL="203200" indent="0">
              <a:buNone/>
            </a:pPr>
            <a:endParaRPr lang="en-US" dirty="0" smtClean="0"/>
          </a:p>
          <a:p>
            <a:pPr marL="0" indent="0" algn="ctr">
              <a:buNone/>
            </a:pPr>
            <a:endParaRPr lang="en-US" sz="4400" b="1" dirty="0"/>
          </a:p>
          <a:p>
            <a:pPr marL="0" indent="0">
              <a:buNone/>
            </a:pPr>
            <a:endParaRPr lang="en-US" dirty="0" smtClean="0"/>
          </a:p>
        </p:txBody>
      </p:sp>
    </p:spTree>
    <p:extLst>
      <p:ext uri="{BB962C8B-B14F-4D97-AF65-F5344CB8AC3E}">
        <p14:creationId xmlns:p14="http://schemas.microsoft.com/office/powerpoint/2010/main" val="1207703391"/>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sz="4800" b="1" dirty="0" smtClean="0">
                <a:solidFill>
                  <a:schemeClr val="bg1"/>
                </a:solidFill>
              </a:rPr>
              <a:t>Scoring Process</a:t>
            </a:r>
            <a:endParaRPr lang="en-US" sz="4800" b="1"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p>
          <a:p>
            <a:pPr marL="457200" indent="-457200"/>
            <a:r>
              <a:rPr lang="en-US" dirty="0" smtClean="0"/>
              <a:t>Scoring teams will consist of one DPI staff member and one outside partner (DVR/DHS/BPDD) for each application.</a:t>
            </a:r>
          </a:p>
          <a:p>
            <a:pPr marL="457200" indent="-457200"/>
            <a:r>
              <a:rPr lang="en-US" dirty="0" smtClean="0"/>
              <a:t>Scoring will take place between May 16</a:t>
            </a:r>
            <a:r>
              <a:rPr lang="en-US" baseline="30000" dirty="0" smtClean="0"/>
              <a:t>th</a:t>
            </a:r>
            <a:r>
              <a:rPr lang="en-US" dirty="0" smtClean="0"/>
              <a:t> and May 31</a:t>
            </a:r>
            <a:r>
              <a:rPr lang="en-US" baseline="30000" dirty="0" smtClean="0"/>
              <a:t>st</a:t>
            </a:r>
            <a:r>
              <a:rPr lang="en-US" dirty="0" smtClean="0"/>
              <a:t>.</a:t>
            </a:r>
          </a:p>
          <a:p>
            <a:pPr marL="457200" indent="-457200"/>
            <a:r>
              <a:rPr lang="en-US" dirty="0" smtClean="0"/>
              <a:t>Notification </a:t>
            </a:r>
            <a:r>
              <a:rPr lang="en-US" dirty="0"/>
              <a:t>of awards will be sent out by June 4th.</a:t>
            </a:r>
          </a:p>
          <a:p>
            <a:pPr marL="457200" indent="-457200"/>
            <a:endParaRPr lang="en-US" dirty="0"/>
          </a:p>
          <a:p>
            <a:endParaRPr lang="en-US" dirty="0" smtClean="0"/>
          </a:p>
          <a:p>
            <a:pPr marL="0" indent="0" algn="ctr">
              <a:buNone/>
            </a:pPr>
            <a:endParaRPr lang="en-US" sz="4400" b="1" dirty="0"/>
          </a:p>
          <a:p>
            <a:pPr marL="0" indent="0">
              <a:buNone/>
            </a:pPr>
            <a:endParaRPr lang="en-US" dirty="0" smtClean="0"/>
          </a:p>
        </p:txBody>
      </p:sp>
    </p:spTree>
    <p:extLst>
      <p:ext uri="{BB962C8B-B14F-4D97-AF65-F5344CB8AC3E}">
        <p14:creationId xmlns:p14="http://schemas.microsoft.com/office/powerpoint/2010/main" val="1743597556"/>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sz="3600" b="1" dirty="0" smtClean="0">
                <a:solidFill>
                  <a:schemeClr val="bg1"/>
                </a:solidFill>
              </a:rPr>
              <a:t>Funding Priorities</a:t>
            </a:r>
            <a:endParaRPr lang="en-US" sz="3600" b="1" dirty="0">
              <a:solidFill>
                <a:schemeClr val="bg1"/>
              </a:solidFill>
            </a:endParaRPr>
          </a:p>
        </p:txBody>
      </p:sp>
      <p:sp>
        <p:nvSpPr>
          <p:cNvPr id="3" name="Content Placeholder 2"/>
          <p:cNvSpPr>
            <a:spLocks noGrp="1"/>
          </p:cNvSpPr>
          <p:nvPr>
            <p:ph idx="1"/>
          </p:nvPr>
        </p:nvSpPr>
        <p:spPr/>
        <p:txBody>
          <a:bodyPr>
            <a:normAutofit lnSpcReduction="10000"/>
          </a:bodyPr>
          <a:lstStyle/>
          <a:p>
            <a:pPr lvl="0"/>
            <a:endParaRPr lang="en-US" dirty="0" smtClean="0"/>
          </a:p>
          <a:p>
            <a:pPr lvl="0"/>
            <a:r>
              <a:rPr lang="en-US" dirty="0" smtClean="0"/>
              <a:t>Priority </a:t>
            </a:r>
            <a:r>
              <a:rPr lang="en-US" dirty="0"/>
              <a:t>consideration for funding will include activities known to improve post-school employment outcomes (e.g. – participation in Project SEARCH, obtaining paid community work experience while in high school, </a:t>
            </a:r>
            <a:r>
              <a:rPr lang="en-US" dirty="0" smtClean="0"/>
              <a:t>support for students attending </a:t>
            </a:r>
            <a:r>
              <a:rPr lang="en-US" dirty="0"/>
              <a:t>postsecondary education or other type of job training; professional development </a:t>
            </a:r>
            <a:r>
              <a:rPr lang="en-US" dirty="0" smtClean="0"/>
              <a:t>in a transition certificate program, and </a:t>
            </a:r>
            <a:r>
              <a:rPr lang="en-US" dirty="0"/>
              <a:t>dedicated staff time for transition to employment activities).</a:t>
            </a:r>
          </a:p>
          <a:p>
            <a:endParaRPr lang="en-US" dirty="0"/>
          </a:p>
        </p:txBody>
      </p:sp>
    </p:spTree>
    <p:extLst>
      <p:ext uri="{BB962C8B-B14F-4D97-AF65-F5344CB8AC3E}">
        <p14:creationId xmlns:p14="http://schemas.microsoft.com/office/powerpoint/2010/main" val="860088430"/>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sz="4800" b="1" dirty="0" smtClean="0">
                <a:solidFill>
                  <a:schemeClr val="bg1"/>
                </a:solidFill>
              </a:rPr>
              <a:t>Allowable Costs</a:t>
            </a:r>
            <a:endParaRPr lang="en-US" sz="4800" b="1" dirty="0">
              <a:solidFill>
                <a:schemeClr val="bg1"/>
              </a:solidFill>
            </a:endParaRPr>
          </a:p>
        </p:txBody>
      </p:sp>
      <p:sp>
        <p:nvSpPr>
          <p:cNvPr id="3" name="Content Placeholder 2"/>
          <p:cNvSpPr>
            <a:spLocks noGrp="1"/>
          </p:cNvSpPr>
          <p:nvPr>
            <p:ph idx="1"/>
          </p:nvPr>
        </p:nvSpPr>
        <p:spPr>
          <a:xfrm>
            <a:off x="609600" y="1600201"/>
            <a:ext cx="10972800" cy="4724399"/>
          </a:xfrm>
        </p:spPr>
        <p:txBody>
          <a:bodyPr/>
          <a:lstStyle/>
          <a:p>
            <a:pPr marL="0" indent="0">
              <a:buNone/>
            </a:pPr>
            <a:endParaRPr lang="en-US" dirty="0"/>
          </a:p>
          <a:p>
            <a:pPr lvl="0"/>
            <a:r>
              <a:rPr lang="en-US" sz="2400" dirty="0"/>
              <a:t>Grant funding under this program can be used for transportation costs in addition to educational service costs.</a:t>
            </a:r>
          </a:p>
          <a:p>
            <a:pPr lvl="0"/>
            <a:r>
              <a:rPr lang="en-US" sz="2400" dirty="0" smtClean="0"/>
              <a:t>Contracts with community agency partners for the provision of services (college courses, job training, competitive integrated employment services) are also allowable costs.</a:t>
            </a:r>
          </a:p>
          <a:p>
            <a:r>
              <a:rPr lang="en-US" sz="2400" dirty="0"/>
              <a:t>Multiple school districts or 2r charters with secondary populations may apply as a consortium.  For such an application, one entity would receive funding and put in place agreements for dissemination of funds to the other partner(s) as applicable.</a:t>
            </a:r>
          </a:p>
          <a:p>
            <a:pPr marL="203200" lvl="0" indent="0">
              <a:buNone/>
            </a:pPr>
            <a:endParaRPr lang="en-US" sz="2400" dirty="0"/>
          </a:p>
          <a:p>
            <a:endParaRPr lang="en-US" dirty="0" smtClean="0"/>
          </a:p>
          <a:p>
            <a:pPr marL="0" indent="0" algn="ctr">
              <a:buNone/>
            </a:pPr>
            <a:endParaRPr lang="en-US" sz="4400" b="1" dirty="0"/>
          </a:p>
          <a:p>
            <a:pPr marL="0" indent="0">
              <a:buNone/>
            </a:pPr>
            <a:endParaRPr lang="en-US" dirty="0" smtClean="0"/>
          </a:p>
        </p:txBody>
      </p:sp>
    </p:spTree>
    <p:extLst>
      <p:ext uri="{BB962C8B-B14F-4D97-AF65-F5344CB8AC3E}">
        <p14:creationId xmlns:p14="http://schemas.microsoft.com/office/powerpoint/2010/main" val="3785970833"/>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p:spPr>
        <p:txBody>
          <a:bodyPr>
            <a:normAutofit/>
          </a:bodyPr>
          <a:lstStyle/>
          <a:p>
            <a:pPr algn="ctr"/>
            <a:r>
              <a:rPr lang="en-US" sz="4800" b="1" dirty="0" smtClean="0">
                <a:solidFill>
                  <a:schemeClr val="bg1"/>
                </a:solidFill>
              </a:rPr>
              <a:t>Funds Acquisition Process</a:t>
            </a:r>
            <a:endParaRPr lang="en-US" sz="4800" b="1"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a:p>
          <a:p>
            <a:pPr lvl="0"/>
            <a:r>
              <a:rPr lang="en-US" dirty="0"/>
              <a:t>Funds awarded under this grant program will need to be expended between July 1, 2018 and June 30, 2019.</a:t>
            </a:r>
          </a:p>
          <a:p>
            <a:pPr lvl="0"/>
            <a:r>
              <a:rPr lang="en-US" dirty="0"/>
              <a:t>Grant recipients will need to expend the funds and then invoice for reimbursement</a:t>
            </a:r>
            <a:r>
              <a:rPr lang="en-US" dirty="0" smtClean="0"/>
              <a:t>.</a:t>
            </a:r>
          </a:p>
          <a:p>
            <a:pPr lvl="0"/>
            <a:r>
              <a:rPr lang="en-US" dirty="0" smtClean="0"/>
              <a:t>The schedule for invoicing and reimbursement has not yet been developed.</a:t>
            </a:r>
          </a:p>
          <a:p>
            <a:endParaRPr lang="en-US" dirty="0"/>
          </a:p>
          <a:p>
            <a:pPr lvl="0"/>
            <a:endParaRPr lang="en-US" dirty="0" smtClean="0"/>
          </a:p>
          <a:p>
            <a:pPr lvl="0"/>
            <a:endParaRPr lang="en-US" dirty="0"/>
          </a:p>
          <a:p>
            <a:endParaRPr lang="en-US" dirty="0" smtClean="0"/>
          </a:p>
          <a:p>
            <a:pPr marL="0" indent="0" algn="ctr">
              <a:buNone/>
            </a:pPr>
            <a:endParaRPr lang="en-US" sz="4400" b="1" dirty="0"/>
          </a:p>
          <a:p>
            <a:pPr marL="0" indent="0">
              <a:buNone/>
            </a:pPr>
            <a:endParaRPr lang="en-US" dirty="0" smtClean="0"/>
          </a:p>
        </p:txBody>
      </p:sp>
    </p:spTree>
    <p:extLst>
      <p:ext uri="{BB962C8B-B14F-4D97-AF65-F5344CB8AC3E}">
        <p14:creationId xmlns:p14="http://schemas.microsoft.com/office/powerpoint/2010/main" val="94929752"/>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TS030002245">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997</Words>
  <Application>Microsoft Office PowerPoint</Application>
  <PresentationFormat>Widescreen</PresentationFormat>
  <Paragraphs>97</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Questrial</vt:lpstr>
      <vt:lpstr>Garamond</vt:lpstr>
      <vt:lpstr>Arial</vt:lpstr>
      <vt:lpstr>TS030002245</vt:lpstr>
      <vt:lpstr>Transition Readiness Grant Program (TRG)</vt:lpstr>
      <vt:lpstr>Objective and Process</vt:lpstr>
      <vt:lpstr>Funding Level and Eligibility</vt:lpstr>
      <vt:lpstr>Locating the Application</vt:lpstr>
      <vt:lpstr>Submitting the Application</vt:lpstr>
      <vt:lpstr>Scoring Process</vt:lpstr>
      <vt:lpstr>Funding Priorities</vt:lpstr>
      <vt:lpstr>Allowable Costs</vt:lpstr>
      <vt:lpstr>Funds Acquisition Process</vt:lpstr>
      <vt:lpstr>Fiscal Implications</vt:lpstr>
      <vt:lpstr>General Requirements (for all recipients)</vt:lpstr>
      <vt:lpstr>Transition Improvement Grant Coordinators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IEP-ACP-PTP-WIOA:   What do all these acronyms mean for transition services?</dc:title>
  <dc:creator>Molfenter, Nancy F.   DPI</dc:creator>
  <cp:lastModifiedBy>Severson, Ethan P.   DPI</cp:lastModifiedBy>
  <cp:revision>20</cp:revision>
  <dcterms:modified xsi:type="dcterms:W3CDTF">2018-03-20T19:22:21Z</dcterms:modified>
</cp:coreProperties>
</file>