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1" r:id="rId3"/>
    <p:sldId id="258" r:id="rId4"/>
    <p:sldId id="286" r:id="rId5"/>
    <p:sldId id="287" r:id="rId6"/>
    <p:sldId id="302" r:id="rId7"/>
    <p:sldId id="263" r:id="rId8"/>
    <p:sldId id="289" r:id="rId9"/>
    <p:sldId id="288" r:id="rId10"/>
    <p:sldId id="264" r:id="rId11"/>
    <p:sldId id="297" r:id="rId12"/>
    <p:sldId id="278" r:id="rId13"/>
    <p:sldId id="265" r:id="rId14"/>
    <p:sldId id="271" r:id="rId15"/>
    <p:sldId id="281" r:id="rId16"/>
    <p:sldId id="268" r:id="rId17"/>
    <p:sldId id="269" r:id="rId18"/>
    <p:sldId id="270" r:id="rId19"/>
    <p:sldId id="272" r:id="rId20"/>
    <p:sldId id="299" r:id="rId21"/>
    <p:sldId id="298" r:id="rId22"/>
    <p:sldId id="260" r:id="rId23"/>
    <p:sldId id="274" r:id="rId24"/>
    <p:sldId id="304" r:id="rId25"/>
    <p:sldId id="305" r:id="rId26"/>
    <p:sldId id="300" r:id="rId27"/>
    <p:sldId id="301" r:id="rId28"/>
    <p:sldId id="276" r:id="rId29"/>
    <p:sldId id="277" r:id="rId30"/>
    <p:sldId id="303" r:id="rId31"/>
    <p:sldId id="279" r:id="rId32"/>
    <p:sldId id="296" r:id="rId33"/>
    <p:sldId id="293" r:id="rId34"/>
    <p:sldId id="290" r:id="rId35"/>
    <p:sldId id="291" r:id="rId36"/>
    <p:sldId id="292" r:id="rId37"/>
    <p:sldId id="285" r:id="rId38"/>
    <p:sldId id="282" r:id="rId39"/>
    <p:sldId id="28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395"/>
  </p:normalViewPr>
  <p:slideViewPr>
    <p:cSldViewPr snapToGrid="0">
      <p:cViewPr varScale="1">
        <p:scale>
          <a:sx n="67" d="100"/>
          <a:sy n="67" d="100"/>
        </p:scale>
        <p:origin x="90" y="77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AB966-E5D5-4C58-9E73-C68EDB0FA9B2}" type="datetimeFigureOut">
              <a:rPr lang="en-US" smtClean="0"/>
              <a:t>4/1/2021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F7FDC-423A-43A0-8B6C-094F4E13562B}" type="slidenum">
              <a:rPr lang="en-US" smtClean="0"/>
              <a:t>‹#›</a:t>
            </a:fld>
            <a:endParaRPr lang="en-US"/>
          </a:p>
        </p:txBody>
      </p:sp>
    </p:spTree>
    <p:extLst>
      <p:ext uri="{BB962C8B-B14F-4D97-AF65-F5344CB8AC3E}">
        <p14:creationId xmlns:p14="http://schemas.microsoft.com/office/powerpoint/2010/main" val="3974735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f7c92247a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endParaRPr dirty="0"/>
          </a:p>
        </p:txBody>
      </p:sp>
      <p:sp>
        <p:nvSpPr>
          <p:cNvPr id="122" name="Google Shape;122;gaf7c92247a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83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1B3503-7B29-449A-B967-6F389B4C287D}"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120349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B3503-7B29-449A-B967-6F389B4C287D}"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44355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B3503-7B29-449A-B967-6F389B4C287D}"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95128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15600" y="593367"/>
            <a:ext cx="11360800" cy="76360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lt1"/>
              </a:buClr>
              <a:buSzPts val="3600"/>
              <a:buFont typeface="Lato"/>
              <a:buNone/>
              <a:defRPr sz="4800" b="0" i="0" u="none" strike="noStrike" cap="none">
                <a:solidFill>
                  <a:schemeClr val="lt1"/>
                </a:solidFill>
                <a:latin typeface="Lato"/>
                <a:ea typeface="Lato"/>
                <a:cs typeface="Lato"/>
                <a:sym typeface="Lato"/>
              </a:defRPr>
            </a:lvl1pPr>
            <a:lvl2pPr lvl="1">
              <a:spcBef>
                <a:spcPts val="0"/>
              </a:spcBef>
              <a:spcAft>
                <a:spcPts val="0"/>
              </a:spcAft>
              <a:buSzPts val="1800"/>
              <a:buFont typeface="Arial"/>
              <a:buNone/>
              <a:defRPr sz="2400"/>
            </a:lvl2pPr>
            <a:lvl3pPr lvl="2">
              <a:spcBef>
                <a:spcPts val="0"/>
              </a:spcBef>
              <a:spcAft>
                <a:spcPts val="0"/>
              </a:spcAft>
              <a:buSzPts val="1800"/>
              <a:buFont typeface="Arial"/>
              <a:buNone/>
              <a:defRPr sz="2400"/>
            </a:lvl3pPr>
            <a:lvl4pPr lvl="3">
              <a:spcBef>
                <a:spcPts val="0"/>
              </a:spcBef>
              <a:spcAft>
                <a:spcPts val="0"/>
              </a:spcAft>
              <a:buSzPts val="1800"/>
              <a:buFont typeface="Arial"/>
              <a:buNone/>
              <a:defRPr sz="2400"/>
            </a:lvl4pPr>
            <a:lvl5pPr lvl="4">
              <a:spcBef>
                <a:spcPts val="0"/>
              </a:spcBef>
              <a:spcAft>
                <a:spcPts val="0"/>
              </a:spcAft>
              <a:buSzPts val="1800"/>
              <a:buFont typeface="Arial"/>
              <a:buNone/>
              <a:defRPr sz="2400"/>
            </a:lvl5pPr>
            <a:lvl6pPr lvl="5">
              <a:spcBef>
                <a:spcPts val="0"/>
              </a:spcBef>
              <a:spcAft>
                <a:spcPts val="0"/>
              </a:spcAft>
              <a:buSzPts val="1800"/>
              <a:buFont typeface="Arial"/>
              <a:buNone/>
              <a:defRPr sz="2400"/>
            </a:lvl6pPr>
            <a:lvl7pPr lvl="6">
              <a:spcBef>
                <a:spcPts val="0"/>
              </a:spcBef>
              <a:spcAft>
                <a:spcPts val="0"/>
              </a:spcAft>
              <a:buSzPts val="1800"/>
              <a:buFont typeface="Arial"/>
              <a:buNone/>
              <a:defRPr sz="2400"/>
            </a:lvl7pPr>
            <a:lvl8pPr lvl="7">
              <a:spcBef>
                <a:spcPts val="0"/>
              </a:spcBef>
              <a:spcAft>
                <a:spcPts val="0"/>
              </a:spcAft>
              <a:buSzPts val="1800"/>
              <a:buFont typeface="Arial"/>
              <a:buNone/>
              <a:defRPr sz="2400"/>
            </a:lvl8pPr>
            <a:lvl9pPr lvl="8">
              <a:spcBef>
                <a:spcPts val="0"/>
              </a:spcBef>
              <a:spcAft>
                <a:spcPts val="0"/>
              </a:spcAft>
              <a:buSzPts val="1800"/>
              <a:buFont typeface="Arial"/>
              <a:buNone/>
              <a:defRPr sz="2400"/>
            </a:lvl9pPr>
          </a:lstStyle>
          <a:p>
            <a:endParaRPr/>
          </a:p>
        </p:txBody>
      </p:sp>
      <p:sp>
        <p:nvSpPr>
          <p:cNvPr id="20" name="Google Shape;20;p3"/>
          <p:cNvSpPr txBox="1">
            <a:spLocks noGrp="1"/>
          </p:cNvSpPr>
          <p:nvPr>
            <p:ph type="body" idx="1"/>
          </p:nvPr>
        </p:nvSpPr>
        <p:spPr>
          <a:xfrm>
            <a:off x="415600" y="1536633"/>
            <a:ext cx="11360800" cy="4555200"/>
          </a:xfrm>
          <a:prstGeom prst="rect">
            <a:avLst/>
          </a:prstGeom>
          <a:noFill/>
          <a:ln>
            <a:noFill/>
          </a:ln>
        </p:spPr>
        <p:txBody>
          <a:bodyPr spcFirstLastPara="1" wrap="square" lIns="91425" tIns="45700" rIns="91425" bIns="45700" anchor="t" anchorCtr="0">
            <a:noAutofit/>
          </a:bodyPr>
          <a:lstStyle>
            <a:lvl1pPr marL="609585" marR="0" lvl="0" indent="-507987" algn="l">
              <a:lnSpc>
                <a:spcPct val="100000"/>
              </a:lnSpc>
              <a:spcBef>
                <a:spcPts val="0"/>
              </a:spcBef>
              <a:spcAft>
                <a:spcPts val="0"/>
              </a:spcAft>
              <a:buClr>
                <a:schemeClr val="dk1"/>
              </a:buClr>
              <a:buSzPts val="2400"/>
              <a:buFont typeface="Lato"/>
              <a:buChar char="●"/>
              <a:defRPr sz="3200" b="1" i="0" u="none" strike="noStrike" cap="none">
                <a:solidFill>
                  <a:schemeClr val="dk1"/>
                </a:solidFill>
                <a:latin typeface="Lato"/>
                <a:ea typeface="Lato"/>
                <a:cs typeface="Lato"/>
                <a:sym typeface="Lato"/>
              </a:defRPr>
            </a:lvl1pPr>
            <a:lvl2pPr marL="1219170" marR="0" lvl="1" indent="-507987" algn="l">
              <a:lnSpc>
                <a:spcPct val="150000"/>
              </a:lnSpc>
              <a:spcBef>
                <a:spcPts val="4000"/>
              </a:spcBef>
              <a:spcAft>
                <a:spcPts val="0"/>
              </a:spcAft>
              <a:buClr>
                <a:schemeClr val="dk1"/>
              </a:buClr>
              <a:buSzPts val="2400"/>
              <a:buFont typeface="Lato"/>
              <a:buChar char="○"/>
              <a:defRPr sz="3200" b="0" i="0" u="none" strike="noStrike" cap="none">
                <a:solidFill>
                  <a:schemeClr val="dk1"/>
                </a:solidFill>
                <a:latin typeface="Lato"/>
                <a:ea typeface="Lato"/>
                <a:cs typeface="Lato"/>
                <a:sym typeface="Lato"/>
              </a:defRPr>
            </a:lvl2pPr>
            <a:lvl3pPr marL="1828754" marR="0" lvl="2" indent="-431789" algn="l">
              <a:lnSpc>
                <a:spcPct val="90000"/>
              </a:lnSpc>
              <a:spcBef>
                <a:spcPts val="0"/>
              </a:spcBef>
              <a:spcAft>
                <a:spcPts val="0"/>
              </a:spcAft>
              <a:buClr>
                <a:schemeClr val="dk1"/>
              </a:buClr>
              <a:buSzPts val="1500"/>
              <a:buFont typeface="Calibri"/>
              <a:buChar char="■"/>
              <a:defRPr sz="2000" b="0" i="0" u="none" strike="noStrike" cap="none">
                <a:solidFill>
                  <a:schemeClr val="dk1"/>
                </a:solidFill>
                <a:latin typeface="Calibri"/>
                <a:ea typeface="Calibri"/>
                <a:cs typeface="Calibri"/>
                <a:sym typeface="Calibri"/>
              </a:defRPr>
            </a:lvl3pPr>
            <a:lvl4pPr marL="2438339" marR="0" lvl="3" indent="-415026" algn="l">
              <a:lnSpc>
                <a:spcPct val="90000"/>
              </a:lnSpc>
              <a:spcBef>
                <a:spcPts val="0"/>
              </a:spcBef>
              <a:spcAft>
                <a:spcPts val="0"/>
              </a:spcAft>
              <a:buClr>
                <a:schemeClr val="dk1"/>
              </a:buClr>
              <a:buSzPts val="1302"/>
              <a:buFont typeface="Calibri"/>
              <a:buChar char="●"/>
              <a:defRPr sz="1800" b="0" i="0" u="none" strike="noStrike" cap="none">
                <a:solidFill>
                  <a:schemeClr val="dk1"/>
                </a:solidFill>
                <a:latin typeface="Calibri"/>
                <a:ea typeface="Calibri"/>
                <a:cs typeface="Calibri"/>
                <a:sym typeface="Calibri"/>
              </a:defRPr>
            </a:lvl4pPr>
            <a:lvl5pPr marL="3047924" marR="0" lvl="4" indent="-415024" algn="l">
              <a:lnSpc>
                <a:spcPct val="90000"/>
              </a:lnSpc>
              <a:spcBef>
                <a:spcPts val="0"/>
              </a:spcBef>
              <a:spcAft>
                <a:spcPts val="0"/>
              </a:spcAft>
              <a:buClr>
                <a:schemeClr val="dk1"/>
              </a:buClr>
              <a:buSzPts val="1302"/>
              <a:buFont typeface="Calibri"/>
              <a:buChar char="○"/>
              <a:defRPr sz="1800" b="0" i="0" u="none" strike="noStrike" cap="none">
                <a:solidFill>
                  <a:schemeClr val="dk1"/>
                </a:solidFill>
                <a:latin typeface="Calibri"/>
                <a:ea typeface="Calibri"/>
                <a:cs typeface="Calibri"/>
                <a:sym typeface="Calibri"/>
              </a:defRPr>
            </a:lvl5pPr>
            <a:lvl6pPr marL="3657509" marR="0" lvl="5" indent="-415024" algn="l">
              <a:lnSpc>
                <a:spcPct val="90000"/>
              </a:lnSpc>
              <a:spcBef>
                <a:spcPts val="0"/>
              </a:spcBef>
              <a:spcAft>
                <a:spcPts val="0"/>
              </a:spcAft>
              <a:buClr>
                <a:schemeClr val="dk1"/>
              </a:buClr>
              <a:buSzPts val="1302"/>
              <a:buFont typeface="Calibri"/>
              <a:buChar char="■"/>
              <a:defRPr sz="1800" b="0" i="0" u="none" strike="noStrike" cap="none">
                <a:solidFill>
                  <a:schemeClr val="dk1"/>
                </a:solidFill>
                <a:latin typeface="Calibri"/>
                <a:ea typeface="Calibri"/>
                <a:cs typeface="Calibri"/>
                <a:sym typeface="Calibri"/>
              </a:defRPr>
            </a:lvl6pPr>
            <a:lvl7pPr marL="4267093" marR="0" lvl="6" indent="-415024" algn="l">
              <a:lnSpc>
                <a:spcPct val="90000"/>
              </a:lnSpc>
              <a:spcBef>
                <a:spcPts val="0"/>
              </a:spcBef>
              <a:spcAft>
                <a:spcPts val="0"/>
              </a:spcAft>
              <a:buClr>
                <a:schemeClr val="dk1"/>
              </a:buClr>
              <a:buSzPts val="1302"/>
              <a:buFont typeface="Calibri"/>
              <a:buChar char="●"/>
              <a:defRPr sz="1800" b="0" i="0" u="none" strike="noStrike" cap="none">
                <a:solidFill>
                  <a:schemeClr val="dk1"/>
                </a:solidFill>
                <a:latin typeface="Calibri"/>
                <a:ea typeface="Calibri"/>
                <a:cs typeface="Calibri"/>
                <a:sym typeface="Calibri"/>
              </a:defRPr>
            </a:lvl7pPr>
            <a:lvl8pPr marL="4876678" marR="0" lvl="7" indent="-415026" algn="l">
              <a:lnSpc>
                <a:spcPct val="90000"/>
              </a:lnSpc>
              <a:spcBef>
                <a:spcPts val="0"/>
              </a:spcBef>
              <a:spcAft>
                <a:spcPts val="0"/>
              </a:spcAft>
              <a:buClr>
                <a:schemeClr val="dk1"/>
              </a:buClr>
              <a:buSzPts val="1302"/>
              <a:buFont typeface="Calibri"/>
              <a:buChar char="○"/>
              <a:defRPr sz="1800" b="0" i="0" u="none" strike="noStrike" cap="none">
                <a:solidFill>
                  <a:schemeClr val="dk1"/>
                </a:solidFill>
                <a:latin typeface="Calibri"/>
                <a:ea typeface="Calibri"/>
                <a:cs typeface="Calibri"/>
                <a:sym typeface="Calibri"/>
              </a:defRPr>
            </a:lvl8pPr>
            <a:lvl9pPr marL="5486263" marR="0" lvl="8" indent="-415026" algn="l">
              <a:lnSpc>
                <a:spcPct val="90000"/>
              </a:lnSpc>
              <a:spcBef>
                <a:spcPts val="0"/>
              </a:spcBef>
              <a:spcAft>
                <a:spcPts val="0"/>
              </a:spcAft>
              <a:buClr>
                <a:schemeClr val="dk1"/>
              </a:buClr>
              <a:buSzPts val="1302"/>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11296609" y="6217621"/>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0658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B3503-7B29-449A-B967-6F389B4C287D}"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253317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1B3503-7B29-449A-B967-6F389B4C287D}"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152529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1B3503-7B29-449A-B967-6F389B4C287D}"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257685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1B3503-7B29-449A-B967-6F389B4C287D}"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202675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1B3503-7B29-449A-B967-6F389B4C287D}"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90071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B3503-7B29-449A-B967-6F389B4C287D}"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367492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1B3503-7B29-449A-B967-6F389B4C287D}"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232265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1B3503-7B29-449A-B967-6F389B4C287D}"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5EC41-F9A6-4B47-ADFD-447B81D002BD}" type="slidenum">
              <a:rPr lang="en-US" smtClean="0"/>
              <a:t>‹#›</a:t>
            </a:fld>
            <a:endParaRPr lang="en-US"/>
          </a:p>
        </p:txBody>
      </p:sp>
    </p:spTree>
    <p:extLst>
      <p:ext uri="{BB962C8B-B14F-4D97-AF65-F5344CB8AC3E}">
        <p14:creationId xmlns:p14="http://schemas.microsoft.com/office/powerpoint/2010/main" val="38557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B3503-7B29-449A-B967-6F389B4C287D}" type="datetimeFigureOut">
              <a:rPr lang="en-US" smtClean="0"/>
              <a:t>4/1/2021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5EC41-F9A6-4B47-ADFD-447B81D002BD}" type="slidenum">
              <a:rPr lang="en-US" smtClean="0"/>
              <a:t>‹#›</a:t>
            </a:fld>
            <a:endParaRPr lang="en-US"/>
          </a:p>
        </p:txBody>
      </p:sp>
    </p:spTree>
    <p:extLst>
      <p:ext uri="{BB962C8B-B14F-4D97-AF65-F5344CB8AC3E}">
        <p14:creationId xmlns:p14="http://schemas.microsoft.com/office/powerpoint/2010/main" val="2369398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coronavirus/2019-ncov/vaccines/facts.html"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lfDOseggwVA"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c.gov/coronavirus/2019-ncov/vaccines/expect/after.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c.gov/coronavirus/2019-ncov/if-you-are-sick/isolation.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cdc.gov/coronavirus/2019-ncov/vaccines/different-vaccines.html"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c.gov/coronavirus/2019-ncov/need-extra-precautions/people-with-medical-conditions.ht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dhs.wisconsin.gov/covid-19/vaccine-about.ht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coronavirus/2019-ncov/vaccines/8-things.html" TargetMode="External"/><Relationship Id="rId2" Type="http://schemas.openxmlformats.org/officeDocument/2006/relationships/hyperlink" Target="https://www.cdc.gov/coronavirus/2019-ncov/vaccines/faq.html" TargetMode="External"/><Relationship Id="rId1" Type="http://schemas.openxmlformats.org/officeDocument/2006/relationships/slideLayout" Target="../slideLayouts/slideLayout12.xml"/><Relationship Id="rId6" Type="http://schemas.openxmlformats.org/officeDocument/2006/relationships/hyperlink" Target="https://www.cdc.gov/coronavirus/2019-ncov/vaccines/fully-vaccinated.html" TargetMode="External"/><Relationship Id="rId5" Type="http://schemas.openxmlformats.org/officeDocument/2006/relationships/hyperlink" Target="https://www.cdc.gov/coronavirus/2019-ncov/vaccines/expect/after.html" TargetMode="External"/><Relationship Id="rId4" Type="http://schemas.openxmlformats.org/officeDocument/2006/relationships/hyperlink" Target="https://www.cdc.gov/vaccines/covid-19/info-by-product/index.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ronavirus.uwhealth.org/covid-19-vaccine-frequently-asked-questions/" TargetMode="External"/><Relationship Id="rId2" Type="http://schemas.openxmlformats.org/officeDocument/2006/relationships/hyperlink" Target="https://www.health.harvard.edu/diseases-andconditions/coronavirus-resource-center" TargetMode="External"/><Relationship Id="rId1" Type="http://schemas.openxmlformats.org/officeDocument/2006/relationships/slideLayout" Target="../slideLayouts/slideLayout12.xml"/><Relationship Id="rId4" Type="http://schemas.openxmlformats.org/officeDocument/2006/relationships/hyperlink" Target="https://vaccinemakers.org/news-events/coronavirus-pandemic-answering-your-questio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da.gov/media/144638/downloa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dhs.wisconsin.gov/covid-19/vaccine-faq.htm" TargetMode="External"/><Relationship Id="rId2" Type="http://schemas.openxmlformats.org/officeDocument/2006/relationships/hyperlink" Target="https://www.dhs.wisconsin.gov/covid-19/vaccine.htm" TargetMode="External"/><Relationship Id="rId1" Type="http://schemas.openxmlformats.org/officeDocument/2006/relationships/slideLayout" Target="../slideLayouts/slideLayout12.xml"/><Relationship Id="rId4" Type="http://schemas.openxmlformats.org/officeDocument/2006/relationships/hyperlink" Target="https://www.dhs.wisconsin.gov/publications/p02944.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vaccines/covid-19/index.html" TargetMode="External"/><Relationship Id="rId2" Type="http://schemas.openxmlformats.org/officeDocument/2006/relationships/hyperlink" Target="https://www.cdc.gov/coronavirus/2019-ncov/vaccines/facts.html?CDC_AA_refVal=https%3A%2F%2Fwww.cdc.gov%2Fcoronavirus%2F2019-ncov%2Fvaccines%2Fvaccine-benefits%2Ffacts.html" TargetMode="External"/><Relationship Id="rId1" Type="http://schemas.openxmlformats.org/officeDocument/2006/relationships/slideLayout" Target="../slideLayouts/slideLayout12.xml"/><Relationship Id="rId5" Type="http://schemas.openxmlformats.org/officeDocument/2006/relationships/hyperlink" Target="https://www.chop.edu/centers-programs/vaccine-education-center/making-vaccines/prevent-covid" TargetMode="External"/><Relationship Id="rId4" Type="http://schemas.openxmlformats.org/officeDocument/2006/relationships/hyperlink" Target="https://www.cdc.gov/vaccines/covid-19/hcp/index.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fda.gov/media/143890/download" TargetMode="External"/><Relationship Id="rId2" Type="http://schemas.openxmlformats.org/officeDocument/2006/relationships/hyperlink" Target="https://nam04.safelinks.protection.outlook.com/?url=https%3A%2F%2Fsecure-web.cisco.com%2F10LbVqZMhZ0ssFQO9xtmPNTvE7k7MYKGrwOJ6QIacaHHoHO4-W_R7uhALgL04Q0Doug64Dhl7EGj6RIELzue89yBj3kWGAJN4Sdygc8vySMva1wxpCpatmQLoXworKxjwqzccJAIyGPr4DAP-ZZdVrq7gkkZemqwH6u34yArzCOdMzNI2bx0R4Sc6Lnj36qbWhOSL1LvUVY4Je3nkY2Gy1f2yFdVKiQor62eOdNpK_YUE6FQwhdmtN_7sqm_UbP56OJYJxWyQvRY1GmUxbjeZw-VehFgbVQj6cTW99bzRmYfogvSiJEby717pI1lfR6rc%2Fhttps%253A%252F%252Flnks.gd%252Fl%252FeyJhbGciOiJIUzI1NiJ9.eyJlbWFpbCI6ImxvdWlzZS53aWxzb25AZHBpLndpLmdvdiIsImJ1bGxldGluX2xpbmtfaWQiOiIxMDIiLCJzdWJzY3JpYmVyX2lkIjoiNzg2NjY2MDYyIiwibGlua19pZCI6IjEyNzU2MjcwMTciLCJ1cmkiOiJicDI6ZGlnZXN0IiwidXJsIjoiaHR0cHM6Ly93d3cuY2RjLmdvdi9jb3JvbmF2aXJ1cy8yMDE5LW5jb3YvdmFjY2luZXMvdG9vbGtpdHMvc2Nob29scy1jaGlsZGNhcmUuaHRtbD91dG1fY29udGVudD0mdXRtX21lZGl1bT1lbWFpbCZ1dG1fbmFtZT0mdXRtX3NvdXJjZT1nb3ZkZWxpdmVyeSZ1dG1fdGVybT0iLCJidWxsZXRpbl9pZCI6IjIwMjEwMzA5LjM2NjU4ODkxIn0.iQ2cQc-3pRf_cIcfI3DG4ZLmgI8fxrPDh5WKez6LfTY&amp;data=04%7C01%7CLouise.Wilson%40dpi.wi.gov%7Cea274d5a27204ec78ba208d8e4042c39%7C1654d14032604903b5b718450051ce16%7C1%7C0%7C637510055797648487%7CUnknown%7CTWFpbGZsb3d8eyJWIjoiMC4wLjAwMDAiLCJQIjoiV2luMzIiLCJBTiI6Ik1haWwiLCJXVCI6Mn0%3D%7C3000&amp;sdata=%2F%2FywEW%2FildhHuqzxqAw1lIoYL16ros7jx2S8U5rM6gI%3D&amp;reserved=0"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odernatx.com/covid19vaccine-eua/eua-fact-sheet-recipients.pdf" TargetMode="External"/><Relationship Id="rId2" Type="http://schemas.openxmlformats.org/officeDocument/2006/relationships/hyperlink" Target="https://www.fda.gov/media/146305/download" TargetMode="External"/><Relationship Id="rId1" Type="http://schemas.openxmlformats.org/officeDocument/2006/relationships/slideLayout" Target="../slideLayouts/slideLayout12.xml"/><Relationship Id="rId4" Type="http://schemas.openxmlformats.org/officeDocument/2006/relationships/hyperlink" Target="https://www.fda.gov/media/144414/download?utm_medium=email&amp;utm_source=govdelivery"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dhs.wisconsin.gov/publications/p02872.pdf" TargetMode="External"/><Relationship Id="rId2" Type="http://schemas.openxmlformats.org/officeDocument/2006/relationships/hyperlink" Target="https://www.dhs.wisconsin.gov/covid-19/vaccine-after.htm" TargetMode="External"/><Relationship Id="rId1" Type="http://schemas.openxmlformats.org/officeDocument/2006/relationships/slideLayout" Target="../slideLayouts/slideLayout12.xml"/><Relationship Id="rId6" Type="http://schemas.openxmlformats.org/officeDocument/2006/relationships/hyperlink" Target="https://www.dhs.wisconsin.gov/publications/p02944.pdf" TargetMode="External"/><Relationship Id="rId5" Type="http://schemas.openxmlformats.org/officeDocument/2006/relationships/hyperlink" Target="https://www.dhs.wisconsin.gov/covid-19/vaccine-safety.htm" TargetMode="External"/><Relationship Id="rId4" Type="http://schemas.openxmlformats.org/officeDocument/2006/relationships/hyperlink" Target="ontent.govdelivery.com/attachments/topic_files/WIDHS/WIDHS_574/2021/01/15/file_attachments/1660092/Vaccine%20Communication%20Framework%20Presentation__1660092.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am04.safelinks.protection.outlook.com/?url=https%3A%2F%2Fsecure-web.cisco.com%2F1Z1-zNVWF_e1TnP2mJhgI5OWFptVG_Mvhy-mNY1iudCBhh8mA8HPauyTC7RU2DI8wM9o0KrpMoBZwd_dxcU58CLBDfzhJZMtwlkW8efNfHFlmpSj5rX212HSwtQXQHAidI0dKZ5d1UJWcl__PkTLv7pp6usO0uqxqQYx7iPbOYr4Pjd_OrwjgH1esU4-K2iWxyf7e-US8blevI5JfDjLSCuLNhzGn0TBDXavOMLqfEjquY1Px1mojVxiRu5l3j42Pkqpfae32bnwUjDy7jGmlGiMSLF8XRvj__gyiX7WMwhaAjjIZBPsaA5uE5jUyYa4jpTpS_uCV2NrRe_8YdCBqiw%2Fhttps%253A%252F%252Flnks.gd%252Fl%252FeyJhbGciOiJIUzI1NiJ9.eyJidWxsZXRpbl9saW5rX2lkIjoxMDIsInVyaSI6ImJwMjpjbGljayIsImJ1bGxldGluX2lkIjoiMjAyMTAzMDMuMzYyNzU4MjEiLCJ1cmwiOiJodHRwczovL3d3dy55b3V0dWJlLmNvbS93YXRjaD9saXN0PVBMNmFlUlNYQm9OSkc2WDBnZ2RlXzh0eUFfdkpqNkVrb0kmdXRtX2NhbXBhaWduPWZ5aV9uZXdzbGV0dGVyJnV0bV9tZWRpdW09ZW1haWwmdXRtX3NvdXJjZT1nb3ZkZWxpdmVyeSZ2PWRjYmJ5R28xdDRVIn0.kFSw--og3uydRJb0BZ37Pf7pPGUpF2y-MESBnRyQ7fY%252Fs%252F1086400197%252Fbr%252F99359878183-l&amp;data=04%7C01%7CLouise.Wilson%40dpi.wi.gov%7Cf087120dd944482e319308d8de66591a%7C1654d14032604903b5b718450051ce16%7C1%7C0%7C637503879658857378%7CUnknown%7CTWFpbGZsb3d8eyJWIjoiMC4wLjAwMDAiLCJQIjoiV2luMzIiLCJBTiI6Ik1haWwiLCJXVCI6Mn0%3D%7C1000&amp;sdata=oG6f2ZsYUqgVQ2ANaiCc3DzmEdJNF8ujOiIHgKexwV0%3D&amp;reserved=0"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hs.wisconsin.gov/covid-19/vaccine-map.htm"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da.gov/media/144414/downloa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da.gov/emergency-preparedness-and-response/mcm-legal-regulatory-and-policy-framework/janssen-covid-19-vaccine-frequently-asked-questions" TargetMode="External"/><Relationship Id="rId2" Type="http://schemas.openxmlformats.org/officeDocument/2006/relationships/hyperlink" Target="https://www.fda.gov/media/146305/download"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coronavirus/2019-ncov/vaccines/different-vaccines/mrna.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coronavirus/2019-ncov/vaccines/different-vaccines/viralvector.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4433"/>
            <a:ext cx="9144000" cy="2387600"/>
          </a:xfrm>
        </p:spPr>
        <p:txBody>
          <a:bodyPr>
            <a:normAutofit/>
          </a:bodyPr>
          <a:lstStyle/>
          <a:p>
            <a:pPr>
              <a:lnSpc>
                <a:spcPts val="8100"/>
              </a:lnSpc>
            </a:pPr>
            <a:r>
              <a:rPr lang="en-US" b="1" dirty="0">
                <a:latin typeface="Lato Black" panose="020F0502020204030203" pitchFamily="34" charset="0"/>
                <a:ea typeface="Lato Black" panose="020F0502020204030203" pitchFamily="34" charset="0"/>
                <a:cs typeface="Lato Black" panose="020F0502020204030203" pitchFamily="34" charset="0"/>
              </a:rPr>
              <a:t>COVID-19 </a:t>
            </a:r>
            <a:br>
              <a:rPr lang="en-US" b="1" dirty="0">
                <a:latin typeface="Lato Black" panose="020F0502020204030203" pitchFamily="34" charset="0"/>
                <a:ea typeface="Lato Black" panose="020F0502020204030203" pitchFamily="34" charset="0"/>
                <a:cs typeface="Lato Black" panose="020F0502020204030203" pitchFamily="34" charset="0"/>
              </a:rPr>
            </a:br>
            <a:r>
              <a:rPr lang="en-US" b="1" dirty="0">
                <a:latin typeface="Lato Black" panose="020F0502020204030203" pitchFamily="34" charset="0"/>
                <a:ea typeface="Lato Black" panose="020F0502020204030203" pitchFamily="34" charset="0"/>
                <a:cs typeface="Lato Black" panose="020F0502020204030203" pitchFamily="34" charset="0"/>
              </a:rPr>
              <a:t>Vaccination for Educators</a:t>
            </a:r>
          </a:p>
        </p:txBody>
      </p:sp>
      <p:sp>
        <p:nvSpPr>
          <p:cNvPr id="3" name="Subtitle 2"/>
          <p:cNvSpPr>
            <a:spLocks noGrp="1"/>
          </p:cNvSpPr>
          <p:nvPr>
            <p:ph type="subTitle" idx="1"/>
          </p:nvPr>
        </p:nvSpPr>
        <p:spPr>
          <a:xfrm>
            <a:off x="1524000" y="4218487"/>
            <a:ext cx="9144000" cy="1655762"/>
          </a:xfrm>
        </p:spPr>
        <p:txBody>
          <a:bodyPr/>
          <a:lstStyle/>
          <a:p>
            <a:r>
              <a:rPr lang="en-US" dirty="0">
                <a:latin typeface="Lato" panose="020F0502020204030203" pitchFamily="34" charset="0"/>
                <a:ea typeface="Lato" panose="020F0502020204030203" pitchFamily="34" charset="0"/>
                <a:cs typeface="Lato" panose="020F0502020204030203" pitchFamily="34" charset="0"/>
              </a:rPr>
              <a:t>Information current as of </a:t>
            </a:r>
            <a:r>
              <a:rPr lang="en-US" dirty="0" smtClean="0">
                <a:latin typeface="Lato" panose="020F0502020204030203" pitchFamily="34" charset="0"/>
                <a:ea typeface="Lato" panose="020F0502020204030203" pitchFamily="34" charset="0"/>
                <a:cs typeface="Lato" panose="020F0502020204030203" pitchFamily="34" charset="0"/>
              </a:rPr>
              <a:t>4/1/2021</a:t>
            </a: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89650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7105" y="1417391"/>
            <a:ext cx="8017790" cy="4023217"/>
          </a:xfrm>
          <a:prstGeom prst="rect">
            <a:avLst/>
          </a:prstGeom>
        </p:spPr>
        <p:txBody>
          <a:bodyPr wrap="square">
            <a:spAutoFit/>
          </a:bodyPr>
          <a:lstStyle/>
          <a:p>
            <a:pPr marR="0" lvl="0">
              <a:lnSpc>
                <a:spcPct val="107000"/>
              </a:lnSpc>
              <a:spcBef>
                <a:spcPts val="0"/>
              </a:spcBef>
              <a:spcAft>
                <a:spcPts val="0"/>
              </a:spcAft>
              <a:buSzPts val="1000"/>
              <a:tabLst>
                <a:tab pos="457200" algn="l"/>
              </a:tabLst>
            </a:pPr>
            <a:r>
              <a:rPr lang="en-US" sz="2400" dirty="0">
                <a:latin typeface="Lato" panose="020F0502020204030203" pitchFamily="34" charset="0"/>
                <a:ea typeface="Calibri" panose="020F0502020204030204" pitchFamily="34" charset="0"/>
                <a:cs typeface="Times New Roman" panose="02020603050405020304" pitchFamily="18" charset="0"/>
              </a:rPr>
              <a:t>None of the COVID-19 vaccines currently authorized for use in the United States uses the live virus that causes COVID-19. You may have symptoms like a fever after you get a vaccine. This is normal and a sign that your immune system is learning how to recognize and fight the virus that causes COVID-19. </a:t>
            </a:r>
          </a:p>
          <a:p>
            <a:pPr marR="0" lvl="0">
              <a:lnSpc>
                <a:spcPct val="107000"/>
              </a:lnSpc>
              <a:spcBef>
                <a:spcPts val="0"/>
              </a:spcBef>
              <a:spcAft>
                <a:spcPts val="0"/>
              </a:spcAft>
              <a:buSzPts val="1000"/>
              <a:tabLst>
                <a:tab pos="457200" algn="l"/>
              </a:tabLst>
            </a:pPr>
            <a:endParaRPr lang="en-US" sz="2400" dirty="0">
              <a:latin typeface="Lato" panose="020F0502020204030203"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457200" algn="l"/>
              </a:tabLst>
            </a:pPr>
            <a:r>
              <a:rPr lang="en-US" sz="2400" dirty="0">
                <a:latin typeface="Lato" panose="020F0502020204030203" pitchFamily="34" charset="0"/>
                <a:ea typeface="Calibri" panose="020F0502020204030204" pitchFamily="34" charset="0"/>
                <a:cs typeface="Times New Roman" panose="02020603050405020304" pitchFamily="18" charset="0"/>
              </a:rPr>
              <a:t>Learn more about the facts behind COVID-19 vaccines: </a:t>
            </a:r>
            <a:r>
              <a:rPr lang="en-US" sz="2400" u="sng" dirty="0">
                <a:solidFill>
                  <a:srgbClr val="0000FF"/>
                </a:solidFill>
                <a:latin typeface="Lato" panose="020F0502020204030203" pitchFamily="34" charset="0"/>
                <a:ea typeface="Calibri" panose="020F0502020204030204" pitchFamily="34" charset="0"/>
                <a:cs typeface="Times New Roman" panose="02020603050405020304" pitchFamily="18" charset="0"/>
                <a:hlinkClick r:id="rId2"/>
              </a:rPr>
              <a:t>https://www.cdc.gov/coronavirus/2019-ncov/vaccines/facts.html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6764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2685" y="929198"/>
            <a:ext cx="6096000" cy="5447645"/>
          </a:xfrm>
          <a:prstGeom prst="rect">
            <a:avLst/>
          </a:prstGeom>
        </p:spPr>
        <p:txBody>
          <a:bodyPr>
            <a:spAutoFit/>
          </a:bodyPr>
          <a:lstStyle/>
          <a:p>
            <a:r>
              <a:rPr lang="en-US" sz="2400" b="1" dirty="0">
                <a:latin typeface="Lato" panose="020F0502020204030203" pitchFamily="34" charset="0"/>
              </a:rPr>
              <a:t>Vaccine efficacy and </a:t>
            </a:r>
            <a:r>
              <a:rPr lang="en-US" sz="2400" b="1" dirty="0" smtClean="0">
                <a:latin typeface="Lato" panose="020F0502020204030203" pitchFamily="34" charset="0"/>
              </a:rPr>
              <a:t>effectiveness</a:t>
            </a:r>
          </a:p>
          <a:p>
            <a:endParaRPr lang="en-US" sz="2400" b="1" dirty="0">
              <a:latin typeface="Lato" panose="020F0502020204030203" pitchFamily="34" charset="0"/>
            </a:endParaRPr>
          </a:p>
          <a:p>
            <a:r>
              <a:rPr lang="en-US" sz="2400" dirty="0">
                <a:latin typeface="Lato" panose="020F0502020204030203" pitchFamily="34" charset="0"/>
              </a:rPr>
              <a:t>In clinical trials, researchers measure how well a vaccine prevents illness in a controlled setting. This is called efficacy. </a:t>
            </a:r>
            <a:endParaRPr lang="en-US" sz="2400" dirty="0" smtClean="0">
              <a:latin typeface="Lato" panose="020F0502020204030203" pitchFamily="34" charset="0"/>
            </a:endParaRPr>
          </a:p>
          <a:p>
            <a:endParaRPr lang="en-US" sz="2400" dirty="0">
              <a:latin typeface="Lato" panose="020F0502020204030203" pitchFamily="34" charset="0"/>
            </a:endParaRPr>
          </a:p>
          <a:p>
            <a:r>
              <a:rPr lang="en-US" sz="2400" dirty="0">
                <a:latin typeface="Lato" panose="020F0502020204030203" pitchFamily="34" charset="0"/>
              </a:rPr>
              <a:t>95% efficacy does not mean that 95 out of every 100 people vaccinated will be protected from COVID-19. It does mean that the vaccine reduces the amount of disease by 95% for vaccinated people, compared to people who haven't gotten vaccinated</a:t>
            </a:r>
            <a:r>
              <a:rPr lang="en-US" sz="2400" dirty="0" smtClean="0">
                <a:latin typeface="Lato" panose="020F0502020204030203" pitchFamily="34" charset="0"/>
              </a:rPr>
              <a:t>.</a:t>
            </a:r>
          </a:p>
          <a:p>
            <a:endParaRPr lang="en-US" dirty="0"/>
          </a:p>
          <a:p>
            <a:r>
              <a:rPr lang="en-US" dirty="0"/>
              <a:t>https://www.dhs.wisconsin.gov/covid-19/vaccine-safety.htm</a:t>
            </a:r>
          </a:p>
        </p:txBody>
      </p:sp>
    </p:spTree>
    <p:extLst>
      <p:ext uri="{BB962C8B-B14F-4D97-AF65-F5344CB8AC3E}">
        <p14:creationId xmlns:p14="http://schemas.microsoft.com/office/powerpoint/2010/main" val="152540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3652" y="852876"/>
            <a:ext cx="10084696" cy="4955203"/>
          </a:xfrm>
          <a:prstGeom prst="rect">
            <a:avLst/>
          </a:prstGeom>
        </p:spPr>
        <p:txBody>
          <a:bodyPr wrap="square">
            <a:spAutoFit/>
          </a:bodyPr>
          <a:lstStyle/>
          <a:p>
            <a:r>
              <a:rPr lang="en-US" sz="2800" b="1" dirty="0">
                <a:solidFill>
                  <a:srgbClr val="000000"/>
                </a:solidFill>
                <a:latin typeface="Lato" panose="020F0502020204030203" pitchFamily="34" charset="0"/>
              </a:rPr>
              <a:t>W</a:t>
            </a:r>
            <a:r>
              <a:rPr lang="en-US" sz="28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hat are the side effects of the COVID-19 </a:t>
            </a:r>
            <a:r>
              <a:rPr lang="en-US" sz="2800" b="1" dirty="0" smtClean="0">
                <a:solidFill>
                  <a:srgbClr val="000000"/>
                </a:solidFill>
                <a:latin typeface="Lato Black" panose="020F0502020204030203" pitchFamily="34" charset="0"/>
                <a:ea typeface="Lato Black" panose="020F0502020204030203" pitchFamily="34" charset="0"/>
                <a:cs typeface="Lato Black" panose="020F0502020204030203" pitchFamily="34" charset="0"/>
              </a:rPr>
              <a:t>vaccines</a:t>
            </a:r>
            <a:r>
              <a:rPr lang="en-US" sz="2800" b="1" dirty="0">
                <a:solidFill>
                  <a:srgbClr val="000000"/>
                </a:solidFill>
                <a:latin typeface="Lato Black" panose="020F0502020204030203" pitchFamily="34" charset="0"/>
                <a:ea typeface="Lato Black" panose="020F0502020204030203" pitchFamily="34" charset="0"/>
                <a:cs typeface="Lato Black" panose="020F0502020204030203" pitchFamily="34" charset="0"/>
              </a:rPr>
              <a:t>? </a:t>
            </a:r>
          </a:p>
          <a:p>
            <a:endParaRPr lang="en-US" sz="2400" dirty="0">
              <a:solidFill>
                <a:srgbClr val="000000"/>
              </a:solidFill>
              <a:latin typeface="Lato" panose="020F0502020204030203" pitchFamily="34" charset="0"/>
            </a:endParaRPr>
          </a:p>
          <a:p>
            <a:pPr>
              <a:buFont typeface="Arial" panose="020B0604020202020204" pitchFamily="34" charset="0"/>
              <a:buChar char="•"/>
            </a:pPr>
            <a:r>
              <a:rPr lang="en-US" sz="2400" b="1" dirty="0">
                <a:solidFill>
                  <a:srgbClr val="000000"/>
                </a:solidFill>
                <a:latin typeface="Lato" panose="020F0502020204030203" pitchFamily="34" charset="0"/>
              </a:rPr>
              <a:t>Side effect</a:t>
            </a:r>
            <a:r>
              <a:rPr lang="en-US" sz="2400" dirty="0">
                <a:solidFill>
                  <a:srgbClr val="000000"/>
                </a:solidFill>
                <a:latin typeface="Lato" panose="020F0502020204030203" pitchFamily="34" charset="0"/>
              </a:rPr>
              <a:t>: An effect that occurs after receipt of a medication or vaccine. Even though these are unwanted, they can be expected based on previous experience (e.g., clinical trials) and result despite proper use of the medication or vaccine.</a:t>
            </a:r>
            <a:br>
              <a:rPr lang="en-US" sz="2400" dirty="0">
                <a:solidFill>
                  <a:srgbClr val="000000"/>
                </a:solidFill>
                <a:latin typeface="Lato" panose="020F0502020204030203" pitchFamily="34" charset="0"/>
              </a:rPr>
            </a:br>
            <a:r>
              <a:rPr lang="en-US" sz="2400" dirty="0">
                <a:solidFill>
                  <a:srgbClr val="000000"/>
                </a:solidFill>
                <a:latin typeface="Lato" panose="020F0502020204030203" pitchFamily="34" charset="0"/>
              </a:rPr>
              <a:t> </a:t>
            </a:r>
          </a:p>
          <a:p>
            <a:pPr>
              <a:buFont typeface="Arial" panose="020B0604020202020204" pitchFamily="34" charset="0"/>
              <a:buChar char="•"/>
            </a:pPr>
            <a:r>
              <a:rPr lang="en-US" sz="2400" b="1" dirty="0">
                <a:solidFill>
                  <a:srgbClr val="000000"/>
                </a:solidFill>
                <a:latin typeface="Lato" panose="020F0502020204030203" pitchFamily="34" charset="0"/>
              </a:rPr>
              <a:t>Adverse effect</a:t>
            </a:r>
            <a:r>
              <a:rPr lang="en-US" sz="2400" dirty="0">
                <a:solidFill>
                  <a:srgbClr val="000000"/>
                </a:solidFill>
                <a:latin typeface="Lato" panose="020F0502020204030203" pitchFamily="34" charset="0"/>
              </a:rPr>
              <a:t>: An unexpected effect that occurs after receipt of a medication or vaccine, which may or may not be caused by the medication or vaccine.</a:t>
            </a:r>
          </a:p>
          <a:p>
            <a:endParaRPr lang="en-US" sz="2400" dirty="0">
              <a:solidFill>
                <a:srgbClr val="000000"/>
              </a:solidFill>
              <a:latin typeface="Lato" panose="020F0502020204030203" pitchFamily="34" charset="0"/>
            </a:endParaRPr>
          </a:p>
          <a:p>
            <a:r>
              <a:rPr lang="en-US" sz="2400" dirty="0">
                <a:solidFill>
                  <a:srgbClr val="005587"/>
                </a:solidFill>
                <a:latin typeface="Lato" panose="020F0502020204030203" pitchFamily="34" charset="0"/>
                <a:hlinkClick r:id="rId2"/>
              </a:rPr>
              <a:t>Watch this short video to learn more about the differences between side effects and adverse effects.</a:t>
            </a:r>
            <a:endParaRPr lang="en-US" sz="2400" b="0" i="0" dirty="0">
              <a:solidFill>
                <a:srgbClr val="000000"/>
              </a:solidFill>
              <a:effectLst/>
              <a:latin typeface="Lato" panose="020F0502020204030203" pitchFamily="34" charset="0"/>
            </a:endParaRPr>
          </a:p>
        </p:txBody>
      </p:sp>
    </p:spTree>
    <p:extLst>
      <p:ext uri="{BB962C8B-B14F-4D97-AF65-F5344CB8AC3E}">
        <p14:creationId xmlns:p14="http://schemas.microsoft.com/office/powerpoint/2010/main" val="231282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659" y="1422649"/>
            <a:ext cx="8640682" cy="4012702"/>
          </a:xfrm>
          <a:prstGeom prst="rect">
            <a:avLst/>
          </a:prstGeom>
        </p:spPr>
        <p:txBody>
          <a:bodyPr wrap="square">
            <a:spAutoFit/>
          </a:bodyPr>
          <a:lstStyle/>
          <a:p>
            <a:pPr marR="0" lvl="0">
              <a:lnSpc>
                <a:spcPct val="107000"/>
              </a:lnSpc>
              <a:spcBef>
                <a:spcPts val="0"/>
              </a:spcBef>
              <a:spcAft>
                <a:spcPts val="2000"/>
              </a:spcAft>
              <a:buSzPts val="1000"/>
              <a:tabLst>
                <a:tab pos="457200" algn="l"/>
              </a:tabLst>
            </a:pPr>
            <a:r>
              <a:rPr lang="en-US" sz="2800" dirty="0">
                <a:latin typeface="Lato" panose="020F0502020204030203" pitchFamily="34" charset="0"/>
                <a:ea typeface="Calibri" panose="020F0502020204030204" pitchFamily="34" charset="0"/>
                <a:cs typeface="Times New Roman" panose="02020603050405020304" pitchFamily="18" charset="0"/>
              </a:rPr>
              <a:t>Side effects after getting a COVID-19 vaccine are normal signs your body is building protection. Side effects may even feel like flu and might affect your ability to do daily activities, but they should go away in a few days.</a:t>
            </a:r>
          </a:p>
          <a:p>
            <a:pPr marR="0" lvl="0">
              <a:lnSpc>
                <a:spcPct val="107000"/>
              </a:lnSpc>
              <a:spcBef>
                <a:spcPts val="0"/>
              </a:spcBef>
              <a:spcAft>
                <a:spcPts val="2000"/>
              </a:spcAft>
              <a:buSzPts val="1000"/>
              <a:tabLst>
                <a:tab pos="457200" algn="l"/>
              </a:tabLst>
            </a:pPr>
            <a:r>
              <a:rPr lang="en-US" sz="2800" b="1" dirty="0">
                <a:latin typeface="Lato Black" panose="020F0502020204030203" pitchFamily="34" charset="0"/>
                <a:ea typeface="Lato Black" panose="020F0502020204030203" pitchFamily="34" charset="0"/>
                <a:cs typeface="Lato Black" panose="020F0502020204030203" pitchFamily="34" charset="0"/>
              </a:rPr>
              <a:t>Learn more: </a:t>
            </a:r>
            <a:r>
              <a:rPr lang="en-US" sz="2800" dirty="0">
                <a:latin typeface="Lato" panose="020F0502020204030203" pitchFamily="34" charset="0"/>
                <a:ea typeface="Calibri" panose="020F0502020204030204" pitchFamily="34" charset="0"/>
                <a:cs typeface="Times New Roman" panose="02020603050405020304" pitchFamily="18" charset="0"/>
              </a:rPr>
              <a:t/>
            </a:r>
            <a:br>
              <a:rPr lang="en-US" sz="2800" dirty="0">
                <a:latin typeface="Lato" panose="020F0502020204030203" pitchFamily="34" charset="0"/>
                <a:ea typeface="Calibri" panose="020F0502020204030204" pitchFamily="34" charset="0"/>
                <a:cs typeface="Times New Roman" panose="02020603050405020304" pitchFamily="18" charset="0"/>
              </a:rPr>
            </a:br>
            <a:r>
              <a:rPr lang="en-US" sz="2800" u="sng" dirty="0">
                <a:solidFill>
                  <a:srgbClr val="0000FF"/>
                </a:solidFill>
                <a:latin typeface="Lato" panose="020F0502020204030203" pitchFamily="34" charset="0"/>
                <a:ea typeface="Calibri" panose="020F0502020204030204" pitchFamily="34" charset="0"/>
                <a:cs typeface="Times New Roman" panose="02020603050405020304" pitchFamily="18" charset="0"/>
                <a:hlinkClick r:id="rId2"/>
              </a:rPr>
              <a:t>https://www.cdc.gov/coronavirus/2019-ncov/vaccines/expect/after.html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2984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3966" y="563283"/>
            <a:ext cx="8524068" cy="5539978"/>
          </a:xfrm>
          <a:prstGeom prst="rect">
            <a:avLst/>
          </a:prstGeom>
        </p:spPr>
        <p:txBody>
          <a:bodyPr wrap="square">
            <a:spAutoFit/>
          </a:bodyPr>
          <a:lstStyle/>
          <a:p>
            <a:pPr>
              <a:spcAft>
                <a:spcPts val="1800"/>
              </a:spcAft>
            </a:pPr>
            <a:r>
              <a:rPr lang="en-US" sz="2400" b="1" dirty="0">
                <a:latin typeface="Lato Black" panose="020F0502020204030203" pitchFamily="34" charset="0"/>
                <a:ea typeface="Lato Black" panose="020F0502020204030203" pitchFamily="34" charset="0"/>
                <a:cs typeface="Lato Black" panose="020F0502020204030203" pitchFamily="34" charset="0"/>
              </a:rPr>
              <a:t>The most common side effects from the </a:t>
            </a:r>
            <a:r>
              <a:rPr lang="en-US" sz="2400" b="1" dirty="0" smtClean="0">
                <a:latin typeface="Lato Black" panose="020F0502020204030203" pitchFamily="34" charset="0"/>
                <a:ea typeface="Lato Black" panose="020F0502020204030203" pitchFamily="34" charset="0"/>
                <a:cs typeface="Lato Black" panose="020F0502020204030203" pitchFamily="34" charset="0"/>
              </a:rPr>
              <a:t>COVID vaccines </a:t>
            </a:r>
            <a:r>
              <a:rPr lang="en-US" sz="2400" b="1" dirty="0">
                <a:latin typeface="Lato Black" panose="020F0502020204030203" pitchFamily="34" charset="0"/>
                <a:ea typeface="Lato Black" panose="020F0502020204030203" pitchFamily="34" charset="0"/>
                <a:cs typeface="Lato Black" panose="020F0502020204030203" pitchFamily="34" charset="0"/>
              </a:rPr>
              <a:t>are:</a:t>
            </a:r>
            <a:endParaRPr lang="en-US" sz="2000" b="1" dirty="0">
              <a:latin typeface="Lato Black" panose="020F0502020204030203" pitchFamily="34" charset="0"/>
              <a:ea typeface="Lato Black" panose="020F0502020204030203" pitchFamily="34" charset="0"/>
              <a:cs typeface="Lato Black" panose="020F0502020204030203" pitchFamily="34" charset="0"/>
            </a:endParaRPr>
          </a:p>
          <a:p>
            <a:pPr marL="160020" indent="-160020">
              <a:spcAft>
                <a:spcPts val="1800"/>
              </a:spcAft>
              <a:buFont typeface="Arial" panose="020B0604020202020204" pitchFamily="34" charset="0"/>
              <a:buChar char="•"/>
            </a:pPr>
            <a:r>
              <a:rPr lang="en-US" sz="2000" dirty="0">
                <a:latin typeface="Lato" panose="020F0502020204030203" pitchFamily="34" charset="0"/>
              </a:rPr>
              <a:t>Fatigue</a:t>
            </a:r>
          </a:p>
          <a:p>
            <a:pPr marL="160020" indent="-160020">
              <a:spcAft>
                <a:spcPts val="1800"/>
              </a:spcAft>
              <a:buFont typeface="Arial" panose="020B0604020202020204" pitchFamily="34" charset="0"/>
              <a:buChar char="•"/>
            </a:pPr>
            <a:r>
              <a:rPr lang="en-US" sz="2000" dirty="0">
                <a:latin typeface="Lato" panose="020F0502020204030203" pitchFamily="34" charset="0"/>
              </a:rPr>
              <a:t>Headache</a:t>
            </a:r>
          </a:p>
          <a:p>
            <a:pPr marL="160020" indent="-160020">
              <a:spcAft>
                <a:spcPts val="1800"/>
              </a:spcAft>
              <a:buFont typeface="Arial" panose="020B0604020202020204" pitchFamily="34" charset="0"/>
              <a:buChar char="•"/>
            </a:pPr>
            <a:r>
              <a:rPr lang="en-US" sz="2000" dirty="0">
                <a:latin typeface="Lato" panose="020F0502020204030203" pitchFamily="34" charset="0"/>
              </a:rPr>
              <a:t>Muscle aches</a:t>
            </a:r>
          </a:p>
          <a:p>
            <a:pPr marL="160020" indent="-160020">
              <a:spcAft>
                <a:spcPts val="1800"/>
              </a:spcAft>
              <a:buFont typeface="Arial" panose="020B0604020202020204" pitchFamily="34" charset="0"/>
              <a:buChar char="•"/>
            </a:pPr>
            <a:r>
              <a:rPr lang="en-US" sz="2000" dirty="0">
                <a:latin typeface="Lato" panose="020F0502020204030203" pitchFamily="34" charset="0"/>
              </a:rPr>
              <a:t>Fever or Chills</a:t>
            </a:r>
          </a:p>
          <a:p>
            <a:pPr>
              <a:spcAft>
                <a:spcPts val="1800"/>
              </a:spcAft>
            </a:pPr>
            <a:r>
              <a:rPr lang="en-US" sz="2000" dirty="0">
                <a:latin typeface="Lato" panose="020F0502020204030203" pitchFamily="34" charset="0"/>
              </a:rPr>
              <a:t>Side effects occurred during the first week after vaccination but were most likely one or two days after receipt of the vaccine. Side effects were more frequent following the second dose </a:t>
            </a:r>
            <a:r>
              <a:rPr lang="en-US" sz="2000" dirty="0" smtClean="0">
                <a:latin typeface="Lato" panose="020F0502020204030203" pitchFamily="34" charset="0"/>
              </a:rPr>
              <a:t>of mRNA vaccines and </a:t>
            </a:r>
            <a:r>
              <a:rPr lang="en-US" sz="2000" dirty="0">
                <a:latin typeface="Lato" panose="020F0502020204030203" pitchFamily="34" charset="0"/>
              </a:rPr>
              <a:t>more likely to be experienced by younger, rather than older, recipients.  Which suggest the mRNA vaccines invoke a strong immune response.</a:t>
            </a:r>
          </a:p>
          <a:p>
            <a:pPr>
              <a:spcAft>
                <a:spcPts val="1800"/>
              </a:spcAft>
            </a:pPr>
            <a:r>
              <a:rPr lang="en-US" sz="2000" dirty="0">
                <a:latin typeface="Lato" panose="020F0502020204030203" pitchFamily="34" charset="0"/>
              </a:rPr>
              <a:t>Although most people will not have significant side effects, some people may wish to schedule their vaccination, so that they will not need to call out of work the next day if they don’t feel well.</a:t>
            </a:r>
          </a:p>
        </p:txBody>
      </p:sp>
    </p:spTree>
    <p:extLst>
      <p:ext uri="{BB962C8B-B14F-4D97-AF65-F5344CB8AC3E}">
        <p14:creationId xmlns:p14="http://schemas.microsoft.com/office/powerpoint/2010/main" val="303081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767" y="456247"/>
            <a:ext cx="7662465" cy="6401753"/>
          </a:xfrm>
          <a:prstGeom prst="rect">
            <a:avLst/>
          </a:prstGeom>
        </p:spPr>
        <p:txBody>
          <a:bodyPr wrap="square">
            <a:spAutoFit/>
          </a:bodyPr>
          <a:lstStyle/>
          <a:p>
            <a:pPr marR="18940">
              <a:lnSpc>
                <a:spcPts val="2400"/>
              </a:lnSpc>
              <a:spcAft>
                <a:spcPts val="1800"/>
              </a:spcAft>
            </a:pPr>
            <a:r>
              <a:rPr lang="en-US" b="1" dirty="0">
                <a:latin typeface="Lato Black" panose="020F0502020204030203" pitchFamily="34" charset="0"/>
                <a:ea typeface="Lato Black" panose="020F0502020204030203" pitchFamily="34" charset="0"/>
                <a:cs typeface="Lato Black" panose="020F0502020204030203" pitchFamily="34" charset="0"/>
              </a:rPr>
              <a:t>Can childcare, school staff, or students come to work/school if they have post-vaccination symptoms in the 3 days after vaccination?</a:t>
            </a:r>
          </a:p>
          <a:p>
            <a:pPr marL="0" lvl="1">
              <a:lnSpc>
                <a:spcPts val="2400"/>
              </a:lnSpc>
              <a:spcAft>
                <a:spcPts val="1800"/>
              </a:spcAft>
            </a:pPr>
            <a:r>
              <a:rPr lang="en-US" dirty="0">
                <a:latin typeface="Lato" panose="020F0502020204030203" pitchFamily="34" charset="0"/>
              </a:rPr>
              <a:t>Staff and students should not be at work, school, childcare, or other activities if they have a fever or feel ill at any time during this pandemic.</a:t>
            </a:r>
          </a:p>
          <a:p>
            <a:pPr marL="137160" lvl="1" indent="-137160">
              <a:lnSpc>
                <a:spcPts val="2400"/>
              </a:lnSpc>
              <a:spcAft>
                <a:spcPts val="1800"/>
              </a:spcAft>
              <a:buFont typeface="Arial" panose="020B0604020202020204" pitchFamily="34" charset="0"/>
              <a:buChar char="•"/>
            </a:pPr>
            <a:r>
              <a:rPr lang="en-US" dirty="0">
                <a:latin typeface="Lato" panose="020F0502020204030203" pitchFamily="34" charset="0"/>
              </a:rPr>
              <a:t> If you are experiencing local symptoms (e.g., pain, swelling, or redness at injection site) but you are otherwise well, you can return to all activities.</a:t>
            </a:r>
          </a:p>
          <a:p>
            <a:pPr marL="137160" lvl="1" indent="-137160">
              <a:lnSpc>
                <a:spcPts val="2400"/>
              </a:lnSpc>
              <a:spcAft>
                <a:spcPts val="1800"/>
              </a:spcAft>
              <a:buFont typeface="Arial" panose="020B0604020202020204" pitchFamily="34" charset="0"/>
              <a:buChar char="•"/>
            </a:pPr>
            <a:r>
              <a:rPr lang="en-US" dirty="0">
                <a:latin typeface="Lato" panose="020F0502020204030203" pitchFamily="34" charset="0"/>
              </a:rPr>
              <a:t>Typically, post-vaccination symptoms are seen within 3 days of getting the vaccination.</a:t>
            </a:r>
          </a:p>
          <a:p>
            <a:pPr marL="137160" lvl="1" indent="-137160">
              <a:lnSpc>
                <a:spcPts val="2400"/>
              </a:lnSpc>
              <a:spcAft>
                <a:spcPts val="1800"/>
              </a:spcAft>
              <a:buFont typeface="Arial" panose="020B0604020202020204" pitchFamily="34" charset="0"/>
              <a:buChar char="•"/>
            </a:pPr>
            <a:r>
              <a:rPr lang="en-US" dirty="0">
                <a:latin typeface="Lato" panose="020F0502020204030203" pitchFamily="34" charset="0"/>
              </a:rPr>
              <a:t> Signs and symptoms </a:t>
            </a:r>
            <a:r>
              <a:rPr lang="en-US" b="1" dirty="0">
                <a:latin typeface="Lato" panose="020F0502020204030203" pitchFamily="34" charset="0"/>
              </a:rPr>
              <a:t>unlikely</a:t>
            </a:r>
            <a:r>
              <a:rPr lang="en-US" dirty="0">
                <a:latin typeface="Lato" panose="020F0502020204030203" pitchFamily="34" charset="0"/>
              </a:rPr>
              <a:t> to be from COVID-19 vaccination include the presence of respiratory signs and symptoms consistent with COVID-19 (e.g., cough, shortness of breath, nasal congestion/stuff or runny nose, sore throat), as well as loss of taste or smell.</a:t>
            </a:r>
          </a:p>
          <a:p>
            <a:pPr marL="137160" lvl="1" indent="-137160">
              <a:lnSpc>
                <a:spcPts val="2400"/>
              </a:lnSpc>
              <a:spcAft>
                <a:spcPts val="1800"/>
              </a:spcAft>
              <a:buFont typeface="Arial" panose="020B0604020202020204" pitchFamily="34" charset="0"/>
              <a:buChar char="•"/>
            </a:pPr>
            <a:r>
              <a:rPr lang="en-US" dirty="0">
                <a:latin typeface="Lato" panose="020F0502020204030203" pitchFamily="34" charset="0"/>
              </a:rPr>
              <a:t>If you have these symptoms, stay home and consider getting tested or consulting with a medical care provider. Schools and childcare should follow the decision tree. </a:t>
            </a:r>
          </a:p>
          <a:p>
            <a:pPr lvl="1"/>
            <a:endParaRPr lang="en-US" sz="2000" dirty="0">
              <a:latin typeface="Lato" panose="020F0502020204030203" pitchFamily="34" charset="0"/>
            </a:endParaRPr>
          </a:p>
        </p:txBody>
      </p:sp>
    </p:spTree>
    <p:extLst>
      <p:ext uri="{BB962C8B-B14F-4D97-AF65-F5344CB8AC3E}">
        <p14:creationId xmlns:p14="http://schemas.microsoft.com/office/powerpoint/2010/main" val="205515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3422" y="647099"/>
            <a:ext cx="9365156" cy="5515100"/>
          </a:xfrm>
          <a:prstGeom prst="rect">
            <a:avLst/>
          </a:prstGeom>
        </p:spPr>
        <p:txBody>
          <a:bodyPr wrap="square">
            <a:spAutoFit/>
          </a:bodyPr>
          <a:lstStyle/>
          <a:p>
            <a:pPr>
              <a:lnSpc>
                <a:spcPts val="2880"/>
              </a:lnSpc>
              <a:spcAft>
                <a:spcPts val="1200"/>
              </a:spcAft>
            </a:pPr>
            <a:r>
              <a:rPr lang="en-US" sz="2400" b="0" i="0" dirty="0">
                <a:effectLst/>
                <a:latin typeface="Lato" panose="020F0502020204030203" pitchFamily="34" charset="0"/>
              </a:rPr>
              <a:t>Most people are able to get the COVID-19 vaccine, once supplies allow for their priority group to be vaccinated. But, a few groups of people should not get the vaccine, and some others should consult with their doctor or follow special procedures.</a:t>
            </a:r>
          </a:p>
          <a:p>
            <a:pPr>
              <a:lnSpc>
                <a:spcPts val="2880"/>
              </a:lnSpc>
              <a:spcAft>
                <a:spcPts val="1200"/>
              </a:spcAft>
            </a:pPr>
            <a:r>
              <a:rPr lang="en-US" sz="2400" b="1" dirty="0">
                <a:effectLst/>
                <a:latin typeface="Lato Black" panose="020F0502020204030203" pitchFamily="34" charset="0"/>
                <a:ea typeface="Lato Black" panose="020F0502020204030203" pitchFamily="34" charset="0"/>
                <a:cs typeface="Lato Black" panose="020F0502020204030203" pitchFamily="34" charset="0"/>
              </a:rPr>
              <a:t>People who should NOT get the COVID-19 vaccine</a:t>
            </a:r>
          </a:p>
          <a:p>
            <a:pPr marL="160020" indent="-160020">
              <a:lnSpc>
                <a:spcPts val="2880"/>
              </a:lnSpc>
              <a:spcAft>
                <a:spcPts val="1200"/>
              </a:spcAft>
              <a:buFont typeface="Arial" panose="020B0604020202020204" pitchFamily="34" charset="0"/>
              <a:buChar char="•"/>
            </a:pPr>
            <a:r>
              <a:rPr lang="en-US" sz="2400" b="0" i="0" dirty="0">
                <a:effectLst/>
                <a:latin typeface="Lato" panose="020F0502020204030203" pitchFamily="34" charset="0"/>
              </a:rPr>
              <a:t>Anyone with a previous severe or immediate allergic reaction (i.e., one that causes anaphylaxis or requires medical intervention) to a COVID-19 mRNA vaccine dose, a vaccine component, or polysorbate.</a:t>
            </a:r>
          </a:p>
          <a:p>
            <a:pPr marL="160020" indent="-160020">
              <a:lnSpc>
                <a:spcPts val="2880"/>
              </a:lnSpc>
              <a:spcAft>
                <a:spcPts val="1200"/>
              </a:spcAft>
              <a:buFont typeface="Arial" panose="020B0604020202020204" pitchFamily="34" charset="0"/>
              <a:buChar char="•"/>
            </a:pPr>
            <a:r>
              <a:rPr lang="en-US" sz="2400" b="0" i="0" dirty="0">
                <a:effectLst/>
                <a:latin typeface="Lato" panose="020F0502020204030203" pitchFamily="34" charset="0"/>
              </a:rPr>
              <a:t>Those younger than 16 years of age.</a:t>
            </a:r>
          </a:p>
          <a:p>
            <a:pPr marL="160020" indent="-160020">
              <a:lnSpc>
                <a:spcPts val="2880"/>
              </a:lnSpc>
              <a:spcAft>
                <a:spcPts val="1200"/>
              </a:spcAft>
              <a:buFont typeface="Arial" panose="020B0604020202020204" pitchFamily="34" charset="0"/>
              <a:buChar char="•"/>
            </a:pPr>
            <a:r>
              <a:rPr lang="en-US" sz="2400" b="0" i="0" dirty="0">
                <a:effectLst/>
                <a:latin typeface="Lato" panose="020F0502020204030203" pitchFamily="34" charset="0"/>
              </a:rPr>
              <a:t>People currently isolating or experiencing symptoms of COVID-19; these people can get vaccinated once they are </a:t>
            </a:r>
            <a:r>
              <a:rPr lang="en-US" sz="2400" b="0" i="0" u="none" strike="noStrike" dirty="0">
                <a:effectLst/>
                <a:latin typeface="Lato" panose="020F0502020204030203" pitchFamily="34" charset="0"/>
                <a:hlinkClick r:id="rId2"/>
              </a:rPr>
              <a:t>finished isolation</a:t>
            </a:r>
            <a:r>
              <a:rPr lang="en-US" sz="2400" b="0" i="0" dirty="0">
                <a:effectLst/>
                <a:latin typeface="Lato" panose="020F0502020204030203" pitchFamily="34" charset="0"/>
              </a:rPr>
              <a:t> and their primary symptoms have resolved</a:t>
            </a:r>
            <a:r>
              <a:rPr lang="en-US" b="0" i="0" dirty="0">
                <a:effectLst/>
                <a:latin typeface="Georgia" panose="02040502050405020303" pitchFamily="18" charset="0"/>
              </a:rPr>
              <a:t>.</a:t>
            </a:r>
          </a:p>
        </p:txBody>
      </p:sp>
    </p:spTree>
    <p:extLst>
      <p:ext uri="{BB962C8B-B14F-4D97-AF65-F5344CB8AC3E}">
        <p14:creationId xmlns:p14="http://schemas.microsoft.com/office/powerpoint/2010/main" val="1589752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3248" y="882149"/>
            <a:ext cx="7505504" cy="5093702"/>
          </a:xfrm>
          <a:prstGeom prst="rect">
            <a:avLst/>
          </a:prstGeom>
        </p:spPr>
        <p:txBody>
          <a:bodyPr wrap="square">
            <a:spAutoFit/>
          </a:bodyPr>
          <a:lstStyle/>
          <a:p>
            <a:pPr>
              <a:lnSpc>
                <a:spcPts val="2480"/>
              </a:lnSpc>
              <a:spcAft>
                <a:spcPts val="1800"/>
              </a:spcAft>
            </a:pPr>
            <a:r>
              <a:rPr lang="en-US" sz="2400" b="1" dirty="0">
                <a:latin typeface="Lato Black" panose="020F0502020204030203" pitchFamily="34" charset="0"/>
                <a:ea typeface="Lato Black" panose="020F0502020204030203" pitchFamily="34" charset="0"/>
                <a:cs typeface="Lato Black" panose="020F0502020204030203" pitchFamily="34" charset="0"/>
              </a:rPr>
              <a:t>People who may get the vaccine after considering risks and benefits and/or consulting with their healthcare provider</a:t>
            </a:r>
          </a:p>
          <a:p>
            <a:pPr marL="160020" indent="-160020">
              <a:lnSpc>
                <a:spcPts val="2480"/>
              </a:lnSpc>
              <a:spcAft>
                <a:spcPts val="1800"/>
              </a:spcAft>
              <a:buFont typeface="Arial" panose="020B0604020202020204" pitchFamily="34" charset="0"/>
              <a:buChar char="•"/>
            </a:pPr>
            <a:r>
              <a:rPr lang="en-US" sz="2400" dirty="0">
                <a:latin typeface="Lato" panose="020F0502020204030203" pitchFamily="34" charset="0"/>
              </a:rPr>
              <a:t>Individuals with a history of severe or immediate allergic reaction to any vaccine or injectable medication (These individuals should be observed for 30 minutes after receipt of the vaccine.)</a:t>
            </a:r>
          </a:p>
          <a:p>
            <a:pPr marL="160020" indent="-160020">
              <a:lnSpc>
                <a:spcPts val="2480"/>
              </a:lnSpc>
              <a:spcAft>
                <a:spcPts val="1800"/>
              </a:spcAft>
              <a:buFont typeface="Arial" panose="020B0604020202020204" pitchFamily="34" charset="0"/>
              <a:buChar char="•"/>
            </a:pPr>
            <a:r>
              <a:rPr lang="en-US" sz="2400" dirty="0">
                <a:latin typeface="Lato" panose="020F0502020204030203" pitchFamily="34" charset="0"/>
              </a:rPr>
              <a:t>Pregnant women</a:t>
            </a:r>
          </a:p>
          <a:p>
            <a:pPr marL="160020" indent="-160020">
              <a:lnSpc>
                <a:spcPts val="2480"/>
              </a:lnSpc>
              <a:spcAft>
                <a:spcPts val="1800"/>
              </a:spcAft>
              <a:buFont typeface="Arial" panose="020B0604020202020204" pitchFamily="34" charset="0"/>
              <a:buChar char="•"/>
            </a:pPr>
            <a:r>
              <a:rPr lang="en-US" sz="2400" dirty="0">
                <a:latin typeface="Lato" panose="020F0502020204030203" pitchFamily="34" charset="0"/>
              </a:rPr>
              <a:t>People with certain immune-compromising conditions</a:t>
            </a:r>
          </a:p>
          <a:p>
            <a:pPr marL="160020" indent="-160020">
              <a:lnSpc>
                <a:spcPts val="2480"/>
              </a:lnSpc>
              <a:spcAft>
                <a:spcPts val="1800"/>
              </a:spcAft>
              <a:buFont typeface="Arial" panose="020B0604020202020204" pitchFamily="34" charset="0"/>
              <a:buChar char="•"/>
            </a:pPr>
            <a:r>
              <a:rPr lang="en-US" sz="2400" dirty="0">
                <a:latin typeface="Lato" panose="020F0502020204030203" pitchFamily="34" charset="0"/>
              </a:rPr>
              <a:t>Breastfeeding women</a:t>
            </a:r>
          </a:p>
          <a:p>
            <a:pPr marL="160020" indent="-160020">
              <a:lnSpc>
                <a:spcPts val="2480"/>
              </a:lnSpc>
              <a:spcAft>
                <a:spcPts val="1800"/>
              </a:spcAft>
              <a:buFont typeface="Arial" panose="020B0604020202020204" pitchFamily="34" charset="0"/>
              <a:buChar char="•"/>
            </a:pPr>
            <a:r>
              <a:rPr lang="en-US" sz="2400" dirty="0">
                <a:latin typeface="Lato" panose="020F0502020204030203" pitchFamily="34" charset="0"/>
              </a:rPr>
              <a:t>People on anticoagulants</a:t>
            </a:r>
          </a:p>
        </p:txBody>
      </p:sp>
    </p:spTree>
    <p:extLst>
      <p:ext uri="{BB962C8B-B14F-4D97-AF65-F5344CB8AC3E}">
        <p14:creationId xmlns:p14="http://schemas.microsoft.com/office/powerpoint/2010/main" val="9959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9460" y="766732"/>
            <a:ext cx="8633079" cy="5324535"/>
          </a:xfrm>
          <a:prstGeom prst="rect">
            <a:avLst/>
          </a:prstGeom>
        </p:spPr>
        <p:txBody>
          <a:bodyPr wrap="square">
            <a:spAutoFit/>
          </a:bodyPr>
          <a:lstStyle/>
          <a:p>
            <a:pPr>
              <a:lnSpc>
                <a:spcPts val="2400"/>
              </a:lnSpc>
              <a:spcAft>
                <a:spcPts val="1200"/>
              </a:spcAft>
            </a:pPr>
            <a:r>
              <a:rPr lang="en-US" sz="2000" b="1" dirty="0">
                <a:effectLst/>
                <a:latin typeface="Lato Black" panose="020F0502020204030203" pitchFamily="34" charset="0"/>
                <a:ea typeface="Lato Black" panose="020F0502020204030203" pitchFamily="34" charset="0"/>
                <a:cs typeface="Lato Black" panose="020F0502020204030203" pitchFamily="34" charset="0"/>
              </a:rPr>
              <a:t>People who should follow special procedures</a:t>
            </a:r>
          </a:p>
          <a:p>
            <a:pPr marL="160020" indent="-160020">
              <a:lnSpc>
                <a:spcPts val="2400"/>
              </a:lnSpc>
              <a:spcAft>
                <a:spcPts val="1200"/>
              </a:spcAft>
              <a:buFont typeface="Arial" panose="020B0604020202020204" pitchFamily="34" charset="0"/>
              <a:buChar char="•"/>
            </a:pPr>
            <a:r>
              <a:rPr lang="en-US" sz="2000" b="0" i="0" dirty="0">
                <a:effectLst/>
                <a:latin typeface="Lato" panose="020F0502020204030203" pitchFamily="34" charset="0"/>
              </a:rPr>
              <a:t>Someone with a history of severe or immediate allergic reaction (requiring medical intervention) to anything other than a vaccine or injectable medication can get the vaccine, but they should remain at the vaccination location for medical observation for 30 minutes after receipt of the vaccine.</a:t>
            </a:r>
          </a:p>
          <a:p>
            <a:pPr marL="160020" indent="-160020">
              <a:lnSpc>
                <a:spcPts val="2400"/>
              </a:lnSpc>
              <a:spcAft>
                <a:spcPts val="1200"/>
              </a:spcAft>
              <a:buFont typeface="Arial" panose="020B0604020202020204" pitchFamily="34" charset="0"/>
              <a:buChar char="•"/>
            </a:pPr>
            <a:r>
              <a:rPr lang="en-US" sz="2000" b="0" i="0" dirty="0">
                <a:effectLst/>
                <a:latin typeface="Lato" panose="020F0502020204030203" pitchFamily="34" charset="0"/>
              </a:rPr>
              <a:t>People who recently had COVID-19 and were treated with antibody-based therapies (e.g., monoclonal antibodies or convalescent plasma) should wait until 90 days after treatment to be vaccinated.</a:t>
            </a:r>
          </a:p>
          <a:p>
            <a:pPr marL="160020" indent="-160020">
              <a:lnSpc>
                <a:spcPts val="2400"/>
              </a:lnSpc>
              <a:spcAft>
                <a:spcPts val="1200"/>
              </a:spcAft>
              <a:buFont typeface="Arial" panose="020B0604020202020204" pitchFamily="34" charset="0"/>
              <a:buChar char="•"/>
            </a:pPr>
            <a:r>
              <a:rPr lang="en-US" sz="2000" b="0" i="0" dirty="0">
                <a:effectLst/>
                <a:latin typeface="Lato" panose="020F0502020204030203" pitchFamily="34" charset="0"/>
              </a:rPr>
              <a:t>People with a known COVID-19 exposure should wait until their quarantine is over before getting vaccinated </a:t>
            </a:r>
            <a:endParaRPr lang="en-US" sz="2000" dirty="0">
              <a:latin typeface="Lato" panose="020F0502020204030203" pitchFamily="34" charset="0"/>
            </a:endParaRPr>
          </a:p>
          <a:p>
            <a:pPr marL="160020" indent="-160020">
              <a:lnSpc>
                <a:spcPts val="2400"/>
              </a:lnSpc>
              <a:spcAft>
                <a:spcPts val="1200"/>
              </a:spcAft>
              <a:buFont typeface="Arial" panose="020B0604020202020204" pitchFamily="34" charset="0"/>
              <a:buChar char="•"/>
            </a:pPr>
            <a:r>
              <a:rPr lang="en-US" sz="2000" b="0" i="0" dirty="0">
                <a:effectLst/>
                <a:latin typeface="Lato" panose="020F0502020204030203" pitchFamily="34" charset="0"/>
              </a:rPr>
              <a:t>People who got another vaccine (non-COVID-19 vaccine) should wait at least 14 days before getting COVID-19 vaccine. Likewise, if a person got the COVID-19 vaccine, they should wait at least 14 days before getting any other vaccines (non-COVID-19 vaccines).</a:t>
            </a:r>
          </a:p>
        </p:txBody>
      </p:sp>
    </p:spTree>
    <p:extLst>
      <p:ext uri="{BB962C8B-B14F-4D97-AF65-F5344CB8AC3E}">
        <p14:creationId xmlns:p14="http://schemas.microsoft.com/office/powerpoint/2010/main" val="20065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712" y="766732"/>
            <a:ext cx="9970576" cy="5324535"/>
          </a:xfrm>
          <a:prstGeom prst="rect">
            <a:avLst/>
          </a:prstGeom>
        </p:spPr>
        <p:txBody>
          <a:bodyPr wrap="square">
            <a:spAutoFit/>
          </a:bodyPr>
          <a:lstStyle/>
          <a:p>
            <a:pPr>
              <a:lnSpc>
                <a:spcPts val="2800"/>
              </a:lnSpc>
              <a:spcAft>
                <a:spcPts val="2400"/>
              </a:spcAft>
            </a:pPr>
            <a:r>
              <a:rPr lang="en-US" sz="2400" b="0" i="0" dirty="0">
                <a:effectLst/>
                <a:latin typeface="Lato" panose="020F0502020204030203" pitchFamily="34" charset="0"/>
              </a:rPr>
              <a:t>The Centers for Disease Control and Prevention (CDC) allows for a 4-day grace period when assessing on-time receipt. This means the following ranges of days are considered “on-time” for receipt of the second dose:</a:t>
            </a:r>
          </a:p>
          <a:p>
            <a:pPr marL="160020" indent="-160020">
              <a:lnSpc>
                <a:spcPts val="2800"/>
              </a:lnSpc>
              <a:spcAft>
                <a:spcPts val="2400"/>
              </a:spcAft>
              <a:buFont typeface="Arial" panose="020B0604020202020204" pitchFamily="34" charset="0"/>
              <a:buChar char="•"/>
            </a:pPr>
            <a:r>
              <a:rPr lang="en-US" sz="2400" b="0" i="0" dirty="0">
                <a:effectLst/>
                <a:latin typeface="Lato" panose="020F0502020204030203" pitchFamily="34" charset="0"/>
              </a:rPr>
              <a:t>Pfizer vaccine: 17 to 25 days after the first dose</a:t>
            </a:r>
          </a:p>
          <a:p>
            <a:pPr marL="160020" indent="-160020">
              <a:lnSpc>
                <a:spcPts val="2800"/>
              </a:lnSpc>
              <a:spcAft>
                <a:spcPts val="2400"/>
              </a:spcAft>
              <a:buFont typeface="Arial" panose="020B0604020202020204" pitchFamily="34" charset="0"/>
              <a:buChar char="•"/>
            </a:pPr>
            <a:r>
              <a:rPr lang="en-US" sz="2400" b="0" i="0" dirty="0">
                <a:effectLst/>
                <a:latin typeface="Lato" panose="020F0502020204030203" pitchFamily="34" charset="0"/>
              </a:rPr>
              <a:t>Moderna vaccine: 24 to 32 days after the first dose</a:t>
            </a:r>
          </a:p>
          <a:p>
            <a:pPr>
              <a:lnSpc>
                <a:spcPts val="2800"/>
              </a:lnSpc>
              <a:spcAft>
                <a:spcPts val="2400"/>
              </a:spcAft>
            </a:pPr>
            <a:r>
              <a:rPr lang="en-US" sz="2400" b="0" i="0" dirty="0">
                <a:effectLst/>
                <a:latin typeface="Lato" panose="020F0502020204030203" pitchFamily="34" charset="0"/>
              </a:rPr>
              <a:t>People should try to get the second dose during this period or as soon after as possible. However, if your second dose is given later than this, you do not need to restart the vaccine. You still only need to get the second dose. However, it is important to note that the first dose did not protect as many people as were protected after the second dose, so if you are exposed to SARS-CoV-2 during the delay, you may or may not have enough immunity to prevent you from experiencing symptoms.</a:t>
            </a:r>
          </a:p>
        </p:txBody>
      </p:sp>
    </p:spTree>
    <p:extLst>
      <p:ext uri="{BB962C8B-B14F-4D97-AF65-F5344CB8AC3E}">
        <p14:creationId xmlns:p14="http://schemas.microsoft.com/office/powerpoint/2010/main" val="363020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5437" y="1843950"/>
            <a:ext cx="9521125" cy="3170099"/>
          </a:xfrm>
          <a:prstGeom prst="rect">
            <a:avLst/>
          </a:prstGeom>
        </p:spPr>
        <p:txBody>
          <a:bodyPr wrap="square">
            <a:spAutoFit/>
          </a:bodyPr>
          <a:lstStyle/>
          <a:p>
            <a:r>
              <a:rPr lang="en-US" sz="2400" dirty="0">
                <a:latin typeface="Lato" panose="020F0502020204030203" pitchFamily="34" charset="0"/>
              </a:rPr>
              <a:t>There are </a:t>
            </a:r>
            <a:r>
              <a:rPr lang="en-US" sz="2400" dirty="0" smtClean="0">
                <a:latin typeface="Lato" panose="020F0502020204030203" pitchFamily="34" charset="0"/>
              </a:rPr>
              <a:t>three COVID-19 </a:t>
            </a:r>
            <a:r>
              <a:rPr lang="en-US" sz="2400" dirty="0">
                <a:latin typeface="Lato" panose="020F0502020204030203" pitchFamily="34" charset="0"/>
              </a:rPr>
              <a:t>vaccines currently authorized and recommended for use in the United States, </a:t>
            </a:r>
            <a:r>
              <a:rPr lang="en-US" sz="2400" dirty="0" smtClean="0">
                <a:latin typeface="Lato" panose="020F0502020204030203" pitchFamily="34" charset="0"/>
              </a:rPr>
              <a:t>and </a:t>
            </a:r>
            <a:r>
              <a:rPr lang="en-US" sz="2400" dirty="0" smtClean="0">
                <a:latin typeface="Lato" panose="020F0502020204030203" pitchFamily="34" charset="0"/>
              </a:rPr>
              <a:t>other </a:t>
            </a:r>
            <a:r>
              <a:rPr lang="en-US" sz="2400" dirty="0">
                <a:latin typeface="Lato" panose="020F0502020204030203" pitchFamily="34" charset="0"/>
              </a:rPr>
              <a:t>vaccines are currently in large-scale clinical trials. </a:t>
            </a:r>
          </a:p>
          <a:p>
            <a:endParaRPr lang="en-US" sz="2400" dirty="0">
              <a:latin typeface="Lato" panose="020F0502020204030203" pitchFamily="34" charset="0"/>
            </a:endParaRPr>
          </a:p>
          <a:p>
            <a:r>
              <a:rPr lang="en-US" sz="2400" dirty="0">
                <a:latin typeface="Lato" panose="020F0502020204030203" pitchFamily="34" charset="0"/>
              </a:rPr>
              <a:t>To learn more about the different vaccines for COVID-19 and how vaccines work, visit: </a:t>
            </a:r>
            <a:r>
              <a:rPr lang="en-US" sz="2400" dirty="0">
                <a:latin typeface="Lato" panose="020F0502020204030203" pitchFamily="34" charset="0"/>
                <a:hlinkClick r:id="rId2"/>
              </a:rPr>
              <a:t>https://www.cdc.gov/coronavirus/2019-ncov/vaccines/different-vaccines.html</a:t>
            </a:r>
            <a:endParaRPr lang="en-US" sz="2400" dirty="0">
              <a:latin typeface="Lato" panose="020F0502020204030203" pitchFamily="34" charset="0"/>
            </a:endParaRPr>
          </a:p>
          <a:p>
            <a:endParaRPr lang="en-US" sz="3200" dirty="0">
              <a:latin typeface="Lato" panose="020F0502020204030203" pitchFamily="34" charset="0"/>
            </a:endParaRPr>
          </a:p>
        </p:txBody>
      </p:sp>
    </p:spTree>
    <p:extLst>
      <p:ext uri="{BB962C8B-B14F-4D97-AF65-F5344CB8AC3E}">
        <p14:creationId xmlns:p14="http://schemas.microsoft.com/office/powerpoint/2010/main" val="1614222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206" y="907045"/>
            <a:ext cx="9800095" cy="707886"/>
          </a:xfrm>
          <a:prstGeom prst="rect">
            <a:avLst/>
          </a:prstGeom>
        </p:spPr>
        <p:txBody>
          <a:bodyPr wrap="square">
            <a:spAutoFit/>
          </a:bodyPr>
          <a:lstStyle/>
          <a:p>
            <a:r>
              <a:rPr lang="en-US" sz="2000" dirty="0">
                <a:latin typeface="Lato" panose="020F0502020204030203" pitchFamily="34" charset="0"/>
              </a:rPr>
              <a:t> </a:t>
            </a:r>
            <a:endParaRPr lang="en-US" sz="2000" dirty="0">
              <a:effectLst/>
              <a:latin typeface="Lato" panose="020F0502020204030203" pitchFamily="34" charset="0"/>
            </a:endParaRPr>
          </a:p>
          <a:p>
            <a:endParaRPr lang="en-US" sz="2000" dirty="0"/>
          </a:p>
        </p:txBody>
      </p:sp>
      <p:sp>
        <p:nvSpPr>
          <p:cNvPr id="3" name="Rectangle 2"/>
          <p:cNvSpPr/>
          <p:nvPr/>
        </p:nvSpPr>
        <p:spPr>
          <a:xfrm>
            <a:off x="2011679" y="573959"/>
            <a:ext cx="7697586" cy="5940088"/>
          </a:xfrm>
          <a:prstGeom prst="rect">
            <a:avLst/>
          </a:prstGeom>
        </p:spPr>
        <p:txBody>
          <a:bodyPr wrap="square">
            <a:spAutoFit/>
          </a:bodyPr>
          <a:lstStyle/>
          <a:p>
            <a:r>
              <a:rPr lang="en-US" sz="2000" dirty="0">
                <a:latin typeface="Lato" panose="020F0502020204030203" pitchFamily="34" charset="0"/>
              </a:rPr>
              <a:t>People who are fully vaccinated against COVID-19, meaning it has been two weeks or longer since they have finished their vaccine series, can engage in some social situations. These include:</a:t>
            </a:r>
          </a:p>
          <a:p>
            <a:endParaRPr lang="en-US" sz="2000" dirty="0"/>
          </a:p>
          <a:p>
            <a:pPr marL="285750" indent="-285750">
              <a:buFont typeface="Arial" panose="020B0604020202020204" pitchFamily="34" charset="0"/>
              <a:buChar char="•"/>
            </a:pPr>
            <a:r>
              <a:rPr lang="en-US" sz="2000" dirty="0">
                <a:latin typeface="Lato" panose="020F0502020204030203" pitchFamily="34" charset="0"/>
              </a:rPr>
              <a:t>Visiting with other fully vaccinated people indoors without wearing masks or physical distancing</a:t>
            </a:r>
            <a:r>
              <a:rPr lang="en-US" sz="2000" dirty="0" smtClean="0">
                <a:latin typeface="Lato" panose="020F0502020204030203" pitchFamily="34" charset="0"/>
              </a:rPr>
              <a:t>.</a:t>
            </a:r>
          </a:p>
          <a:p>
            <a:pPr marL="285750" indent="-285750">
              <a:buFont typeface="Arial" panose="020B0604020202020204" pitchFamily="34" charset="0"/>
              <a:buChar char="•"/>
            </a:pPr>
            <a:endParaRPr lang="en-US" sz="2000" dirty="0">
              <a:latin typeface="Lato" panose="020F0502020204030203" pitchFamily="34" charset="0"/>
            </a:endParaRPr>
          </a:p>
          <a:p>
            <a:pPr marL="285750" indent="-285750">
              <a:buFont typeface="Arial" panose="020B0604020202020204" pitchFamily="34" charset="0"/>
              <a:buChar char="•"/>
            </a:pPr>
            <a:r>
              <a:rPr lang="en-US" sz="2000" dirty="0">
                <a:latin typeface="Lato" panose="020F0502020204030203" pitchFamily="34" charset="0"/>
              </a:rPr>
              <a:t>Visiting with unvaccinated people from a single household who are all at low risk for severe COVID-19 disease, indoors without wearing masks or physical distancing</a:t>
            </a:r>
            <a:r>
              <a:rPr lang="en-US" sz="2000" dirty="0" smtClean="0">
                <a:latin typeface="Lato" panose="020F0502020204030203" pitchFamily="34" charset="0"/>
              </a:rPr>
              <a:t>.</a:t>
            </a:r>
          </a:p>
          <a:p>
            <a:pPr marL="285750" indent="-285750">
              <a:buFont typeface="Arial" panose="020B0604020202020204" pitchFamily="34" charset="0"/>
              <a:buChar char="•"/>
            </a:pPr>
            <a:endParaRPr lang="en-US" sz="2000" dirty="0">
              <a:latin typeface="Lato" panose="020F0502020204030203" pitchFamily="34" charset="0"/>
            </a:endParaRPr>
          </a:p>
          <a:p>
            <a:pPr marL="285750" indent="-285750">
              <a:buFont typeface="Arial" panose="020B0604020202020204" pitchFamily="34" charset="0"/>
              <a:buChar char="•"/>
            </a:pPr>
            <a:r>
              <a:rPr lang="en-US" sz="2000" dirty="0">
                <a:latin typeface="Lato" panose="020F0502020204030203" pitchFamily="34" charset="0"/>
              </a:rPr>
              <a:t>Refraining from quarantine and testing following a known exposure, if asymptomatic. </a:t>
            </a:r>
            <a:endParaRPr lang="en-US" sz="2000" dirty="0" smtClean="0">
              <a:latin typeface="Lato" panose="020F0502020204030203" pitchFamily="34" charset="0"/>
            </a:endParaRPr>
          </a:p>
          <a:p>
            <a:endParaRPr lang="en-US" sz="2000" dirty="0" smtClean="0">
              <a:latin typeface="Lato" panose="020F0502020204030203" pitchFamily="34" charset="0"/>
            </a:endParaRPr>
          </a:p>
          <a:p>
            <a:r>
              <a:rPr lang="en-US" sz="2000" dirty="0" smtClean="0">
                <a:latin typeface="Lato" panose="020F0502020204030203" pitchFamily="34" charset="0"/>
              </a:rPr>
              <a:t>It </a:t>
            </a:r>
            <a:r>
              <a:rPr lang="en-US" sz="2000" dirty="0">
                <a:latin typeface="Lato" panose="020F0502020204030203" pitchFamily="34" charset="0"/>
              </a:rPr>
              <a:t>continues to be important that fully vaccinated people follow public health best practices in public spaces. This includes wearing a mask and physically distancing. Fully vaccinated people should also continue these practices when visiting unvaccinated people who are at an </a:t>
            </a:r>
            <a:r>
              <a:rPr lang="en-US" sz="2000" dirty="0">
                <a:latin typeface="Lato" panose="020F0502020204030203" pitchFamily="34" charset="0"/>
                <a:hlinkClick r:id="rId2"/>
              </a:rPr>
              <a:t>increased </a:t>
            </a:r>
            <a:r>
              <a:rPr lang="en-US" sz="2000" dirty="0" smtClean="0">
                <a:latin typeface="Lato" panose="020F0502020204030203" pitchFamily="34" charset="0"/>
                <a:hlinkClick r:id="rId2"/>
              </a:rPr>
              <a:t>risk</a:t>
            </a:r>
            <a:r>
              <a:rPr lang="en-US" sz="2000" dirty="0" smtClean="0">
                <a:latin typeface="Lato" panose="020F0502020204030203" pitchFamily="34" charset="0"/>
              </a:rPr>
              <a:t> </a:t>
            </a:r>
            <a:r>
              <a:rPr lang="en-US" sz="2000" dirty="0">
                <a:latin typeface="Lato" panose="020F0502020204030203" pitchFamily="34" charset="0"/>
              </a:rPr>
              <a:t>for severe COVID-19 disease.</a:t>
            </a:r>
          </a:p>
        </p:txBody>
      </p:sp>
    </p:spTree>
    <p:extLst>
      <p:ext uri="{BB962C8B-B14F-4D97-AF65-F5344CB8AC3E}">
        <p14:creationId xmlns:p14="http://schemas.microsoft.com/office/powerpoint/2010/main" val="797277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206" y="907045"/>
            <a:ext cx="9800095" cy="4555093"/>
          </a:xfrm>
          <a:prstGeom prst="rect">
            <a:avLst/>
          </a:prstGeom>
        </p:spPr>
        <p:txBody>
          <a:bodyPr wrap="square">
            <a:spAutoFit/>
          </a:bodyPr>
          <a:lstStyle/>
          <a:p>
            <a:pPr>
              <a:lnSpc>
                <a:spcPts val="2400"/>
              </a:lnSpc>
              <a:spcAft>
                <a:spcPts val="1200"/>
              </a:spcAft>
            </a:pPr>
            <a:r>
              <a:rPr lang="en-US" sz="2000" dirty="0" smtClean="0">
                <a:latin typeface="Lato" panose="020F0502020204030203" pitchFamily="34" charset="0"/>
              </a:rPr>
              <a:t>While </a:t>
            </a:r>
            <a:r>
              <a:rPr lang="en-US" sz="2000" dirty="0">
                <a:latin typeface="Lato" panose="020F0502020204030203" pitchFamily="34" charset="0"/>
              </a:rPr>
              <a:t>experts learn more about the protection that COVID-19 vaccines provide under real-life conditions, it will be important for everyone to continue using all the tools available to help stop this pandemic.</a:t>
            </a:r>
            <a:endParaRPr lang="en-US" sz="2000" dirty="0">
              <a:effectLst/>
              <a:latin typeface="Lato" panose="020F0502020204030203" pitchFamily="34" charset="0"/>
            </a:endParaRPr>
          </a:p>
          <a:p>
            <a:pPr>
              <a:lnSpc>
                <a:spcPts val="2400"/>
              </a:lnSpc>
              <a:spcAft>
                <a:spcPts val="1200"/>
              </a:spcAft>
            </a:pPr>
            <a:r>
              <a:rPr lang="en-US" sz="2000" b="1" dirty="0">
                <a:latin typeface="Lato Black" panose="020F0502020204030203" pitchFamily="34" charset="0"/>
                <a:ea typeface="Lato Black" panose="020F0502020204030203" pitchFamily="34" charset="0"/>
                <a:cs typeface="Lato Black" panose="020F0502020204030203" pitchFamily="34" charset="0"/>
              </a:rPr>
              <a:t>To protect yourself and others, follow these recommendations:</a:t>
            </a:r>
            <a:endParaRPr lang="en-US" sz="2000" dirty="0">
              <a:solidFill>
                <a:srgbClr val="00B050"/>
              </a:solidFill>
              <a:effectLst/>
              <a:latin typeface="Lato" panose="020F0502020204030203" pitchFamily="34" charset="0"/>
            </a:endParaRPr>
          </a:p>
          <a:p>
            <a:pPr marL="292608" lvl="0" indent="-292608">
              <a:lnSpc>
                <a:spcPts val="2400"/>
              </a:lnSpc>
              <a:spcAft>
                <a:spcPts val="1200"/>
              </a:spcAft>
              <a:buFont typeface="+mj-lt"/>
              <a:buAutoNum type="arabicPeriod"/>
            </a:pPr>
            <a:r>
              <a:rPr lang="en-US" sz="2000" dirty="0">
                <a:latin typeface="Lato" panose="020F0502020204030203" pitchFamily="34" charset="0"/>
              </a:rPr>
              <a:t>Wear a mask over your nose and mouth</a:t>
            </a:r>
            <a:endParaRPr lang="en-US" sz="2000" dirty="0">
              <a:effectLst/>
              <a:latin typeface="Lato" panose="020F0502020204030203" pitchFamily="34" charset="0"/>
            </a:endParaRPr>
          </a:p>
          <a:p>
            <a:pPr marL="292608" lvl="0" indent="-292608">
              <a:lnSpc>
                <a:spcPts val="2400"/>
              </a:lnSpc>
              <a:spcAft>
                <a:spcPts val="1200"/>
              </a:spcAft>
              <a:buFont typeface="+mj-lt"/>
              <a:buAutoNum type="arabicPeriod"/>
            </a:pPr>
            <a:r>
              <a:rPr lang="en-US" sz="2000" dirty="0">
                <a:latin typeface="Lato" panose="020F0502020204030203" pitchFamily="34" charset="0"/>
              </a:rPr>
              <a:t>Stay at least 6 feet away from others</a:t>
            </a:r>
            <a:endParaRPr lang="en-US" sz="2000" dirty="0">
              <a:effectLst/>
              <a:latin typeface="Lato" panose="020F0502020204030203" pitchFamily="34" charset="0"/>
            </a:endParaRPr>
          </a:p>
          <a:p>
            <a:pPr marL="292608" lvl="0" indent="-292608">
              <a:lnSpc>
                <a:spcPts val="2400"/>
              </a:lnSpc>
              <a:spcAft>
                <a:spcPts val="1200"/>
              </a:spcAft>
              <a:buFont typeface="+mj-lt"/>
              <a:buAutoNum type="arabicPeriod"/>
            </a:pPr>
            <a:r>
              <a:rPr lang="en-US" sz="2000" dirty="0">
                <a:latin typeface="Lato" panose="020F0502020204030203" pitchFamily="34" charset="0"/>
              </a:rPr>
              <a:t>Avoid crowds</a:t>
            </a:r>
            <a:endParaRPr lang="en-US" sz="2000" dirty="0">
              <a:effectLst/>
              <a:latin typeface="Lato" panose="020F0502020204030203" pitchFamily="34" charset="0"/>
            </a:endParaRPr>
          </a:p>
          <a:p>
            <a:pPr marL="292608" lvl="0" indent="-292608">
              <a:lnSpc>
                <a:spcPts val="2400"/>
              </a:lnSpc>
              <a:spcAft>
                <a:spcPts val="1200"/>
              </a:spcAft>
              <a:buFont typeface="+mj-lt"/>
              <a:buAutoNum type="arabicPeriod"/>
            </a:pPr>
            <a:r>
              <a:rPr lang="en-US" sz="2000" dirty="0">
                <a:latin typeface="Lato" panose="020F0502020204030203" pitchFamily="34" charset="0"/>
              </a:rPr>
              <a:t>Avoid poorly ventilated spaces</a:t>
            </a:r>
            <a:endParaRPr lang="en-US" sz="2000" dirty="0">
              <a:effectLst/>
              <a:latin typeface="Lato" panose="020F0502020204030203" pitchFamily="34" charset="0"/>
            </a:endParaRPr>
          </a:p>
          <a:p>
            <a:pPr marL="292608" lvl="0" indent="-292608">
              <a:lnSpc>
                <a:spcPts val="2400"/>
              </a:lnSpc>
              <a:spcAft>
                <a:spcPts val="1200"/>
              </a:spcAft>
              <a:buFont typeface="+mj-lt"/>
              <a:buAutoNum type="arabicPeriod"/>
            </a:pPr>
            <a:r>
              <a:rPr lang="en-US" sz="2000" dirty="0">
                <a:latin typeface="Lato" panose="020F0502020204030203" pitchFamily="34" charset="0"/>
              </a:rPr>
              <a:t>Wash your hands often</a:t>
            </a:r>
            <a:endParaRPr lang="en-US" sz="2000" dirty="0">
              <a:effectLst/>
              <a:latin typeface="Lato" panose="020F0502020204030203" pitchFamily="34" charset="0"/>
            </a:endParaRPr>
          </a:p>
          <a:p>
            <a:r>
              <a:rPr lang="en-US" sz="2000" dirty="0">
                <a:latin typeface="Lato" panose="020F0502020204030203" pitchFamily="34" charset="0"/>
              </a:rPr>
              <a:t> </a:t>
            </a:r>
            <a:endParaRPr lang="en-US" sz="2000" dirty="0">
              <a:effectLst/>
              <a:latin typeface="Lato" panose="020F0502020204030203" pitchFamily="34" charset="0"/>
            </a:endParaRPr>
          </a:p>
          <a:p>
            <a:endParaRPr lang="en-US" sz="2000" dirty="0"/>
          </a:p>
        </p:txBody>
      </p:sp>
    </p:spTree>
    <p:extLst>
      <p:ext uri="{BB962C8B-B14F-4D97-AF65-F5344CB8AC3E}">
        <p14:creationId xmlns:p14="http://schemas.microsoft.com/office/powerpoint/2010/main" val="53075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8551" y="1856868"/>
            <a:ext cx="8260597" cy="1477328"/>
          </a:xfrm>
          <a:prstGeom prst="rect">
            <a:avLst/>
          </a:prstGeom>
        </p:spPr>
        <p:txBody>
          <a:bodyPr wrap="square">
            <a:spAutoFit/>
          </a:bodyPr>
          <a:lstStyle/>
          <a:p>
            <a:pPr>
              <a:lnSpc>
                <a:spcPts val="2400"/>
              </a:lnSpc>
              <a:spcAft>
                <a:spcPts val="1200"/>
              </a:spcAft>
            </a:pPr>
            <a:r>
              <a:rPr lang="en-US" sz="2000" b="1" dirty="0" smtClean="0">
                <a:solidFill>
                  <a:srgbClr val="303030"/>
                </a:solidFill>
                <a:latin typeface="Lato Black" panose="020F0502020204030203" pitchFamily="34" charset="0"/>
                <a:ea typeface="Lato Black" panose="020F0502020204030203" pitchFamily="34" charset="0"/>
                <a:cs typeface="Lato Black" panose="020F0502020204030203" pitchFamily="34" charset="0"/>
              </a:rPr>
              <a:t>Starting April 5, 2021 everyone over age 16 is eligible to be vaccinated in </a:t>
            </a:r>
            <a:r>
              <a:rPr lang="en-US" sz="2000" b="1" dirty="0">
                <a:solidFill>
                  <a:srgbClr val="303030"/>
                </a:solidFill>
                <a:latin typeface="Lato Black" panose="020F0502020204030203" pitchFamily="34" charset="0"/>
                <a:ea typeface="Lato Black" panose="020F0502020204030203" pitchFamily="34" charset="0"/>
                <a:cs typeface="Lato Black" panose="020F0502020204030203" pitchFamily="34" charset="0"/>
              </a:rPr>
              <a:t>Wisconsin. </a:t>
            </a:r>
            <a:r>
              <a:rPr lang="en-US" sz="2000" dirty="0">
                <a:solidFill>
                  <a:srgbClr val="303030"/>
                </a:solidFill>
                <a:latin typeface="Lato" panose="020F0502020204030203" pitchFamily="34" charset="0"/>
                <a:ea typeface="Lato Black" panose="020F0502020204030203" pitchFamily="34" charset="0"/>
                <a:cs typeface="Lato Black" panose="020F0502020204030203" pitchFamily="34" charset="0"/>
                <a:hlinkClick r:id="rId2"/>
              </a:rPr>
              <a:t>https://</a:t>
            </a:r>
            <a:r>
              <a:rPr lang="en-US" sz="2000" dirty="0" smtClean="0">
                <a:solidFill>
                  <a:srgbClr val="303030"/>
                </a:solidFill>
                <a:latin typeface="Lato" panose="020F0502020204030203" pitchFamily="34" charset="0"/>
                <a:ea typeface="Lato Black" panose="020F0502020204030203" pitchFamily="34" charset="0"/>
                <a:cs typeface="Lato Black" panose="020F0502020204030203" pitchFamily="34" charset="0"/>
                <a:hlinkClick r:id="rId2"/>
              </a:rPr>
              <a:t>www.dhs.wisconsin.gov/covid-19/vaccine-about.htm</a:t>
            </a:r>
            <a:endParaRPr lang="en-US" sz="2000" dirty="0" smtClean="0">
              <a:solidFill>
                <a:srgbClr val="303030"/>
              </a:solidFill>
              <a:latin typeface="Lato" panose="020F0502020204030203" pitchFamily="34" charset="0"/>
              <a:ea typeface="Lato Black" panose="020F0502020204030203" pitchFamily="34" charset="0"/>
              <a:cs typeface="Lato Black" panose="020F0502020204030203" pitchFamily="34" charset="0"/>
            </a:endParaRPr>
          </a:p>
          <a:p>
            <a:pPr>
              <a:lnSpc>
                <a:spcPts val="2400"/>
              </a:lnSpc>
              <a:spcAft>
                <a:spcPts val="1200"/>
              </a:spcAft>
            </a:pPr>
            <a:endParaRPr lang="en-US" sz="2000" dirty="0">
              <a:effectLst/>
              <a:latin typeface="Lato" panose="020F0502020204030203" pitchFamily="34" charset="0"/>
              <a:ea typeface="Calibri" panose="020F0502020204030204" pitchFamily="34" charset="0"/>
            </a:endParaRPr>
          </a:p>
        </p:txBody>
      </p:sp>
    </p:spTree>
    <p:extLst>
      <p:ext uri="{BB962C8B-B14F-4D97-AF65-F5344CB8AC3E}">
        <p14:creationId xmlns:p14="http://schemas.microsoft.com/office/powerpoint/2010/main" val="217140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8"/>
          <p:cNvSpPr txBox="1">
            <a:spLocks noGrp="1"/>
          </p:cNvSpPr>
          <p:nvPr>
            <p:ph type="body" idx="1"/>
          </p:nvPr>
        </p:nvSpPr>
        <p:spPr>
          <a:xfrm>
            <a:off x="1778032" y="809151"/>
            <a:ext cx="8635935" cy="5239698"/>
          </a:xfrm>
          <a:prstGeom prst="rect">
            <a:avLst/>
          </a:prstGeom>
          <a:noFill/>
          <a:ln>
            <a:noFill/>
          </a:ln>
        </p:spPr>
        <p:txBody>
          <a:bodyPr spcFirstLastPara="1" vert="horz" wrap="square" lIns="121900" tIns="60933" rIns="121900" bIns="60933" rtlCol="0" anchor="t" anchorCtr="0">
            <a:noAutofit/>
          </a:bodyPr>
          <a:lstStyle/>
          <a:p>
            <a:pPr marL="9525" indent="0">
              <a:spcAft>
                <a:spcPts val="2400"/>
              </a:spcAft>
              <a:buNone/>
            </a:pPr>
            <a:r>
              <a:rPr lang="en-US" sz="2800" dirty="0">
                <a:latin typeface="Lato Black" panose="020F0502020204030203" pitchFamily="34" charset="0"/>
                <a:ea typeface="Lato Black" panose="020F0502020204030203" pitchFamily="34" charset="0"/>
                <a:cs typeface="Lato Black" panose="020F0502020204030203" pitchFamily="34" charset="0"/>
              </a:rPr>
              <a:t>Remember as educators </a:t>
            </a:r>
            <a:r>
              <a:rPr lang="en-US" sz="2800" dirty="0" smtClean="0">
                <a:latin typeface="Lato Black" panose="020F0502020204030203" pitchFamily="34" charset="0"/>
                <a:ea typeface="Lato Black" panose="020F0502020204030203" pitchFamily="34" charset="0"/>
                <a:cs typeface="Lato Black" panose="020F0502020204030203" pitchFamily="34" charset="0"/>
              </a:rPr>
              <a:t>are vacci</a:t>
            </a:r>
            <a:r>
              <a:rPr lang="en-US" sz="2800" dirty="0" smtClean="0">
                <a:latin typeface="Lato Black" panose="020F0502020204030203" pitchFamily="34" charset="0"/>
                <a:ea typeface="Lato Black" panose="020F0502020204030203" pitchFamily="34" charset="0"/>
                <a:cs typeface="Lato Black" panose="020F0502020204030203" pitchFamily="34" charset="0"/>
              </a:rPr>
              <a:t>nated:</a:t>
            </a:r>
            <a:endParaRPr lang="en-US" sz="2800" dirty="0">
              <a:latin typeface="Lato Black" panose="020F0502020204030203" pitchFamily="34" charset="0"/>
              <a:ea typeface="Lato Black" panose="020F0502020204030203" pitchFamily="34" charset="0"/>
              <a:cs typeface="Lato Black" panose="020F0502020204030203" pitchFamily="34" charset="0"/>
            </a:endParaRPr>
          </a:p>
          <a:p>
            <a:pPr marL="9525" indent="0">
              <a:spcAft>
                <a:spcPts val="2400"/>
              </a:spcAft>
              <a:buNone/>
            </a:pPr>
            <a:r>
              <a:rPr lang="en-US" sz="2800" b="0" dirty="0"/>
              <a:t>If </a:t>
            </a:r>
            <a:r>
              <a:rPr lang="en-US" sz="2800" b="0" dirty="0" smtClean="0"/>
              <a:t> an individual is vaccinated </a:t>
            </a:r>
            <a:r>
              <a:rPr lang="en-US" sz="2800" b="0" dirty="0" smtClean="0"/>
              <a:t>at </a:t>
            </a:r>
            <a:r>
              <a:rPr lang="en-US" sz="2800" b="0" dirty="0" smtClean="0"/>
              <a:t>work they </a:t>
            </a:r>
            <a:r>
              <a:rPr lang="en-US" sz="2800" b="0" dirty="0" smtClean="0"/>
              <a:t>must still </a:t>
            </a:r>
            <a:r>
              <a:rPr lang="en-US" sz="2800" b="0" dirty="0"/>
              <a:t>use mitigation measures (masks, distancing, hand </a:t>
            </a:r>
            <a:r>
              <a:rPr lang="en-US" sz="2800" b="0" dirty="0" smtClean="0"/>
              <a:t>washing). </a:t>
            </a:r>
          </a:p>
          <a:p>
            <a:pPr marL="9525" indent="0">
              <a:spcAft>
                <a:spcPts val="2400"/>
              </a:spcAft>
              <a:buNone/>
            </a:pPr>
            <a:r>
              <a:rPr lang="en-US" sz="2800" b="0" dirty="0" smtClean="0"/>
              <a:t>Not every educator will choose to be vaccinated.</a:t>
            </a:r>
          </a:p>
          <a:p>
            <a:pPr marL="9525" indent="0">
              <a:spcAft>
                <a:spcPts val="2400"/>
              </a:spcAft>
              <a:buNone/>
            </a:pPr>
            <a:r>
              <a:rPr lang="en-US" sz="2800" b="0" dirty="0" smtClean="0"/>
              <a:t>Some students 16+ may become vaccinated. Younger students will not be vaccinated until vaccines have received the same Emergency Use Authorization.</a:t>
            </a:r>
            <a:endParaRPr lang="en-US" sz="2800" b="0" dirty="0"/>
          </a:p>
          <a:p>
            <a:pPr marL="9525" indent="0">
              <a:spcAft>
                <a:spcPts val="2400"/>
              </a:spcAft>
              <a:buNone/>
            </a:pPr>
            <a:endParaRPr lang="en-US" b="0" dirty="0" smtClean="0"/>
          </a:p>
        </p:txBody>
      </p:sp>
    </p:spTree>
    <p:extLst>
      <p:ext uri="{BB962C8B-B14F-4D97-AF65-F5344CB8AC3E}">
        <p14:creationId xmlns:p14="http://schemas.microsoft.com/office/powerpoint/2010/main" val="1780925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Quarantine Period After Vaccination</a:t>
            </a:r>
            <a:endParaRPr lang="en-US" dirty="0">
              <a:solidFill>
                <a:schemeClr val="tx1"/>
              </a:solidFill>
            </a:endParaRPr>
          </a:p>
        </p:txBody>
      </p:sp>
      <p:sp>
        <p:nvSpPr>
          <p:cNvPr id="3" name="Text Placeholder 2"/>
          <p:cNvSpPr>
            <a:spLocks noGrp="1"/>
          </p:cNvSpPr>
          <p:nvPr>
            <p:ph type="body" idx="1"/>
          </p:nvPr>
        </p:nvSpPr>
        <p:spPr/>
        <p:txBody>
          <a:bodyPr/>
          <a:lstStyle/>
          <a:p>
            <a:pPr marL="101598" indent="0">
              <a:buNone/>
            </a:pPr>
            <a:r>
              <a:rPr lang="en-US" sz="2800" b="0" dirty="0" smtClean="0"/>
              <a:t>Vaccinated </a:t>
            </a:r>
            <a:r>
              <a:rPr lang="en-US" sz="2800" b="0" dirty="0"/>
              <a:t>persons with an exposure to someone</a:t>
            </a:r>
          </a:p>
          <a:p>
            <a:pPr marL="101598" indent="0">
              <a:buNone/>
            </a:pPr>
            <a:r>
              <a:rPr lang="en-US" sz="2800" b="0" dirty="0"/>
              <a:t>with suspected or confirmed COVID-19 </a:t>
            </a:r>
            <a:r>
              <a:rPr lang="en-US" sz="2800" b="0" u="sng" dirty="0"/>
              <a:t>are not required </a:t>
            </a:r>
            <a:r>
              <a:rPr lang="en-US" sz="2800" b="0" dirty="0"/>
              <a:t>to quarantine if they </a:t>
            </a:r>
            <a:r>
              <a:rPr lang="en-US" sz="2800" b="0" dirty="0" smtClean="0"/>
              <a:t>meet all </a:t>
            </a:r>
            <a:r>
              <a:rPr lang="en-US" sz="2800" b="0" dirty="0"/>
              <a:t>of the following criteria:</a:t>
            </a:r>
          </a:p>
          <a:p>
            <a:pPr>
              <a:buFont typeface="Wingdings" panose="05000000000000000000" pitchFamily="2" charset="2"/>
              <a:buChar char="q"/>
            </a:pPr>
            <a:r>
              <a:rPr lang="en-US" sz="2800" b="0" dirty="0"/>
              <a:t>are fully vaccinated (i.e., exposure to someone with COVID-19 happened at least </a:t>
            </a:r>
            <a:r>
              <a:rPr lang="en-US" sz="2800" b="0" dirty="0" smtClean="0"/>
              <a:t>two weeks </a:t>
            </a:r>
            <a:r>
              <a:rPr lang="en-US" sz="2800" b="0" dirty="0"/>
              <a:t>after receiving the last dose of their vaccine series), </a:t>
            </a:r>
            <a:r>
              <a:rPr lang="en-US" sz="2800" u="sng" dirty="0"/>
              <a:t>and</a:t>
            </a:r>
          </a:p>
          <a:p>
            <a:pPr>
              <a:buFont typeface="Wingdings" panose="05000000000000000000" pitchFamily="2" charset="2"/>
              <a:buChar char="q"/>
            </a:pPr>
            <a:r>
              <a:rPr lang="en-US" sz="2800" b="0" dirty="0" smtClean="0"/>
              <a:t> </a:t>
            </a:r>
            <a:r>
              <a:rPr lang="en-US" sz="2800" b="0" dirty="0"/>
              <a:t>have not had any symptoms of COVID-19 since the current </a:t>
            </a:r>
            <a:r>
              <a:rPr lang="en-US" sz="2800" b="0" dirty="0" smtClean="0"/>
              <a:t>exposure</a:t>
            </a:r>
          </a:p>
          <a:p>
            <a:pPr marL="101598" indent="0">
              <a:buNone/>
            </a:pPr>
            <a:endParaRPr lang="en-US" sz="2800" b="0" dirty="0" smtClean="0"/>
          </a:p>
          <a:p>
            <a:pPr marL="101598" indent="0">
              <a:buNone/>
            </a:pPr>
            <a:r>
              <a:rPr lang="en-US" sz="2800" dirty="0"/>
              <a:t>Teachers and staff who do meet the above criteria and choose not to quarantine should still watch for symptoms of COVID-19 for 14 days following an exposure.</a:t>
            </a:r>
            <a:endParaRPr lang="en-US" sz="2800" b="0" dirty="0"/>
          </a:p>
        </p:txBody>
      </p:sp>
    </p:spTree>
    <p:extLst>
      <p:ext uri="{BB962C8B-B14F-4D97-AF65-F5344CB8AC3E}">
        <p14:creationId xmlns:p14="http://schemas.microsoft.com/office/powerpoint/2010/main" val="2694222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Quarantine Period After Vaccination</a:t>
            </a:r>
            <a:endParaRPr lang="en-US" dirty="0">
              <a:solidFill>
                <a:schemeClr val="tx1"/>
              </a:solidFill>
            </a:endParaRPr>
          </a:p>
        </p:txBody>
      </p:sp>
      <p:sp>
        <p:nvSpPr>
          <p:cNvPr id="3" name="Text Placeholder 2"/>
          <p:cNvSpPr>
            <a:spLocks noGrp="1"/>
          </p:cNvSpPr>
          <p:nvPr>
            <p:ph type="body" idx="1"/>
          </p:nvPr>
        </p:nvSpPr>
        <p:spPr/>
        <p:txBody>
          <a:bodyPr/>
          <a:lstStyle/>
          <a:p>
            <a:pPr marL="101598" indent="0">
              <a:buNone/>
            </a:pPr>
            <a:r>
              <a:rPr lang="en-US" sz="2800" b="0" dirty="0"/>
              <a:t>Teachers and staff who do not meet the </a:t>
            </a:r>
            <a:r>
              <a:rPr lang="en-US" sz="2800" b="0" dirty="0" smtClean="0"/>
              <a:t> criteria or are unvaccinated against COVID-19  </a:t>
            </a:r>
            <a:r>
              <a:rPr lang="en-US" sz="2800" b="0" dirty="0"/>
              <a:t>should continue to follow </a:t>
            </a:r>
            <a:r>
              <a:rPr lang="en-US" sz="2800" b="0" dirty="0" smtClean="0"/>
              <a:t>current quarantine </a:t>
            </a:r>
            <a:r>
              <a:rPr lang="en-US" sz="2800" b="0" dirty="0"/>
              <a:t>guidance after exposure to someone with suspected or confirmed COVID-19.</a:t>
            </a:r>
          </a:p>
        </p:txBody>
      </p:sp>
      <p:sp>
        <p:nvSpPr>
          <p:cNvPr id="4" name="TextBox 3"/>
          <p:cNvSpPr txBox="1"/>
          <p:nvPr/>
        </p:nvSpPr>
        <p:spPr>
          <a:xfrm>
            <a:off x="1028700" y="4071938"/>
            <a:ext cx="9758362" cy="1815882"/>
          </a:xfrm>
          <a:prstGeom prst="rect">
            <a:avLst/>
          </a:prstGeom>
          <a:noFill/>
          <a:ln w="38100">
            <a:solidFill>
              <a:schemeClr val="tx1"/>
            </a:solidFill>
          </a:ln>
        </p:spPr>
        <p:txBody>
          <a:bodyPr wrap="square" rtlCol="0">
            <a:spAutoFit/>
          </a:bodyPr>
          <a:lstStyle/>
          <a:p>
            <a:r>
              <a:rPr lang="en-US" sz="2800" i="1" dirty="0" smtClean="0">
                <a:latin typeface="Lato" panose="020F0502020204030203" pitchFamily="34" charset="0"/>
              </a:rPr>
              <a:t>Even </a:t>
            </a:r>
            <a:r>
              <a:rPr lang="en-US" sz="2800" i="1" dirty="0">
                <a:latin typeface="Lato" panose="020F0502020204030203" pitchFamily="34" charset="0"/>
              </a:rPr>
              <a:t>after teachers and staff are vaccinated, schools will need to continue to follow the recommended mitigation strategies for the foreseeable future, including requiring masks in schools and physical </a:t>
            </a:r>
            <a:r>
              <a:rPr lang="en-US" sz="2800" i="1" dirty="0" smtClean="0">
                <a:latin typeface="Lato" panose="020F0502020204030203" pitchFamily="34" charset="0"/>
              </a:rPr>
              <a:t>distancing.</a:t>
            </a:r>
            <a:endParaRPr lang="en-US" sz="2800" i="1" dirty="0">
              <a:latin typeface="Lato" panose="020F0502020204030203" pitchFamily="34" charset="0"/>
            </a:endParaRPr>
          </a:p>
        </p:txBody>
      </p:sp>
    </p:spTree>
    <p:extLst>
      <p:ext uri="{BB962C8B-B14F-4D97-AF65-F5344CB8AC3E}">
        <p14:creationId xmlns:p14="http://schemas.microsoft.com/office/powerpoint/2010/main" val="787664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0000"/>
                </a:solidFill>
                <a:latin typeface="Lato" panose="020F0502020204030203" pitchFamily="34" charset="0"/>
              </a:rPr>
              <a:t>What We Know and What We’re Still Learning</a:t>
            </a:r>
          </a:p>
        </p:txBody>
      </p:sp>
      <p:sp>
        <p:nvSpPr>
          <p:cNvPr id="3" name="Text Placeholder 2"/>
          <p:cNvSpPr>
            <a:spLocks noGrp="1"/>
          </p:cNvSpPr>
          <p:nvPr>
            <p:ph type="body" idx="1"/>
          </p:nvPr>
        </p:nvSpPr>
        <p:spPr>
          <a:xfrm>
            <a:off x="2205625" y="1356967"/>
            <a:ext cx="7780749" cy="4555200"/>
          </a:xfrm>
        </p:spPr>
        <p:txBody>
          <a:bodyPr/>
          <a:lstStyle/>
          <a:p>
            <a:pPr marL="101598" indent="0">
              <a:buNone/>
            </a:pPr>
            <a:r>
              <a:rPr lang="en-US" sz="2800" b="0" dirty="0"/>
              <a:t>We know </a:t>
            </a:r>
            <a:r>
              <a:rPr lang="en-US" sz="2800" b="0" dirty="0" smtClean="0"/>
              <a:t>that… </a:t>
            </a:r>
          </a:p>
          <a:p>
            <a:pPr marL="101598" indent="0">
              <a:buNone/>
            </a:pPr>
            <a:endParaRPr lang="en-US" sz="2800" b="0" dirty="0" smtClean="0"/>
          </a:p>
          <a:p>
            <a:r>
              <a:rPr lang="en-US" sz="2800" b="0" dirty="0" smtClean="0"/>
              <a:t>COVID-19 </a:t>
            </a:r>
            <a:r>
              <a:rPr lang="en-US" sz="2800" b="0" dirty="0"/>
              <a:t>vaccines are effective at preventing COVID-19 disease, especially severe illness and death</a:t>
            </a:r>
            <a:r>
              <a:rPr lang="en-US" sz="2800" b="0" dirty="0" smtClean="0"/>
              <a:t>.</a:t>
            </a:r>
          </a:p>
          <a:p>
            <a:pPr>
              <a:buFont typeface="Arial" panose="020B0604020202020204" pitchFamily="34" charset="0"/>
              <a:buChar char="•"/>
            </a:pPr>
            <a:endParaRPr lang="en-US" sz="2800" b="0" dirty="0"/>
          </a:p>
          <a:p>
            <a:r>
              <a:rPr lang="en-US" sz="2800" b="0" dirty="0" smtClean="0"/>
              <a:t>other prevention steps help stop the spread of COVID-19, and that these steps are still important, even as vaccines are being distributed.</a:t>
            </a:r>
          </a:p>
          <a:p>
            <a:pPr marL="101598" indent="0">
              <a:buNone/>
            </a:pPr>
            <a:endParaRPr lang="en-US" sz="2800" b="0" dirty="0" smtClean="0"/>
          </a:p>
          <a:p>
            <a:pPr marL="101598" indent="0">
              <a:buNone/>
            </a:pPr>
            <a:endParaRPr lang="en-US" sz="2800" b="0" dirty="0" smtClean="0"/>
          </a:p>
        </p:txBody>
      </p:sp>
    </p:spTree>
    <p:extLst>
      <p:ext uri="{BB962C8B-B14F-4D97-AF65-F5344CB8AC3E}">
        <p14:creationId xmlns:p14="http://schemas.microsoft.com/office/powerpoint/2010/main" val="1323543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0000"/>
                </a:solidFill>
                <a:latin typeface="Lato" panose="020F0502020204030203" pitchFamily="34" charset="0"/>
              </a:rPr>
              <a:t>What We Know and What We’re Still Learning</a:t>
            </a:r>
          </a:p>
        </p:txBody>
      </p:sp>
      <p:sp>
        <p:nvSpPr>
          <p:cNvPr id="3" name="Text Placeholder 2"/>
          <p:cNvSpPr>
            <a:spLocks noGrp="1"/>
          </p:cNvSpPr>
          <p:nvPr>
            <p:ph type="body" idx="1"/>
          </p:nvPr>
        </p:nvSpPr>
        <p:spPr>
          <a:xfrm>
            <a:off x="1895302" y="1356967"/>
            <a:ext cx="8717316" cy="4555200"/>
          </a:xfrm>
        </p:spPr>
        <p:txBody>
          <a:bodyPr/>
          <a:lstStyle/>
          <a:p>
            <a:pPr marL="101598" indent="0">
              <a:buNone/>
            </a:pPr>
            <a:r>
              <a:rPr lang="en-US" sz="2800" b="0" dirty="0"/>
              <a:t>We’re still </a:t>
            </a:r>
            <a:r>
              <a:rPr lang="en-US" sz="2800" b="0" dirty="0" smtClean="0"/>
              <a:t>learning…</a:t>
            </a:r>
          </a:p>
          <a:p>
            <a:pPr marL="101598" indent="0">
              <a:buNone/>
            </a:pPr>
            <a:endParaRPr lang="en-US" sz="2800" b="0" dirty="0"/>
          </a:p>
          <a:p>
            <a:r>
              <a:rPr lang="en-US" sz="2800" b="0" dirty="0"/>
              <a:t>how effective the vaccines are against variants of the virus that causes COVID-19. </a:t>
            </a:r>
            <a:r>
              <a:rPr lang="en-US" sz="2800" b="0" dirty="0" smtClean="0"/>
              <a:t>(Early </a:t>
            </a:r>
            <a:r>
              <a:rPr lang="en-US" sz="2800" b="0" dirty="0"/>
              <a:t>data show the vaccines may work against some variants but could be less effective against others</a:t>
            </a:r>
            <a:r>
              <a:rPr lang="en-US" sz="2800" b="0" dirty="0" smtClean="0"/>
              <a:t>.)</a:t>
            </a:r>
          </a:p>
          <a:p>
            <a:endParaRPr lang="en-US" sz="2800" b="0" dirty="0"/>
          </a:p>
          <a:p>
            <a:r>
              <a:rPr lang="en-US" sz="2800" b="0" dirty="0" smtClean="0"/>
              <a:t>how </a:t>
            </a:r>
            <a:r>
              <a:rPr lang="en-US" sz="2800" b="0" dirty="0"/>
              <a:t>well COVID-19 vaccines keep people from spreading the disease</a:t>
            </a:r>
            <a:r>
              <a:rPr lang="en-US" sz="2800" b="0" dirty="0" smtClean="0"/>
              <a:t>.</a:t>
            </a:r>
          </a:p>
          <a:p>
            <a:endParaRPr lang="en-US" sz="2800" b="0" dirty="0"/>
          </a:p>
          <a:p>
            <a:r>
              <a:rPr lang="en-US" sz="2800" b="0" dirty="0" smtClean="0"/>
              <a:t>how </a:t>
            </a:r>
            <a:r>
              <a:rPr lang="en-US" sz="2800" b="0" dirty="0"/>
              <a:t>long COVID-19 vaccines can protect people</a:t>
            </a:r>
            <a:r>
              <a:rPr lang="en-US" sz="2800" b="0" dirty="0" smtClean="0"/>
              <a:t>.</a:t>
            </a:r>
          </a:p>
          <a:p>
            <a:endParaRPr lang="en-US" dirty="0"/>
          </a:p>
          <a:p>
            <a:endParaRPr lang="en-US" dirty="0"/>
          </a:p>
        </p:txBody>
      </p:sp>
    </p:spTree>
    <p:extLst>
      <p:ext uri="{BB962C8B-B14F-4D97-AF65-F5344CB8AC3E}">
        <p14:creationId xmlns:p14="http://schemas.microsoft.com/office/powerpoint/2010/main" val="1890007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671424"/>
            <a:ext cx="11360800" cy="763600"/>
          </a:xfrm>
        </p:spPr>
        <p:txBody>
          <a:bodyPr/>
          <a:lstStyle/>
          <a:p>
            <a:r>
              <a:rPr lang="en-US"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References</a:t>
            </a:r>
            <a:r>
              <a:rPr lang="en-US" dirty="0">
                <a:solidFill>
                  <a:schemeClr val="tx1"/>
                </a:solidFill>
              </a:rPr>
              <a:t> </a:t>
            </a:r>
            <a:endParaRPr lang="en-US" dirty="0"/>
          </a:p>
        </p:txBody>
      </p:sp>
      <p:sp>
        <p:nvSpPr>
          <p:cNvPr id="3" name="Text Placeholder 2"/>
          <p:cNvSpPr>
            <a:spLocks noGrp="1"/>
          </p:cNvSpPr>
          <p:nvPr>
            <p:ph type="body" idx="1"/>
          </p:nvPr>
        </p:nvSpPr>
        <p:spPr>
          <a:xfrm>
            <a:off x="2094807" y="1557182"/>
            <a:ext cx="7175908" cy="4555200"/>
          </a:xfrm>
        </p:spPr>
        <p:txBody>
          <a:bodyPr/>
          <a:lstStyle/>
          <a:p>
            <a:pPr marL="101598" indent="0">
              <a:spcAft>
                <a:spcPts val="3000"/>
              </a:spcAft>
              <a:buNone/>
            </a:pPr>
            <a:r>
              <a:rPr lang="en-US" sz="1800" b="0" dirty="0"/>
              <a:t>CDC’s </a:t>
            </a:r>
            <a:r>
              <a:rPr lang="en-US" sz="1800" b="0" u="sng" dirty="0">
                <a:hlinkClick r:id="rId2"/>
              </a:rPr>
              <a:t>Frequently Asked Questions about COVID-19 Vaccination</a:t>
            </a:r>
            <a:endParaRPr lang="en-US" sz="1800" b="0" dirty="0"/>
          </a:p>
          <a:p>
            <a:pPr marL="101598" indent="0">
              <a:spcAft>
                <a:spcPts val="3000"/>
              </a:spcAft>
              <a:buNone/>
            </a:pPr>
            <a:r>
              <a:rPr lang="en-US" sz="1800" b="0" dirty="0"/>
              <a:t>CDC’s </a:t>
            </a:r>
            <a:r>
              <a:rPr lang="en-US" sz="1800" b="0" u="sng" dirty="0">
                <a:hlinkClick r:id="rId3"/>
              </a:rPr>
              <a:t>COVID-19 Vaccine 8 Things To Know about the U.S. COVID-19 Vaccination Program</a:t>
            </a:r>
            <a:endParaRPr lang="en-US" sz="1800" b="0" u="sng" dirty="0"/>
          </a:p>
          <a:p>
            <a:pPr marL="101598" indent="0">
              <a:spcAft>
                <a:spcPts val="3000"/>
              </a:spcAft>
              <a:buNone/>
            </a:pPr>
            <a:r>
              <a:rPr lang="en-US" sz="1800" b="0" dirty="0"/>
              <a:t>CDC’s </a:t>
            </a:r>
            <a:r>
              <a:rPr lang="en-US" sz="1800" b="0" dirty="0" smtClean="0">
                <a:hlinkClick r:id="rId4"/>
              </a:rPr>
              <a:t>U.S. COVID-19 Vaccine Product Information</a:t>
            </a:r>
            <a:endParaRPr lang="en-US" sz="1800" b="0" dirty="0" smtClean="0"/>
          </a:p>
          <a:p>
            <a:pPr marL="101598" indent="0">
              <a:spcAft>
                <a:spcPts val="3000"/>
              </a:spcAft>
              <a:buNone/>
            </a:pPr>
            <a:r>
              <a:rPr lang="en-US" sz="1800" b="0" dirty="0" smtClean="0">
                <a:latin typeface="Lato" panose="020F0502020204030203" pitchFamily="34" charset="0"/>
                <a:ea typeface="Calibri" panose="020F0502020204030204" pitchFamily="34" charset="0"/>
              </a:rPr>
              <a:t>CDC’s </a:t>
            </a:r>
            <a:r>
              <a:rPr lang="en-US" sz="1800" b="0" dirty="0">
                <a:latin typeface="Lato" panose="020F0502020204030203" pitchFamily="34" charset="0"/>
                <a:ea typeface="Calibri" panose="020F0502020204030204" pitchFamily="34" charset="0"/>
              </a:rPr>
              <a:t>What to Expect After Getting a COVID-19 Vaccine: </a:t>
            </a:r>
            <a:r>
              <a:rPr lang="en-US" sz="1800" b="0" u="sng" dirty="0">
                <a:solidFill>
                  <a:srgbClr val="0563C1"/>
                </a:solidFill>
                <a:latin typeface="Lato" panose="020F0502020204030203" pitchFamily="34" charset="0"/>
                <a:ea typeface="Calibri" panose="020F0502020204030204" pitchFamily="34" charset="0"/>
                <a:hlinkClick r:id="rId5"/>
              </a:rPr>
              <a:t>https://</a:t>
            </a:r>
            <a:r>
              <a:rPr lang="en-US" sz="1800" b="0" u="sng" dirty="0" smtClean="0">
                <a:solidFill>
                  <a:srgbClr val="0563C1"/>
                </a:solidFill>
                <a:latin typeface="Lato" panose="020F0502020204030203" pitchFamily="34" charset="0"/>
                <a:ea typeface="Calibri" panose="020F0502020204030204" pitchFamily="34" charset="0"/>
                <a:hlinkClick r:id="rId5"/>
              </a:rPr>
              <a:t>www.cdc.gov/coronavirus/2019-ncov/vaccines/expect/after.html</a:t>
            </a:r>
            <a:endParaRPr lang="en-US" sz="1800" b="0" u="sng" dirty="0" smtClean="0">
              <a:solidFill>
                <a:srgbClr val="0563C1"/>
              </a:solidFill>
              <a:latin typeface="Lato" panose="020F0502020204030203" pitchFamily="34" charset="0"/>
              <a:ea typeface="Calibri" panose="020F0502020204030204" pitchFamily="34" charset="0"/>
            </a:endParaRPr>
          </a:p>
          <a:p>
            <a:pPr marL="0" lvl="0" indent="0">
              <a:spcAft>
                <a:spcPts val="2400"/>
              </a:spcAft>
              <a:buClr>
                <a:prstClr val="black"/>
              </a:buClr>
              <a:buNone/>
            </a:pPr>
            <a:r>
              <a:rPr lang="en-US" sz="1800" b="0" dirty="0">
                <a:solidFill>
                  <a:srgbClr val="303030"/>
                </a:solidFill>
              </a:rPr>
              <a:t>CDC When You’ve Been Fully Vaccinated: </a:t>
            </a:r>
            <a:r>
              <a:rPr lang="en-US" sz="1800" b="0" dirty="0">
                <a:solidFill>
                  <a:srgbClr val="303030"/>
                </a:solidFill>
                <a:hlinkClick r:id="rId6"/>
              </a:rPr>
              <a:t>https://www.cdc.gov/coronavirus/2019-ncov/vaccines/fully-vaccinated.html</a:t>
            </a:r>
            <a:endParaRPr lang="en-US" sz="1800" b="0" dirty="0">
              <a:solidFill>
                <a:srgbClr val="303030"/>
              </a:solidFill>
            </a:endParaRPr>
          </a:p>
          <a:p>
            <a:pPr marL="101598" indent="0">
              <a:spcAft>
                <a:spcPts val="3000"/>
              </a:spcAft>
              <a:buNone/>
            </a:pPr>
            <a:endParaRPr lang="en-US" sz="2000" b="0" dirty="0">
              <a:latin typeface="Lato" panose="020F0502020204030203" pitchFamily="34" charset="0"/>
              <a:ea typeface="Calibri" panose="020F0502020204030204" pitchFamily="34" charset="0"/>
            </a:endParaRPr>
          </a:p>
          <a:p>
            <a:endParaRPr lang="en-US" sz="2000" b="0" dirty="0"/>
          </a:p>
          <a:p>
            <a:pPr marL="0" lvl="0" indent="0">
              <a:buNone/>
            </a:pPr>
            <a:endParaRPr lang="en-US" b="0" dirty="0">
              <a:solidFill>
                <a:srgbClr val="303030"/>
              </a:solidFill>
            </a:endParaRPr>
          </a:p>
        </p:txBody>
      </p:sp>
    </p:spTree>
    <p:extLst>
      <p:ext uri="{BB962C8B-B14F-4D97-AF65-F5344CB8AC3E}">
        <p14:creationId xmlns:p14="http://schemas.microsoft.com/office/powerpoint/2010/main" val="1219440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99" y="674487"/>
            <a:ext cx="11360800" cy="763600"/>
          </a:xfrm>
        </p:spPr>
        <p:txBody>
          <a:bodyPr/>
          <a:lstStyle/>
          <a:p>
            <a:r>
              <a:rPr lang="en-US"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References</a:t>
            </a:r>
            <a:r>
              <a:rPr lang="en-US" dirty="0">
                <a:solidFill>
                  <a:schemeClr val="tx1"/>
                </a:solidFill>
              </a:rPr>
              <a:t>  </a:t>
            </a:r>
            <a:endParaRPr lang="en-US" dirty="0"/>
          </a:p>
        </p:txBody>
      </p:sp>
      <p:sp>
        <p:nvSpPr>
          <p:cNvPr id="3" name="Text Placeholder 2"/>
          <p:cNvSpPr>
            <a:spLocks noGrp="1"/>
          </p:cNvSpPr>
          <p:nvPr>
            <p:ph type="body" idx="1"/>
          </p:nvPr>
        </p:nvSpPr>
        <p:spPr>
          <a:xfrm>
            <a:off x="2533183" y="2123887"/>
            <a:ext cx="7125631" cy="4555200"/>
          </a:xfrm>
        </p:spPr>
        <p:txBody>
          <a:bodyPr/>
          <a:lstStyle/>
          <a:p>
            <a:pPr marL="101598" indent="0">
              <a:spcAft>
                <a:spcPts val="2400"/>
              </a:spcAft>
              <a:buNone/>
            </a:pPr>
            <a:r>
              <a:rPr lang="en-US" sz="2000" b="0" dirty="0"/>
              <a:t>Harvard Medical School Coronavirus Resource Center: </a:t>
            </a:r>
            <a:r>
              <a:rPr lang="en-US" sz="2000" b="0" u="sng" dirty="0">
                <a:hlinkClick r:id="rId2"/>
              </a:rPr>
              <a:t>https://www.health.harvard.edu/diseases-andconditions/coronavirus-resource-center</a:t>
            </a:r>
            <a:endParaRPr lang="en-US" sz="2000" b="0" dirty="0"/>
          </a:p>
          <a:p>
            <a:pPr marL="101598" indent="0">
              <a:spcAft>
                <a:spcPts val="2400"/>
              </a:spcAft>
              <a:buNone/>
            </a:pPr>
            <a:r>
              <a:rPr lang="en-US" sz="2000" b="0" dirty="0"/>
              <a:t>UW Health’s </a:t>
            </a:r>
            <a:r>
              <a:rPr lang="en-US" sz="2000" b="0" u="sng" dirty="0">
                <a:hlinkClick r:id="rId3"/>
              </a:rPr>
              <a:t>COVID-19 Frequently Asked Questions</a:t>
            </a:r>
            <a:endParaRPr lang="en-US" sz="2000" b="0" u="sng" dirty="0"/>
          </a:p>
          <a:p>
            <a:pPr marL="101598" indent="0">
              <a:spcAft>
                <a:spcPts val="2400"/>
              </a:spcAft>
              <a:buNone/>
            </a:pPr>
            <a:r>
              <a:rPr lang="en-US" sz="2000" b="0" dirty="0"/>
              <a:t>Vaccine Makers Project - The Coronavirus Pandemic – Answering Your Questions </a:t>
            </a:r>
            <a:r>
              <a:rPr lang="en-US" sz="2000" b="0" dirty="0">
                <a:hlinkClick r:id="rId4"/>
              </a:rPr>
              <a:t>https://vaccinemakers.org/news-events/coronavirus-pandemic-answering-your-questions</a:t>
            </a:r>
            <a:endParaRPr lang="en-US" sz="2000" b="0" dirty="0"/>
          </a:p>
          <a:p>
            <a:pPr marL="101598" indent="0">
              <a:buNone/>
            </a:pPr>
            <a:r>
              <a:rPr lang="en-US" sz="2400" b="0" dirty="0"/>
              <a:t> </a:t>
            </a:r>
          </a:p>
          <a:p>
            <a:pPr marL="0" lvl="0" indent="0">
              <a:buNone/>
            </a:pPr>
            <a:endParaRPr lang="en-US" b="0" dirty="0">
              <a:solidFill>
                <a:srgbClr val="303030"/>
              </a:solidFill>
            </a:endParaRPr>
          </a:p>
        </p:txBody>
      </p:sp>
    </p:spTree>
    <p:extLst>
      <p:ext uri="{BB962C8B-B14F-4D97-AF65-F5344CB8AC3E}">
        <p14:creationId xmlns:p14="http://schemas.microsoft.com/office/powerpoint/2010/main" val="346606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3135" y="779323"/>
            <a:ext cx="4689298" cy="5273888"/>
          </a:xfrm>
        </p:spPr>
        <p:txBody>
          <a:bodyPr>
            <a:normAutofit/>
          </a:bodyPr>
          <a:lstStyle/>
          <a:p>
            <a:pPr marL="0" indent="0">
              <a:lnSpc>
                <a:spcPct val="120000"/>
              </a:lnSpc>
              <a:spcBef>
                <a:spcPts val="0"/>
              </a:spcBef>
              <a:spcAft>
                <a:spcPts val="600"/>
              </a:spcAft>
              <a:buNone/>
            </a:pPr>
            <a:r>
              <a:rPr lang="en-US" b="1" dirty="0" err="1">
                <a:latin typeface="Lato Black" panose="020F0502020204030203" pitchFamily="34" charset="0"/>
                <a:ea typeface="Lato Black" panose="020F0502020204030203" pitchFamily="34" charset="0"/>
                <a:cs typeface="Lato Black" panose="020F0502020204030203" pitchFamily="34" charset="0"/>
              </a:rPr>
              <a:t>Moderna</a:t>
            </a:r>
            <a:r>
              <a:rPr lang="en-US" b="1" dirty="0">
                <a:latin typeface="Lato Black" panose="020F0502020204030203" pitchFamily="34" charset="0"/>
                <a:ea typeface="Lato Black" panose="020F0502020204030203" pitchFamily="34" charset="0"/>
                <a:cs typeface="Lato Black" panose="020F0502020204030203" pitchFamily="34" charset="0"/>
              </a:rPr>
              <a:t> vaccine </a:t>
            </a:r>
            <a:br>
              <a:rPr lang="en-US" b="1" dirty="0">
                <a:latin typeface="Lato Black" panose="020F0502020204030203" pitchFamily="34" charset="0"/>
                <a:ea typeface="Lato Black" panose="020F0502020204030203" pitchFamily="34" charset="0"/>
                <a:cs typeface="Lato Black" panose="020F0502020204030203" pitchFamily="34" charset="0"/>
              </a:rPr>
            </a:br>
            <a:r>
              <a:rPr lang="en-US" b="1" dirty="0">
                <a:latin typeface="Lato Black" panose="020F0502020204030203" pitchFamily="34" charset="0"/>
                <a:ea typeface="Lato Black" panose="020F0502020204030203" pitchFamily="34" charset="0"/>
                <a:cs typeface="Lato Black" panose="020F0502020204030203" pitchFamily="34" charset="0"/>
              </a:rPr>
              <a:t>(mRNA-1273)</a:t>
            </a:r>
          </a:p>
          <a:p>
            <a:pPr marL="137160" indent="-137160">
              <a:lnSpc>
                <a:spcPts val="2400"/>
              </a:lnSpc>
              <a:spcBef>
                <a:spcPts val="0"/>
              </a:spcBef>
              <a:spcAft>
                <a:spcPts val="1200"/>
              </a:spcAft>
            </a:pPr>
            <a:r>
              <a:rPr lang="en-US" sz="2200" dirty="0">
                <a:latin typeface="Lato" panose="020F0502020204030203" pitchFamily="34" charset="0"/>
                <a:ea typeface="Lato" panose="020F0502020204030203" pitchFamily="34" charset="0"/>
                <a:cs typeface="Lato" panose="020F0502020204030203" pitchFamily="34" charset="0"/>
              </a:rPr>
              <a:t>mRNA vaccine </a:t>
            </a:r>
          </a:p>
          <a:p>
            <a:pPr marL="137160" indent="-137160">
              <a:lnSpc>
                <a:spcPts val="2400"/>
              </a:lnSpc>
              <a:spcBef>
                <a:spcPts val="0"/>
              </a:spcBef>
              <a:spcAft>
                <a:spcPts val="1200"/>
              </a:spcAft>
            </a:pPr>
            <a:r>
              <a:rPr lang="en-US" sz="2200" dirty="0">
                <a:latin typeface="Lato" panose="020F0502020204030203" pitchFamily="34" charset="0"/>
                <a:ea typeface="Lato" panose="020F0502020204030203" pitchFamily="34" charset="0"/>
                <a:cs typeface="Lato" panose="020F0502020204030203" pitchFamily="34" charset="0"/>
              </a:rPr>
              <a:t>Two doses- 4 weeks </a:t>
            </a:r>
            <a:r>
              <a:rPr lang="en-US" sz="2200" dirty="0" smtClean="0">
                <a:latin typeface="Lato" panose="020F0502020204030203" pitchFamily="34" charset="0"/>
                <a:ea typeface="Lato" panose="020F0502020204030203" pitchFamily="34" charset="0"/>
                <a:cs typeface="Lato" panose="020F0502020204030203" pitchFamily="34" charset="0"/>
              </a:rPr>
              <a:t>apart (28 days)</a:t>
            </a:r>
            <a:endParaRPr lang="en-US" sz="2200" dirty="0">
              <a:latin typeface="Lato" panose="020F0502020204030203" pitchFamily="34" charset="0"/>
              <a:ea typeface="Lato" panose="020F0502020204030203" pitchFamily="34" charset="0"/>
              <a:cs typeface="Lato" panose="020F0502020204030203" pitchFamily="34" charset="0"/>
            </a:endParaRPr>
          </a:p>
          <a:p>
            <a:pPr marL="137160" indent="-137160">
              <a:lnSpc>
                <a:spcPts val="2400"/>
              </a:lnSpc>
              <a:spcBef>
                <a:spcPts val="0"/>
              </a:spcBef>
              <a:spcAft>
                <a:spcPts val="1200"/>
              </a:spcAft>
            </a:pPr>
            <a:r>
              <a:rPr lang="en-US" sz="2200" dirty="0">
                <a:latin typeface="Lato" panose="020F0502020204030203" pitchFamily="34" charset="0"/>
                <a:ea typeface="Lato" panose="020F0502020204030203" pitchFamily="34" charset="0"/>
                <a:cs typeface="Lato" panose="020F0502020204030203" pitchFamily="34" charset="0"/>
              </a:rPr>
              <a:t>94.5% effective</a:t>
            </a:r>
          </a:p>
          <a:p>
            <a:pPr marL="137160" indent="-137160">
              <a:lnSpc>
                <a:spcPts val="2400"/>
              </a:lnSpc>
              <a:spcBef>
                <a:spcPts val="0"/>
              </a:spcBef>
              <a:spcAft>
                <a:spcPts val="1200"/>
              </a:spcAft>
            </a:pPr>
            <a:r>
              <a:rPr lang="en-US" sz="2200" dirty="0" smtClean="0">
                <a:latin typeface="Lato" panose="020F0502020204030203" pitchFamily="34" charset="0"/>
                <a:ea typeface="Lato" panose="020F0502020204030203" pitchFamily="34" charset="0"/>
                <a:cs typeface="Lato" panose="020F0502020204030203" pitchFamily="34" charset="0"/>
              </a:rPr>
              <a:t>Authorized for 18+</a:t>
            </a:r>
            <a:endParaRPr lang="en-US" sz="2200" dirty="0">
              <a:latin typeface="Lato" panose="020F0502020204030203" pitchFamily="34" charset="0"/>
              <a:ea typeface="Lato" panose="020F0502020204030203" pitchFamily="34" charset="0"/>
              <a:cs typeface="Lato" panose="020F0502020204030203" pitchFamily="34" charset="0"/>
            </a:endParaRPr>
          </a:p>
          <a:p>
            <a:pPr marL="137160" indent="-137160">
              <a:lnSpc>
                <a:spcPts val="2400"/>
              </a:lnSpc>
              <a:spcBef>
                <a:spcPts val="0"/>
              </a:spcBef>
              <a:spcAft>
                <a:spcPts val="1200"/>
              </a:spcAft>
            </a:pPr>
            <a:r>
              <a:rPr lang="en-US" sz="2200" dirty="0" smtClean="0">
                <a:latin typeface="Lato" panose="020F0502020204030203" pitchFamily="34" charset="0"/>
                <a:ea typeface="Lato" panose="020F0502020204030203" pitchFamily="34" charset="0"/>
                <a:cs typeface="Lato" panose="020F0502020204030203" pitchFamily="34" charset="0"/>
              </a:rPr>
              <a:t>FDA </a:t>
            </a:r>
            <a:r>
              <a:rPr lang="en-US" sz="2200" dirty="0">
                <a:latin typeface="Lato" panose="020F0502020204030203" pitchFamily="34" charset="0"/>
                <a:ea typeface="Lato" panose="020F0502020204030203" pitchFamily="34" charset="0"/>
                <a:cs typeface="Lato" panose="020F0502020204030203" pitchFamily="34" charset="0"/>
              </a:rPr>
              <a:t>fact sheet: </a:t>
            </a:r>
            <a:r>
              <a:rPr lang="en-US" sz="2200" dirty="0">
                <a:latin typeface="Lato" panose="020F0502020204030203" pitchFamily="34" charset="0"/>
                <a:ea typeface="Lato" panose="020F0502020204030203" pitchFamily="34" charset="0"/>
                <a:cs typeface="Lato" panose="020F0502020204030203" pitchFamily="34" charset="0"/>
                <a:hlinkClick r:id="rId2"/>
              </a:rPr>
              <a:t>https://www.fda.gov/media/144638/download</a:t>
            </a:r>
            <a:endParaRPr lang="en-US" sz="2200" dirty="0">
              <a:latin typeface="Lato" panose="020F0502020204030203" pitchFamily="34" charset="0"/>
              <a:ea typeface="Lato" panose="020F0502020204030203" pitchFamily="34" charset="0"/>
              <a:cs typeface="Lato" panose="020F0502020204030203" pitchFamily="34" charset="0"/>
            </a:endParaRPr>
          </a:p>
          <a:p>
            <a:endParaRPr lang="en-US" dirty="0"/>
          </a:p>
        </p:txBody>
      </p:sp>
      <p:pic>
        <p:nvPicPr>
          <p:cNvPr id="5" name="Picture 4"/>
          <p:cNvPicPr>
            <a:picLocks noChangeAspect="1"/>
          </p:cNvPicPr>
          <p:nvPr/>
        </p:nvPicPr>
        <p:blipFill>
          <a:blip r:embed="rId3"/>
          <a:stretch>
            <a:fillRect/>
          </a:stretch>
        </p:blipFill>
        <p:spPr>
          <a:xfrm>
            <a:off x="6306229" y="1074284"/>
            <a:ext cx="4848225" cy="3228975"/>
          </a:xfrm>
          <a:prstGeom prst="rect">
            <a:avLst/>
          </a:prstGeom>
        </p:spPr>
      </p:pic>
    </p:spTree>
    <p:extLst>
      <p:ext uri="{BB962C8B-B14F-4D97-AF65-F5344CB8AC3E}">
        <p14:creationId xmlns:p14="http://schemas.microsoft.com/office/powerpoint/2010/main" val="2498239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99" y="674487"/>
            <a:ext cx="11360800" cy="763600"/>
          </a:xfrm>
        </p:spPr>
        <p:txBody>
          <a:bodyPr/>
          <a:lstStyle/>
          <a:p>
            <a:r>
              <a:rPr lang="en-US"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References</a:t>
            </a:r>
            <a:r>
              <a:rPr lang="en-US" dirty="0">
                <a:solidFill>
                  <a:schemeClr val="tx1"/>
                </a:solidFill>
              </a:rPr>
              <a:t>  </a:t>
            </a:r>
            <a:endParaRPr lang="en-US" dirty="0"/>
          </a:p>
        </p:txBody>
      </p:sp>
      <p:sp>
        <p:nvSpPr>
          <p:cNvPr id="3" name="Text Placeholder 2"/>
          <p:cNvSpPr>
            <a:spLocks noGrp="1"/>
          </p:cNvSpPr>
          <p:nvPr>
            <p:ph type="body" idx="1"/>
          </p:nvPr>
        </p:nvSpPr>
        <p:spPr>
          <a:xfrm>
            <a:off x="2533183" y="2466787"/>
            <a:ext cx="7125631" cy="3291076"/>
          </a:xfrm>
        </p:spPr>
        <p:txBody>
          <a:bodyPr/>
          <a:lstStyle/>
          <a:p>
            <a:pPr marL="101598" indent="0">
              <a:spcAft>
                <a:spcPts val="2400"/>
              </a:spcAft>
              <a:buNone/>
            </a:pPr>
            <a:r>
              <a:rPr lang="en-US" sz="2000" b="0" dirty="0" smtClean="0"/>
              <a:t>Wisconsin </a:t>
            </a:r>
            <a:r>
              <a:rPr lang="en-US" sz="2000" b="0" dirty="0"/>
              <a:t>Department of Health Services </a:t>
            </a:r>
            <a:r>
              <a:rPr lang="en-US" sz="2000" b="0" u="sng" dirty="0">
                <a:hlinkClick r:id="rId2"/>
              </a:rPr>
              <a:t>COVID-19: Vaccine webpage</a:t>
            </a:r>
            <a:endParaRPr lang="en-US" sz="2000" b="0" dirty="0"/>
          </a:p>
          <a:p>
            <a:pPr marL="101598" indent="0">
              <a:spcAft>
                <a:spcPts val="2400"/>
              </a:spcAft>
              <a:buNone/>
            </a:pPr>
            <a:r>
              <a:rPr lang="en-US" sz="2000" b="0" dirty="0"/>
              <a:t>Wisconsin Department of Health Services </a:t>
            </a:r>
            <a:r>
              <a:rPr lang="en-US" sz="2000" b="0" u="sng" dirty="0">
                <a:hlinkClick r:id="rId3"/>
              </a:rPr>
              <a:t>COVID-19: Vaccine Frequently Asked </a:t>
            </a:r>
            <a:r>
              <a:rPr lang="en-US" sz="2000" b="0" u="sng" dirty="0" smtClean="0">
                <a:hlinkClick r:id="rId3"/>
              </a:rPr>
              <a:t>Questions</a:t>
            </a:r>
            <a:endParaRPr lang="en-US" sz="2000" b="0" u="sng" dirty="0" smtClean="0"/>
          </a:p>
          <a:p>
            <a:pPr marL="101598" indent="0">
              <a:spcAft>
                <a:spcPts val="2400"/>
              </a:spcAft>
              <a:buNone/>
            </a:pPr>
            <a:r>
              <a:rPr lang="en-US" sz="2000" b="0" dirty="0" smtClean="0"/>
              <a:t>Wisconsin Department of Health Services </a:t>
            </a:r>
            <a:r>
              <a:rPr lang="en-US" sz="2000" b="0" u="sng" dirty="0" smtClean="0">
                <a:hlinkClick r:id="rId4"/>
              </a:rPr>
              <a:t>Post Vaccination Guidance  for Schools</a:t>
            </a:r>
            <a:endParaRPr lang="en-US" sz="2000" b="0" u="sng" dirty="0"/>
          </a:p>
          <a:p>
            <a:pPr marL="101598" indent="0">
              <a:buNone/>
            </a:pPr>
            <a:r>
              <a:rPr lang="en-US" sz="2400" b="0" dirty="0"/>
              <a:t> </a:t>
            </a:r>
          </a:p>
        </p:txBody>
      </p:sp>
    </p:spTree>
    <p:extLst>
      <p:ext uri="{BB962C8B-B14F-4D97-AF65-F5344CB8AC3E}">
        <p14:creationId xmlns:p14="http://schemas.microsoft.com/office/powerpoint/2010/main" val="2930865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99" y="447399"/>
            <a:ext cx="11360800" cy="763600"/>
          </a:xfrm>
        </p:spPr>
        <p:txBody>
          <a:bodyPr/>
          <a:lstStyle/>
          <a:p>
            <a:r>
              <a:rPr lang="en-US"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Resources</a:t>
            </a:r>
            <a:endParaRPr lang="en-US"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 Placeholder 2"/>
          <p:cNvSpPr>
            <a:spLocks noGrp="1"/>
          </p:cNvSpPr>
          <p:nvPr>
            <p:ph type="body" idx="1"/>
          </p:nvPr>
        </p:nvSpPr>
        <p:spPr>
          <a:xfrm>
            <a:off x="2011165" y="1470154"/>
            <a:ext cx="8169667" cy="4930646"/>
          </a:xfrm>
        </p:spPr>
        <p:txBody>
          <a:bodyPr/>
          <a:lstStyle/>
          <a:p>
            <a:pPr marL="0" indent="0">
              <a:spcAft>
                <a:spcPts val="2400"/>
              </a:spcAft>
              <a:buNone/>
            </a:pPr>
            <a:r>
              <a:rPr lang="en-US" sz="2800" b="0" dirty="0" smtClean="0"/>
              <a:t>CDC  </a:t>
            </a:r>
            <a:r>
              <a:rPr lang="en-US" sz="2800" b="0" dirty="0">
                <a:hlinkClick r:id="rId2"/>
              </a:rPr>
              <a:t>Facts about COVID-19 </a:t>
            </a:r>
            <a:r>
              <a:rPr lang="en-US" sz="2800" b="0" dirty="0" smtClean="0">
                <a:hlinkClick r:id="rId2"/>
              </a:rPr>
              <a:t>Vaccines</a:t>
            </a:r>
            <a:endParaRPr lang="en-US" sz="2800" b="0" dirty="0" smtClean="0"/>
          </a:p>
          <a:p>
            <a:pPr marL="0" indent="0">
              <a:spcAft>
                <a:spcPts val="2400"/>
              </a:spcAft>
              <a:buNone/>
            </a:pPr>
            <a:r>
              <a:rPr lang="en-US" sz="2800" b="0" dirty="0" smtClean="0"/>
              <a:t>CDC Clinical Resources for Each </a:t>
            </a:r>
            <a:r>
              <a:rPr lang="en-US" sz="2800" b="0" dirty="0"/>
              <a:t>COVID-19 Vaccine: </a:t>
            </a:r>
            <a:r>
              <a:rPr lang="en-US" sz="2800" b="0" dirty="0">
                <a:hlinkClick r:id="rId3"/>
              </a:rPr>
              <a:t>https://</a:t>
            </a:r>
            <a:r>
              <a:rPr lang="en-US" sz="2800" b="0" dirty="0" smtClean="0">
                <a:hlinkClick r:id="rId3"/>
              </a:rPr>
              <a:t>www.cdc.gov/vaccines/covid-19/index.html</a:t>
            </a:r>
            <a:endParaRPr lang="en-US" sz="2800" b="0" dirty="0"/>
          </a:p>
          <a:p>
            <a:pPr marL="0" indent="0">
              <a:spcAft>
                <a:spcPts val="2400"/>
              </a:spcAft>
              <a:buNone/>
            </a:pPr>
            <a:r>
              <a:rPr lang="en-US" sz="2800" b="0" dirty="0" smtClean="0">
                <a:solidFill>
                  <a:prstClr val="black"/>
                </a:solidFill>
              </a:rPr>
              <a:t>CDC </a:t>
            </a:r>
            <a:r>
              <a:rPr lang="en-US" sz="2800" b="0" dirty="0">
                <a:solidFill>
                  <a:prstClr val="black"/>
                </a:solidFill>
                <a:hlinkClick r:id="rId4"/>
              </a:rPr>
              <a:t>Recipient Education </a:t>
            </a:r>
            <a:endParaRPr lang="en-US" sz="2800" b="0" dirty="0" smtClean="0"/>
          </a:p>
          <a:p>
            <a:pPr marL="0" indent="0">
              <a:spcAft>
                <a:spcPts val="2400"/>
              </a:spcAft>
              <a:buNone/>
            </a:pPr>
            <a:r>
              <a:rPr lang="en-US" sz="2800" b="0" dirty="0" smtClean="0"/>
              <a:t>Children’s </a:t>
            </a:r>
            <a:r>
              <a:rPr lang="en-US" sz="2800" b="0" dirty="0"/>
              <a:t>Hospital of Philadelphia </a:t>
            </a:r>
            <a:r>
              <a:rPr lang="en-US" sz="2800" b="0" u="sng" dirty="0">
                <a:hlinkClick r:id="rId5"/>
              </a:rPr>
              <a:t>Questions and Answers About COVID-19 Vaccines</a:t>
            </a:r>
            <a:endParaRPr lang="en-US" sz="2800" b="0" dirty="0">
              <a:solidFill>
                <a:srgbClr val="303030"/>
              </a:solidFill>
            </a:endParaRPr>
          </a:p>
          <a:p>
            <a:pPr marL="0" lvl="0" indent="0">
              <a:buNone/>
            </a:pPr>
            <a:endParaRPr lang="en-US" sz="2000" b="0" dirty="0">
              <a:solidFill>
                <a:srgbClr val="303030"/>
              </a:solidFill>
            </a:endParaRPr>
          </a:p>
        </p:txBody>
      </p:sp>
    </p:spTree>
    <p:extLst>
      <p:ext uri="{BB962C8B-B14F-4D97-AF65-F5344CB8AC3E}">
        <p14:creationId xmlns:p14="http://schemas.microsoft.com/office/powerpoint/2010/main" val="2998528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99" y="447399"/>
            <a:ext cx="11360800" cy="763600"/>
          </a:xfrm>
        </p:spPr>
        <p:txBody>
          <a:bodyPr/>
          <a:lstStyle/>
          <a:p>
            <a:r>
              <a:rPr lang="en-US"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Resources</a:t>
            </a:r>
            <a:endParaRPr lang="en-US"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 Placeholder 2"/>
          <p:cNvSpPr>
            <a:spLocks noGrp="1"/>
          </p:cNvSpPr>
          <p:nvPr>
            <p:ph type="body" idx="1"/>
          </p:nvPr>
        </p:nvSpPr>
        <p:spPr>
          <a:xfrm>
            <a:off x="2509929" y="1927354"/>
            <a:ext cx="8169667" cy="4930646"/>
          </a:xfrm>
        </p:spPr>
        <p:txBody>
          <a:bodyPr/>
          <a:lstStyle/>
          <a:p>
            <a:pPr marL="0" lvl="0" indent="0">
              <a:spcAft>
                <a:spcPts val="2400"/>
              </a:spcAft>
              <a:buNone/>
            </a:pPr>
            <a:r>
              <a:rPr lang="en-US" sz="2800" b="0" dirty="0" smtClean="0">
                <a:solidFill>
                  <a:srgbClr val="303030"/>
                </a:solidFill>
              </a:rPr>
              <a:t>CDC </a:t>
            </a:r>
            <a:r>
              <a:rPr lang="en-US" sz="2800" b="0" u="sng" dirty="0">
                <a:solidFill>
                  <a:srgbClr val="1D5782"/>
                </a:solidFill>
                <a:latin typeface="Lato" panose="020F0502020204030203" pitchFamily="34" charset="0"/>
                <a:ea typeface="Calibri" panose="020F0502020204030204" pitchFamily="34" charset="0"/>
                <a:cs typeface="Calibri" panose="020F0502020204030204" pitchFamily="34" charset="0"/>
                <a:hlinkClick r:id="rId2"/>
              </a:rPr>
              <a:t>COVID-19 Vaccine Toolkit for School Settings and Childcare Programs</a:t>
            </a:r>
            <a:endParaRPr lang="en-US" sz="2800" b="0" dirty="0" smtClean="0">
              <a:solidFill>
                <a:srgbClr val="303030"/>
              </a:solidFill>
            </a:endParaRPr>
          </a:p>
          <a:p>
            <a:pPr marL="0" lvl="0" indent="0">
              <a:spcAft>
                <a:spcPts val="2400"/>
              </a:spcAft>
              <a:buNone/>
            </a:pPr>
            <a:r>
              <a:rPr lang="en-US" sz="2800" b="0" dirty="0" smtClean="0">
                <a:solidFill>
                  <a:srgbClr val="303030"/>
                </a:solidFill>
              </a:rPr>
              <a:t>FDA Vaccine Facts  - The path for a COVID -19 Vaccine from Research to Emergency </a:t>
            </a:r>
            <a:r>
              <a:rPr lang="en-US" sz="2800" b="0" dirty="0">
                <a:solidFill>
                  <a:srgbClr val="303030"/>
                </a:solidFill>
              </a:rPr>
              <a:t>Use Authorization:  </a:t>
            </a:r>
            <a:r>
              <a:rPr lang="en-US" sz="2800" b="0" dirty="0">
                <a:solidFill>
                  <a:srgbClr val="303030"/>
                </a:solidFill>
                <a:hlinkClick r:id="rId3"/>
              </a:rPr>
              <a:t>https://</a:t>
            </a:r>
            <a:r>
              <a:rPr lang="en-US" sz="2800" b="0" dirty="0" smtClean="0">
                <a:solidFill>
                  <a:srgbClr val="303030"/>
                </a:solidFill>
                <a:hlinkClick r:id="rId3"/>
              </a:rPr>
              <a:t>www.fda.gov/media/143890/download</a:t>
            </a:r>
            <a:r>
              <a:rPr lang="en-US" sz="2800" b="0" dirty="0" smtClean="0">
                <a:solidFill>
                  <a:srgbClr val="303030"/>
                </a:solidFill>
              </a:rPr>
              <a:t> </a:t>
            </a:r>
            <a:endParaRPr lang="en-US" sz="2800" b="0" dirty="0">
              <a:solidFill>
                <a:srgbClr val="303030"/>
              </a:solidFill>
            </a:endParaRPr>
          </a:p>
          <a:p>
            <a:pPr marL="0" lvl="0" indent="0">
              <a:buNone/>
            </a:pPr>
            <a:endParaRPr lang="en-US" sz="2800" b="0" dirty="0">
              <a:solidFill>
                <a:srgbClr val="303030"/>
              </a:solidFill>
            </a:endParaRPr>
          </a:p>
        </p:txBody>
      </p:sp>
    </p:spTree>
    <p:extLst>
      <p:ext uri="{BB962C8B-B14F-4D97-AF65-F5344CB8AC3E}">
        <p14:creationId xmlns:p14="http://schemas.microsoft.com/office/powerpoint/2010/main" val="2330590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99" y="447399"/>
            <a:ext cx="11360800" cy="763600"/>
          </a:xfrm>
        </p:spPr>
        <p:txBody>
          <a:bodyPr/>
          <a:lstStyle/>
          <a:p>
            <a:r>
              <a:rPr lang="en-US"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Resources</a:t>
            </a:r>
            <a:endParaRPr lang="en-US"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 Placeholder 2"/>
          <p:cNvSpPr>
            <a:spLocks noGrp="1"/>
          </p:cNvSpPr>
          <p:nvPr>
            <p:ph type="body" idx="1"/>
          </p:nvPr>
        </p:nvSpPr>
        <p:spPr>
          <a:xfrm>
            <a:off x="2011166" y="1336340"/>
            <a:ext cx="8169667" cy="4930646"/>
          </a:xfrm>
        </p:spPr>
        <p:txBody>
          <a:bodyPr/>
          <a:lstStyle/>
          <a:p>
            <a:pPr marL="0" indent="0">
              <a:spcAft>
                <a:spcPts val="2400"/>
              </a:spcAft>
              <a:buNone/>
            </a:pPr>
            <a:endParaRPr lang="en-US" sz="2000" b="0" dirty="0" smtClean="0"/>
          </a:p>
          <a:p>
            <a:pPr marL="0" indent="0">
              <a:spcAft>
                <a:spcPts val="2400"/>
              </a:spcAft>
              <a:buNone/>
            </a:pPr>
            <a:r>
              <a:rPr lang="en-US" sz="2800" b="0" dirty="0" smtClean="0"/>
              <a:t>Janssen EUA </a:t>
            </a:r>
            <a:r>
              <a:rPr lang="en-US" sz="2800" b="0" dirty="0"/>
              <a:t>fact sheet: </a:t>
            </a:r>
            <a:r>
              <a:rPr lang="en-US" sz="2800" b="0" dirty="0">
                <a:hlinkClick r:id="rId2"/>
              </a:rPr>
              <a:t>https://</a:t>
            </a:r>
            <a:r>
              <a:rPr lang="en-US" sz="2800" b="0" dirty="0" smtClean="0">
                <a:hlinkClick r:id="rId2"/>
              </a:rPr>
              <a:t>www.fda.gov/media/146305/download</a:t>
            </a:r>
            <a:endParaRPr lang="en-US" sz="2800" b="0" dirty="0"/>
          </a:p>
          <a:p>
            <a:pPr marL="0" lvl="0" indent="0">
              <a:buNone/>
            </a:pPr>
            <a:r>
              <a:rPr lang="en-US" sz="2800" b="0" dirty="0">
                <a:solidFill>
                  <a:srgbClr val="303030"/>
                </a:solidFill>
              </a:rPr>
              <a:t>Moderna EUA fact sheet: </a:t>
            </a:r>
            <a:r>
              <a:rPr lang="en-US" sz="2800" b="0" u="sng" dirty="0">
                <a:solidFill>
                  <a:schemeClr val="hlink"/>
                </a:solidFill>
                <a:hlinkClick r:id="rId3"/>
              </a:rPr>
              <a:t>https://www.modernatx.com/covid19vaccine-eua/eua-fact-sheet-recipients.pdf</a:t>
            </a:r>
            <a:endParaRPr lang="en-US" sz="2800" b="0" dirty="0">
              <a:solidFill>
                <a:srgbClr val="303030"/>
              </a:solidFill>
            </a:endParaRPr>
          </a:p>
          <a:p>
            <a:pPr marL="0" lvl="0" indent="0">
              <a:buNone/>
            </a:pPr>
            <a:endParaRPr lang="en-US" sz="2800" b="0" dirty="0">
              <a:solidFill>
                <a:srgbClr val="303030"/>
              </a:solidFill>
            </a:endParaRPr>
          </a:p>
          <a:p>
            <a:pPr marL="0" lvl="0" indent="0">
              <a:buNone/>
            </a:pPr>
            <a:r>
              <a:rPr lang="en-US" sz="2800" b="0" dirty="0">
                <a:solidFill>
                  <a:srgbClr val="303030"/>
                </a:solidFill>
              </a:rPr>
              <a:t>Pfizer EUA fact sheet: </a:t>
            </a:r>
            <a:r>
              <a:rPr lang="en-US" sz="2800" b="0" u="sng" dirty="0">
                <a:solidFill>
                  <a:schemeClr val="hlink"/>
                </a:solidFill>
                <a:hlinkClick r:id="rId4"/>
              </a:rPr>
              <a:t>https://</a:t>
            </a:r>
            <a:r>
              <a:rPr lang="en-US" sz="2800" b="0" u="sng" dirty="0" smtClean="0">
                <a:solidFill>
                  <a:schemeClr val="hlink"/>
                </a:solidFill>
                <a:hlinkClick r:id="rId4"/>
              </a:rPr>
              <a:t>www.fda.gov/media/144414/download?utm_medium=email&amp;utm_source=govdelivery</a:t>
            </a:r>
            <a:endParaRPr lang="en-US" sz="2800" b="0" u="sng" dirty="0" smtClean="0">
              <a:solidFill>
                <a:schemeClr val="hlink"/>
              </a:solidFill>
            </a:endParaRPr>
          </a:p>
          <a:p>
            <a:pPr marL="0" lvl="0" indent="0">
              <a:buNone/>
            </a:pPr>
            <a:endParaRPr lang="en-US" sz="2000" b="0" dirty="0">
              <a:solidFill>
                <a:srgbClr val="303030"/>
              </a:solidFill>
            </a:endParaRPr>
          </a:p>
        </p:txBody>
      </p:sp>
    </p:spTree>
    <p:extLst>
      <p:ext uri="{BB962C8B-B14F-4D97-AF65-F5344CB8AC3E}">
        <p14:creationId xmlns:p14="http://schemas.microsoft.com/office/powerpoint/2010/main" val="487216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99" y="447399"/>
            <a:ext cx="11360800" cy="763600"/>
          </a:xfrm>
        </p:spPr>
        <p:txBody>
          <a:bodyPr/>
          <a:lstStyle/>
          <a:p>
            <a:r>
              <a:rPr lang="en-US"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Resources</a:t>
            </a:r>
            <a:endParaRPr lang="en-US"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 Placeholder 2"/>
          <p:cNvSpPr>
            <a:spLocks noGrp="1"/>
          </p:cNvSpPr>
          <p:nvPr>
            <p:ph type="body" idx="1"/>
          </p:nvPr>
        </p:nvSpPr>
        <p:spPr>
          <a:xfrm>
            <a:off x="2011165" y="1210999"/>
            <a:ext cx="8169667" cy="4930646"/>
          </a:xfrm>
        </p:spPr>
        <p:txBody>
          <a:bodyPr/>
          <a:lstStyle/>
          <a:p>
            <a:pPr marL="0" lvl="0" indent="0">
              <a:spcAft>
                <a:spcPts val="2400"/>
              </a:spcAft>
              <a:buNone/>
            </a:pPr>
            <a:endParaRPr lang="en-US" sz="2000" b="0" dirty="0" smtClean="0">
              <a:solidFill>
                <a:srgbClr val="303030"/>
              </a:solidFill>
            </a:endParaRPr>
          </a:p>
          <a:p>
            <a:pPr marL="0" lvl="0" indent="0">
              <a:spcAft>
                <a:spcPts val="2400"/>
              </a:spcAft>
              <a:buNone/>
            </a:pPr>
            <a:r>
              <a:rPr lang="en-US" sz="2000" b="0" dirty="0"/>
              <a:t>Wisconsin Department of Health </a:t>
            </a:r>
            <a:r>
              <a:rPr lang="en-US" sz="2000" b="0" dirty="0">
                <a:hlinkClick r:id="rId2"/>
              </a:rPr>
              <a:t>COVID-19: After You Get the Vaccine</a:t>
            </a:r>
            <a:endParaRPr lang="en-US" sz="2000" b="0" dirty="0" smtClean="0">
              <a:solidFill>
                <a:srgbClr val="303030"/>
              </a:solidFill>
            </a:endParaRPr>
          </a:p>
          <a:p>
            <a:pPr marL="0" lvl="0" indent="0">
              <a:spcAft>
                <a:spcPts val="2400"/>
              </a:spcAft>
              <a:buNone/>
            </a:pPr>
            <a:r>
              <a:rPr lang="en-US" sz="2000" b="0" dirty="0" smtClean="0">
                <a:solidFill>
                  <a:srgbClr val="303030"/>
                </a:solidFill>
              </a:rPr>
              <a:t>Wisconsin </a:t>
            </a:r>
            <a:r>
              <a:rPr lang="en-US" sz="2000" b="0" dirty="0">
                <a:solidFill>
                  <a:srgbClr val="303030"/>
                </a:solidFill>
              </a:rPr>
              <a:t>Department of Health Services </a:t>
            </a:r>
            <a:r>
              <a:rPr lang="en-US" sz="2000" b="0" dirty="0">
                <a:solidFill>
                  <a:srgbClr val="303030"/>
                </a:solidFill>
                <a:hlinkClick r:id="rId3"/>
              </a:rPr>
              <a:t>Vaccine Safety Fact Sheet</a:t>
            </a:r>
            <a:endParaRPr lang="en-US" sz="2000" b="0" dirty="0">
              <a:solidFill>
                <a:srgbClr val="303030"/>
              </a:solidFill>
            </a:endParaRPr>
          </a:p>
          <a:p>
            <a:pPr marL="0" indent="0">
              <a:spcAft>
                <a:spcPts val="2400"/>
              </a:spcAft>
              <a:buNone/>
            </a:pPr>
            <a:r>
              <a:rPr lang="en-US" sz="2000" b="0" dirty="0"/>
              <a:t>Wisconsin Department of Health Services </a:t>
            </a:r>
            <a:r>
              <a:rPr lang="en-US" sz="2000" b="0" u="sng" dirty="0">
                <a:hlinkClick r:id="rId4" action="ppaction://hlinkfile"/>
              </a:rPr>
              <a:t>Vaccine Communication Framework </a:t>
            </a:r>
            <a:r>
              <a:rPr lang="en-US" sz="2000" b="0" u="sng" dirty="0" smtClean="0">
                <a:hlinkClick r:id="rId4" action="ppaction://hlinkfile"/>
              </a:rPr>
              <a:t>PowerPoint</a:t>
            </a:r>
            <a:endParaRPr lang="en-US" sz="2000" b="0" u="sng" dirty="0" smtClean="0"/>
          </a:p>
          <a:p>
            <a:pPr marL="0" indent="0">
              <a:spcAft>
                <a:spcPts val="2400"/>
              </a:spcAft>
              <a:buNone/>
            </a:pPr>
            <a:r>
              <a:rPr lang="en-US" sz="2000" b="0" dirty="0" smtClean="0"/>
              <a:t>Wisconsin Department of Health </a:t>
            </a:r>
            <a:r>
              <a:rPr lang="en-US" sz="2000" b="0" dirty="0" smtClean="0">
                <a:hlinkClick r:id="rId5"/>
              </a:rPr>
              <a:t>Services COVID-19: Vaccine Safety and </a:t>
            </a:r>
            <a:r>
              <a:rPr lang="en-US" sz="2000" b="0" dirty="0" smtClean="0">
                <a:hlinkClick r:id="rId5"/>
              </a:rPr>
              <a:t>Efficacy</a:t>
            </a:r>
            <a:endParaRPr lang="en-US" sz="2000" b="0" dirty="0" smtClean="0"/>
          </a:p>
          <a:p>
            <a:pPr marL="0" indent="0">
              <a:spcAft>
                <a:spcPts val="2400"/>
              </a:spcAft>
              <a:buNone/>
            </a:pPr>
            <a:r>
              <a:rPr lang="en-US" sz="2000" b="0" dirty="0" smtClean="0"/>
              <a:t>Wisconsin </a:t>
            </a:r>
            <a:r>
              <a:rPr lang="en-US" sz="2000" b="0" dirty="0"/>
              <a:t>Department of Health Services </a:t>
            </a:r>
            <a:r>
              <a:rPr lang="en-US" sz="2000" b="0" u="sng" dirty="0">
                <a:hlinkClick r:id="rId6"/>
              </a:rPr>
              <a:t>Post Vaccination Guidance  for Schools</a:t>
            </a:r>
            <a:endParaRPr lang="en-US" sz="2000" b="0" u="sng" dirty="0"/>
          </a:p>
          <a:p>
            <a:pPr marL="0" indent="0">
              <a:spcAft>
                <a:spcPts val="2400"/>
              </a:spcAft>
              <a:buNone/>
            </a:pPr>
            <a:endParaRPr lang="en-US" sz="2800" b="0" dirty="0" smtClean="0"/>
          </a:p>
          <a:p>
            <a:pPr marL="0" lvl="0" indent="0">
              <a:buNone/>
            </a:pPr>
            <a:endParaRPr lang="en-US" sz="2000" b="0" dirty="0">
              <a:solidFill>
                <a:srgbClr val="303030"/>
              </a:solidFill>
            </a:endParaRPr>
          </a:p>
        </p:txBody>
      </p:sp>
    </p:spTree>
    <p:extLst>
      <p:ext uri="{BB962C8B-B14F-4D97-AF65-F5344CB8AC3E}">
        <p14:creationId xmlns:p14="http://schemas.microsoft.com/office/powerpoint/2010/main" val="2937310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99" y="447399"/>
            <a:ext cx="11360800" cy="763600"/>
          </a:xfrm>
        </p:spPr>
        <p:txBody>
          <a:bodyPr/>
          <a:lstStyle/>
          <a:p>
            <a:r>
              <a:rPr lang="en-US"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Resources</a:t>
            </a:r>
            <a:endParaRPr lang="en-US"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 Placeholder 2"/>
          <p:cNvSpPr>
            <a:spLocks noGrp="1"/>
          </p:cNvSpPr>
          <p:nvPr>
            <p:ph type="body" idx="1"/>
          </p:nvPr>
        </p:nvSpPr>
        <p:spPr>
          <a:xfrm>
            <a:off x="2011166" y="1336340"/>
            <a:ext cx="8169667" cy="4930646"/>
          </a:xfrm>
        </p:spPr>
        <p:txBody>
          <a:bodyPr/>
          <a:lstStyle/>
          <a:p>
            <a:pPr marL="0" lvl="0" indent="0">
              <a:spcAft>
                <a:spcPts val="2400"/>
              </a:spcAft>
              <a:buNone/>
            </a:pPr>
            <a:r>
              <a:rPr lang="en-US" sz="2400" b="0" dirty="0">
                <a:solidFill>
                  <a:srgbClr val="000000"/>
                </a:solidFill>
                <a:latin typeface="Lato" panose="020F0502020204030203" pitchFamily="34" charset="0"/>
                <a:ea typeface="Calibri" panose="020F0502020204030204" pitchFamily="34" charset="0"/>
              </a:rPr>
              <a:t>The HHS Office of Minority Health (OMH) has created a </a:t>
            </a:r>
            <a:r>
              <a:rPr lang="en-US" sz="2400" b="0" u="sng" dirty="0">
                <a:solidFill>
                  <a:srgbClr val="0055A4"/>
                </a:solidFill>
                <a:latin typeface="Lato" panose="020F0502020204030203" pitchFamily="34" charset="0"/>
                <a:ea typeface="Calibri" panose="020F0502020204030204" pitchFamily="34" charset="0"/>
                <a:hlinkClick r:id="rId2"/>
              </a:rPr>
              <a:t>#</a:t>
            </a:r>
            <a:r>
              <a:rPr lang="en-US" sz="2400" b="0" u="sng" dirty="0" err="1">
                <a:solidFill>
                  <a:srgbClr val="0055A4"/>
                </a:solidFill>
                <a:latin typeface="Lato" panose="020F0502020204030203" pitchFamily="34" charset="0"/>
                <a:ea typeface="Calibri" panose="020F0502020204030204" pitchFamily="34" charset="0"/>
                <a:hlinkClick r:id="rId2"/>
              </a:rPr>
              <a:t>VaccineReady</a:t>
            </a:r>
            <a:r>
              <a:rPr lang="en-US" sz="2400" b="0" u="sng" dirty="0">
                <a:solidFill>
                  <a:srgbClr val="0055A4"/>
                </a:solidFill>
                <a:latin typeface="Lato" panose="020F0502020204030203" pitchFamily="34" charset="0"/>
                <a:ea typeface="Calibri" panose="020F0502020204030204" pitchFamily="34" charset="0"/>
                <a:hlinkClick r:id="rId2"/>
              </a:rPr>
              <a:t> video series</a:t>
            </a:r>
            <a:r>
              <a:rPr lang="en-US" sz="2400" b="0" dirty="0">
                <a:solidFill>
                  <a:srgbClr val="000000"/>
                </a:solidFill>
                <a:latin typeface="Lato" panose="020F0502020204030203" pitchFamily="34" charset="0"/>
                <a:ea typeface="Calibri" panose="020F0502020204030204" pitchFamily="34" charset="0"/>
              </a:rPr>
              <a:t> to empower communities to proactively practice COVID-19 safety measures, get the facts about COVID-19 vaccines, share accurate vaccine information and get vaccinated when the time </a:t>
            </a:r>
            <a:r>
              <a:rPr lang="en-US" sz="2400" b="0" dirty="0" smtClean="0">
                <a:solidFill>
                  <a:srgbClr val="000000"/>
                </a:solidFill>
                <a:latin typeface="Lato" panose="020F0502020204030203" pitchFamily="34" charset="0"/>
                <a:ea typeface="Calibri" panose="020F0502020204030204" pitchFamily="34" charset="0"/>
              </a:rPr>
              <a:t>comes.</a:t>
            </a:r>
            <a:endParaRPr lang="en-US" sz="2400" b="0" dirty="0" smtClean="0">
              <a:solidFill>
                <a:srgbClr val="303030"/>
              </a:solidFill>
              <a:latin typeface="Lato" panose="020F0502020204030203" pitchFamily="34" charset="0"/>
            </a:endParaRPr>
          </a:p>
        </p:txBody>
      </p:sp>
      <p:pic>
        <p:nvPicPr>
          <p:cNvPr id="4" name="Picture 3"/>
          <p:cNvPicPr>
            <a:picLocks noChangeAspect="1"/>
          </p:cNvPicPr>
          <p:nvPr/>
        </p:nvPicPr>
        <p:blipFill>
          <a:blip r:embed="rId3"/>
          <a:stretch>
            <a:fillRect/>
          </a:stretch>
        </p:blipFill>
        <p:spPr>
          <a:xfrm>
            <a:off x="4201886" y="3975259"/>
            <a:ext cx="4463143" cy="2417068"/>
          </a:xfrm>
          <a:prstGeom prst="rect">
            <a:avLst/>
          </a:prstGeom>
        </p:spPr>
      </p:pic>
    </p:spTree>
    <p:extLst>
      <p:ext uri="{BB962C8B-B14F-4D97-AF65-F5344CB8AC3E}">
        <p14:creationId xmlns:p14="http://schemas.microsoft.com/office/powerpoint/2010/main" val="596083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99" y="447399"/>
            <a:ext cx="11360800" cy="763600"/>
          </a:xfrm>
        </p:spPr>
        <p:txBody>
          <a:bodyPr/>
          <a:lstStyle/>
          <a:p>
            <a:r>
              <a:rPr lang="en-US" b="1" dirty="0">
                <a:solidFill>
                  <a:schemeClr val="tx1"/>
                </a:solidFill>
                <a:latin typeface="Lato Black" panose="020F0502020204030203" pitchFamily="34" charset="0"/>
                <a:ea typeface="Lato Black" panose="020F0502020204030203" pitchFamily="34" charset="0"/>
                <a:cs typeface="Lato Black" panose="020F0502020204030203" pitchFamily="34" charset="0"/>
              </a:rPr>
              <a:t>Resources</a:t>
            </a:r>
            <a:endParaRPr lang="en-US" b="1"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Text Placeholder 2"/>
          <p:cNvSpPr>
            <a:spLocks noGrp="1"/>
          </p:cNvSpPr>
          <p:nvPr>
            <p:ph type="body" idx="1"/>
          </p:nvPr>
        </p:nvSpPr>
        <p:spPr>
          <a:xfrm>
            <a:off x="2011166" y="1336340"/>
            <a:ext cx="8169667" cy="4930646"/>
          </a:xfrm>
        </p:spPr>
        <p:txBody>
          <a:bodyPr/>
          <a:lstStyle/>
          <a:p>
            <a:pPr marL="0" lvl="0" indent="0">
              <a:spcAft>
                <a:spcPts val="2400"/>
              </a:spcAft>
              <a:buNone/>
            </a:pPr>
            <a:r>
              <a:rPr lang="en-US" sz="2000" b="0" dirty="0">
                <a:latin typeface="Lato" panose="020F0502020204030203" pitchFamily="34" charset="0"/>
                <a:ea typeface="Calibri" panose="020F0502020204030204" pitchFamily="34" charset="0"/>
                <a:cs typeface="Calibri" panose="020F0502020204030204" pitchFamily="34" charset="0"/>
              </a:rPr>
              <a:t>The </a:t>
            </a:r>
            <a:r>
              <a:rPr lang="en-US" sz="2000" b="0" dirty="0" smtClean="0">
                <a:latin typeface="Lato" panose="020F0502020204030203" pitchFamily="34" charset="0"/>
                <a:ea typeface="Calibri" panose="020F0502020204030204" pitchFamily="34" charset="0"/>
                <a:cs typeface="Calibri" panose="020F0502020204030204" pitchFamily="34" charset="0"/>
              </a:rPr>
              <a:t>Department of Health Services </a:t>
            </a:r>
            <a:r>
              <a:rPr lang="en-US" sz="2000" b="0" u="sng" dirty="0" smtClean="0">
                <a:solidFill>
                  <a:srgbClr val="0563C1"/>
                </a:solidFill>
                <a:latin typeface="Lato" panose="020F0502020204030203" pitchFamily="34" charset="0"/>
                <a:ea typeface="Calibri" panose="020F0502020204030204" pitchFamily="34" charset="0"/>
                <a:cs typeface="Calibri" panose="020F0502020204030204" pitchFamily="34" charset="0"/>
                <a:hlinkClick r:id="rId2"/>
              </a:rPr>
              <a:t>Wisconsin </a:t>
            </a:r>
            <a:r>
              <a:rPr lang="en-US" sz="2000" b="0" u="sng" dirty="0">
                <a:solidFill>
                  <a:srgbClr val="0563C1"/>
                </a:solidFill>
                <a:latin typeface="Lato" panose="020F0502020204030203" pitchFamily="34" charset="0"/>
                <a:ea typeface="Calibri" panose="020F0502020204030204" pitchFamily="34" charset="0"/>
                <a:cs typeface="Calibri" panose="020F0502020204030204" pitchFamily="34" charset="0"/>
                <a:hlinkClick r:id="rId2"/>
              </a:rPr>
              <a:t>COVID-19 vaccinator map</a:t>
            </a:r>
            <a:endParaRPr lang="en-US" sz="2000" b="0" dirty="0" smtClean="0">
              <a:solidFill>
                <a:srgbClr val="303030"/>
              </a:solidFill>
              <a:latin typeface="Lato" panose="020F0502020204030203" pitchFamily="34" charset="0"/>
            </a:endParaRPr>
          </a:p>
        </p:txBody>
      </p:sp>
      <p:pic>
        <p:nvPicPr>
          <p:cNvPr id="5" name="Picture 4"/>
          <p:cNvPicPr>
            <a:picLocks noChangeAspect="1"/>
          </p:cNvPicPr>
          <p:nvPr/>
        </p:nvPicPr>
        <p:blipFill>
          <a:blip r:embed="rId3"/>
          <a:stretch>
            <a:fillRect/>
          </a:stretch>
        </p:blipFill>
        <p:spPr>
          <a:xfrm>
            <a:off x="3568818" y="2120632"/>
            <a:ext cx="5096211" cy="4271695"/>
          </a:xfrm>
          <a:prstGeom prst="rect">
            <a:avLst/>
          </a:prstGeom>
        </p:spPr>
      </p:pic>
    </p:spTree>
    <p:extLst>
      <p:ext uri="{BB962C8B-B14F-4D97-AF65-F5344CB8AC3E}">
        <p14:creationId xmlns:p14="http://schemas.microsoft.com/office/powerpoint/2010/main" val="1550581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of willingness to accept a vaccine"/>
          <p:cNvPicPr>
            <a:picLocks noChangeAspect="1"/>
          </p:cNvPicPr>
          <p:nvPr/>
        </p:nvPicPr>
        <p:blipFill>
          <a:blip r:embed="rId2"/>
          <a:stretch>
            <a:fillRect/>
          </a:stretch>
        </p:blipFill>
        <p:spPr>
          <a:xfrm>
            <a:off x="0" y="-119531"/>
            <a:ext cx="12192000" cy="6977531"/>
          </a:xfrm>
          <a:prstGeom prst="rect">
            <a:avLst/>
          </a:prstGeom>
        </p:spPr>
      </p:pic>
    </p:spTree>
    <p:extLst>
      <p:ext uri="{BB962C8B-B14F-4D97-AF65-F5344CB8AC3E}">
        <p14:creationId xmlns:p14="http://schemas.microsoft.com/office/powerpoint/2010/main" val="69058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 xmlns:adec="http://schemas.microsoft.com/office/drawing/2017/decorative" val="1"/>
              </a:ext>
            </a:extLst>
          </p:cNvPr>
          <p:cNvPicPr>
            <a:picLocks noChangeAspect="1"/>
          </p:cNvPicPr>
          <p:nvPr/>
        </p:nvPicPr>
        <p:blipFill>
          <a:blip r:embed="rId2"/>
          <a:stretch>
            <a:fillRect/>
          </a:stretch>
        </p:blipFill>
        <p:spPr>
          <a:xfrm>
            <a:off x="471949" y="386258"/>
            <a:ext cx="4400651" cy="2933767"/>
          </a:xfrm>
          <a:prstGeom prst="rect">
            <a:avLst/>
          </a:prstGeom>
        </p:spPr>
      </p:pic>
      <p:pic>
        <p:nvPicPr>
          <p:cNvPr id="5" name="Picture 4">
            <a:extLs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8044754" y="683593"/>
            <a:ext cx="3772390" cy="2339095"/>
          </a:xfrm>
          <a:prstGeom prst="rect">
            <a:avLst/>
          </a:prstGeom>
        </p:spPr>
      </p:pic>
      <p:pic>
        <p:nvPicPr>
          <p:cNvPr id="6" name="Picture 5">
            <a:extLst>
              <a:ext uri="{C183D7F6-B498-43B3-948B-1728B52AA6E4}">
                <adec:decorative xmlns=""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48" y="3468304"/>
            <a:ext cx="3959679" cy="2641523"/>
          </a:xfrm>
          <a:prstGeom prst="rect">
            <a:avLst/>
          </a:prstGeom>
        </p:spPr>
      </p:pic>
      <p:pic>
        <p:nvPicPr>
          <p:cNvPr id="7" name="Picture 6">
            <a:extLst>
              <a:ext uri="{C183D7F6-B498-43B3-948B-1728B52AA6E4}">
                <adec:decorative xmlns=""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4754" y="3566652"/>
            <a:ext cx="3810000" cy="2543175"/>
          </a:xfrm>
          <a:prstGeom prst="rect">
            <a:avLst/>
          </a:prstGeom>
        </p:spPr>
      </p:pic>
      <p:pic>
        <p:nvPicPr>
          <p:cNvPr id="9" name="Picture 8">
            <a:extLst>
              <a:ext uri="{C183D7F6-B498-43B3-948B-1728B52AA6E4}">
                <adec:decorative xmlns="" xmlns:adec="http://schemas.microsoft.com/office/drawing/2017/decorative" val="1"/>
              </a:ext>
            </a:extLst>
          </p:cNvPr>
          <p:cNvPicPr>
            <a:picLocks noChangeAspect="1"/>
          </p:cNvPicPr>
          <p:nvPr/>
        </p:nvPicPr>
        <p:blipFill>
          <a:blip r:embed="rId6"/>
          <a:stretch>
            <a:fillRect/>
          </a:stretch>
        </p:blipFill>
        <p:spPr>
          <a:xfrm>
            <a:off x="5333867" y="2667473"/>
            <a:ext cx="2249619" cy="2121592"/>
          </a:xfrm>
          <a:prstGeom prst="rect">
            <a:avLst/>
          </a:prstGeom>
        </p:spPr>
      </p:pic>
    </p:spTree>
    <p:extLst>
      <p:ext uri="{BB962C8B-B14F-4D97-AF65-F5344CB8AC3E}">
        <p14:creationId xmlns:p14="http://schemas.microsoft.com/office/powerpoint/2010/main" val="894901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69" y="796412"/>
            <a:ext cx="4068968" cy="2707713"/>
          </a:xfrm>
          <a:prstGeom prst="rect">
            <a:avLst/>
          </a:prstGeom>
        </p:spPr>
      </p:pic>
      <p:pic>
        <p:nvPicPr>
          <p:cNvPr id="5" name="Picture 4">
            <a:extLst>
              <a:ext uri="{C183D7F6-B498-43B3-948B-1728B52AA6E4}">
                <adec:decorative xmlns=""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038" y="330993"/>
            <a:ext cx="3660313" cy="2648181"/>
          </a:xfrm>
          <a:prstGeom prst="rect">
            <a:avLst/>
          </a:prstGeom>
        </p:spPr>
      </p:pic>
      <p:pic>
        <p:nvPicPr>
          <p:cNvPr id="7" name="Picture 6">
            <a:extLst>
              <a:ext uri="{C183D7F6-B498-43B3-948B-1728B52AA6E4}">
                <adec:decorative xmlns=""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695" y="3885125"/>
            <a:ext cx="3760998" cy="2493705"/>
          </a:xfrm>
          <a:prstGeom prst="rect">
            <a:avLst/>
          </a:prstGeom>
        </p:spPr>
      </p:pic>
      <p:pic>
        <p:nvPicPr>
          <p:cNvPr id="8" name="Picture 7">
            <a:extLst>
              <a:ext uri="{C183D7F6-B498-43B3-948B-1728B52AA6E4}">
                <adec:decorative xmlns="" xmlns:adec="http://schemas.microsoft.com/office/drawing/2017/decorative" val="1"/>
              </a:ext>
            </a:extLst>
          </p:cNvPr>
          <p:cNvPicPr>
            <a:picLocks noChangeAspect="1"/>
          </p:cNvPicPr>
          <p:nvPr/>
        </p:nvPicPr>
        <p:blipFill>
          <a:blip r:embed="rId5"/>
          <a:stretch>
            <a:fillRect/>
          </a:stretch>
        </p:blipFill>
        <p:spPr>
          <a:xfrm>
            <a:off x="1084004" y="3866189"/>
            <a:ext cx="4461389" cy="2512641"/>
          </a:xfrm>
          <a:prstGeom prst="rect">
            <a:avLst/>
          </a:prstGeom>
        </p:spPr>
      </p:pic>
    </p:spTree>
    <p:extLst>
      <p:ext uri="{BB962C8B-B14F-4D97-AF65-F5344CB8AC3E}">
        <p14:creationId xmlns:p14="http://schemas.microsoft.com/office/powerpoint/2010/main" val="1948267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2798" y="840968"/>
            <a:ext cx="4756034" cy="5247590"/>
          </a:xfrm>
          <a:prstGeom prst="rect">
            <a:avLst/>
          </a:prstGeom>
          <a:noFill/>
        </p:spPr>
        <p:txBody>
          <a:bodyPr wrap="square" rtlCol="0">
            <a:spAutoFit/>
          </a:bodyPr>
          <a:lstStyle/>
          <a:p>
            <a:pPr>
              <a:spcAft>
                <a:spcPts val="600"/>
              </a:spcAft>
            </a:pPr>
            <a:r>
              <a:rPr lang="en-US" sz="2400" b="1" dirty="0" err="1">
                <a:latin typeface="Lato Black" panose="020F0502020204030203" pitchFamily="34" charset="0"/>
                <a:ea typeface="Lato Black" panose="020F0502020204030203" pitchFamily="34" charset="0"/>
                <a:cs typeface="Lato Black" panose="020F0502020204030203" pitchFamily="34" charset="0"/>
              </a:rPr>
              <a:t>BioNTech</a:t>
            </a:r>
            <a:r>
              <a:rPr lang="en-US" sz="2400" b="1" dirty="0">
                <a:latin typeface="Lato Black" panose="020F0502020204030203" pitchFamily="34" charset="0"/>
                <a:ea typeface="Lato Black" panose="020F0502020204030203" pitchFamily="34" charset="0"/>
                <a:cs typeface="Lato Black" panose="020F0502020204030203" pitchFamily="34" charset="0"/>
              </a:rPr>
              <a:t>/Pfizer </a:t>
            </a:r>
            <a:br>
              <a:rPr lang="en-US" sz="2400" b="1" dirty="0">
                <a:latin typeface="Lato Black" panose="020F0502020204030203" pitchFamily="34" charset="0"/>
                <a:ea typeface="Lato Black" panose="020F0502020204030203" pitchFamily="34" charset="0"/>
                <a:cs typeface="Lato Black" panose="020F0502020204030203" pitchFamily="34" charset="0"/>
              </a:rPr>
            </a:br>
            <a:r>
              <a:rPr lang="en-US" sz="2400" b="1" dirty="0">
                <a:latin typeface="Lato Black" panose="020F0502020204030203" pitchFamily="34" charset="0"/>
                <a:ea typeface="Lato Black" panose="020F0502020204030203" pitchFamily="34" charset="0"/>
                <a:cs typeface="Lato Black" panose="020F0502020204030203" pitchFamily="34" charset="0"/>
              </a:rPr>
              <a:t>(NT1622)</a:t>
            </a:r>
          </a:p>
          <a:p>
            <a:pPr marL="137160" indent="-137160">
              <a:lnSpc>
                <a:spcPts val="2400"/>
              </a:lnSpc>
              <a:spcAft>
                <a:spcPts val="1200"/>
              </a:spcAft>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mRNA vaccine</a:t>
            </a:r>
          </a:p>
          <a:p>
            <a:pPr marL="137160" indent="-137160">
              <a:lnSpc>
                <a:spcPts val="2400"/>
              </a:lnSpc>
              <a:spcAft>
                <a:spcPts val="1200"/>
              </a:spcAft>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Two doses -3 weeks </a:t>
            </a:r>
            <a:r>
              <a:rPr lang="en-US" sz="2000" dirty="0" smtClean="0">
                <a:latin typeface="Lato" panose="020F0502020204030203" pitchFamily="34" charset="0"/>
                <a:ea typeface="Lato" panose="020F0502020204030203" pitchFamily="34" charset="0"/>
                <a:cs typeface="Lato" panose="020F0502020204030203" pitchFamily="34" charset="0"/>
              </a:rPr>
              <a:t>apart (21 days)</a:t>
            </a:r>
            <a:endParaRPr lang="en-US" sz="2000" dirty="0">
              <a:latin typeface="Lato" panose="020F0502020204030203" pitchFamily="34" charset="0"/>
              <a:ea typeface="Lato" panose="020F0502020204030203" pitchFamily="34" charset="0"/>
              <a:cs typeface="Lato" panose="020F0502020204030203" pitchFamily="34" charset="0"/>
            </a:endParaRPr>
          </a:p>
          <a:p>
            <a:pPr marL="137160" indent="-137160">
              <a:lnSpc>
                <a:spcPts val="2400"/>
              </a:lnSpc>
              <a:spcAft>
                <a:spcPts val="1200"/>
              </a:spcAft>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95% effective</a:t>
            </a:r>
          </a:p>
          <a:p>
            <a:pPr marL="137160" indent="-137160">
              <a:lnSpc>
                <a:spcPts val="2400"/>
              </a:lnSpc>
              <a:spcAft>
                <a:spcPts val="1200"/>
              </a:spcAft>
              <a:buFont typeface="Arial" panose="020B0604020202020204" pitchFamily="34" charset="0"/>
              <a:buChar char="•"/>
            </a:pPr>
            <a:r>
              <a:rPr lang="en-US" sz="2000" dirty="0" smtClean="0">
                <a:latin typeface="Lato" panose="020F0502020204030203" pitchFamily="34" charset="0"/>
                <a:ea typeface="Lato" panose="020F0502020204030203" pitchFamily="34" charset="0"/>
                <a:cs typeface="Lato" panose="020F0502020204030203" pitchFamily="34" charset="0"/>
              </a:rPr>
              <a:t>Authorized for 16+</a:t>
            </a:r>
            <a:endParaRPr lang="en-US" sz="2000" dirty="0">
              <a:latin typeface="Lato" panose="020F0502020204030203" pitchFamily="34" charset="0"/>
              <a:ea typeface="Lato" panose="020F0502020204030203" pitchFamily="34" charset="0"/>
              <a:cs typeface="Lato" panose="020F0502020204030203" pitchFamily="34" charset="0"/>
            </a:endParaRPr>
          </a:p>
          <a:p>
            <a:pPr marL="137160" indent="-137160">
              <a:lnSpc>
                <a:spcPts val="2400"/>
              </a:lnSpc>
              <a:spcAft>
                <a:spcPts val="1200"/>
              </a:spcAft>
              <a:buFont typeface="Arial" panose="020B0604020202020204" pitchFamily="34" charset="0"/>
              <a:buChar char="•"/>
            </a:pPr>
            <a:r>
              <a:rPr lang="en-US" sz="2000" dirty="0" smtClean="0">
                <a:latin typeface="Lato" panose="020F0502020204030203" pitchFamily="34" charset="0"/>
                <a:ea typeface="Lato" panose="020F0502020204030203" pitchFamily="34" charset="0"/>
                <a:cs typeface="Lato" panose="020F0502020204030203" pitchFamily="34" charset="0"/>
              </a:rPr>
              <a:t>Extreme cold storage and shipping requirements have been changed. </a:t>
            </a:r>
            <a:endParaRPr lang="en-US" sz="2000" dirty="0">
              <a:latin typeface="Lato" panose="020F0502020204030203" pitchFamily="34" charset="0"/>
              <a:ea typeface="Lato" panose="020F0502020204030203" pitchFamily="34" charset="0"/>
              <a:cs typeface="Lato" panose="020F0502020204030203" pitchFamily="34" charset="0"/>
            </a:endParaRPr>
          </a:p>
          <a:p>
            <a:pPr marL="137160" indent="-137160">
              <a:lnSpc>
                <a:spcPts val="2400"/>
              </a:lnSpc>
              <a:spcAft>
                <a:spcPts val="1200"/>
              </a:spcAft>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FDA fact sheet: </a:t>
            </a:r>
            <a:r>
              <a:rPr lang="en-US" sz="2000" dirty="0">
                <a:latin typeface="Lato" panose="020F0502020204030203" pitchFamily="34" charset="0"/>
                <a:ea typeface="Lato" panose="020F0502020204030203" pitchFamily="34" charset="0"/>
                <a:cs typeface="Lato" panose="020F0502020204030203" pitchFamily="34" charset="0"/>
                <a:hlinkClick r:id="rId2"/>
              </a:rPr>
              <a:t>https://www/fda.gov/media/144414/download</a:t>
            </a:r>
            <a:endParaRPr lang="en-US" sz="2000" dirty="0">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endParaRPr lang="en-US" sz="2400" dirty="0"/>
          </a:p>
          <a:p>
            <a:endParaRPr lang="en-US" dirty="0"/>
          </a:p>
        </p:txBody>
      </p:sp>
      <p:pic>
        <p:nvPicPr>
          <p:cNvPr id="5" name="Picture 4"/>
          <p:cNvPicPr>
            <a:picLocks noChangeAspect="1"/>
          </p:cNvPicPr>
          <p:nvPr/>
        </p:nvPicPr>
        <p:blipFill>
          <a:blip r:embed="rId3"/>
          <a:stretch>
            <a:fillRect/>
          </a:stretch>
        </p:blipFill>
        <p:spPr>
          <a:xfrm>
            <a:off x="906915" y="1422626"/>
            <a:ext cx="4848225" cy="3228975"/>
          </a:xfrm>
          <a:prstGeom prst="rect">
            <a:avLst/>
          </a:prstGeom>
        </p:spPr>
      </p:pic>
    </p:spTree>
    <p:extLst>
      <p:ext uri="{BB962C8B-B14F-4D97-AF65-F5344CB8AC3E}">
        <p14:creationId xmlns:p14="http://schemas.microsoft.com/office/powerpoint/2010/main" val="2601583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5029" y="286970"/>
            <a:ext cx="5573485" cy="7032694"/>
          </a:xfrm>
          <a:prstGeom prst="rect">
            <a:avLst/>
          </a:prstGeom>
          <a:noFill/>
        </p:spPr>
        <p:txBody>
          <a:bodyPr wrap="square" rtlCol="0">
            <a:spAutoFit/>
          </a:bodyPr>
          <a:lstStyle/>
          <a:p>
            <a:pPr>
              <a:spcAft>
                <a:spcPts val="600"/>
              </a:spcAft>
            </a:pPr>
            <a:r>
              <a:rPr lang="en-US" sz="2400" b="1" dirty="0" smtClean="0">
                <a:latin typeface="Lato" panose="020F0502020204030203" pitchFamily="34" charset="0"/>
                <a:ea typeface="Lato Black" panose="020F0502020204030203" pitchFamily="34" charset="0"/>
                <a:cs typeface="Lato Black" panose="020F0502020204030203" pitchFamily="34" charset="0"/>
              </a:rPr>
              <a:t>Johnson &amp; Johnson/Janssen COVID Vaccine</a:t>
            </a:r>
            <a:endParaRPr lang="en-US" sz="2400" b="1" dirty="0">
              <a:latin typeface="Lato" panose="020F0502020204030203" pitchFamily="34" charset="0"/>
              <a:ea typeface="Lato Black" panose="020F0502020204030203" pitchFamily="34" charset="0"/>
              <a:cs typeface="Lato Black" panose="020F0502020204030203" pitchFamily="34" charset="0"/>
            </a:endParaRPr>
          </a:p>
          <a:p>
            <a:pPr marL="137160" indent="-137160">
              <a:lnSpc>
                <a:spcPts val="2400"/>
              </a:lnSpc>
              <a:spcAft>
                <a:spcPts val="1200"/>
              </a:spcAft>
              <a:buFont typeface="Arial" panose="020B0604020202020204" pitchFamily="34" charset="0"/>
              <a:buChar char="•"/>
            </a:pPr>
            <a:r>
              <a:rPr lang="en-US" sz="2000" dirty="0" smtClean="0">
                <a:latin typeface="Lato" panose="020F0502020204030203" pitchFamily="34" charset="0"/>
                <a:ea typeface="Lato" panose="020F0502020204030203" pitchFamily="34" charset="0"/>
                <a:cs typeface="Lato" panose="020F0502020204030203" pitchFamily="34" charset="0"/>
              </a:rPr>
              <a:t>Non-replicating viral vector vaccine</a:t>
            </a:r>
            <a:endParaRPr lang="en-US" sz="2000" dirty="0">
              <a:latin typeface="Lato" panose="020F0502020204030203" pitchFamily="34" charset="0"/>
              <a:ea typeface="Lato" panose="020F0502020204030203" pitchFamily="34" charset="0"/>
              <a:cs typeface="Lato" panose="020F0502020204030203" pitchFamily="34" charset="0"/>
            </a:endParaRPr>
          </a:p>
          <a:p>
            <a:pPr marL="137160" indent="-137160">
              <a:lnSpc>
                <a:spcPts val="2400"/>
              </a:lnSpc>
              <a:spcAft>
                <a:spcPts val="1200"/>
              </a:spcAft>
              <a:buFont typeface="Arial" panose="020B0604020202020204" pitchFamily="34" charset="0"/>
              <a:buChar char="•"/>
            </a:pPr>
            <a:r>
              <a:rPr lang="en-US" sz="2000" dirty="0" smtClean="0">
                <a:latin typeface="Lato" panose="020F0502020204030203" pitchFamily="34" charset="0"/>
                <a:ea typeface="Lato" panose="020F0502020204030203" pitchFamily="34" charset="0"/>
                <a:cs typeface="Lato" panose="020F0502020204030203" pitchFamily="34" charset="0"/>
              </a:rPr>
              <a:t>One dose</a:t>
            </a:r>
            <a:endParaRPr lang="en-US" sz="2000" dirty="0">
              <a:latin typeface="Lato" panose="020F0502020204030203" pitchFamily="34" charset="0"/>
              <a:ea typeface="Lato" panose="020F0502020204030203" pitchFamily="34" charset="0"/>
              <a:cs typeface="Lato" panose="020F0502020204030203" pitchFamily="34" charset="0"/>
            </a:endParaRPr>
          </a:p>
          <a:p>
            <a:pPr marL="137160" indent="-137160">
              <a:lnSpc>
                <a:spcPts val="2400"/>
              </a:lnSpc>
              <a:spcAft>
                <a:spcPts val="1200"/>
              </a:spcAft>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In U.S. 72% effective in preventing moderate to severe/critical COVID-19 occurring </a:t>
            </a:r>
            <a:r>
              <a:rPr lang="en-US" sz="2000" dirty="0" smtClean="0">
                <a:latin typeface="Lato" panose="020F0502020204030203" pitchFamily="34" charset="0"/>
                <a:ea typeface="Lato" panose="020F0502020204030203" pitchFamily="34" charset="0"/>
                <a:cs typeface="Lato" panose="020F0502020204030203" pitchFamily="34" charset="0"/>
              </a:rPr>
              <a:t>28 </a:t>
            </a:r>
            <a:r>
              <a:rPr lang="en-US" sz="2000" dirty="0">
                <a:latin typeface="Lato" panose="020F0502020204030203" pitchFamily="34" charset="0"/>
                <a:ea typeface="Lato" panose="020F0502020204030203" pitchFamily="34" charset="0"/>
                <a:cs typeface="Lato" panose="020F0502020204030203" pitchFamily="34" charset="0"/>
              </a:rPr>
              <a:t>days after </a:t>
            </a:r>
            <a:r>
              <a:rPr lang="en-US" sz="2000" dirty="0" smtClean="0">
                <a:latin typeface="Lato" panose="020F0502020204030203" pitchFamily="34" charset="0"/>
                <a:ea typeface="Lato" panose="020F0502020204030203" pitchFamily="34" charset="0"/>
                <a:cs typeface="Lato" panose="020F0502020204030203" pitchFamily="34" charset="0"/>
              </a:rPr>
              <a:t>vaccination</a:t>
            </a:r>
            <a:endParaRPr lang="en-US" sz="2000" dirty="0">
              <a:latin typeface="Lato" panose="020F0502020204030203" pitchFamily="34" charset="0"/>
              <a:ea typeface="Lato" panose="020F0502020204030203" pitchFamily="34" charset="0"/>
              <a:cs typeface="Lato" panose="020F0502020204030203" pitchFamily="34" charset="0"/>
            </a:endParaRPr>
          </a:p>
          <a:p>
            <a:pPr marL="137160" indent="-137160">
              <a:lnSpc>
                <a:spcPts val="2400"/>
              </a:lnSpc>
              <a:spcAft>
                <a:spcPts val="1200"/>
              </a:spcAft>
              <a:buFont typeface="Arial" panose="020B0604020202020204" pitchFamily="34" charset="0"/>
              <a:buChar char="•"/>
            </a:pPr>
            <a:r>
              <a:rPr lang="en-US" sz="2000" dirty="0" smtClean="0">
                <a:latin typeface="Lato" panose="020F0502020204030203" pitchFamily="34" charset="0"/>
                <a:ea typeface="Lato" panose="020F0502020204030203" pitchFamily="34" charset="0"/>
                <a:cs typeface="Lato" panose="020F0502020204030203" pitchFamily="34" charset="0"/>
              </a:rPr>
              <a:t>Stored at normal medication refrigerated temperatures 36°- 46 °F.</a:t>
            </a:r>
          </a:p>
          <a:p>
            <a:pPr marL="137160" indent="-137160">
              <a:lnSpc>
                <a:spcPts val="2400"/>
              </a:lnSpc>
              <a:spcAft>
                <a:spcPts val="1200"/>
              </a:spcAft>
              <a:buFont typeface="Arial" panose="020B0604020202020204" pitchFamily="34" charset="0"/>
              <a:buChar char="•"/>
            </a:pPr>
            <a:r>
              <a:rPr lang="en-US" sz="2000" dirty="0" smtClean="0">
                <a:latin typeface="Lato" panose="020F0502020204030203" pitchFamily="34" charset="0"/>
                <a:ea typeface="Lato" panose="020F0502020204030203" pitchFamily="34" charset="0"/>
                <a:cs typeface="Lato" panose="020F0502020204030203" pitchFamily="34" charset="0"/>
              </a:rPr>
              <a:t>FDA </a:t>
            </a:r>
            <a:r>
              <a:rPr lang="en-US" sz="2000" dirty="0">
                <a:latin typeface="Lato" panose="020F0502020204030203" pitchFamily="34" charset="0"/>
                <a:ea typeface="Lato" panose="020F0502020204030203" pitchFamily="34" charset="0"/>
                <a:cs typeface="Lato" panose="020F0502020204030203" pitchFamily="34" charset="0"/>
              </a:rPr>
              <a:t>fact sheet: </a:t>
            </a:r>
            <a:r>
              <a:rPr lang="en-US" sz="2000" dirty="0">
                <a:latin typeface="Lato" panose="020F0502020204030203" pitchFamily="34" charset="0"/>
                <a:ea typeface="Lato" panose="020F0502020204030203" pitchFamily="34" charset="0"/>
                <a:cs typeface="Lato" panose="020F0502020204030203" pitchFamily="34" charset="0"/>
                <a:hlinkClick r:id="rId2"/>
              </a:rPr>
              <a:t>https://</a:t>
            </a:r>
            <a:r>
              <a:rPr lang="en-US" sz="2000" dirty="0" smtClean="0">
                <a:latin typeface="Lato" panose="020F0502020204030203" pitchFamily="34" charset="0"/>
                <a:ea typeface="Lato" panose="020F0502020204030203" pitchFamily="34" charset="0"/>
                <a:cs typeface="Lato" panose="020F0502020204030203" pitchFamily="34" charset="0"/>
                <a:hlinkClick r:id="rId2"/>
              </a:rPr>
              <a:t>www.fda.gov/media/146305/download</a:t>
            </a:r>
            <a:endParaRPr lang="en-US" sz="2000" dirty="0">
              <a:latin typeface="Lato" panose="020F0502020204030203" pitchFamily="34" charset="0"/>
              <a:ea typeface="Lato" panose="020F0502020204030203" pitchFamily="34" charset="0"/>
              <a:cs typeface="Lato" panose="020F0502020204030203" pitchFamily="34" charset="0"/>
            </a:endParaRPr>
          </a:p>
          <a:p>
            <a:pPr marL="137160" indent="-137160">
              <a:lnSpc>
                <a:spcPts val="2400"/>
              </a:lnSpc>
              <a:spcAft>
                <a:spcPts val="1200"/>
              </a:spcAft>
              <a:buFont typeface="Arial" panose="020B0604020202020204" pitchFamily="34" charset="0"/>
              <a:buChar char="•"/>
            </a:pPr>
            <a:r>
              <a:rPr lang="en-US" sz="2000" dirty="0" smtClean="0">
                <a:latin typeface="Lato" panose="020F0502020204030203" pitchFamily="34" charset="0"/>
              </a:rPr>
              <a:t>Janssen </a:t>
            </a:r>
            <a:r>
              <a:rPr lang="en-US" sz="2000" dirty="0">
                <a:latin typeface="Lato" panose="020F0502020204030203" pitchFamily="34" charset="0"/>
              </a:rPr>
              <a:t>COVID Vaccine </a:t>
            </a:r>
            <a:r>
              <a:rPr lang="en-US" sz="2000" dirty="0" smtClean="0">
                <a:latin typeface="Lato" panose="020F0502020204030203" pitchFamily="34" charset="0"/>
              </a:rPr>
              <a:t>FAQ </a:t>
            </a:r>
            <a:r>
              <a:rPr lang="en-US" sz="2000" dirty="0" smtClean="0">
                <a:latin typeface="Lato" panose="020F0502020204030203" pitchFamily="34" charset="0"/>
                <a:hlinkClick r:id="rId3"/>
              </a:rPr>
              <a:t>https</a:t>
            </a:r>
            <a:r>
              <a:rPr lang="en-US" sz="2000" dirty="0">
                <a:latin typeface="Lato" panose="020F0502020204030203" pitchFamily="34" charset="0"/>
                <a:hlinkClick r:id="rId3"/>
              </a:rPr>
              <a:t>://</a:t>
            </a:r>
            <a:r>
              <a:rPr lang="en-US" sz="2000" dirty="0" smtClean="0">
                <a:latin typeface="Lato" panose="020F0502020204030203" pitchFamily="34" charset="0"/>
                <a:hlinkClick r:id="rId3"/>
              </a:rPr>
              <a:t>www.fda.gov/emergency-preparedness-and-response/mcm-legal-regulatory-and-policy-framework/janssen-covid-19-vaccine-frequently-asked-questions</a:t>
            </a:r>
            <a:r>
              <a:rPr lang="en-US" sz="2000" dirty="0" smtClean="0">
                <a:latin typeface="Lato" panose="020F0502020204030203" pitchFamily="34" charset="0"/>
              </a:rPr>
              <a:t> </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058" y="1240972"/>
            <a:ext cx="4490357" cy="2993571"/>
          </a:xfrm>
          <a:prstGeom prst="rect">
            <a:avLst/>
          </a:prstGeom>
        </p:spPr>
      </p:pic>
    </p:spTree>
    <p:extLst>
      <p:ext uri="{BB962C8B-B14F-4D97-AF65-F5344CB8AC3E}">
        <p14:creationId xmlns:p14="http://schemas.microsoft.com/office/powerpoint/2010/main" val="3048653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 for Children</a:t>
            </a:r>
            <a:endParaRPr lang="en-US" dirty="0"/>
          </a:p>
        </p:txBody>
      </p:sp>
      <p:sp>
        <p:nvSpPr>
          <p:cNvPr id="3" name="Content Placeholder 2"/>
          <p:cNvSpPr>
            <a:spLocks noGrp="1"/>
          </p:cNvSpPr>
          <p:nvPr>
            <p:ph idx="1"/>
          </p:nvPr>
        </p:nvSpPr>
        <p:spPr/>
        <p:txBody>
          <a:bodyPr/>
          <a:lstStyle/>
          <a:p>
            <a:r>
              <a:rPr lang="en-US" dirty="0" smtClean="0"/>
              <a:t>The makers of all three vaccines currently in use in the U.S. report they are completing studies on children under 16 years of age. Some reportedly 6 months to 16 years of age.</a:t>
            </a:r>
          </a:p>
          <a:p>
            <a:r>
              <a:rPr lang="en-US" dirty="0" smtClean="0"/>
              <a:t>It is unknown when vaccination for children and adolescents under 16 years of age will begin. Most likely vaccines will be approved for 12-16 year olds first before use in younger children.</a:t>
            </a:r>
          </a:p>
          <a:p>
            <a:r>
              <a:rPr lang="en-US" dirty="0" smtClean="0"/>
              <a:t>Pfizer vaccine is the only vaccine approve for use in adolescents 16- 18 years old. All other vaccines are approved for 18+.</a:t>
            </a:r>
            <a:endParaRPr lang="en-US" dirty="0"/>
          </a:p>
        </p:txBody>
      </p:sp>
    </p:spTree>
    <p:extLst>
      <p:ext uri="{BB962C8B-B14F-4D97-AF65-F5344CB8AC3E}">
        <p14:creationId xmlns:p14="http://schemas.microsoft.com/office/powerpoint/2010/main" val="63176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9681" y="1604558"/>
            <a:ext cx="9412638" cy="3648884"/>
          </a:xfrm>
          <a:prstGeom prst="rect">
            <a:avLst/>
          </a:prstGeom>
        </p:spPr>
        <p:txBody>
          <a:bodyPr wrap="square">
            <a:spAutoFit/>
          </a:bodyPr>
          <a:lstStyle/>
          <a:p>
            <a:pPr marR="0" lvl="0">
              <a:lnSpc>
                <a:spcPct val="107000"/>
              </a:lnSpc>
              <a:spcBef>
                <a:spcPts val="0"/>
              </a:spcBef>
              <a:spcAft>
                <a:spcPts val="0"/>
              </a:spcAft>
              <a:buSzPts val="1000"/>
              <a:tabLst>
                <a:tab pos="457200" algn="l"/>
              </a:tabLst>
            </a:pPr>
            <a:r>
              <a:rPr lang="en-US" sz="2400" b="1" dirty="0">
                <a:solidFill>
                  <a:srgbClr val="000000"/>
                </a:solidFill>
                <a:latin typeface="Lato" panose="020F0502020204030203" pitchFamily="34" charset="0"/>
                <a:ea typeface="Calibri" panose="020F0502020204030204" pitchFamily="34" charset="0"/>
                <a:cs typeface="Segoe UI" panose="020B0502040204020203" pitchFamily="34" charset="0"/>
              </a:rPr>
              <a:t>COVID-19 mRNA vaccines </a:t>
            </a:r>
            <a:r>
              <a:rPr lang="en-US" sz="2400" dirty="0">
                <a:solidFill>
                  <a:srgbClr val="000000"/>
                </a:solidFill>
                <a:latin typeface="Lato" panose="020F0502020204030203" pitchFamily="34" charset="0"/>
                <a:ea typeface="Calibri" panose="020F0502020204030204" pitchFamily="34" charset="0"/>
                <a:cs typeface="Segoe UI" panose="020B0502040204020203" pitchFamily="34" charset="0"/>
              </a:rPr>
              <a:t>teach our cells how to make a piece of a protein to trigger an immune response and build immunity to the virus that causes COVID-19. mRNA does not affect or interact with a person’s DNA, and the cell breaks down and gets rid of the mRNA as soon as it is finished using these instructions. </a:t>
            </a:r>
          </a:p>
          <a:p>
            <a:pPr marR="0" lvl="0">
              <a:lnSpc>
                <a:spcPct val="107000"/>
              </a:lnSpc>
              <a:spcBef>
                <a:spcPts val="0"/>
              </a:spcBef>
              <a:spcAft>
                <a:spcPts val="0"/>
              </a:spcAft>
              <a:buSzPts val="1000"/>
              <a:tabLst>
                <a:tab pos="457200" algn="l"/>
              </a:tabLst>
            </a:pPr>
            <a:endParaRPr lang="en-US" sz="2400" dirty="0">
              <a:solidFill>
                <a:srgbClr val="000000"/>
              </a:solidFill>
              <a:latin typeface="Lato" panose="020F0502020204030203" pitchFamily="34" charset="0"/>
              <a:ea typeface="Calibri" panose="020F0502020204030204" pitchFamily="34" charset="0"/>
              <a:cs typeface="Segoe UI" panose="020B0502040204020203" pitchFamily="34" charset="0"/>
            </a:endParaRPr>
          </a:p>
          <a:p>
            <a:pPr marR="0" lvl="0">
              <a:lnSpc>
                <a:spcPct val="107000"/>
              </a:lnSpc>
              <a:spcBef>
                <a:spcPts val="0"/>
              </a:spcBef>
              <a:spcAft>
                <a:spcPts val="0"/>
              </a:spcAft>
              <a:buSzPts val="1000"/>
              <a:tabLst>
                <a:tab pos="457200" algn="l"/>
              </a:tabLst>
            </a:pPr>
            <a:r>
              <a:rPr lang="en-US" sz="2400" dirty="0">
                <a:solidFill>
                  <a:srgbClr val="000000"/>
                </a:solidFill>
                <a:latin typeface="Lato" panose="020F0502020204030203" pitchFamily="34" charset="0"/>
                <a:ea typeface="Calibri" panose="020F0502020204030204" pitchFamily="34" charset="0"/>
                <a:cs typeface="Segoe UI" panose="020B0502040204020203" pitchFamily="34" charset="0"/>
              </a:rPr>
              <a:t>Learn about mRNA vaccines and how they work:</a:t>
            </a:r>
            <a:br>
              <a:rPr lang="en-US" sz="2400" dirty="0">
                <a:solidFill>
                  <a:srgbClr val="000000"/>
                </a:solidFill>
                <a:latin typeface="Lato" panose="020F0502020204030203" pitchFamily="34" charset="0"/>
                <a:ea typeface="Calibri" panose="020F0502020204030204" pitchFamily="34" charset="0"/>
                <a:cs typeface="Segoe UI" panose="020B0502040204020203" pitchFamily="34" charset="0"/>
              </a:rPr>
            </a:br>
            <a:r>
              <a:rPr lang="en-US" sz="2400" u="sng" dirty="0">
                <a:solidFill>
                  <a:srgbClr val="075290"/>
                </a:solidFill>
                <a:latin typeface="Lato" panose="020F0502020204030203" pitchFamily="34" charset="0"/>
                <a:ea typeface="Calibri" panose="020F0502020204030204" pitchFamily="34" charset="0"/>
                <a:cs typeface="Segoe UI" panose="020B0502040204020203" pitchFamily="34" charset="0"/>
                <a:hlinkClick r:id="rId2"/>
              </a:rPr>
              <a:t>https://www.cdc.gov/coronavirus/2019-ncov/vaccines/different-vaccines/mrna.html</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388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6138" y="755472"/>
            <a:ext cx="9412638" cy="4834400"/>
          </a:xfrm>
          <a:prstGeom prst="rect">
            <a:avLst/>
          </a:prstGeom>
        </p:spPr>
        <p:txBody>
          <a:bodyPr wrap="square">
            <a:spAutoFit/>
          </a:bodyPr>
          <a:lstStyle/>
          <a:p>
            <a:pPr marR="0" lvl="0">
              <a:lnSpc>
                <a:spcPct val="107000"/>
              </a:lnSpc>
              <a:spcBef>
                <a:spcPts val="0"/>
              </a:spcBef>
              <a:spcAft>
                <a:spcPts val="0"/>
              </a:spcAft>
              <a:buSzPts val="1000"/>
              <a:tabLst>
                <a:tab pos="457200" algn="l"/>
              </a:tabLst>
            </a:pPr>
            <a:r>
              <a:rPr lang="en-US" sz="2400" b="1" dirty="0">
                <a:solidFill>
                  <a:srgbClr val="000000"/>
                </a:solidFill>
                <a:latin typeface="Lato" panose="020F0502020204030203" pitchFamily="34" charset="0"/>
                <a:ea typeface="Calibri" panose="020F0502020204030204" pitchFamily="34" charset="0"/>
                <a:cs typeface="Segoe UI" panose="020B0502040204020203" pitchFamily="34" charset="0"/>
              </a:rPr>
              <a:t>Viral vector vaccines </a:t>
            </a:r>
            <a:r>
              <a:rPr lang="en-US" sz="2400" dirty="0">
                <a:solidFill>
                  <a:srgbClr val="000000"/>
                </a:solidFill>
                <a:latin typeface="Lato" panose="020F0502020204030203" pitchFamily="34" charset="0"/>
                <a:ea typeface="Calibri" panose="020F0502020204030204" pitchFamily="34" charset="0"/>
                <a:cs typeface="Segoe UI" panose="020B0502040204020203" pitchFamily="34" charset="0"/>
              </a:rPr>
              <a:t>use a modified version of a different virus (the vector) to deliver important instructions to our cells. For COVID-19 viral vector vaccines, the vector (not the virus that causes COVID-19, but a different, harmless virus) will enter a cell in our body and then use the cell’s machinery to produce a harmless piece of the virus that causes COVID-19. This piece is known as a spike protein and it is only found on the surface of the virus that causes COVID-19. Scientists began creating viral vectors in the 1970s.</a:t>
            </a:r>
            <a:endParaRPr lang="en-US" sz="2400" dirty="0" smtClean="0">
              <a:solidFill>
                <a:srgbClr val="000000"/>
              </a:solidFill>
              <a:latin typeface="Lato" panose="020F0502020204030203" pitchFamily="34" charset="0"/>
              <a:ea typeface="Calibri" panose="020F0502020204030204" pitchFamily="34" charset="0"/>
              <a:cs typeface="Segoe UI" panose="020B0502040204020203" pitchFamily="34" charset="0"/>
            </a:endParaRPr>
          </a:p>
          <a:p>
            <a:pPr marR="0" lvl="0">
              <a:lnSpc>
                <a:spcPct val="107000"/>
              </a:lnSpc>
              <a:spcBef>
                <a:spcPts val="0"/>
              </a:spcBef>
              <a:spcAft>
                <a:spcPts val="0"/>
              </a:spcAft>
              <a:buSzPts val="1000"/>
              <a:tabLst>
                <a:tab pos="457200" algn="l"/>
              </a:tabLst>
            </a:pPr>
            <a:endParaRPr lang="en-US" sz="2400" dirty="0">
              <a:solidFill>
                <a:srgbClr val="000000"/>
              </a:solidFill>
              <a:latin typeface="Lato" panose="020F0502020204030203" pitchFamily="34" charset="0"/>
              <a:ea typeface="Calibri" panose="020F0502020204030204" pitchFamily="34" charset="0"/>
              <a:cs typeface="Segoe UI" panose="020B0502040204020203" pitchFamily="34" charset="0"/>
            </a:endParaRPr>
          </a:p>
          <a:p>
            <a:pPr marR="0" lvl="0">
              <a:lnSpc>
                <a:spcPct val="107000"/>
              </a:lnSpc>
              <a:spcBef>
                <a:spcPts val="0"/>
              </a:spcBef>
              <a:spcAft>
                <a:spcPts val="0"/>
              </a:spcAft>
              <a:buSzPts val="1000"/>
              <a:tabLst>
                <a:tab pos="457200" algn="l"/>
              </a:tabLst>
            </a:pPr>
            <a:r>
              <a:rPr lang="en-US" sz="2400" dirty="0">
                <a:solidFill>
                  <a:srgbClr val="000000"/>
                </a:solidFill>
                <a:latin typeface="Lato" panose="020F0502020204030203" pitchFamily="34" charset="0"/>
                <a:ea typeface="Calibri" panose="020F0502020204030204" pitchFamily="34" charset="0"/>
                <a:cs typeface="Segoe UI" panose="020B0502040204020203" pitchFamily="34" charset="0"/>
              </a:rPr>
              <a:t>Learn about </a:t>
            </a:r>
            <a:r>
              <a:rPr lang="en-US" sz="2400" dirty="0" smtClean="0">
                <a:solidFill>
                  <a:srgbClr val="000000"/>
                </a:solidFill>
                <a:latin typeface="Lato" panose="020F0502020204030203" pitchFamily="34" charset="0"/>
                <a:ea typeface="Calibri" panose="020F0502020204030204" pitchFamily="34" charset="0"/>
                <a:cs typeface="Segoe UI" panose="020B0502040204020203" pitchFamily="34" charset="0"/>
              </a:rPr>
              <a:t>viral vector COVID-19 vaccines </a:t>
            </a:r>
            <a:r>
              <a:rPr lang="en-US" sz="2400" dirty="0">
                <a:solidFill>
                  <a:srgbClr val="000000"/>
                </a:solidFill>
                <a:latin typeface="Lato" panose="020F0502020204030203" pitchFamily="34" charset="0"/>
                <a:ea typeface="Calibri" panose="020F0502020204030204" pitchFamily="34" charset="0"/>
                <a:cs typeface="Segoe UI" panose="020B0502040204020203" pitchFamily="34" charset="0"/>
              </a:rPr>
              <a:t>and how they work:</a:t>
            </a:r>
            <a:br>
              <a:rPr lang="en-US" sz="2400" dirty="0">
                <a:solidFill>
                  <a:srgbClr val="000000"/>
                </a:solidFill>
                <a:latin typeface="Lato" panose="020F0502020204030203" pitchFamily="34" charset="0"/>
                <a:ea typeface="Calibri" panose="020F0502020204030204" pitchFamily="34" charset="0"/>
                <a:cs typeface="Segoe UI" panose="020B0502040204020203" pitchFamily="34" charset="0"/>
              </a:rPr>
            </a:br>
            <a:r>
              <a:rPr lang="en-US" sz="2400" u="sng" dirty="0">
                <a:solidFill>
                  <a:srgbClr val="075290"/>
                </a:solidFill>
                <a:latin typeface="Lato" panose="020F0502020204030203" pitchFamily="34" charset="0"/>
                <a:ea typeface="Calibri" panose="020F0502020204030204" pitchFamily="34" charset="0"/>
                <a:cs typeface="Segoe UI" panose="020B0502040204020203" pitchFamily="34" charset="0"/>
              </a:rPr>
              <a:t>https://www.cdc.gov/coronavirus/2019-ncov/vaccines/different-vaccines/viralvector.html</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904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4" y="478972"/>
            <a:ext cx="9318171" cy="6494085"/>
          </a:xfrm>
          <a:prstGeom prst="rect">
            <a:avLst/>
          </a:prstGeom>
          <a:noFill/>
        </p:spPr>
        <p:txBody>
          <a:bodyPr wrap="square" rtlCol="0">
            <a:spAutoFit/>
          </a:bodyPr>
          <a:lstStyle/>
          <a:p>
            <a:r>
              <a:rPr lang="en-US" sz="2400" b="1" dirty="0">
                <a:latin typeface="Lato" panose="020F0502020204030203" pitchFamily="34" charset="0"/>
              </a:rPr>
              <a:t>Facts about COVID-19 Viral Vector </a:t>
            </a:r>
            <a:r>
              <a:rPr lang="en-US" sz="2400" b="1" dirty="0" smtClean="0">
                <a:latin typeface="Lato" panose="020F0502020204030203" pitchFamily="34" charset="0"/>
              </a:rPr>
              <a:t>Vaccines</a:t>
            </a:r>
          </a:p>
          <a:p>
            <a:endParaRPr lang="en-US" sz="2400" b="1" dirty="0">
              <a:latin typeface="Lato" panose="020F0502020204030203" pitchFamily="34" charset="0"/>
            </a:endParaRPr>
          </a:p>
          <a:p>
            <a:r>
              <a:rPr lang="en-US" sz="2400" dirty="0">
                <a:latin typeface="Lato" panose="020F0502020204030203" pitchFamily="34" charset="0"/>
              </a:rPr>
              <a:t>They cannot give someone COVID-19 or other infections.</a:t>
            </a:r>
          </a:p>
          <a:p>
            <a:endParaRPr lang="en-US" sz="2400" dirty="0">
              <a:latin typeface="Lato" panose="020F0502020204030203" pitchFamily="34" charset="0"/>
            </a:endParaRPr>
          </a:p>
          <a:p>
            <a:r>
              <a:rPr lang="en-US" sz="2400" dirty="0">
                <a:latin typeface="Lato" panose="020F0502020204030203" pitchFamily="34" charset="0"/>
              </a:rPr>
              <a:t>Viral vectors cannot cause infection with COVID-19 or with the virus used as the vaccine vector</a:t>
            </a:r>
            <a:r>
              <a:rPr lang="en-US" sz="2400" dirty="0" smtClean="0">
                <a:latin typeface="Lato" panose="020F0502020204030203" pitchFamily="34" charset="0"/>
              </a:rPr>
              <a:t>.</a:t>
            </a:r>
          </a:p>
          <a:p>
            <a:endParaRPr lang="en-US" sz="2400" dirty="0">
              <a:latin typeface="Lato" panose="020F0502020204030203" pitchFamily="34" charset="0"/>
            </a:endParaRPr>
          </a:p>
          <a:p>
            <a:r>
              <a:rPr lang="en-US" sz="2400" dirty="0">
                <a:latin typeface="Lato" panose="020F0502020204030203" pitchFamily="34" charset="0"/>
              </a:rPr>
              <a:t> They do not affect or interact with our DNA in any way.</a:t>
            </a:r>
          </a:p>
          <a:p>
            <a:endParaRPr lang="en-US" sz="2400" dirty="0">
              <a:latin typeface="Lato" panose="020F0502020204030203" pitchFamily="34" charset="0"/>
            </a:endParaRPr>
          </a:p>
          <a:p>
            <a:r>
              <a:rPr lang="en-US" sz="2400" dirty="0">
                <a:latin typeface="Lato" panose="020F0502020204030203" pitchFamily="34" charset="0"/>
              </a:rPr>
              <a:t>The genetic material delivered by the viral vector does not integrate into a person’s DNA</a:t>
            </a:r>
            <a:r>
              <a:rPr lang="en-US" sz="2400" dirty="0" smtClean="0">
                <a:latin typeface="Lato" panose="020F0502020204030203" pitchFamily="34" charset="0"/>
              </a:rPr>
              <a:t>.</a:t>
            </a:r>
          </a:p>
          <a:p>
            <a:endParaRPr lang="en-US" sz="2400" dirty="0">
              <a:latin typeface="Lato" panose="020F0502020204030203" pitchFamily="34" charset="0"/>
            </a:endParaRPr>
          </a:p>
          <a:p>
            <a:r>
              <a:rPr lang="en-US" sz="2400" dirty="0" smtClean="0">
                <a:latin typeface="Lato" panose="020F0502020204030203" pitchFamily="34" charset="0"/>
                <a:hlinkClick r:id="rId2"/>
              </a:rPr>
              <a:t>https</a:t>
            </a:r>
            <a:r>
              <a:rPr lang="en-US" sz="2400" dirty="0">
                <a:latin typeface="Lato" panose="020F0502020204030203" pitchFamily="34" charset="0"/>
                <a:hlinkClick r:id="rId2"/>
              </a:rPr>
              <a:t>://</a:t>
            </a:r>
            <a:r>
              <a:rPr lang="en-US" sz="2400" dirty="0" smtClean="0">
                <a:latin typeface="Lato" panose="020F0502020204030203" pitchFamily="34" charset="0"/>
                <a:hlinkClick r:id="rId2"/>
              </a:rPr>
              <a:t>www.cdc.gov/coronavirus/2019-ncov/vaccines/different-vaccines/viralvector.html</a:t>
            </a:r>
            <a:endParaRPr lang="en-US" sz="2400" dirty="0" smtClean="0">
              <a:latin typeface="Lato" panose="020F0502020204030203" pitchFamily="34" charset="0"/>
            </a:endParaRPr>
          </a:p>
          <a:p>
            <a:endParaRPr lang="en-US" sz="2000" i="1" dirty="0" smtClean="0">
              <a:latin typeface="Lato" panose="020F0502020204030203" pitchFamily="34" charset="0"/>
            </a:endParaRPr>
          </a:p>
          <a:p>
            <a:endParaRPr lang="en-US" sz="2000" dirty="0">
              <a:latin typeface="Lato" panose="020F0502020204030203" pitchFamily="34" charset="0"/>
            </a:endParaRPr>
          </a:p>
          <a:p>
            <a:endParaRPr lang="en-US" sz="2000" dirty="0" smtClean="0">
              <a:latin typeface="Lato" panose="020F0502020204030203" pitchFamily="34" charset="0"/>
            </a:endParaRPr>
          </a:p>
          <a:p>
            <a:endParaRPr lang="en-US" sz="2000" dirty="0">
              <a:latin typeface="Lato" panose="020F0502020204030203" pitchFamily="34" charset="0"/>
            </a:endParaRPr>
          </a:p>
        </p:txBody>
      </p:sp>
    </p:spTree>
    <p:extLst>
      <p:ext uri="{BB962C8B-B14F-4D97-AF65-F5344CB8AC3E}">
        <p14:creationId xmlns:p14="http://schemas.microsoft.com/office/powerpoint/2010/main" val="2893466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2519</Words>
  <Application>Microsoft Office PowerPoint</Application>
  <PresentationFormat>Widescreen</PresentationFormat>
  <Paragraphs>189</Paragraphs>
  <Slides>39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Calibri Light</vt:lpstr>
      <vt:lpstr>Georgia</vt:lpstr>
      <vt:lpstr>Lato</vt:lpstr>
      <vt:lpstr>Lato Black</vt:lpstr>
      <vt:lpstr>Segoe UI</vt:lpstr>
      <vt:lpstr>Times New Roman</vt:lpstr>
      <vt:lpstr>Wingdings</vt:lpstr>
      <vt:lpstr>Office Theme</vt:lpstr>
      <vt:lpstr>COVID-19  Vaccination for Educators</vt:lpstr>
      <vt:lpstr>PowerPoint Presentation</vt:lpstr>
      <vt:lpstr>PowerPoint Presentation</vt:lpstr>
      <vt:lpstr>PowerPoint Presentation</vt:lpstr>
      <vt:lpstr>PowerPoint Presentation</vt:lpstr>
      <vt:lpstr>Vaccines for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Quarantine Period After Vaccination</vt:lpstr>
      <vt:lpstr>Quarantine Period After Vaccination</vt:lpstr>
      <vt:lpstr>What We Know and What We’re Still Learning</vt:lpstr>
      <vt:lpstr>What We Know and What We’re Still Learning</vt:lpstr>
      <vt:lpstr>References </vt:lpstr>
      <vt:lpstr>References  </vt:lpstr>
      <vt:lpstr>References  </vt:lpstr>
      <vt:lpstr>Resources</vt:lpstr>
      <vt:lpstr>Resources</vt:lpstr>
      <vt:lpstr>Resources</vt:lpstr>
      <vt:lpstr>Resources</vt:lpstr>
      <vt:lpstr>Resources</vt:lpstr>
      <vt:lpstr>Resources</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Louise F.   DPI</dc:creator>
  <cp:lastModifiedBy>Wilson, Louise F.   DPI</cp:lastModifiedBy>
  <cp:revision>103</cp:revision>
  <dcterms:created xsi:type="dcterms:W3CDTF">2021-01-26T13:57:59Z</dcterms:created>
  <dcterms:modified xsi:type="dcterms:W3CDTF">2021-04-01T18:05:52Z</dcterms:modified>
</cp:coreProperties>
</file>