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6"/>
  </p:notesMasterIdLst>
  <p:handoutMasterIdLst>
    <p:handoutMasterId r:id="rId47"/>
  </p:handoutMasterIdLst>
  <p:sldIdLst>
    <p:sldId id="257" r:id="rId2"/>
    <p:sldId id="258" r:id="rId3"/>
    <p:sldId id="292" r:id="rId4"/>
    <p:sldId id="261" r:id="rId5"/>
    <p:sldId id="262" r:id="rId6"/>
    <p:sldId id="259" r:id="rId7"/>
    <p:sldId id="293" r:id="rId8"/>
    <p:sldId id="264" r:id="rId9"/>
    <p:sldId id="265" r:id="rId10"/>
    <p:sldId id="298" r:id="rId11"/>
    <p:sldId id="268" r:id="rId12"/>
    <p:sldId id="295" r:id="rId13"/>
    <p:sldId id="299" r:id="rId14"/>
    <p:sldId id="266" r:id="rId15"/>
    <p:sldId id="271" r:id="rId16"/>
    <p:sldId id="267" r:id="rId17"/>
    <p:sldId id="297" r:id="rId18"/>
    <p:sldId id="269" r:id="rId19"/>
    <p:sldId id="270" r:id="rId20"/>
    <p:sldId id="273" r:id="rId21"/>
    <p:sldId id="272" r:id="rId22"/>
    <p:sldId id="275" r:id="rId23"/>
    <p:sldId id="301" r:id="rId24"/>
    <p:sldId id="276" r:id="rId25"/>
    <p:sldId id="302" r:id="rId26"/>
    <p:sldId id="303" r:id="rId27"/>
    <p:sldId id="285" r:id="rId28"/>
    <p:sldId id="277" r:id="rId29"/>
    <p:sldId id="278" r:id="rId30"/>
    <p:sldId id="304" r:id="rId31"/>
    <p:sldId id="279" r:id="rId32"/>
    <p:sldId id="280" r:id="rId33"/>
    <p:sldId id="283" r:id="rId34"/>
    <p:sldId id="305" r:id="rId35"/>
    <p:sldId id="284" r:id="rId36"/>
    <p:sldId id="282" r:id="rId37"/>
    <p:sldId id="287" r:id="rId38"/>
    <p:sldId id="291" r:id="rId39"/>
    <p:sldId id="288" r:id="rId40"/>
    <p:sldId id="307" r:id="rId41"/>
    <p:sldId id="308" r:id="rId42"/>
    <p:sldId id="289" r:id="rId43"/>
    <p:sldId id="290" r:id="rId44"/>
    <p:sldId id="306" r:id="rId45"/>
  </p:sldIdLst>
  <p:sldSz cx="9144000" cy="5143500" type="screen16x9"/>
  <p:notesSz cx="6858000" cy="9144000"/>
  <p:custDataLst>
    <p:tags r:id="rId48"/>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99CC"/>
    <a:srgbClr val="262087"/>
    <a:srgbClr val="009939"/>
    <a:srgbClr val="33339D"/>
    <a:srgbClr val="333399"/>
    <a:srgbClr val="009999"/>
    <a:srgbClr val="F2F8EC"/>
    <a:srgbClr val="33A056"/>
    <a:srgbClr val="DBE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10" autoAdjust="0"/>
    <p:restoredTop sz="94660"/>
  </p:normalViewPr>
  <p:slideViewPr>
    <p:cSldViewPr snapToGrid="0">
      <p:cViewPr varScale="1">
        <p:scale>
          <a:sx n="82" d="100"/>
          <a:sy n="82" d="100"/>
        </p:scale>
        <p:origin x="408" y="72"/>
      </p:cViewPr>
      <p:guideLst>
        <p:guide pos="2880"/>
        <p:guide orient="horz" pos="2358"/>
        <p:guide orient="horz" pos="2868"/>
        <p:guide pos="2863"/>
        <p:guide pos="2856"/>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7" d="100"/>
          <a:sy n="47" d="100"/>
        </p:scale>
        <p:origin x="243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76B81-581D-459F-AF74-6AF084338F60}" type="doc">
      <dgm:prSet loTypeId="urn:microsoft.com/office/officeart/2005/8/layout/matrix3" loCatId="matrix" qsTypeId="urn:microsoft.com/office/officeart/2005/8/quickstyle/simple4" qsCatId="simple" csTypeId="urn:microsoft.com/office/officeart/2005/8/colors/colorful2" csCatId="colorful" phldr="1"/>
      <dgm:spPr/>
      <dgm:t>
        <a:bodyPr/>
        <a:lstStyle/>
        <a:p>
          <a:endParaRPr lang="en-US"/>
        </a:p>
      </dgm:t>
    </dgm:pt>
    <dgm:pt modelId="{2B6762A3-0D7F-4B18-B404-B33B42168042}">
      <dgm:prSet custT="1"/>
      <dgm:spPr>
        <a:solidFill>
          <a:schemeClr val="accent6"/>
        </a:solidFill>
        <a:ln>
          <a:solidFill>
            <a:schemeClr val="bg1"/>
          </a:solidFill>
        </a:ln>
      </dgm:spPr>
      <dgm:t>
        <a:bodyPr/>
        <a:lstStyle/>
        <a:p>
          <a:r>
            <a:rPr lang="en-US" sz="1600" b="1" dirty="0">
              <a:latin typeface="Lato" panose="020F0502020204030203" pitchFamily="34" charset="0"/>
            </a:rPr>
            <a:t>When to Wear</a:t>
          </a:r>
          <a:r>
            <a:rPr lang="en-US" sz="1600" dirty="0">
              <a:latin typeface="Lato" panose="020F0502020204030203" pitchFamily="34" charset="0"/>
            </a:rPr>
            <a:t>: performing procedures, such as suctioning that aerosolize respiratory secretions</a:t>
          </a:r>
        </a:p>
      </dgm:t>
    </dgm:pt>
    <dgm:pt modelId="{762BE8FF-CEC5-4113-8332-D25AB86F1EE2}" type="parTrans" cxnId="{2BAD7FEF-EE2C-4B93-8DEC-55D09409DFCD}">
      <dgm:prSet/>
      <dgm:spPr/>
      <dgm:t>
        <a:bodyPr/>
        <a:lstStyle/>
        <a:p>
          <a:endParaRPr lang="en-US"/>
        </a:p>
      </dgm:t>
    </dgm:pt>
    <dgm:pt modelId="{C7594897-F1AB-4A0A-856E-784459B4E9D9}" type="sibTrans" cxnId="{2BAD7FEF-EE2C-4B93-8DEC-55D09409DFCD}">
      <dgm:prSet/>
      <dgm:spPr/>
      <dgm:t>
        <a:bodyPr/>
        <a:lstStyle/>
        <a:p>
          <a:endParaRPr lang="en-US"/>
        </a:p>
      </dgm:t>
    </dgm:pt>
    <dgm:pt modelId="{DFE33F39-2428-40EC-B3A5-09BBB4770457}">
      <dgm:prSet custT="1"/>
      <dgm:spPr>
        <a:solidFill>
          <a:schemeClr val="tx2"/>
        </a:solidFill>
        <a:ln>
          <a:solidFill>
            <a:schemeClr val="bg1"/>
          </a:solidFill>
        </a:ln>
      </dgm:spPr>
      <dgm:t>
        <a:bodyPr/>
        <a:lstStyle/>
        <a:p>
          <a:r>
            <a:rPr lang="en-US" sz="1400" b="1" dirty="0">
              <a:latin typeface="Lato" panose="020F0502020204030203" pitchFamily="34" charset="0"/>
            </a:rPr>
            <a:t>These respirators require:</a:t>
          </a:r>
        </a:p>
      </dgm:t>
    </dgm:pt>
    <dgm:pt modelId="{6F81A799-E3E3-4133-9CF9-019C7A64BB95}" type="parTrans" cxnId="{0CBA3E9E-9C57-43E3-8A36-268CB152FCAC}">
      <dgm:prSet/>
      <dgm:spPr/>
      <dgm:t>
        <a:bodyPr/>
        <a:lstStyle/>
        <a:p>
          <a:endParaRPr lang="en-US"/>
        </a:p>
      </dgm:t>
    </dgm:pt>
    <dgm:pt modelId="{985421B8-4310-4446-8D67-046FFDF6D147}" type="sibTrans" cxnId="{0CBA3E9E-9C57-43E3-8A36-268CB152FCAC}">
      <dgm:prSet/>
      <dgm:spPr/>
      <dgm:t>
        <a:bodyPr/>
        <a:lstStyle/>
        <a:p>
          <a:endParaRPr lang="en-US"/>
        </a:p>
      </dgm:t>
    </dgm:pt>
    <dgm:pt modelId="{D7FF6EED-57A7-462B-8D31-C3EE2EE08E2A}">
      <dgm:prSet custT="1"/>
      <dgm:spPr>
        <a:solidFill>
          <a:schemeClr val="tx2"/>
        </a:solidFill>
        <a:ln>
          <a:solidFill>
            <a:schemeClr val="bg1"/>
          </a:solidFill>
        </a:ln>
      </dgm:spPr>
      <dgm:t>
        <a:bodyPr/>
        <a:lstStyle/>
        <a:p>
          <a:r>
            <a:rPr lang="en-US" sz="1400" dirty="0">
              <a:latin typeface="Lato" panose="020F0502020204030203" pitchFamily="34" charset="0"/>
            </a:rPr>
            <a:t>Comprehensive program (including medical clearance, training, and fit testing) that complies with OSHA’s Respiratory Protection Standard</a:t>
          </a:r>
        </a:p>
      </dgm:t>
    </dgm:pt>
    <dgm:pt modelId="{AE7DA950-6DBF-42A6-97E0-D4671D23DA0C}" type="parTrans" cxnId="{383D21E1-B61E-458C-B44F-41E97F11CF74}">
      <dgm:prSet/>
      <dgm:spPr/>
      <dgm:t>
        <a:bodyPr/>
        <a:lstStyle/>
        <a:p>
          <a:endParaRPr lang="en-US"/>
        </a:p>
      </dgm:t>
    </dgm:pt>
    <dgm:pt modelId="{C925A857-F970-43C4-AAEC-905AE90096A6}" type="sibTrans" cxnId="{383D21E1-B61E-458C-B44F-41E97F11CF74}">
      <dgm:prSet/>
      <dgm:spPr/>
      <dgm:t>
        <a:bodyPr/>
        <a:lstStyle/>
        <a:p>
          <a:endParaRPr lang="en-US"/>
        </a:p>
      </dgm:t>
    </dgm:pt>
    <dgm:pt modelId="{9DFDCB87-E39E-4532-A6BE-8AC710933E47}">
      <dgm:prSet custT="1"/>
      <dgm:spPr>
        <a:solidFill>
          <a:schemeClr val="tx2"/>
        </a:solidFill>
        <a:ln>
          <a:solidFill>
            <a:schemeClr val="bg1"/>
          </a:solidFill>
        </a:ln>
      </dgm:spPr>
      <dgm:t>
        <a:bodyPr/>
        <a:lstStyle/>
        <a:p>
          <a:r>
            <a:rPr lang="en-US" sz="1400" dirty="0">
              <a:latin typeface="Lato" panose="020F0502020204030203" pitchFamily="34" charset="0"/>
            </a:rPr>
            <a:t>Program should also include provisions for the cleaning, disinfecting, inspection, repair, and storage of respirators used by HCP on the job according to manufacturer’s instructions</a:t>
          </a:r>
        </a:p>
      </dgm:t>
    </dgm:pt>
    <dgm:pt modelId="{FF1A1CFE-302A-4988-ABDB-C299FF819A4C}" type="parTrans" cxnId="{7677B9F6-7CC9-4573-874F-5D67DB875F56}">
      <dgm:prSet/>
      <dgm:spPr/>
      <dgm:t>
        <a:bodyPr/>
        <a:lstStyle/>
        <a:p>
          <a:endParaRPr lang="en-US"/>
        </a:p>
      </dgm:t>
    </dgm:pt>
    <dgm:pt modelId="{82DBD121-C7CA-4D39-8001-0D87B5284938}" type="sibTrans" cxnId="{7677B9F6-7CC9-4573-874F-5D67DB875F56}">
      <dgm:prSet/>
      <dgm:spPr/>
      <dgm:t>
        <a:bodyPr/>
        <a:lstStyle/>
        <a:p>
          <a:endParaRPr lang="en-US"/>
        </a:p>
      </dgm:t>
    </dgm:pt>
    <dgm:pt modelId="{E65A45E1-1AD9-46C0-A4A3-20862C6D49A5}">
      <dgm:prSet custT="1"/>
      <dgm:spPr>
        <a:solidFill>
          <a:schemeClr val="accent5"/>
        </a:solidFill>
        <a:ln>
          <a:solidFill>
            <a:schemeClr val="bg1"/>
          </a:solidFill>
        </a:ln>
      </dgm:spPr>
      <dgm:t>
        <a:bodyPr/>
        <a:lstStyle/>
        <a:p>
          <a:r>
            <a:rPr lang="en-US" sz="1600" dirty="0">
              <a:latin typeface="Lato" panose="020F0502020204030203" pitchFamily="34" charset="0"/>
            </a:rPr>
            <a:t>Not everyone can use one due to their own health issues</a:t>
          </a:r>
        </a:p>
      </dgm:t>
    </dgm:pt>
    <dgm:pt modelId="{511FF587-C6F4-4121-A8F5-4A293A81F96C}" type="parTrans" cxnId="{B4729BD7-ABE8-4A1A-8599-34738B354940}">
      <dgm:prSet/>
      <dgm:spPr/>
      <dgm:t>
        <a:bodyPr/>
        <a:lstStyle/>
        <a:p>
          <a:endParaRPr lang="en-US"/>
        </a:p>
      </dgm:t>
    </dgm:pt>
    <dgm:pt modelId="{9E06D7BF-CA71-4A0A-BAAD-1A706D5EFC86}" type="sibTrans" cxnId="{B4729BD7-ABE8-4A1A-8599-34738B354940}">
      <dgm:prSet/>
      <dgm:spPr/>
      <dgm:t>
        <a:bodyPr/>
        <a:lstStyle/>
        <a:p>
          <a:endParaRPr lang="en-US"/>
        </a:p>
      </dgm:t>
    </dgm:pt>
    <dgm:pt modelId="{AB48DCF2-27A7-496E-8A54-4AD7103D9CC4}">
      <dgm:prSet custT="1"/>
      <dgm:spPr>
        <a:solidFill>
          <a:schemeClr val="tx2"/>
        </a:solidFill>
        <a:ln>
          <a:solidFill>
            <a:schemeClr val="bg1"/>
          </a:solidFill>
        </a:ln>
      </dgm:spPr>
      <dgm:t>
        <a:bodyPr/>
        <a:lstStyle/>
        <a:p>
          <a:r>
            <a:rPr lang="en-US" sz="1600" dirty="0">
              <a:latin typeface="Lato" panose="020F0502020204030203" pitchFamily="34" charset="0"/>
            </a:rPr>
            <a:t>Specific training will be provided if you wear a N95, Half/Full Face or PAPR</a:t>
          </a:r>
        </a:p>
      </dgm:t>
    </dgm:pt>
    <dgm:pt modelId="{03E05599-7159-4512-8795-B85A658B5A53}" type="parTrans" cxnId="{B287D439-7748-4334-96DD-A36A11035654}">
      <dgm:prSet/>
      <dgm:spPr/>
      <dgm:t>
        <a:bodyPr/>
        <a:lstStyle/>
        <a:p>
          <a:endParaRPr lang="en-US"/>
        </a:p>
      </dgm:t>
    </dgm:pt>
    <dgm:pt modelId="{3EFACAA5-0015-4284-A472-A60E86C60304}" type="sibTrans" cxnId="{B287D439-7748-4334-96DD-A36A11035654}">
      <dgm:prSet/>
      <dgm:spPr/>
      <dgm:t>
        <a:bodyPr/>
        <a:lstStyle/>
        <a:p>
          <a:endParaRPr lang="en-US"/>
        </a:p>
      </dgm:t>
    </dgm:pt>
    <dgm:pt modelId="{E526B77E-950F-4715-AB9F-692116E4CA02}" type="pres">
      <dgm:prSet presAssocID="{1E776B81-581D-459F-AF74-6AF084338F60}" presName="matrix" presStyleCnt="0">
        <dgm:presLayoutVars>
          <dgm:chMax val="1"/>
          <dgm:dir/>
          <dgm:resizeHandles val="exact"/>
        </dgm:presLayoutVars>
      </dgm:prSet>
      <dgm:spPr/>
      <dgm:t>
        <a:bodyPr/>
        <a:lstStyle/>
        <a:p>
          <a:endParaRPr lang="en-US"/>
        </a:p>
      </dgm:t>
    </dgm:pt>
    <dgm:pt modelId="{8D0C37FE-9B17-4C81-8558-D97024283731}" type="pres">
      <dgm:prSet presAssocID="{1E776B81-581D-459F-AF74-6AF084338F60}" presName="diamond" presStyleLbl="bgShp" presStyleIdx="0" presStyleCnt="1" custLinFactNeighborX="6644" custLinFactNeighborY="-10500"/>
      <dgm:spPr>
        <a:solidFill>
          <a:srgbClr val="009939"/>
        </a:solidFill>
      </dgm:spPr>
    </dgm:pt>
    <dgm:pt modelId="{50E5068D-DDD3-492B-8EA4-8EA15E925885}" type="pres">
      <dgm:prSet presAssocID="{1E776B81-581D-459F-AF74-6AF084338F60}" presName="quad1" presStyleLbl="node1" presStyleIdx="0" presStyleCnt="4" custScaleX="134535" custScaleY="102428" custLinFactX="7305" custLinFactNeighborX="100000" custLinFactNeighborY="-26722">
        <dgm:presLayoutVars>
          <dgm:chMax val="0"/>
          <dgm:chPref val="0"/>
          <dgm:bulletEnabled val="1"/>
        </dgm:presLayoutVars>
      </dgm:prSet>
      <dgm:spPr/>
      <dgm:t>
        <a:bodyPr/>
        <a:lstStyle/>
        <a:p>
          <a:endParaRPr lang="en-US"/>
        </a:p>
      </dgm:t>
    </dgm:pt>
    <dgm:pt modelId="{D5A6D66E-C1EC-4240-8FA5-5BD2FBDD854D}" type="pres">
      <dgm:prSet presAssocID="{1E776B81-581D-459F-AF74-6AF084338F60}" presName="quad2" presStyleLbl="node1" presStyleIdx="1" presStyleCnt="4" custScaleX="121924" custScaleY="256410" custLinFactX="-54200" custLinFactNeighborX="-100000" custLinFactNeighborY="26923">
        <dgm:presLayoutVars>
          <dgm:chMax val="0"/>
          <dgm:chPref val="0"/>
          <dgm:bulletEnabled val="1"/>
        </dgm:presLayoutVars>
      </dgm:prSet>
      <dgm:spPr/>
      <dgm:t>
        <a:bodyPr/>
        <a:lstStyle/>
        <a:p>
          <a:endParaRPr lang="en-US"/>
        </a:p>
      </dgm:t>
    </dgm:pt>
    <dgm:pt modelId="{0D6DBC3B-78F7-4133-8A9A-E6D61A084E3C}" type="pres">
      <dgm:prSet presAssocID="{1E776B81-581D-459F-AF74-6AF084338F60}" presName="quad3" presStyleLbl="node1" presStyleIdx="2" presStyleCnt="4" custScaleY="74458" custLinFactNeighborX="81812" custLinFactNeighborY="-14626">
        <dgm:presLayoutVars>
          <dgm:chMax val="0"/>
          <dgm:chPref val="0"/>
          <dgm:bulletEnabled val="1"/>
        </dgm:presLayoutVars>
      </dgm:prSet>
      <dgm:spPr/>
      <dgm:t>
        <a:bodyPr/>
        <a:lstStyle/>
        <a:p>
          <a:endParaRPr lang="en-US"/>
        </a:p>
      </dgm:t>
    </dgm:pt>
    <dgm:pt modelId="{A5E2FE3A-1FF4-4B27-AD09-1752565539DD}" type="pres">
      <dgm:prSet presAssocID="{1E776B81-581D-459F-AF74-6AF084338F60}" presName="quad4" presStyleLbl="node1" presStyleIdx="3" presStyleCnt="4" custLinFactNeighborX="78879" custLinFactNeighborY="-19735">
        <dgm:presLayoutVars>
          <dgm:chMax val="0"/>
          <dgm:chPref val="0"/>
          <dgm:bulletEnabled val="1"/>
        </dgm:presLayoutVars>
      </dgm:prSet>
      <dgm:spPr/>
      <dgm:t>
        <a:bodyPr/>
        <a:lstStyle/>
        <a:p>
          <a:endParaRPr lang="en-US"/>
        </a:p>
      </dgm:t>
    </dgm:pt>
  </dgm:ptLst>
  <dgm:cxnLst>
    <dgm:cxn modelId="{B792F804-405A-4813-A17C-5A5462C3543A}" type="presOf" srcId="{1E776B81-581D-459F-AF74-6AF084338F60}" destId="{E526B77E-950F-4715-AB9F-692116E4CA02}" srcOrd="0" destOrd="0" presId="urn:microsoft.com/office/officeart/2005/8/layout/matrix3"/>
    <dgm:cxn modelId="{130E7F3A-ABB6-4D28-88FC-173C20E825DB}" type="presOf" srcId="{AB48DCF2-27A7-496E-8A54-4AD7103D9CC4}" destId="{A5E2FE3A-1FF4-4B27-AD09-1752565539DD}" srcOrd="0" destOrd="0" presId="urn:microsoft.com/office/officeart/2005/8/layout/matrix3"/>
    <dgm:cxn modelId="{7677B9F6-7CC9-4573-874F-5D67DB875F56}" srcId="{DFE33F39-2428-40EC-B3A5-09BBB4770457}" destId="{9DFDCB87-E39E-4532-A6BE-8AC710933E47}" srcOrd="1" destOrd="0" parTransId="{FF1A1CFE-302A-4988-ABDB-C299FF819A4C}" sibTransId="{82DBD121-C7CA-4D39-8001-0D87B5284938}"/>
    <dgm:cxn modelId="{A88B14C6-783E-4396-BFEC-3B357019D600}" type="presOf" srcId="{2B6762A3-0D7F-4B18-B404-B33B42168042}" destId="{50E5068D-DDD3-492B-8EA4-8EA15E925885}" srcOrd="0" destOrd="0" presId="urn:microsoft.com/office/officeart/2005/8/layout/matrix3"/>
    <dgm:cxn modelId="{A761439C-44F9-4FC3-9E14-E9C55E7A7C3A}" type="presOf" srcId="{DFE33F39-2428-40EC-B3A5-09BBB4770457}" destId="{D5A6D66E-C1EC-4240-8FA5-5BD2FBDD854D}" srcOrd="0" destOrd="0" presId="urn:microsoft.com/office/officeart/2005/8/layout/matrix3"/>
    <dgm:cxn modelId="{2BAD7FEF-EE2C-4B93-8DEC-55D09409DFCD}" srcId="{1E776B81-581D-459F-AF74-6AF084338F60}" destId="{2B6762A3-0D7F-4B18-B404-B33B42168042}" srcOrd="0" destOrd="0" parTransId="{762BE8FF-CEC5-4113-8332-D25AB86F1EE2}" sibTransId="{C7594897-F1AB-4A0A-856E-784459B4E9D9}"/>
    <dgm:cxn modelId="{0CBA3E9E-9C57-43E3-8A36-268CB152FCAC}" srcId="{1E776B81-581D-459F-AF74-6AF084338F60}" destId="{DFE33F39-2428-40EC-B3A5-09BBB4770457}" srcOrd="1" destOrd="0" parTransId="{6F81A799-E3E3-4133-9CF9-019C7A64BB95}" sibTransId="{985421B8-4310-4446-8D67-046FFDF6D147}"/>
    <dgm:cxn modelId="{81798AD8-BBF5-4B46-AF60-C4BF4B62DAAE}" type="presOf" srcId="{E65A45E1-1AD9-46C0-A4A3-20862C6D49A5}" destId="{0D6DBC3B-78F7-4133-8A9A-E6D61A084E3C}" srcOrd="0" destOrd="0" presId="urn:microsoft.com/office/officeart/2005/8/layout/matrix3"/>
    <dgm:cxn modelId="{B4729BD7-ABE8-4A1A-8599-34738B354940}" srcId="{1E776B81-581D-459F-AF74-6AF084338F60}" destId="{E65A45E1-1AD9-46C0-A4A3-20862C6D49A5}" srcOrd="2" destOrd="0" parTransId="{511FF587-C6F4-4121-A8F5-4A293A81F96C}" sibTransId="{9E06D7BF-CA71-4A0A-BAAD-1A706D5EFC86}"/>
    <dgm:cxn modelId="{B287D439-7748-4334-96DD-A36A11035654}" srcId="{1E776B81-581D-459F-AF74-6AF084338F60}" destId="{AB48DCF2-27A7-496E-8A54-4AD7103D9CC4}" srcOrd="3" destOrd="0" parTransId="{03E05599-7159-4512-8795-B85A658B5A53}" sibTransId="{3EFACAA5-0015-4284-A472-A60E86C60304}"/>
    <dgm:cxn modelId="{383D21E1-B61E-458C-B44F-41E97F11CF74}" srcId="{DFE33F39-2428-40EC-B3A5-09BBB4770457}" destId="{D7FF6EED-57A7-462B-8D31-C3EE2EE08E2A}" srcOrd="0" destOrd="0" parTransId="{AE7DA950-6DBF-42A6-97E0-D4671D23DA0C}" sibTransId="{C925A857-F970-43C4-AAEC-905AE90096A6}"/>
    <dgm:cxn modelId="{80A3B75B-BB10-4C88-8541-536EB567B8B4}" type="presOf" srcId="{D7FF6EED-57A7-462B-8D31-C3EE2EE08E2A}" destId="{D5A6D66E-C1EC-4240-8FA5-5BD2FBDD854D}" srcOrd="0" destOrd="1" presId="urn:microsoft.com/office/officeart/2005/8/layout/matrix3"/>
    <dgm:cxn modelId="{39428444-D178-4334-951E-9E900F21D60A}" type="presOf" srcId="{9DFDCB87-E39E-4532-A6BE-8AC710933E47}" destId="{D5A6D66E-C1EC-4240-8FA5-5BD2FBDD854D}" srcOrd="0" destOrd="2" presId="urn:microsoft.com/office/officeart/2005/8/layout/matrix3"/>
    <dgm:cxn modelId="{8F251775-4A1B-49D6-871F-229195151695}" type="presParOf" srcId="{E526B77E-950F-4715-AB9F-692116E4CA02}" destId="{8D0C37FE-9B17-4C81-8558-D97024283731}" srcOrd="0" destOrd="0" presId="urn:microsoft.com/office/officeart/2005/8/layout/matrix3"/>
    <dgm:cxn modelId="{206723AC-F2C5-41FA-A851-4BFE3588603E}" type="presParOf" srcId="{E526B77E-950F-4715-AB9F-692116E4CA02}" destId="{50E5068D-DDD3-492B-8EA4-8EA15E925885}" srcOrd="1" destOrd="0" presId="urn:microsoft.com/office/officeart/2005/8/layout/matrix3"/>
    <dgm:cxn modelId="{2A8AA795-CE7B-4343-8A2A-721A11E0BA2F}" type="presParOf" srcId="{E526B77E-950F-4715-AB9F-692116E4CA02}" destId="{D5A6D66E-C1EC-4240-8FA5-5BD2FBDD854D}" srcOrd="2" destOrd="0" presId="urn:microsoft.com/office/officeart/2005/8/layout/matrix3"/>
    <dgm:cxn modelId="{29797A3B-5B2D-4050-ABEF-35A0E949917B}" type="presParOf" srcId="{E526B77E-950F-4715-AB9F-692116E4CA02}" destId="{0D6DBC3B-78F7-4133-8A9A-E6D61A084E3C}" srcOrd="3" destOrd="0" presId="urn:microsoft.com/office/officeart/2005/8/layout/matrix3"/>
    <dgm:cxn modelId="{7167847B-39CD-4A9D-951E-78939D91CB8A}" type="presParOf" srcId="{E526B77E-950F-4715-AB9F-692116E4CA02}" destId="{A5E2FE3A-1FF4-4B27-AD09-1752565539DD}" srcOrd="4" destOrd="0" presId="urn:microsoft.com/office/officeart/2005/8/layout/matrix3"/>
  </dgm:cxnLst>
  <dgm:bg>
    <a:solidFill>
      <a:srgbClr val="0099CC"/>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C37FE-9B17-4C81-8558-D97024283731}">
      <dsp:nvSpPr>
        <dsp:cNvPr id="0" name=""/>
        <dsp:cNvSpPr/>
      </dsp:nvSpPr>
      <dsp:spPr>
        <a:xfrm>
          <a:off x="1222463" y="0"/>
          <a:ext cx="4380530" cy="4380530"/>
        </a:xfrm>
        <a:prstGeom prst="diamond">
          <a:avLst/>
        </a:prstGeom>
        <a:solidFill>
          <a:srgbClr val="009939"/>
        </a:solidFill>
        <a:ln>
          <a:noFill/>
        </a:ln>
        <a:effectLst/>
      </dsp:spPr>
      <dsp:style>
        <a:lnRef idx="0">
          <a:scrgbClr r="0" g="0" b="0"/>
        </a:lnRef>
        <a:fillRef idx="1">
          <a:scrgbClr r="0" g="0" b="0"/>
        </a:fillRef>
        <a:effectRef idx="2">
          <a:scrgbClr r="0" g="0" b="0"/>
        </a:effectRef>
        <a:fontRef idx="minor"/>
      </dsp:style>
    </dsp:sp>
    <dsp:sp modelId="{50E5068D-DDD3-492B-8EA4-8EA15E925885}">
      <dsp:nvSpPr>
        <dsp:cNvPr id="0" name=""/>
        <dsp:cNvSpPr/>
      </dsp:nvSpPr>
      <dsp:spPr>
        <a:xfrm>
          <a:off x="2885778" y="398844"/>
          <a:ext cx="2298404" cy="1749886"/>
        </a:xfrm>
        <a:prstGeom prst="roundRect">
          <a:avLst/>
        </a:prstGeom>
        <a:solidFill>
          <a:schemeClr val="accent6"/>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Lato" panose="020F0502020204030203" pitchFamily="34" charset="0"/>
            </a:rPr>
            <a:t>When to Wear</a:t>
          </a:r>
          <a:r>
            <a:rPr lang="en-US" sz="1600" kern="1200" dirty="0">
              <a:latin typeface="Lato" panose="020F0502020204030203" pitchFamily="34" charset="0"/>
            </a:rPr>
            <a:t>: performing procedures, such as suctioning that aerosolize respiratory secretions</a:t>
          </a:r>
        </a:p>
      </dsp:txBody>
      <dsp:txXfrm>
        <a:off x="2971200" y="484266"/>
        <a:ext cx="2127560" cy="1579042"/>
      </dsp:txXfrm>
    </dsp:sp>
    <dsp:sp modelId="{D5A6D66E-C1EC-4240-8FA5-5BD2FBDD854D}">
      <dsp:nvSpPr>
        <dsp:cNvPr id="0" name=""/>
        <dsp:cNvSpPr/>
      </dsp:nvSpPr>
      <dsp:spPr>
        <a:xfrm>
          <a:off x="365755" y="0"/>
          <a:ext cx="2082957" cy="4380525"/>
        </a:xfrm>
        <a:prstGeom prst="roundRect">
          <a:avLst/>
        </a:prstGeom>
        <a:solidFill>
          <a:schemeClr val="tx2"/>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latin typeface="Lato" panose="020F0502020204030203" pitchFamily="34" charset="0"/>
            </a:rPr>
            <a:t>These respirators require:</a:t>
          </a:r>
        </a:p>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Comprehensive program (including medical clearance, training, and fit testing) that complies with OSHA’s Respiratory Protection Standard</a:t>
          </a:r>
        </a:p>
        <a:p>
          <a:pPr marL="114300" lvl="1" indent="-114300" algn="l" defTabSz="622300">
            <a:lnSpc>
              <a:spcPct val="90000"/>
            </a:lnSpc>
            <a:spcBef>
              <a:spcPct val="0"/>
            </a:spcBef>
            <a:spcAft>
              <a:spcPct val="15000"/>
            </a:spcAft>
            <a:buChar char="••"/>
          </a:pPr>
          <a:r>
            <a:rPr lang="en-US" sz="1400" kern="1200" dirty="0">
              <a:latin typeface="Lato" panose="020F0502020204030203" pitchFamily="34" charset="0"/>
            </a:rPr>
            <a:t>Program should also include provisions for the cleaning, disinfecting, inspection, repair, and storage of respirators used by HCP on the job according to manufacturer’s instructions</a:t>
          </a:r>
        </a:p>
      </dsp:txBody>
      <dsp:txXfrm>
        <a:off x="467437" y="101682"/>
        <a:ext cx="1879593" cy="4177161"/>
      </dsp:txXfrm>
    </dsp:sp>
    <dsp:sp modelId="{0D6DBC3B-78F7-4133-8A9A-E6D61A084E3C}">
      <dsp:nvSpPr>
        <dsp:cNvPr id="0" name=""/>
        <dsp:cNvSpPr/>
      </dsp:nvSpPr>
      <dsp:spPr>
        <a:xfrm>
          <a:off x="2745253" y="2466055"/>
          <a:ext cx="1708406" cy="1272045"/>
        </a:xfrm>
        <a:prstGeom prst="roundRect">
          <a:avLst/>
        </a:prstGeom>
        <a:solidFill>
          <a:schemeClr val="accent5"/>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Lato" panose="020F0502020204030203" pitchFamily="34" charset="0"/>
            </a:rPr>
            <a:t>Not everyone can use one due to their own health issues</a:t>
          </a:r>
        </a:p>
      </dsp:txBody>
      <dsp:txXfrm>
        <a:off x="2807349" y="2528151"/>
        <a:ext cx="1584214" cy="1147853"/>
      </dsp:txXfrm>
    </dsp:sp>
    <dsp:sp modelId="{A5E2FE3A-1FF4-4B27-AD09-1752565539DD}">
      <dsp:nvSpPr>
        <dsp:cNvPr id="0" name=""/>
        <dsp:cNvSpPr/>
      </dsp:nvSpPr>
      <dsp:spPr>
        <a:xfrm>
          <a:off x="4534966" y="2378773"/>
          <a:ext cx="1708406" cy="1708406"/>
        </a:xfrm>
        <a:prstGeom prst="roundRect">
          <a:avLst/>
        </a:prstGeom>
        <a:solidFill>
          <a:schemeClr val="tx2"/>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Lato" panose="020F0502020204030203" pitchFamily="34" charset="0"/>
            </a:rPr>
            <a:t>Specific training will be provided if you wear a N95, Half/Full Face or PAPR</a:t>
          </a:r>
        </a:p>
      </dsp:txBody>
      <dsp:txXfrm>
        <a:off x="4618364" y="2462171"/>
        <a:ext cx="1541610" cy="154161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5D8DD-8668-475B-96F5-37DBBF870F1E}" type="datetimeFigureOut">
              <a:rPr lang="en-US" smtClean="0"/>
              <a:t>8/7/2020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16E359-B3CD-40B1-84B8-F1113FC990A4}" type="slidenum">
              <a:rPr lang="en-US" smtClean="0"/>
              <a:t>‹#›</a:t>
            </a:fld>
            <a:endParaRPr lang="en-US"/>
          </a:p>
        </p:txBody>
      </p:sp>
    </p:spTree>
    <p:extLst>
      <p:ext uri="{BB962C8B-B14F-4D97-AF65-F5344CB8AC3E}">
        <p14:creationId xmlns:p14="http://schemas.microsoft.com/office/powerpoint/2010/main" val="15288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0F21A-9F5B-42CD-BBE5-A012970C7E41}"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D2314-220F-4E52-8B45-145FF73924FE}" type="slidenum">
              <a:rPr lang="en-US" smtClean="0"/>
              <a:t>‹#›</a:t>
            </a:fld>
            <a:endParaRPr lang="en-US"/>
          </a:p>
        </p:txBody>
      </p:sp>
    </p:spTree>
    <p:extLst>
      <p:ext uri="{BB962C8B-B14F-4D97-AF65-F5344CB8AC3E}">
        <p14:creationId xmlns:p14="http://schemas.microsoft.com/office/powerpoint/2010/main" val="303848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E1462E33-E1C6-244F-9B98-56E5FEAF6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8" name="Picture 7">
            <a:extLst>
              <a:ext uri="{FF2B5EF4-FFF2-40B4-BE49-F238E27FC236}">
                <a16:creationId xmlns:a16="http://schemas.microsoft.com/office/drawing/2014/main" id="{F3D8496C-F8D7-024A-9E6F-0143E123EC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62141" y="4465217"/>
            <a:ext cx="2624950" cy="579981"/>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Tree>
    <p:extLst>
      <p:ext uri="{BB962C8B-B14F-4D97-AF65-F5344CB8AC3E}">
        <p14:creationId xmlns:p14="http://schemas.microsoft.com/office/powerpoint/2010/main" val="3209139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26.svg"/><Relationship Id="rId5" Type="http://schemas.openxmlformats.org/officeDocument/2006/relationships/image" Target="../media/image24.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50.svg"/><Relationship Id="rId5" Type="http://schemas.openxmlformats.org/officeDocument/2006/relationships/image" Target="../media/image44.png"/><Relationship Id="rId4" Type="http://schemas.openxmlformats.org/officeDocument/2006/relationships/image" Target="../media/image48.sv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H4jQUBAlBrI" TargetMode="Externa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hyperlink" Target="https://youtu.be/PQxOc13DxvQ" TargetMode="Externa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coronavirus/2019-ncov/prevent-getting-sick/about-face-coverings.html" TargetMode="External"/><Relationship Id="rId7" Type="http://schemas.openxmlformats.org/officeDocument/2006/relationships/hyperlink" Target="https://www.cdc.gov/niosh/npptl/pdfs/UnderstandDifferenceInfographic-508.pdf" TargetMode="Externa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hyperlink" Target="https://www.cdc.gov/coronavirus/2019-ncov/community/schools-childcare/" TargetMode="External"/><Relationship Id="rId5" Type="http://schemas.openxmlformats.org/officeDocument/2006/relationships/hyperlink" Target="https://www.cdc.gov/coronavirus/2019-ncov/community/schools-childcare/guidance-for-childcare.html#ScreenChildren" TargetMode="External"/><Relationship Id="rId4" Type="http://schemas.openxmlformats.org/officeDocument/2006/relationships/hyperlink" Target="https://www.cdc.gov/coronavirus/2019-ncov/hcp/elastomeric-respirators-strategy/"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openxmlformats.org/officeDocument/2006/relationships/hyperlink" Target="https://www.cdc.gov/vhf/ebola/hcp/ppe-training/n95respirator_gown/donning_13.html#:~:text=Bending%20forward%2C%20hold%20on%20to,no%20areas%20are%20left%20uncovered" TargetMode="External"/><Relationship Id="rId3" Type="http://schemas.openxmlformats.org/officeDocument/2006/relationships/hyperlink" Target="https://www.cdc.gov/hai/pdfs/ppe/ppe-sequence.pdf" TargetMode="External"/><Relationship Id="rId7" Type="http://schemas.openxmlformats.org/officeDocument/2006/relationships/hyperlink" Target="https://www.cdc.gov/coronavirus/2019-ncov/hcp/ppe-strategy/face-masks.html#conventional-capacity" TargetMode="External"/><Relationship Id="rId12" Type="http://schemas.openxmlformats.org/officeDocument/2006/relationships/hyperlink" Target="https://med.emory.edu/departments/medicine/divisions/infectious-diseases/serious-communicable-diseases-program/pdf/dos-and-donts-of-masks.pdf" TargetMode="External"/><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hyperlink" Target="https://www.cdc.gov/coronavirus/2019-ncov/downloads/A_FS_HCP_COVID19_PPE.pdf" TargetMode="External"/><Relationship Id="rId11" Type="http://schemas.openxmlformats.org/officeDocument/2006/relationships/hyperlink" Target="https://med.emory.edu/departments/medicine/divisions/infectious-diseases/serious-communicable-diseases-program/pdf/ppe-conserve-mask-storage.pdf" TargetMode="External"/><Relationship Id="rId5" Type="http://schemas.openxmlformats.org/officeDocument/2006/relationships/hyperlink" Target="https://www.cdc.gov/niosh/topics/hcwcontrols/recommendedguidanceextuse.html" TargetMode="External"/><Relationship Id="rId10" Type="http://schemas.openxmlformats.org/officeDocument/2006/relationships/hyperlink" Target="https://www.cdc.gov/coronavirus/2019-ncov/hcp/using-ppe.html" TargetMode="External"/><Relationship Id="rId4" Type="http://schemas.openxmlformats.org/officeDocument/2006/relationships/hyperlink" Target="https://www.cdc.gov/niosh/docs/2010-133/pdfs/2010-133.pdf" TargetMode="External"/><Relationship Id="rId9" Type="http://schemas.openxmlformats.org/officeDocument/2006/relationships/hyperlink" Target="https://www.cdc.gov/coronavirus/2019-ncov/hcp/hand-hygiene.html"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jhsph.edu/covid-19/articles/the-right-mask-for-the-task.html" TargetMode="External"/><Relationship Id="rId3" Type="http://schemas.openxmlformats.org/officeDocument/2006/relationships/hyperlink" Target="https://med.emory.edu/departments/medicine/divisions/infectious-diseases/serious-communicable-diseases-program/pdf-2/n95-user-seal-check.pdf" TargetMode="External"/><Relationship Id="rId7" Type="http://schemas.openxmlformats.org/officeDocument/2006/relationships/hyperlink" Target="https://youtu.be/gF6EgRxF-xU" TargetMode="External"/><Relationship Id="rId2" Type="http://schemas.openxmlformats.org/officeDocument/2006/relationships/slideLayout" Target="../slideLayouts/slideLayout3.xml"/><Relationship Id="rId1" Type="http://schemas.openxmlformats.org/officeDocument/2006/relationships/tags" Target="../tags/tag42.xml"/><Relationship Id="rId6" Type="http://schemas.openxmlformats.org/officeDocument/2006/relationships/hyperlink" Target="https://med.emory.edu/departments/medicine/divisions/infectious-diseases/serious-communicable-diseases-program/pdf/learn-about-masks.pdf" TargetMode="External"/><Relationship Id="rId11" Type="http://schemas.openxmlformats.org/officeDocument/2006/relationships/hyperlink" Target="https://www.youtube.com/watch?v=adB8RW4I3o4" TargetMode="External"/><Relationship Id="rId5" Type="http://schemas.openxmlformats.org/officeDocument/2006/relationships/hyperlink" Target="https://med.emory.edu/departments/medicine/divisions/infectious-diseases/serious-communicable-diseases-program/pdf-2/card---emory-decontamination-of-goggles.pdf" TargetMode="External"/><Relationship Id="rId10" Type="http://schemas.openxmlformats.org/officeDocument/2006/relationships/hyperlink" Target="https://www.dhs.wisconsin.gov/publications/p02644a.pdf" TargetMode="External"/><Relationship Id="rId4" Type="http://schemas.openxmlformats.org/officeDocument/2006/relationships/hyperlink" Target="https://med.emory.edu/departments/medicine/divisions/infectious-diseases/serious-communicable-diseases-program/pdf-2/card---emory-decontamination-of-face-shield.pdf" TargetMode="External"/><Relationship Id="rId9" Type="http://schemas.openxmlformats.org/officeDocument/2006/relationships/hyperlink" Target="https://www.osha.gov/personal-protective-equipmen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sps.wi.gov/Pages/Programs/PublicSafety/Default.aspx" TargetMode="Externa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https://dpi.wi.gov/sites/default/files/imce/sspw/pdf/PPE_Considerations_for_Schools.pdf" TargetMode="Externa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770" y="1321562"/>
            <a:ext cx="7748954" cy="1351396"/>
          </a:xfrm>
        </p:spPr>
        <p:txBody>
          <a:bodyPr>
            <a:normAutofit fontScale="40000" lnSpcReduction="20000"/>
          </a:bodyPr>
          <a:lstStyle/>
          <a:p>
            <a:pPr>
              <a:lnSpc>
                <a:spcPct val="100000"/>
              </a:lnSpc>
            </a:pPr>
            <a:r>
              <a:rPr lang="en-US" sz="7000" dirty="0"/>
              <a:t>Personal Protective Equipment (PPE) Awareness Training For Schools- COVID-19</a:t>
            </a:r>
          </a:p>
          <a:p>
            <a:pPr>
              <a:lnSpc>
                <a:spcPct val="100000"/>
              </a:lnSpc>
            </a:pPr>
            <a:endParaRPr lang="en-US" sz="4000" dirty="0"/>
          </a:p>
        </p:txBody>
      </p:sp>
      <p:sp>
        <p:nvSpPr>
          <p:cNvPr id="3" name="Text Placeholder 2"/>
          <p:cNvSpPr>
            <a:spLocks noGrp="1"/>
          </p:cNvSpPr>
          <p:nvPr>
            <p:ph type="body" sz="quarter" idx="11"/>
          </p:nvPr>
        </p:nvSpPr>
        <p:spPr>
          <a:xfrm>
            <a:off x="4747846" y="3002856"/>
            <a:ext cx="3455979" cy="1068417"/>
          </a:xfrm>
        </p:spPr>
        <p:txBody>
          <a:bodyPr>
            <a:noAutofit/>
          </a:bodyPr>
          <a:lstStyle/>
          <a:p>
            <a:pPr>
              <a:lnSpc>
                <a:spcPts val="1182"/>
              </a:lnSpc>
              <a:spcAft>
                <a:spcPts val="1200"/>
              </a:spcAft>
            </a:pPr>
            <a:r>
              <a:rPr lang="en-US" sz="1318" dirty="0"/>
              <a:t>Originally developed by the Department of Safety and Professional Services </a:t>
            </a:r>
          </a:p>
          <a:p>
            <a:pPr>
              <a:lnSpc>
                <a:spcPts val="1182"/>
              </a:lnSpc>
              <a:spcAft>
                <a:spcPts val="1200"/>
              </a:spcAft>
            </a:pPr>
            <a:r>
              <a:rPr lang="en-US" sz="1318" dirty="0"/>
              <a:t> - Adapted by the Department of Public Instruction</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Cloth Face Covering</a:t>
            </a:r>
          </a:p>
        </p:txBody>
      </p:sp>
      <p:sp>
        <p:nvSpPr>
          <p:cNvPr id="3" name="Text Placeholder 2"/>
          <p:cNvSpPr>
            <a:spLocks noGrp="1"/>
          </p:cNvSpPr>
          <p:nvPr>
            <p:ph type="body" sz="quarter" idx="14"/>
          </p:nvPr>
        </p:nvSpPr>
        <p:spPr>
          <a:xfrm>
            <a:off x="450056" y="1013052"/>
            <a:ext cx="8243887" cy="3117396"/>
          </a:xfrm>
        </p:spPr>
        <p:txBody>
          <a:bodyPr>
            <a:normAutofit fontScale="32500" lnSpcReduction="20000"/>
          </a:bodyPr>
          <a:lstStyle/>
          <a:p>
            <a:r>
              <a:rPr lang="en-US" sz="4300" b="0" dirty="0"/>
              <a:t>Wear a cloth face covering to help protect others in case you’re infected but don’t have symptoms</a:t>
            </a:r>
          </a:p>
          <a:p>
            <a:r>
              <a:rPr lang="en-US" sz="4300" b="0" dirty="0"/>
              <a:t>Keep the covering on your face the entire time you’re in public</a:t>
            </a:r>
          </a:p>
          <a:p>
            <a:r>
              <a:rPr lang="en-US" sz="4300" b="0" dirty="0"/>
              <a:t>The cloth face covering needs to cover over nose to below chin</a:t>
            </a:r>
          </a:p>
          <a:p>
            <a:r>
              <a:rPr lang="en-US" sz="4300" b="0" dirty="0"/>
              <a:t>Don’t put the covering around your neck or up on your forehead</a:t>
            </a:r>
          </a:p>
          <a:p>
            <a:r>
              <a:rPr lang="en-US" sz="4300" b="0" dirty="0"/>
              <a:t>Don’t touch the cloth face covering when you are wearing it, </a:t>
            </a:r>
            <a:br>
              <a:rPr lang="en-US" sz="4300" b="0" dirty="0"/>
            </a:br>
            <a:r>
              <a:rPr lang="en-US" sz="4300" b="0" dirty="0"/>
              <a:t>and, if you do, wash your hands</a:t>
            </a:r>
          </a:p>
          <a:p>
            <a:pPr marL="0" indent="0">
              <a:buNone/>
            </a:pPr>
            <a:r>
              <a:rPr lang="en-US" sz="5500" b="0" dirty="0"/>
              <a:t>Should NOT be worn when:</a:t>
            </a:r>
          </a:p>
          <a:p>
            <a:r>
              <a:rPr lang="en-US" sz="4300" b="0" dirty="0"/>
              <a:t>Person is incapacitated or otherwise unable to remove the cloth face covering without assistance</a:t>
            </a:r>
          </a:p>
          <a:p>
            <a:r>
              <a:rPr lang="en-US" sz="4300" b="0" dirty="0"/>
              <a:t>The child is less than 2 years old</a:t>
            </a:r>
          </a:p>
          <a:p>
            <a:pPr>
              <a:lnSpc>
                <a:spcPct val="120000"/>
              </a:lnSpc>
              <a:spcAft>
                <a:spcPts val="0"/>
              </a:spcAft>
            </a:pPr>
            <a:endParaRPr lang="en-US" dirty="0"/>
          </a:p>
        </p:txBody>
      </p:sp>
      <p:pic>
        <p:nvPicPr>
          <p:cNvPr id="4" name="Picture 3"/>
          <p:cNvPicPr>
            <a:picLocks noChangeAspect="1"/>
          </p:cNvPicPr>
          <p:nvPr/>
        </p:nvPicPr>
        <p:blipFill>
          <a:blip r:embed="rId3"/>
          <a:stretch>
            <a:fillRect/>
          </a:stretch>
        </p:blipFill>
        <p:spPr>
          <a:xfrm>
            <a:off x="5970048" y="1628775"/>
            <a:ext cx="2344178" cy="1737571"/>
          </a:xfrm>
          <a:prstGeom prst="rect">
            <a:avLst/>
          </a:prstGeom>
        </p:spPr>
      </p:pic>
    </p:spTree>
    <p:custDataLst>
      <p:tags r:id="rId1"/>
    </p:custDataLst>
    <p:extLst>
      <p:ext uri="{BB962C8B-B14F-4D97-AF65-F5344CB8AC3E}">
        <p14:creationId xmlns:p14="http://schemas.microsoft.com/office/powerpoint/2010/main" val="277561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262087"/>
                </a:solidFill>
              </a:rPr>
              <a:t>Surgical Mask</a:t>
            </a:r>
          </a:p>
        </p:txBody>
      </p:sp>
      <p:pic>
        <p:nvPicPr>
          <p:cNvPr id="10" name="Picture 9"/>
          <p:cNvPicPr>
            <a:picLocks noChangeAspect="1"/>
          </p:cNvPicPr>
          <p:nvPr/>
        </p:nvPicPr>
        <p:blipFill>
          <a:blip r:embed="rId3"/>
          <a:stretch>
            <a:fillRect/>
          </a:stretch>
        </p:blipFill>
        <p:spPr>
          <a:xfrm>
            <a:off x="633048" y="921657"/>
            <a:ext cx="2309446" cy="3764277"/>
          </a:xfrm>
          <a:prstGeom prst="rect">
            <a:avLst/>
          </a:prstGeom>
        </p:spPr>
      </p:pic>
      <p:sp>
        <p:nvSpPr>
          <p:cNvPr id="9" name="Text Placeholder 8"/>
          <p:cNvSpPr>
            <a:spLocks noGrp="1"/>
          </p:cNvSpPr>
          <p:nvPr>
            <p:ph type="body" sz="quarter" idx="14"/>
          </p:nvPr>
        </p:nvSpPr>
        <p:spPr>
          <a:xfrm>
            <a:off x="3139701" y="1090990"/>
            <a:ext cx="5371251" cy="3088541"/>
          </a:xfrm>
        </p:spPr>
        <p:txBody>
          <a:bodyPr>
            <a:normAutofit fontScale="25000" lnSpcReduction="20000"/>
          </a:bodyPr>
          <a:lstStyle/>
          <a:p>
            <a:r>
              <a:rPr lang="en-US" sz="4300" b="0" dirty="0"/>
              <a:t>Are typically cleared by the U.S. Food and Drug Administration as medical devices (though not all devices that look like surgical masks are actually medical-grade, cleared devices)</a:t>
            </a:r>
          </a:p>
          <a:p>
            <a:r>
              <a:rPr lang="en-US" sz="4300" b="0" dirty="0"/>
              <a:t>Protects others from the wearer's potentially infectious respiratory droplets</a:t>
            </a:r>
          </a:p>
          <a:p>
            <a:r>
              <a:rPr lang="en-US" sz="4300" b="0" dirty="0"/>
              <a:t>Are fluid resistant and provides the wearer protection against large droplets, splashes, or sprays of bodily or other hazardous fluids</a:t>
            </a:r>
          </a:p>
          <a:p>
            <a:r>
              <a:rPr lang="en-US" sz="4300" b="0" dirty="0"/>
              <a:t>In this capacity, surgical masks are considered PPE </a:t>
            </a:r>
          </a:p>
          <a:p>
            <a:r>
              <a:rPr lang="en-US" sz="4300" b="0" dirty="0"/>
              <a:t>Under OSHA's PPE standard (29 CFR 1910.132), employers must provide any necessary PPE at no-cost to workers</a:t>
            </a:r>
          </a:p>
          <a:p>
            <a:r>
              <a:rPr lang="en-US" sz="4300" b="0" dirty="0"/>
              <a:t>Should be placed on sick individuals to prevent the transmission of respiratory infections that spread by large droplets</a:t>
            </a:r>
          </a:p>
          <a:p>
            <a:r>
              <a:rPr lang="en-US" sz="4300" b="0" dirty="0"/>
              <a:t>Will not protect the wearer against airborne transmissible infectious agents due to loose fit and lack of seal or inadequate filtration</a:t>
            </a:r>
          </a:p>
          <a:p>
            <a:r>
              <a:rPr lang="en-US" sz="4300" b="0" dirty="0"/>
              <a:t>No fit tested required</a:t>
            </a:r>
          </a:p>
          <a:p>
            <a:endParaRPr lang="en-US" dirty="0"/>
          </a:p>
        </p:txBody>
      </p:sp>
    </p:spTree>
    <p:custDataLst>
      <p:tags r:id="rId1"/>
    </p:custDataLst>
    <p:extLst>
      <p:ext uri="{BB962C8B-B14F-4D97-AF65-F5344CB8AC3E}">
        <p14:creationId xmlns:p14="http://schemas.microsoft.com/office/powerpoint/2010/main" val="368635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262087"/>
                </a:solidFill>
              </a:rPr>
              <a:t>Surgical Mask vs Cloth Face Covering</a:t>
            </a:r>
          </a:p>
        </p:txBody>
      </p:sp>
      <p:sp>
        <p:nvSpPr>
          <p:cNvPr id="5" name="Text Placeholder 8">
            <a:extLst>
              <a:ext uri="{FF2B5EF4-FFF2-40B4-BE49-F238E27FC236}">
                <a16:creationId xmlns:a16="http://schemas.microsoft.com/office/drawing/2014/main" id="{282313CC-DAAD-46DA-B110-0023440D5E81}"/>
              </a:ext>
            </a:extLst>
          </p:cNvPr>
          <p:cNvSpPr>
            <a:spLocks noGrp="1"/>
          </p:cNvSpPr>
          <p:nvPr>
            <p:ph type="body" sz="quarter" idx="14"/>
          </p:nvPr>
        </p:nvSpPr>
        <p:spPr>
          <a:xfrm>
            <a:off x="420200" y="1573630"/>
            <a:ext cx="4300813" cy="2513012"/>
          </a:xfrm>
        </p:spPr>
        <p:txBody>
          <a:bodyPr>
            <a:normAutofit fontScale="25000" lnSpcReduction="20000"/>
          </a:bodyPr>
          <a:lstStyle/>
          <a:p>
            <a:pPr marL="0" indent="0">
              <a:buNone/>
            </a:pPr>
            <a:r>
              <a:rPr lang="en-US" sz="6400" dirty="0"/>
              <a:t>Mask</a:t>
            </a:r>
          </a:p>
          <a:p>
            <a:pPr defTabSz="457200">
              <a:lnSpc>
                <a:spcPct val="120000"/>
              </a:lnSpc>
              <a:buClr>
                <a:schemeClr val="tx1"/>
              </a:buClr>
              <a:buSzPct val="92000"/>
            </a:pPr>
            <a:r>
              <a:rPr lang="en-US" sz="4400" b="0" dirty="0"/>
              <a:t>Cleared by the U.S. Food and Drug Administration</a:t>
            </a:r>
          </a:p>
          <a:p>
            <a:pPr defTabSz="457200">
              <a:lnSpc>
                <a:spcPct val="120000"/>
              </a:lnSpc>
              <a:buClr>
                <a:schemeClr val="tx1"/>
              </a:buClr>
              <a:buSzPct val="92000"/>
            </a:pPr>
            <a:r>
              <a:rPr lang="en-US" sz="4400" b="0" u="sng" dirty="0"/>
              <a:t>Fluid resistant </a:t>
            </a:r>
            <a:r>
              <a:rPr lang="en-US" sz="4400" b="0" dirty="0"/>
              <a:t>and provides the wearer protection against large droplets, splashes, or sprays of bodily or other hazardous fluids</a:t>
            </a:r>
          </a:p>
          <a:p>
            <a:pPr defTabSz="457200">
              <a:lnSpc>
                <a:spcPct val="120000"/>
              </a:lnSpc>
              <a:buClr>
                <a:schemeClr val="tx1"/>
              </a:buClr>
              <a:buSzPct val="92000"/>
            </a:pPr>
            <a:r>
              <a:rPr lang="en-US" sz="4400" b="0" dirty="0"/>
              <a:t>Protects the patient from the wearer’s respiratory emissions</a:t>
            </a:r>
          </a:p>
          <a:p>
            <a:pPr defTabSz="457200">
              <a:lnSpc>
                <a:spcPct val="120000"/>
              </a:lnSpc>
              <a:buClr>
                <a:schemeClr val="tx1"/>
              </a:buClr>
              <a:buSzPct val="92000"/>
            </a:pPr>
            <a:r>
              <a:rPr lang="en-US" sz="4400" b="0" dirty="0"/>
              <a:t>Are loose-fitting</a:t>
            </a:r>
          </a:p>
          <a:p>
            <a:pPr defTabSz="457200">
              <a:lnSpc>
                <a:spcPct val="120000"/>
              </a:lnSpc>
              <a:buClr>
                <a:schemeClr val="tx1"/>
              </a:buClr>
              <a:buSzPct val="92000"/>
            </a:pPr>
            <a:r>
              <a:rPr lang="en-US" sz="4400" b="0" dirty="0"/>
              <a:t>No fit test required</a:t>
            </a:r>
          </a:p>
          <a:p>
            <a:pPr defTabSz="457200">
              <a:lnSpc>
                <a:spcPct val="120000"/>
              </a:lnSpc>
              <a:buClr>
                <a:schemeClr val="tx1"/>
              </a:buClr>
              <a:buSzPct val="92000"/>
            </a:pPr>
            <a:r>
              <a:rPr lang="en-US" sz="4400" b="0" dirty="0"/>
              <a:t>No user seal check required</a:t>
            </a:r>
          </a:p>
          <a:p>
            <a:pPr defTabSz="457200">
              <a:lnSpc>
                <a:spcPct val="120000"/>
              </a:lnSpc>
              <a:buClr>
                <a:schemeClr val="tx1"/>
              </a:buClr>
              <a:buSzPct val="92000"/>
            </a:pPr>
            <a:r>
              <a:rPr lang="en-US" sz="4400" b="0" dirty="0"/>
              <a:t>Does NOT provide the wearer with a reliable level of protection from inhaling smaller airborne particles and is not considered respiratory protection</a:t>
            </a:r>
          </a:p>
          <a:p>
            <a:pPr defTabSz="457200">
              <a:lnSpc>
                <a:spcPct val="120000"/>
              </a:lnSpc>
              <a:buClr>
                <a:schemeClr val="tx1"/>
              </a:buClr>
              <a:buSzPct val="92000"/>
            </a:pPr>
            <a:r>
              <a:rPr lang="en-US" sz="4400" b="0" dirty="0"/>
              <a:t>Leakage occurs around the edge of the mask when the user inhales</a:t>
            </a:r>
          </a:p>
          <a:p>
            <a:pPr defTabSz="457200">
              <a:lnSpc>
                <a:spcPct val="120000"/>
              </a:lnSpc>
              <a:buClr>
                <a:schemeClr val="tx1"/>
              </a:buClr>
              <a:buSzPct val="92000"/>
            </a:pPr>
            <a:r>
              <a:rPr lang="en-US" sz="4400" b="0" dirty="0"/>
              <a:t>Disposable</a:t>
            </a:r>
          </a:p>
          <a:p>
            <a:pPr marL="0" indent="0">
              <a:buNone/>
            </a:pPr>
            <a:r>
              <a:rPr lang="en-US" sz="4400" b="0" dirty="0"/>
              <a:t>  </a:t>
            </a:r>
          </a:p>
        </p:txBody>
      </p:sp>
      <p:sp>
        <p:nvSpPr>
          <p:cNvPr id="6" name="TextBox 5"/>
          <p:cNvSpPr txBox="1"/>
          <p:nvPr/>
        </p:nvSpPr>
        <p:spPr>
          <a:xfrm>
            <a:off x="5134662" y="1609713"/>
            <a:ext cx="3589138" cy="2498120"/>
          </a:xfrm>
          <a:prstGeom prst="rect">
            <a:avLst/>
          </a:prstGeom>
          <a:noFill/>
        </p:spPr>
        <p:txBody>
          <a:bodyPr wrap="square" rtlCol="0">
            <a:spAutoFit/>
          </a:bodyPr>
          <a:lstStyle/>
          <a:p>
            <a:r>
              <a:rPr lang="en-US" sz="1600" b="1" dirty="0">
                <a:latin typeface="Lato" panose="020F0502020204030203" pitchFamily="34" charset="0"/>
              </a:rPr>
              <a:t>Cloth Face Covering</a:t>
            </a:r>
          </a:p>
          <a:p>
            <a:endParaRPr lang="en-US" sz="1600" b="1" dirty="0">
              <a:latin typeface="Lato" panose="020F0502020204030203" pitchFamily="34" charset="0"/>
            </a:endParaRPr>
          </a:p>
          <a:p>
            <a:pPr marL="171450" indent="-171450">
              <a:spcAft>
                <a:spcPts val="439"/>
              </a:spcAft>
              <a:buFont typeface="Arial" panose="020B0604020202020204" pitchFamily="34" charset="0"/>
              <a:buChar char="•"/>
            </a:pPr>
            <a:r>
              <a:rPr lang="en-US" sz="1100" dirty="0">
                <a:latin typeface="Lato" panose="020F0502020204030203" pitchFamily="34" charset="0"/>
              </a:rPr>
              <a:t>Cloth face coverings may slow the spread of the virus and help people who may have the virus and do not know it from transmitting it to others</a:t>
            </a:r>
          </a:p>
          <a:p>
            <a:pPr marL="171450" indent="-171450">
              <a:spcAft>
                <a:spcPts val="439"/>
              </a:spcAft>
              <a:buFont typeface="Arial" panose="020B0604020202020204" pitchFamily="34" charset="0"/>
              <a:buChar char="•"/>
            </a:pPr>
            <a:r>
              <a:rPr lang="en-US" sz="1100" dirty="0">
                <a:latin typeface="Lato" panose="020F0502020204030203" pitchFamily="34" charset="0"/>
              </a:rPr>
              <a:t>COVID-19 can be spread by people who do not have symptoms and do not know that they are infected</a:t>
            </a:r>
          </a:p>
          <a:p>
            <a:pPr marL="171450" indent="-171450">
              <a:spcAft>
                <a:spcPts val="439"/>
              </a:spcAft>
              <a:buFont typeface="Arial" panose="020B0604020202020204" pitchFamily="34" charset="0"/>
              <a:buChar char="•"/>
            </a:pPr>
            <a:r>
              <a:rPr lang="en-US" sz="1100" dirty="0">
                <a:latin typeface="Lato" panose="020F0502020204030203" pitchFamily="34" charset="0"/>
              </a:rPr>
              <a:t>Cloth face coverings provide an extra layer to help prevent the respiratory droplets from traveling in the air and onto other people</a:t>
            </a:r>
          </a:p>
          <a:p>
            <a:pPr marL="171450" indent="-171450">
              <a:spcAft>
                <a:spcPts val="439"/>
              </a:spcAft>
              <a:buFont typeface="Arial" panose="020B0604020202020204" pitchFamily="34" charset="0"/>
              <a:buChar char="•"/>
            </a:pPr>
            <a:r>
              <a:rPr lang="en-US" sz="1100" dirty="0">
                <a:latin typeface="Lato" panose="020F0502020204030203" pitchFamily="34" charset="0"/>
              </a:rPr>
              <a:t>Washable/reusable</a:t>
            </a:r>
          </a:p>
          <a:p>
            <a:endParaRPr lang="en-US" sz="1200" dirty="0">
              <a:latin typeface="Lato" panose="020F0502020204030203" pitchFamily="34" charset="0"/>
            </a:endParaRPr>
          </a:p>
        </p:txBody>
      </p:sp>
      <p:pic>
        <p:nvPicPr>
          <p:cNvPr id="7" name="Picture 6"/>
          <p:cNvPicPr>
            <a:picLocks noChangeAspect="1"/>
          </p:cNvPicPr>
          <p:nvPr/>
        </p:nvPicPr>
        <p:blipFill>
          <a:blip r:embed="rId3"/>
          <a:stretch>
            <a:fillRect/>
          </a:stretch>
        </p:blipFill>
        <p:spPr>
          <a:xfrm>
            <a:off x="1588882" y="921657"/>
            <a:ext cx="1393476" cy="820240"/>
          </a:xfrm>
          <a:prstGeom prst="rect">
            <a:avLst/>
          </a:prstGeom>
        </p:spPr>
      </p:pic>
      <p:pic>
        <p:nvPicPr>
          <p:cNvPr id="8" name="Picture 7"/>
          <p:cNvPicPr>
            <a:picLocks noChangeAspect="1"/>
          </p:cNvPicPr>
          <p:nvPr/>
        </p:nvPicPr>
        <p:blipFill>
          <a:blip r:embed="rId4"/>
          <a:stretch>
            <a:fillRect/>
          </a:stretch>
        </p:blipFill>
        <p:spPr>
          <a:xfrm>
            <a:off x="6457949" y="773530"/>
            <a:ext cx="800100" cy="800100"/>
          </a:xfrm>
          <a:prstGeom prst="rect">
            <a:avLst/>
          </a:prstGeom>
        </p:spPr>
      </p:pic>
    </p:spTree>
    <p:custDataLst>
      <p:tags r:id="rId1"/>
    </p:custDataLst>
    <p:extLst>
      <p:ext uri="{BB962C8B-B14F-4D97-AF65-F5344CB8AC3E}">
        <p14:creationId xmlns:p14="http://schemas.microsoft.com/office/powerpoint/2010/main" val="388591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262087"/>
                </a:solidFill>
              </a:rPr>
              <a:t>Face shields</a:t>
            </a:r>
          </a:p>
        </p:txBody>
      </p:sp>
      <p:sp>
        <p:nvSpPr>
          <p:cNvPr id="5" name="Text Placeholder 4"/>
          <p:cNvSpPr>
            <a:spLocks noGrp="1"/>
          </p:cNvSpPr>
          <p:nvPr>
            <p:ph type="body" sz="quarter" idx="14"/>
          </p:nvPr>
        </p:nvSpPr>
        <p:spPr>
          <a:xfrm>
            <a:off x="280379" y="1039584"/>
            <a:ext cx="6134709" cy="2512779"/>
          </a:xfrm>
        </p:spPr>
        <p:txBody>
          <a:bodyPr>
            <a:noAutofit/>
          </a:bodyPr>
          <a:lstStyle/>
          <a:p>
            <a:pPr marL="306000" lvl="0"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b="0" dirty="0">
                <a:solidFill>
                  <a:srgbClr val="3D3D3D"/>
                </a:solidFill>
              </a:rPr>
              <a:t>Face shields protect face, noise, mouth and eyes</a:t>
            </a:r>
          </a:p>
          <a:p>
            <a:pPr marL="306000" lvl="0"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b="0" dirty="0">
                <a:solidFill>
                  <a:srgbClr val="3D3D3D"/>
                </a:solidFill>
              </a:rPr>
              <a:t>Should cover forehead, extend below chin and wrap around side of face</a:t>
            </a:r>
          </a:p>
          <a:p>
            <a:pPr marL="306000" lvl="0"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b="0" dirty="0">
                <a:solidFill>
                  <a:srgbClr val="3D3D3D"/>
                </a:solidFill>
              </a:rPr>
              <a:t>Disposable face shields should only be worn for a single use</a:t>
            </a:r>
          </a:p>
          <a:p>
            <a:pPr marL="306000" lvl="0"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b="0" dirty="0">
                <a:solidFill>
                  <a:srgbClr val="3D3D3D"/>
                </a:solidFill>
              </a:rPr>
              <a:t>Reusable face shields should be cleaned and disinfected after each use</a:t>
            </a:r>
          </a:p>
          <a:p>
            <a:pPr marL="306000" lvl="0"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b="0" dirty="0">
                <a:solidFill>
                  <a:srgbClr val="3D3D3D"/>
                </a:solidFill>
              </a:rPr>
              <a:t>Goggles or safety glasses need to be worn under a face shield</a:t>
            </a:r>
          </a:p>
          <a:p>
            <a:pPr marL="306000" lvl="0"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b="0" dirty="0">
                <a:solidFill>
                  <a:srgbClr val="3D3D3D"/>
                </a:solidFill>
              </a:rPr>
              <a:t>NOTE: It is not known if face shields provide any benefit as source control to protect others from the spray of respiratory particles</a:t>
            </a:r>
          </a:p>
          <a:p>
            <a:pPr marL="630000" lvl="1"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b="1" dirty="0">
                <a:solidFill>
                  <a:srgbClr val="3D3D3D"/>
                </a:solidFill>
              </a:rPr>
              <a:t>CDC does not recommend use of face shields for normal everyday activities or as a substitute for cloth face coverings</a:t>
            </a:r>
          </a:p>
          <a:p>
            <a:pPr marL="630000" lvl="1"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dirty="0">
                <a:solidFill>
                  <a:srgbClr val="3D3D3D"/>
                </a:solidFill>
              </a:rPr>
              <a:t>Some people may choose to use a face shield when sustained close contact with other people is expected</a:t>
            </a:r>
          </a:p>
          <a:p>
            <a:pPr marL="630000" lvl="1" indent="-306000" defTabSz="457200">
              <a:lnSpc>
                <a:spcPct val="90000"/>
              </a:lnSpc>
              <a:spcBef>
                <a:spcPct val="20000"/>
              </a:spcBef>
              <a:spcAft>
                <a:spcPts val="600"/>
              </a:spcAft>
              <a:buClr>
                <a:schemeClr val="tx1"/>
              </a:buClr>
              <a:buSzPct val="92000"/>
              <a:buFont typeface="Wingdings 2" panose="05020102010507070707" pitchFamily="18" charset="2"/>
              <a:buChar char=""/>
            </a:pPr>
            <a:r>
              <a:rPr lang="en-US" sz="1400" dirty="0">
                <a:solidFill>
                  <a:srgbClr val="3D3D3D"/>
                </a:solidFill>
              </a:rPr>
              <a:t>If face shields are used without a mask, they should wrap around the sides of the wearer’s face and extend to below the chin</a:t>
            </a:r>
          </a:p>
          <a:p>
            <a:endParaRPr lang="en-US" sz="1400" dirty="0"/>
          </a:p>
        </p:txBody>
      </p:sp>
      <p:pic>
        <p:nvPicPr>
          <p:cNvPr id="6" name="Picture 5"/>
          <p:cNvPicPr>
            <a:picLocks noChangeAspect="1"/>
          </p:cNvPicPr>
          <p:nvPr/>
        </p:nvPicPr>
        <p:blipFill>
          <a:blip r:embed="rId3"/>
          <a:stretch>
            <a:fillRect/>
          </a:stretch>
        </p:blipFill>
        <p:spPr>
          <a:xfrm>
            <a:off x="6489595" y="1431882"/>
            <a:ext cx="2319927" cy="2838454"/>
          </a:xfrm>
          <a:prstGeom prst="rect">
            <a:avLst/>
          </a:prstGeom>
        </p:spPr>
      </p:pic>
    </p:spTree>
    <p:custDataLst>
      <p:tags r:id="rId1"/>
    </p:custDataLst>
    <p:extLst>
      <p:ext uri="{BB962C8B-B14F-4D97-AF65-F5344CB8AC3E}">
        <p14:creationId xmlns:p14="http://schemas.microsoft.com/office/powerpoint/2010/main" val="55620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F0C8F-4E1D-451C-8A19-3AA38ECAB982}"/>
              </a:ext>
            </a:extLst>
          </p:cNvPr>
          <p:cNvPicPr>
            <a:picLocks noChangeAspect="1"/>
          </p:cNvPicPr>
          <p:nvPr/>
        </p:nvPicPr>
        <p:blipFill rotWithShape="1">
          <a:blip r:embed="rId3"/>
          <a:srcRect t="24038" b="28228"/>
          <a:stretch/>
        </p:blipFill>
        <p:spPr>
          <a:xfrm>
            <a:off x="444499" y="2571750"/>
            <a:ext cx="4412692" cy="2106368"/>
          </a:xfrm>
          <a:prstGeom prst="rect">
            <a:avLst/>
          </a:prstGeom>
        </p:spPr>
      </p:pic>
      <p:sp>
        <p:nvSpPr>
          <p:cNvPr id="2" name="Text Placeholder 1"/>
          <p:cNvSpPr>
            <a:spLocks noGrp="1"/>
          </p:cNvSpPr>
          <p:nvPr>
            <p:ph type="body" sz="quarter" idx="13"/>
          </p:nvPr>
        </p:nvSpPr>
        <p:spPr/>
        <p:txBody>
          <a:bodyPr/>
          <a:lstStyle/>
          <a:p>
            <a:r>
              <a:rPr lang="en-US" dirty="0">
                <a:solidFill>
                  <a:srgbClr val="262087"/>
                </a:solidFill>
              </a:rPr>
              <a:t>Eye Protection</a:t>
            </a:r>
          </a:p>
        </p:txBody>
      </p:sp>
      <p:sp>
        <p:nvSpPr>
          <p:cNvPr id="3" name="Text Placeholder 2"/>
          <p:cNvSpPr>
            <a:spLocks noGrp="1"/>
          </p:cNvSpPr>
          <p:nvPr>
            <p:ph type="body" sz="quarter" idx="14"/>
          </p:nvPr>
        </p:nvSpPr>
        <p:spPr>
          <a:xfrm>
            <a:off x="657012" y="1507303"/>
            <a:ext cx="7504855" cy="2512779"/>
          </a:xfrm>
        </p:spPr>
        <p:txBody>
          <a:bodyPr>
            <a:normAutofit/>
          </a:bodyPr>
          <a:lstStyle/>
          <a:p>
            <a:pPr marL="0" lvl="0" indent="0">
              <a:lnSpc>
                <a:spcPct val="130000"/>
              </a:lnSpc>
              <a:buNone/>
            </a:pPr>
            <a:r>
              <a:rPr lang="en-US" sz="1800" b="0" dirty="0">
                <a:solidFill>
                  <a:prstClr val="black"/>
                </a:solidFill>
              </a:rPr>
              <a:t>It is important to make sure that your eye and face protection is put on properly and </a:t>
            </a:r>
            <a:r>
              <a:rPr lang="en-US" sz="1800" b="0" u="sng" dirty="0">
                <a:solidFill>
                  <a:prstClr val="black"/>
                </a:solidFill>
              </a:rPr>
              <a:t>comfortably</a:t>
            </a:r>
            <a:r>
              <a:rPr lang="en-US" sz="1800" b="0" dirty="0">
                <a:solidFill>
                  <a:prstClr val="black"/>
                </a:solidFill>
              </a:rPr>
              <a:t> so that you are not adjusting it with your contaminated hands or that it falls off during use</a:t>
            </a:r>
          </a:p>
        </p:txBody>
      </p:sp>
      <p:pic>
        <p:nvPicPr>
          <p:cNvPr id="5" name="Picture 4"/>
          <p:cNvPicPr>
            <a:picLocks noChangeAspect="1"/>
          </p:cNvPicPr>
          <p:nvPr/>
        </p:nvPicPr>
        <p:blipFill>
          <a:blip r:embed="rId4"/>
          <a:stretch>
            <a:fillRect/>
          </a:stretch>
        </p:blipFill>
        <p:spPr>
          <a:xfrm>
            <a:off x="4999283" y="2571750"/>
            <a:ext cx="3375097" cy="1923491"/>
          </a:xfrm>
          <a:prstGeom prst="rect">
            <a:avLst/>
          </a:prstGeom>
        </p:spPr>
      </p:pic>
    </p:spTree>
    <p:custDataLst>
      <p:tags r:id="rId1"/>
    </p:custDataLst>
    <p:extLst>
      <p:ext uri="{BB962C8B-B14F-4D97-AF65-F5344CB8AC3E}">
        <p14:creationId xmlns:p14="http://schemas.microsoft.com/office/powerpoint/2010/main" val="374090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262087"/>
                </a:solidFill>
              </a:rPr>
              <a:t>When to Use Gloves</a:t>
            </a:r>
          </a:p>
        </p:txBody>
      </p:sp>
      <p:sp>
        <p:nvSpPr>
          <p:cNvPr id="3" name="Text Placeholder 2"/>
          <p:cNvSpPr>
            <a:spLocks noGrp="1"/>
          </p:cNvSpPr>
          <p:nvPr>
            <p:ph type="body" sz="quarter" idx="14"/>
          </p:nvPr>
        </p:nvSpPr>
        <p:spPr>
          <a:xfrm>
            <a:off x="685192" y="921657"/>
            <a:ext cx="4729772" cy="3995948"/>
          </a:xfrm>
        </p:spPr>
        <p:txBody>
          <a:bodyPr>
            <a:normAutofit fontScale="62500" lnSpcReduction="20000"/>
          </a:bodyPr>
          <a:lstStyle/>
          <a:p>
            <a:r>
              <a:rPr lang="en-US" b="0" dirty="0"/>
              <a:t>When you are routinely cleaning and disinfecting</a:t>
            </a:r>
          </a:p>
          <a:p>
            <a:pPr>
              <a:spcBef>
                <a:spcPts val="336"/>
              </a:spcBef>
            </a:pPr>
            <a:r>
              <a:rPr lang="en-US" b="0" dirty="0"/>
              <a:t>Follow precautions listed on the disinfectant product label, which may include:</a:t>
            </a:r>
          </a:p>
          <a:p>
            <a:pPr marL="971328" lvl="2" indent="-285750">
              <a:lnSpc>
                <a:spcPct val="150000"/>
              </a:lnSpc>
              <a:spcBef>
                <a:spcPts val="336"/>
              </a:spcBef>
              <a:spcAft>
                <a:spcPts val="439"/>
              </a:spcAft>
              <a:buFont typeface="Wingdings" panose="05000000000000000000" pitchFamily="2" charset="2"/>
              <a:buChar char="§"/>
            </a:pPr>
            <a:r>
              <a:rPr lang="en-US" dirty="0">
                <a:latin typeface="Lato" panose="020F0502020204030203" pitchFamily="34" charset="0"/>
              </a:rPr>
              <a:t>wearing gloves (reusable or disposable) and</a:t>
            </a:r>
          </a:p>
          <a:p>
            <a:pPr marL="971328" lvl="2" indent="-285750">
              <a:lnSpc>
                <a:spcPct val="150000"/>
              </a:lnSpc>
              <a:spcBef>
                <a:spcPts val="336"/>
              </a:spcBef>
              <a:spcAft>
                <a:spcPts val="439"/>
              </a:spcAft>
              <a:buFont typeface="Wingdings" panose="05000000000000000000" pitchFamily="2" charset="2"/>
              <a:buChar char="§"/>
            </a:pPr>
            <a:r>
              <a:rPr lang="en-US" dirty="0">
                <a:latin typeface="Lato" panose="020F0502020204030203" pitchFamily="34" charset="0"/>
              </a:rPr>
              <a:t>having good ventilation by turning on a fan or opening a window to get fresh air into the room you’re cleaning</a:t>
            </a:r>
          </a:p>
          <a:p>
            <a:r>
              <a:rPr lang="en-US" b="0" dirty="0"/>
              <a:t>Possible contact with Bloodborne pathogens</a:t>
            </a:r>
          </a:p>
          <a:p>
            <a:r>
              <a:rPr lang="en-US" b="0" dirty="0"/>
              <a:t>Use disposable gloves when touching or having contact with blood, stool, or body fluids, such as saliva, mucus, vomit, and urine</a:t>
            </a:r>
          </a:p>
          <a:p>
            <a:r>
              <a:rPr lang="en-US" b="0" dirty="0"/>
              <a:t>Do NOT reuse disposable gloves</a:t>
            </a:r>
          </a:p>
        </p:txBody>
      </p:sp>
      <p:pic>
        <p:nvPicPr>
          <p:cNvPr id="4" name="Picture 3"/>
          <p:cNvPicPr>
            <a:picLocks noChangeAspect="1"/>
          </p:cNvPicPr>
          <p:nvPr/>
        </p:nvPicPr>
        <p:blipFill>
          <a:blip r:embed="rId3"/>
          <a:stretch>
            <a:fillRect/>
          </a:stretch>
        </p:blipFill>
        <p:spPr>
          <a:xfrm>
            <a:off x="5301820" y="1612053"/>
            <a:ext cx="3328851" cy="2449609"/>
          </a:xfrm>
          <a:prstGeom prst="rect">
            <a:avLst/>
          </a:prstGeom>
        </p:spPr>
      </p:pic>
    </p:spTree>
    <p:custDataLst>
      <p:tags r:id="rId1"/>
    </p:custDataLst>
    <p:extLst>
      <p:ext uri="{BB962C8B-B14F-4D97-AF65-F5344CB8AC3E}">
        <p14:creationId xmlns:p14="http://schemas.microsoft.com/office/powerpoint/2010/main" val="382148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15187" y="442716"/>
            <a:ext cx="1666371" cy="4234791"/>
          </a:xfrm>
        </p:spPr>
        <p:txBody>
          <a:bodyPr>
            <a:normAutofit fontScale="92500" lnSpcReduction="10000"/>
          </a:bodyPr>
          <a:lstStyle/>
          <a:p>
            <a:r>
              <a:rPr lang="en-US" sz="2000" dirty="0">
                <a:solidFill>
                  <a:srgbClr val="262087"/>
                </a:solidFill>
              </a:rPr>
              <a:t>For Healthcare Professionals (HCP)</a:t>
            </a:r>
          </a:p>
          <a:p>
            <a:r>
              <a:rPr lang="en-US" sz="2000" dirty="0">
                <a:solidFill>
                  <a:srgbClr val="262087"/>
                </a:solidFill>
              </a:rPr>
              <a:t>FFR</a:t>
            </a:r>
          </a:p>
          <a:p>
            <a:r>
              <a:rPr lang="en-US" sz="2000" dirty="0">
                <a:solidFill>
                  <a:srgbClr val="262087"/>
                </a:solidFill>
              </a:rPr>
              <a:t>N95</a:t>
            </a:r>
            <a:br>
              <a:rPr lang="en-US" sz="2000" dirty="0">
                <a:solidFill>
                  <a:srgbClr val="262087"/>
                </a:solidFill>
              </a:rPr>
            </a:br>
            <a:r>
              <a:rPr lang="en-US" sz="2000" dirty="0">
                <a:solidFill>
                  <a:srgbClr val="262087"/>
                </a:solidFill>
              </a:rPr>
              <a:t/>
            </a:r>
            <a:br>
              <a:rPr lang="en-US" sz="2000" dirty="0">
                <a:solidFill>
                  <a:srgbClr val="262087"/>
                </a:solidFill>
              </a:rPr>
            </a:br>
            <a:r>
              <a:rPr lang="en-US" sz="2000" dirty="0">
                <a:solidFill>
                  <a:srgbClr val="262087"/>
                </a:solidFill>
              </a:rPr>
              <a:t>Half/Full Face Respirator</a:t>
            </a:r>
            <a:br>
              <a:rPr lang="en-US" sz="2000" dirty="0">
                <a:solidFill>
                  <a:srgbClr val="262087"/>
                </a:solidFill>
              </a:rPr>
            </a:br>
            <a:r>
              <a:rPr lang="en-US" sz="2000" dirty="0">
                <a:solidFill>
                  <a:srgbClr val="262087"/>
                </a:solidFill>
              </a:rPr>
              <a:t/>
            </a:r>
            <a:br>
              <a:rPr lang="en-US" sz="2000" dirty="0">
                <a:solidFill>
                  <a:srgbClr val="262087"/>
                </a:solidFill>
              </a:rPr>
            </a:br>
            <a:r>
              <a:rPr lang="en-US" sz="2000" dirty="0">
                <a:solidFill>
                  <a:srgbClr val="262087"/>
                </a:solidFill>
              </a:rPr>
              <a:t>PAPR</a:t>
            </a:r>
          </a:p>
        </p:txBody>
      </p:sp>
      <p:graphicFrame>
        <p:nvGraphicFramePr>
          <p:cNvPr id="30" name="Content Placeholder 2">
            <a:extLst>
              <a:ext uri="{FF2B5EF4-FFF2-40B4-BE49-F238E27FC236}">
                <a16:creationId xmlns:a16="http://schemas.microsoft.com/office/drawing/2014/main" id="{D133C053-82A5-436E-8205-0051FE604247}"/>
              </a:ext>
            </a:extLst>
          </p:cNvPr>
          <p:cNvGraphicFramePr>
            <a:graphicFrameLocks/>
          </p:cNvGraphicFramePr>
          <p:nvPr>
            <p:extLst>
              <p:ext uri="{D42A27DB-BD31-4B8C-83A1-F6EECF244321}">
                <p14:modId xmlns:p14="http://schemas.microsoft.com/office/powerpoint/2010/main" val="1589981787"/>
              </p:ext>
            </p:extLst>
          </p:nvPr>
        </p:nvGraphicFramePr>
        <p:xfrm>
          <a:off x="2468364" y="442717"/>
          <a:ext cx="6243373" cy="4380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1944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262087"/>
                </a:solidFill>
              </a:rPr>
              <a:t>Filtering </a:t>
            </a:r>
            <a:r>
              <a:rPr lang="en-US" dirty="0" err="1">
                <a:solidFill>
                  <a:srgbClr val="262087"/>
                </a:solidFill>
              </a:rPr>
              <a:t>Facepiece</a:t>
            </a:r>
            <a:r>
              <a:rPr lang="en-US" dirty="0">
                <a:solidFill>
                  <a:srgbClr val="262087"/>
                </a:solidFill>
              </a:rPr>
              <a:t> Respirators (FFR)</a:t>
            </a:r>
          </a:p>
        </p:txBody>
      </p:sp>
      <p:sp>
        <p:nvSpPr>
          <p:cNvPr id="9" name="Text Placeholder 8"/>
          <p:cNvSpPr>
            <a:spLocks noGrp="1"/>
          </p:cNvSpPr>
          <p:nvPr>
            <p:ph type="body" sz="quarter" idx="14"/>
          </p:nvPr>
        </p:nvSpPr>
        <p:spPr>
          <a:xfrm>
            <a:off x="3073011" y="1177357"/>
            <a:ext cx="5271736" cy="3088541"/>
          </a:xfrm>
        </p:spPr>
        <p:txBody>
          <a:bodyPr>
            <a:normAutofit fontScale="25000" lnSpcReduction="20000"/>
          </a:bodyPr>
          <a:lstStyle/>
          <a:p>
            <a:r>
              <a:rPr lang="en-US" sz="4800" b="0" dirty="0"/>
              <a:t>Are used to prevent workers from inhaling small particles, including airborne transmissible or aerosolized infectious agents</a:t>
            </a:r>
          </a:p>
          <a:p>
            <a:r>
              <a:rPr lang="en-US" sz="4800" b="0" dirty="0"/>
              <a:t>Must be provided and used in accordance with OSHA's Respiratory Protection standard (29 CFR 1910.134)</a:t>
            </a:r>
          </a:p>
          <a:p>
            <a:r>
              <a:rPr lang="en-US" sz="4800" b="0" dirty="0"/>
              <a:t>Must be certified by the National Institute for Occupational Safety and Health (NIOSH)</a:t>
            </a:r>
          </a:p>
          <a:p>
            <a:r>
              <a:rPr lang="en-US" sz="4800" b="0" dirty="0"/>
              <a:t>Require proper training, fit testing, availability of appropriate medical evaluations and monitoring, cleaning, and oversight by a knowledgeable staff member</a:t>
            </a:r>
          </a:p>
          <a:p>
            <a:r>
              <a:rPr lang="en-US" sz="4800" b="0" dirty="0"/>
              <a:t>FFRs, such as a N95, may be used voluntarily, if permitted by the employer</a:t>
            </a:r>
          </a:p>
          <a:p>
            <a:r>
              <a:rPr lang="en-US" sz="4800" b="0" dirty="0"/>
              <a:t>If an employer permits voluntary use of FFRs, employees must receive the information contained in Appendix D of OSHA's Respiratory Protection standard (29 CFR 1910.134)</a:t>
            </a:r>
          </a:p>
          <a:p>
            <a:endParaRPr lang="en-US" sz="4300" dirty="0"/>
          </a:p>
          <a:p>
            <a:endParaRPr lang="en-US" dirty="0"/>
          </a:p>
        </p:txBody>
      </p:sp>
      <p:pic>
        <p:nvPicPr>
          <p:cNvPr id="3" name="Picture 2"/>
          <p:cNvPicPr>
            <a:picLocks noChangeAspect="1"/>
          </p:cNvPicPr>
          <p:nvPr/>
        </p:nvPicPr>
        <p:blipFill>
          <a:blip r:embed="rId3"/>
          <a:stretch>
            <a:fillRect/>
          </a:stretch>
        </p:blipFill>
        <p:spPr>
          <a:xfrm>
            <a:off x="627650" y="1031630"/>
            <a:ext cx="2314843" cy="3678115"/>
          </a:xfrm>
          <a:prstGeom prst="rect">
            <a:avLst/>
          </a:prstGeom>
        </p:spPr>
      </p:pic>
    </p:spTree>
    <p:custDataLst>
      <p:tags r:id="rId1"/>
    </p:custDataLst>
    <p:extLst>
      <p:ext uri="{BB962C8B-B14F-4D97-AF65-F5344CB8AC3E}">
        <p14:creationId xmlns:p14="http://schemas.microsoft.com/office/powerpoint/2010/main" val="326488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27093"/>
            <a:ext cx="9144000" cy="921657"/>
          </a:xfrm>
        </p:spPr>
        <p:txBody>
          <a:bodyPr/>
          <a:lstStyle/>
          <a:p>
            <a:r>
              <a:rPr lang="en-US" dirty="0">
                <a:solidFill>
                  <a:srgbClr val="262087"/>
                </a:solidFill>
              </a:rPr>
              <a:t>N95 Respirator vs PAPR</a:t>
            </a:r>
          </a:p>
        </p:txBody>
      </p:sp>
      <p:sp>
        <p:nvSpPr>
          <p:cNvPr id="5" name="Text Placeholder 8">
            <a:extLst>
              <a:ext uri="{FF2B5EF4-FFF2-40B4-BE49-F238E27FC236}">
                <a16:creationId xmlns:a16="http://schemas.microsoft.com/office/drawing/2014/main" id="{282313CC-DAAD-46DA-B110-0023440D5E81}"/>
              </a:ext>
            </a:extLst>
          </p:cNvPr>
          <p:cNvSpPr>
            <a:spLocks noGrp="1"/>
          </p:cNvSpPr>
          <p:nvPr>
            <p:ph type="body" sz="quarter" idx="14"/>
          </p:nvPr>
        </p:nvSpPr>
        <p:spPr>
          <a:xfrm>
            <a:off x="275676" y="1476619"/>
            <a:ext cx="3553123" cy="2513012"/>
          </a:xfrm>
        </p:spPr>
        <p:txBody>
          <a:bodyPr>
            <a:normAutofit fontScale="25000" lnSpcReduction="20000"/>
          </a:bodyPr>
          <a:lstStyle/>
          <a:p>
            <a:pPr marL="0" indent="0">
              <a:buNone/>
            </a:pPr>
            <a:r>
              <a:rPr lang="en-US" sz="6400" dirty="0"/>
              <a:t>Respirator- N95</a:t>
            </a:r>
          </a:p>
          <a:p>
            <a:pPr>
              <a:lnSpc>
                <a:spcPct val="100000"/>
              </a:lnSpc>
            </a:pPr>
            <a:r>
              <a:rPr lang="en-US" sz="4800" b="0" dirty="0">
                <a:solidFill>
                  <a:srgbClr val="3D3D3D"/>
                </a:solidFill>
              </a:rPr>
              <a:t>Evaluated, tested and approved by NIOSH</a:t>
            </a:r>
          </a:p>
          <a:p>
            <a:pPr lvl="0" defTabSz="457200">
              <a:lnSpc>
                <a:spcPct val="100000"/>
              </a:lnSpc>
              <a:spcBef>
                <a:spcPct val="20000"/>
              </a:spcBef>
              <a:buClr>
                <a:schemeClr val="tx1"/>
              </a:buClr>
              <a:buSzPct val="92000"/>
              <a:buFont typeface="Arial" panose="020B0604020202020204" pitchFamily="34" charset="0"/>
              <a:buChar char="•"/>
            </a:pPr>
            <a:r>
              <a:rPr lang="en-US" sz="4800" b="0" dirty="0">
                <a:solidFill>
                  <a:srgbClr val="3D3D3D"/>
                </a:solidFill>
              </a:rPr>
              <a:t>Reduces wearer’s exposure to particles including small particle aerosols and large droplets</a:t>
            </a:r>
          </a:p>
          <a:p>
            <a:pPr lvl="0" defTabSz="457200">
              <a:lnSpc>
                <a:spcPct val="100000"/>
              </a:lnSpc>
              <a:spcBef>
                <a:spcPct val="20000"/>
              </a:spcBef>
              <a:buClr>
                <a:schemeClr val="tx1"/>
              </a:buClr>
              <a:buSzPct val="92000"/>
              <a:buFont typeface="Arial" panose="020B0604020202020204" pitchFamily="34" charset="0"/>
              <a:buChar char="•"/>
            </a:pPr>
            <a:r>
              <a:rPr lang="en-US" sz="4800" b="0" dirty="0">
                <a:solidFill>
                  <a:srgbClr val="3D3D3D"/>
                </a:solidFill>
              </a:rPr>
              <a:t>Tight fitting face seal</a:t>
            </a:r>
          </a:p>
          <a:p>
            <a:pPr lvl="0" defTabSz="457200">
              <a:lnSpc>
                <a:spcPct val="100000"/>
              </a:lnSpc>
              <a:spcBef>
                <a:spcPct val="20000"/>
              </a:spcBef>
              <a:buClr>
                <a:schemeClr val="tx1"/>
              </a:buClr>
              <a:buSzPct val="92000"/>
              <a:buFont typeface="Arial" panose="020B0604020202020204" pitchFamily="34" charset="0"/>
              <a:buChar char="•"/>
            </a:pPr>
            <a:r>
              <a:rPr lang="en-US" sz="4800" b="0" u="sng" dirty="0">
                <a:solidFill>
                  <a:srgbClr val="3D3D3D"/>
                </a:solidFill>
              </a:rPr>
              <a:t>Fit testing required</a:t>
            </a:r>
          </a:p>
          <a:p>
            <a:pPr lvl="0" defTabSz="457200">
              <a:lnSpc>
                <a:spcPct val="100000"/>
              </a:lnSpc>
              <a:spcBef>
                <a:spcPct val="20000"/>
              </a:spcBef>
              <a:buClr>
                <a:schemeClr val="tx1"/>
              </a:buClr>
              <a:buSzPct val="92000"/>
              <a:buFont typeface="Arial" panose="020B0604020202020204" pitchFamily="34" charset="0"/>
              <a:buChar char="•"/>
            </a:pPr>
            <a:r>
              <a:rPr lang="en-US" sz="4800" b="0" dirty="0">
                <a:solidFill>
                  <a:srgbClr val="3D3D3D"/>
                </a:solidFill>
              </a:rPr>
              <a:t>User seal check required each time respirator is put on</a:t>
            </a:r>
          </a:p>
          <a:p>
            <a:pPr lvl="0" defTabSz="457200">
              <a:lnSpc>
                <a:spcPct val="100000"/>
              </a:lnSpc>
              <a:spcBef>
                <a:spcPct val="20000"/>
              </a:spcBef>
              <a:buClr>
                <a:schemeClr val="tx1"/>
              </a:buClr>
              <a:buSzPct val="92000"/>
              <a:buFont typeface="Arial" panose="020B0604020202020204" pitchFamily="34" charset="0"/>
              <a:buChar char="•"/>
            </a:pPr>
            <a:r>
              <a:rPr lang="en-US" sz="4800" b="0" dirty="0">
                <a:solidFill>
                  <a:srgbClr val="3D3D3D"/>
                </a:solidFill>
              </a:rPr>
              <a:t>Filters out at least 95% of airborne particles including large and small particles</a:t>
            </a:r>
          </a:p>
          <a:p>
            <a:pPr lvl="0" defTabSz="457200">
              <a:lnSpc>
                <a:spcPct val="100000"/>
              </a:lnSpc>
              <a:spcBef>
                <a:spcPct val="20000"/>
              </a:spcBef>
              <a:buClr>
                <a:schemeClr val="tx1"/>
              </a:buClr>
              <a:buSzPct val="92000"/>
              <a:buFont typeface="Arial" panose="020B0604020202020204" pitchFamily="34" charset="0"/>
              <a:buChar char="•"/>
            </a:pPr>
            <a:r>
              <a:rPr lang="en-US" sz="4800" b="0" dirty="0">
                <a:solidFill>
                  <a:srgbClr val="3D3D3D"/>
                </a:solidFill>
              </a:rPr>
              <a:t>When properly fitted and worn, minimal leakage occurs around respirator edges when user inhales</a:t>
            </a:r>
          </a:p>
          <a:p>
            <a:pPr lvl="0" defTabSz="457200">
              <a:lnSpc>
                <a:spcPct val="100000"/>
              </a:lnSpc>
              <a:spcBef>
                <a:spcPct val="20000"/>
              </a:spcBef>
              <a:buClr>
                <a:schemeClr val="tx1"/>
              </a:buClr>
              <a:buSzPct val="92000"/>
              <a:buFont typeface="Arial" panose="020B0604020202020204" pitchFamily="34" charset="0"/>
              <a:buChar char="•"/>
            </a:pPr>
            <a:r>
              <a:rPr lang="en-US" sz="4800" b="0" dirty="0">
                <a:solidFill>
                  <a:srgbClr val="3D3D3D"/>
                </a:solidFill>
              </a:rPr>
              <a:t>Single use, or replacement if damaged, deformed or soiled</a:t>
            </a:r>
          </a:p>
          <a:p>
            <a:pPr marL="0" indent="0">
              <a:buNone/>
            </a:pPr>
            <a:r>
              <a:rPr lang="en-US" sz="2800" b="0" dirty="0"/>
              <a:t>  </a:t>
            </a:r>
          </a:p>
        </p:txBody>
      </p:sp>
      <p:sp>
        <p:nvSpPr>
          <p:cNvPr id="6" name="TextBox 5"/>
          <p:cNvSpPr txBox="1"/>
          <p:nvPr/>
        </p:nvSpPr>
        <p:spPr>
          <a:xfrm>
            <a:off x="4117678" y="1476619"/>
            <a:ext cx="4281256" cy="2544286"/>
          </a:xfrm>
          <a:prstGeom prst="rect">
            <a:avLst/>
          </a:prstGeom>
          <a:noFill/>
        </p:spPr>
        <p:txBody>
          <a:bodyPr wrap="square" rtlCol="0">
            <a:spAutoFit/>
          </a:bodyPr>
          <a:lstStyle/>
          <a:p>
            <a:pPr>
              <a:lnSpc>
                <a:spcPct val="130000"/>
              </a:lnSpc>
              <a:spcAft>
                <a:spcPts val="439"/>
              </a:spcAft>
            </a:pPr>
            <a:r>
              <a:rPr lang="en-US" sz="1600" b="1" dirty="0">
                <a:latin typeface="Lato" panose="020F0502020204030203" pitchFamily="34" charset="0"/>
              </a:rPr>
              <a:t>Power Air Purifying Respirator (PAPR)</a:t>
            </a:r>
          </a:p>
          <a:p>
            <a:pPr marL="347472" indent="-347472">
              <a:lnSpc>
                <a:spcPct val="80000"/>
              </a:lnSpc>
              <a:spcAft>
                <a:spcPts val="439"/>
              </a:spcAft>
              <a:buFont typeface="Arial" panose="020B0604020202020204" pitchFamily="34" charset="0"/>
              <a:buChar char="•"/>
            </a:pPr>
            <a:r>
              <a:rPr lang="en-US" sz="1200" dirty="0">
                <a:latin typeface="Lato" panose="020F0502020204030203" pitchFamily="34" charset="0"/>
              </a:rPr>
              <a:t>Reusable components and replaceable filters or cartridges</a:t>
            </a:r>
          </a:p>
          <a:p>
            <a:pPr marL="347472" indent="-347472">
              <a:lnSpc>
                <a:spcPct val="80000"/>
              </a:lnSpc>
              <a:spcAft>
                <a:spcPts val="439"/>
              </a:spcAft>
              <a:buFont typeface="Arial" panose="020B0604020202020204" pitchFamily="34" charset="0"/>
              <a:buChar char="•"/>
            </a:pPr>
            <a:r>
              <a:rPr lang="en-US" sz="1200" dirty="0">
                <a:latin typeface="Lato" panose="020F0502020204030203" pitchFamily="34" charset="0"/>
              </a:rPr>
              <a:t>Can be used to protect against gases, vapors, or particles, if equipped with the appropriate cartage, canister or filter</a:t>
            </a:r>
          </a:p>
          <a:p>
            <a:pPr marL="347472" indent="-347472">
              <a:lnSpc>
                <a:spcPct val="80000"/>
              </a:lnSpc>
              <a:spcAft>
                <a:spcPts val="439"/>
              </a:spcAft>
              <a:buFont typeface="Arial" panose="020B0604020202020204" pitchFamily="34" charset="0"/>
              <a:buChar char="•"/>
            </a:pPr>
            <a:r>
              <a:rPr lang="en-US" sz="1200" dirty="0">
                <a:latin typeface="Lato" panose="020F0502020204030203" pitchFamily="34" charset="0"/>
              </a:rPr>
              <a:t>Battery –powered with blower that pulls air thru attached filters or cartridges</a:t>
            </a:r>
          </a:p>
          <a:p>
            <a:pPr marL="347472" indent="-347472">
              <a:lnSpc>
                <a:spcPct val="80000"/>
              </a:lnSpc>
              <a:spcAft>
                <a:spcPts val="439"/>
              </a:spcAft>
              <a:buFont typeface="Arial" panose="020B0604020202020204" pitchFamily="34" charset="0"/>
              <a:buChar char="•"/>
            </a:pPr>
            <a:r>
              <a:rPr lang="en-US" sz="1200" dirty="0">
                <a:latin typeface="Lato" panose="020F0502020204030203" pitchFamily="34" charset="0"/>
              </a:rPr>
              <a:t>Provides eye protection</a:t>
            </a:r>
          </a:p>
          <a:p>
            <a:pPr marL="347472" indent="-347472">
              <a:lnSpc>
                <a:spcPct val="80000"/>
              </a:lnSpc>
              <a:spcAft>
                <a:spcPts val="439"/>
              </a:spcAft>
              <a:buFont typeface="Arial" panose="020B0604020202020204" pitchFamily="34" charset="0"/>
              <a:buChar char="•"/>
            </a:pPr>
            <a:r>
              <a:rPr lang="en-US" sz="1200" dirty="0">
                <a:latin typeface="Lato" panose="020F0502020204030203" pitchFamily="34" charset="0"/>
              </a:rPr>
              <a:t>Low breathing resistance</a:t>
            </a:r>
          </a:p>
          <a:p>
            <a:pPr marL="347472" indent="-347472">
              <a:lnSpc>
                <a:spcPct val="80000"/>
              </a:lnSpc>
              <a:spcAft>
                <a:spcPts val="439"/>
              </a:spcAft>
              <a:buFont typeface="Arial" panose="020B0604020202020204" pitchFamily="34" charset="0"/>
              <a:buChar char="•"/>
            </a:pPr>
            <a:r>
              <a:rPr lang="en-US" sz="1200" dirty="0">
                <a:latin typeface="Lato" panose="020F0502020204030203" pitchFamily="34" charset="0"/>
              </a:rPr>
              <a:t>Loose-fitting PAPR does NOT require fit testing and can be used with facial hair</a:t>
            </a:r>
          </a:p>
          <a:p>
            <a:pPr marL="347472" indent="-347472">
              <a:lnSpc>
                <a:spcPct val="80000"/>
              </a:lnSpc>
              <a:spcAft>
                <a:spcPts val="439"/>
              </a:spcAft>
              <a:buFont typeface="Arial" panose="020B0604020202020204" pitchFamily="34" charset="0"/>
              <a:buChar char="•"/>
            </a:pPr>
            <a:r>
              <a:rPr lang="en-US" sz="1200" u="sng" dirty="0">
                <a:latin typeface="Lato" panose="020F0502020204030203" pitchFamily="34" charset="0"/>
              </a:rPr>
              <a:t>Tight-fitting PAPR requires fit testing</a:t>
            </a:r>
          </a:p>
        </p:txBody>
      </p:sp>
      <p:pic>
        <p:nvPicPr>
          <p:cNvPr id="3" name="Picture 2"/>
          <p:cNvPicPr>
            <a:picLocks noChangeAspect="1"/>
          </p:cNvPicPr>
          <p:nvPr/>
        </p:nvPicPr>
        <p:blipFill>
          <a:blip r:embed="rId3"/>
          <a:stretch>
            <a:fillRect/>
          </a:stretch>
        </p:blipFill>
        <p:spPr>
          <a:xfrm>
            <a:off x="2168751" y="921657"/>
            <a:ext cx="1460043" cy="853336"/>
          </a:xfrm>
          <a:prstGeom prst="rect">
            <a:avLst/>
          </a:prstGeom>
        </p:spPr>
      </p:pic>
      <p:pic>
        <p:nvPicPr>
          <p:cNvPr id="9" name="Picture 8">
            <a:extLst>
              <a:ext uri="{FF2B5EF4-FFF2-40B4-BE49-F238E27FC236}">
                <a16:creationId xmlns:a16="http://schemas.microsoft.com/office/drawing/2014/main" id="{CC7580DF-21A6-40FF-A378-83AA36F8B9A2}"/>
              </a:ext>
            </a:extLst>
          </p:cNvPr>
          <p:cNvPicPr>
            <a:picLocks noChangeAspect="1"/>
          </p:cNvPicPr>
          <p:nvPr/>
        </p:nvPicPr>
        <p:blipFill>
          <a:blip r:embed="rId4"/>
          <a:stretch>
            <a:fillRect/>
          </a:stretch>
        </p:blipFill>
        <p:spPr>
          <a:xfrm>
            <a:off x="7759675" y="759202"/>
            <a:ext cx="1085845" cy="1015791"/>
          </a:xfrm>
          <a:prstGeom prst="rect">
            <a:avLst/>
          </a:prstGeom>
        </p:spPr>
      </p:pic>
    </p:spTree>
    <p:custDataLst>
      <p:tags r:id="rId1"/>
    </p:custDataLst>
    <p:extLst>
      <p:ext uri="{BB962C8B-B14F-4D97-AF65-F5344CB8AC3E}">
        <p14:creationId xmlns:p14="http://schemas.microsoft.com/office/powerpoint/2010/main" val="290076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262087"/>
                </a:solidFill>
              </a:rPr>
              <a:t>Half &amp; Full </a:t>
            </a:r>
            <a:r>
              <a:rPr lang="en-US" dirty="0" err="1">
                <a:solidFill>
                  <a:srgbClr val="262087"/>
                </a:solidFill>
              </a:rPr>
              <a:t>Facepiece</a:t>
            </a:r>
            <a:r>
              <a:rPr lang="en-US" dirty="0">
                <a:solidFill>
                  <a:srgbClr val="262087"/>
                </a:solidFill>
              </a:rPr>
              <a:t> Respirators</a:t>
            </a:r>
          </a:p>
        </p:txBody>
      </p:sp>
      <p:sp>
        <p:nvSpPr>
          <p:cNvPr id="5" name="Text Placeholder 8">
            <a:extLst>
              <a:ext uri="{FF2B5EF4-FFF2-40B4-BE49-F238E27FC236}">
                <a16:creationId xmlns:a16="http://schemas.microsoft.com/office/drawing/2014/main" id="{282313CC-DAAD-46DA-B110-0023440D5E81}"/>
              </a:ext>
            </a:extLst>
          </p:cNvPr>
          <p:cNvSpPr>
            <a:spLocks noGrp="1"/>
          </p:cNvSpPr>
          <p:nvPr>
            <p:ph type="body" sz="quarter" idx="14"/>
          </p:nvPr>
        </p:nvSpPr>
        <p:spPr>
          <a:xfrm>
            <a:off x="403575" y="1076724"/>
            <a:ext cx="3800577" cy="2513012"/>
          </a:xfrm>
        </p:spPr>
        <p:txBody>
          <a:bodyPr>
            <a:normAutofit fontScale="40000" lnSpcReduction="20000"/>
          </a:bodyPr>
          <a:lstStyle/>
          <a:p>
            <a:pPr marL="0" indent="0">
              <a:lnSpc>
                <a:spcPct val="120000"/>
              </a:lnSpc>
              <a:spcAft>
                <a:spcPts val="0"/>
              </a:spcAft>
              <a:buNone/>
            </a:pPr>
            <a:r>
              <a:rPr lang="en-US" sz="4000" dirty="0"/>
              <a:t>Elastomeric Half </a:t>
            </a:r>
            <a:r>
              <a:rPr lang="en-US" sz="4000" dirty="0" err="1"/>
              <a:t>Facepiece</a:t>
            </a:r>
            <a:r>
              <a:rPr lang="en-US" sz="4000" dirty="0"/>
              <a:t> Respirator</a:t>
            </a:r>
          </a:p>
          <a:p>
            <a:pPr marL="0" indent="0">
              <a:lnSpc>
                <a:spcPct val="120000"/>
              </a:lnSpc>
              <a:spcAft>
                <a:spcPts val="0"/>
              </a:spcAft>
              <a:buNone/>
            </a:pPr>
            <a:endParaRPr lang="en-US" sz="5500" dirty="0"/>
          </a:p>
          <a:p>
            <a:pPr marL="457089" lvl="1" indent="-457200" defTabSz="457200">
              <a:lnSpc>
                <a:spcPct val="100000"/>
              </a:lnSpc>
              <a:spcBef>
                <a:spcPct val="20000"/>
              </a:spcBef>
              <a:spcAft>
                <a:spcPts val="600"/>
              </a:spcAft>
              <a:buClr>
                <a:schemeClr val="tx1"/>
              </a:buClr>
              <a:buSzPct val="92000"/>
              <a:buFont typeface="Arial" panose="020B0604020202020204" pitchFamily="34" charset="0"/>
              <a:buChar char="•"/>
            </a:pPr>
            <a:r>
              <a:rPr lang="en-US" sz="3500" b="0" dirty="0">
                <a:solidFill>
                  <a:srgbClr val="3D3D3D"/>
                </a:solidFill>
              </a:rPr>
              <a:t>Reusable facepiece and replaceable canisters, cartridges, or filters</a:t>
            </a:r>
          </a:p>
          <a:p>
            <a:pPr marL="457089" lvl="1" indent="-457200" defTabSz="457200">
              <a:lnSpc>
                <a:spcPct val="100000"/>
              </a:lnSpc>
              <a:spcBef>
                <a:spcPct val="20000"/>
              </a:spcBef>
              <a:spcAft>
                <a:spcPts val="600"/>
              </a:spcAft>
              <a:buClr>
                <a:schemeClr val="tx1"/>
              </a:buClr>
              <a:buSzPct val="92000"/>
              <a:buFont typeface="Arial" panose="020B0604020202020204" pitchFamily="34" charset="0"/>
              <a:buChar char="•"/>
            </a:pPr>
            <a:r>
              <a:rPr lang="en-US" sz="3500" b="0" dirty="0">
                <a:solidFill>
                  <a:srgbClr val="3D3D3D"/>
                </a:solidFill>
              </a:rPr>
              <a:t>Must use appropriate cartridge, canister or filter</a:t>
            </a:r>
          </a:p>
          <a:p>
            <a:pPr marL="457089" lvl="1" indent="-457200" defTabSz="457200">
              <a:lnSpc>
                <a:spcPct val="100000"/>
              </a:lnSpc>
              <a:spcBef>
                <a:spcPct val="20000"/>
              </a:spcBef>
              <a:spcAft>
                <a:spcPts val="600"/>
              </a:spcAft>
              <a:buClr>
                <a:schemeClr val="tx1"/>
              </a:buClr>
              <a:buSzPct val="92000"/>
              <a:buFont typeface="Arial" panose="020B0604020202020204" pitchFamily="34" charset="0"/>
              <a:buChar char="•"/>
            </a:pPr>
            <a:r>
              <a:rPr lang="en-US" sz="3500" b="0" dirty="0">
                <a:solidFill>
                  <a:srgbClr val="3D3D3D"/>
                </a:solidFill>
              </a:rPr>
              <a:t>Fit testing required</a:t>
            </a:r>
          </a:p>
        </p:txBody>
      </p:sp>
      <p:sp>
        <p:nvSpPr>
          <p:cNvPr id="6" name="TextBox 5"/>
          <p:cNvSpPr txBox="1"/>
          <p:nvPr/>
        </p:nvSpPr>
        <p:spPr>
          <a:xfrm>
            <a:off x="4409814" y="1076724"/>
            <a:ext cx="3712540" cy="2756139"/>
          </a:xfrm>
          <a:prstGeom prst="rect">
            <a:avLst/>
          </a:prstGeom>
          <a:noFill/>
        </p:spPr>
        <p:txBody>
          <a:bodyPr wrap="square" rtlCol="0">
            <a:spAutoFit/>
          </a:bodyPr>
          <a:lstStyle/>
          <a:p>
            <a:r>
              <a:rPr lang="en-US" sz="1600" b="1" dirty="0">
                <a:latin typeface="Lato" panose="020F0502020204030203" pitchFamily="34" charset="0"/>
              </a:rPr>
              <a:t>Elastomeric Full </a:t>
            </a:r>
            <a:r>
              <a:rPr lang="en-US" sz="1600" b="1" dirty="0" err="1">
                <a:latin typeface="Lato" panose="020F0502020204030203" pitchFamily="34" charset="0"/>
              </a:rPr>
              <a:t>Facepiece</a:t>
            </a:r>
            <a:r>
              <a:rPr lang="en-US" sz="1600" b="1" dirty="0">
                <a:latin typeface="Lato" panose="020F0502020204030203" pitchFamily="34" charset="0"/>
              </a:rPr>
              <a:t> Respirator</a:t>
            </a:r>
          </a:p>
          <a:p>
            <a:endParaRPr lang="en-US" sz="1600" b="1" dirty="0">
              <a:latin typeface="Lato" panose="020F0502020204030203" pitchFamily="34" charset="0"/>
            </a:endParaRPr>
          </a:p>
          <a:p>
            <a:pPr marL="285750" indent="-285750">
              <a:lnSpc>
                <a:spcPct val="80000"/>
              </a:lnSpc>
              <a:spcBef>
                <a:spcPts val="336"/>
              </a:spcBef>
              <a:spcAft>
                <a:spcPts val="600"/>
              </a:spcAft>
              <a:buFont typeface="Arial" panose="020B0604020202020204" pitchFamily="34" charset="0"/>
              <a:buChar char="•"/>
            </a:pPr>
            <a:r>
              <a:rPr lang="en-US" sz="1400" dirty="0">
                <a:latin typeface="Lato" panose="020F0502020204030203" pitchFamily="34" charset="0"/>
              </a:rPr>
              <a:t>Reusable facepiece and replaceable canisters, cartridges, or filters</a:t>
            </a:r>
          </a:p>
          <a:p>
            <a:pPr marL="285750" indent="-285750">
              <a:lnSpc>
                <a:spcPct val="80000"/>
              </a:lnSpc>
              <a:spcBef>
                <a:spcPts val="336"/>
              </a:spcBef>
              <a:spcAft>
                <a:spcPts val="600"/>
              </a:spcAft>
              <a:buFont typeface="Arial" panose="020B0604020202020204" pitchFamily="34" charset="0"/>
              <a:buChar char="•"/>
            </a:pPr>
            <a:r>
              <a:rPr lang="en-US" sz="1400" dirty="0">
                <a:latin typeface="Lato" panose="020F0502020204030203" pitchFamily="34" charset="0"/>
              </a:rPr>
              <a:t>Must use appropriate cartridge, canister or filter</a:t>
            </a:r>
          </a:p>
          <a:p>
            <a:pPr marL="285750" indent="-285750">
              <a:lnSpc>
                <a:spcPct val="80000"/>
              </a:lnSpc>
              <a:spcBef>
                <a:spcPts val="336"/>
              </a:spcBef>
              <a:spcAft>
                <a:spcPts val="600"/>
              </a:spcAft>
              <a:buFont typeface="Arial" panose="020B0604020202020204" pitchFamily="34" charset="0"/>
              <a:buChar char="•"/>
            </a:pPr>
            <a:r>
              <a:rPr lang="en-US" sz="1400" dirty="0">
                <a:latin typeface="Lato" panose="020F0502020204030203" pitchFamily="34" charset="0"/>
              </a:rPr>
              <a:t>Provides eye protection</a:t>
            </a:r>
          </a:p>
          <a:p>
            <a:pPr marL="285750" indent="-285750">
              <a:lnSpc>
                <a:spcPct val="80000"/>
              </a:lnSpc>
              <a:spcBef>
                <a:spcPts val="336"/>
              </a:spcBef>
              <a:spcAft>
                <a:spcPts val="600"/>
              </a:spcAft>
              <a:buFont typeface="Arial" panose="020B0604020202020204" pitchFamily="34" charset="0"/>
              <a:buChar char="•"/>
            </a:pPr>
            <a:r>
              <a:rPr lang="en-US" sz="1400" dirty="0">
                <a:latin typeface="Lato" panose="020F0502020204030203" pitchFamily="34" charset="0"/>
              </a:rPr>
              <a:t>More effective face seal than elastomeric half-facepiece respirators</a:t>
            </a:r>
          </a:p>
          <a:p>
            <a:pPr marL="285750" indent="-285750">
              <a:lnSpc>
                <a:spcPct val="80000"/>
              </a:lnSpc>
              <a:spcBef>
                <a:spcPts val="336"/>
              </a:spcBef>
              <a:spcAft>
                <a:spcPts val="600"/>
              </a:spcAft>
              <a:buFont typeface="Arial" panose="020B0604020202020204" pitchFamily="34" charset="0"/>
              <a:buChar char="•"/>
            </a:pPr>
            <a:r>
              <a:rPr lang="en-US" sz="1400" dirty="0">
                <a:latin typeface="Lato" panose="020F0502020204030203" pitchFamily="34" charset="0"/>
              </a:rPr>
              <a:t>Fit testing required</a:t>
            </a:r>
          </a:p>
          <a:p>
            <a:endParaRPr lang="en-US" sz="1400" dirty="0">
              <a:latin typeface="Lato" panose="020F0502020204030203" pitchFamily="34" charset="0"/>
            </a:endParaRPr>
          </a:p>
        </p:txBody>
      </p:sp>
      <p:pic>
        <p:nvPicPr>
          <p:cNvPr id="4" name="Picture 3"/>
          <p:cNvPicPr>
            <a:picLocks noChangeAspect="1"/>
          </p:cNvPicPr>
          <p:nvPr/>
        </p:nvPicPr>
        <p:blipFill>
          <a:blip r:embed="rId3"/>
          <a:stretch>
            <a:fillRect/>
          </a:stretch>
        </p:blipFill>
        <p:spPr>
          <a:xfrm>
            <a:off x="2569479" y="2546095"/>
            <a:ext cx="1432684" cy="1072989"/>
          </a:xfrm>
          <a:prstGeom prst="rect">
            <a:avLst/>
          </a:prstGeom>
        </p:spPr>
      </p:pic>
      <p:pic>
        <p:nvPicPr>
          <p:cNvPr id="7" name="Picture 6"/>
          <p:cNvPicPr>
            <a:picLocks noChangeAspect="1"/>
          </p:cNvPicPr>
          <p:nvPr/>
        </p:nvPicPr>
        <p:blipFill>
          <a:blip r:embed="rId4"/>
          <a:stretch>
            <a:fillRect/>
          </a:stretch>
        </p:blipFill>
        <p:spPr>
          <a:xfrm>
            <a:off x="6516052" y="3245866"/>
            <a:ext cx="1127858" cy="1079086"/>
          </a:xfrm>
          <a:prstGeom prst="rect">
            <a:avLst/>
          </a:prstGeom>
        </p:spPr>
      </p:pic>
    </p:spTree>
    <p:custDataLst>
      <p:tags r:id="rId1"/>
    </p:custDataLst>
    <p:extLst>
      <p:ext uri="{BB962C8B-B14F-4D97-AF65-F5344CB8AC3E}">
        <p14:creationId xmlns:p14="http://schemas.microsoft.com/office/powerpoint/2010/main" val="108555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Objectives</a:t>
            </a:r>
          </a:p>
        </p:txBody>
      </p:sp>
      <p:pic>
        <p:nvPicPr>
          <p:cNvPr id="4" name="Picture 3"/>
          <p:cNvPicPr>
            <a:picLocks noChangeAspect="1"/>
          </p:cNvPicPr>
          <p:nvPr/>
        </p:nvPicPr>
        <p:blipFill>
          <a:blip r:embed="rId3"/>
          <a:stretch>
            <a:fillRect/>
          </a:stretch>
        </p:blipFill>
        <p:spPr>
          <a:xfrm>
            <a:off x="3358791" y="2670078"/>
            <a:ext cx="2426418" cy="749873"/>
          </a:xfrm>
          <a:prstGeom prst="rect">
            <a:avLst/>
          </a:prstGeom>
        </p:spPr>
      </p:pic>
      <p:sp>
        <p:nvSpPr>
          <p:cNvPr id="6" name="Rectangle 5"/>
          <p:cNvSpPr/>
          <p:nvPr/>
        </p:nvSpPr>
        <p:spPr>
          <a:xfrm>
            <a:off x="3247292" y="1532393"/>
            <a:ext cx="4572000" cy="586956"/>
          </a:xfrm>
          <a:prstGeom prst="rect">
            <a:avLst/>
          </a:prstGeom>
        </p:spPr>
        <p:txBody>
          <a:bodyPr>
            <a:spAutoFit/>
          </a:bodyPr>
          <a:lstStyle/>
          <a:p>
            <a:r>
              <a:rPr lang="en-US" sz="1600" dirty="0">
                <a:latin typeface="Lato" panose="020F0502020204030203" pitchFamily="34" charset="0"/>
              </a:rPr>
              <a:t>Provide information on the purpose, selection, and use of PPE in schools</a:t>
            </a:r>
          </a:p>
        </p:txBody>
      </p:sp>
      <p:sp>
        <p:nvSpPr>
          <p:cNvPr id="8" name="TextBox 7"/>
          <p:cNvSpPr txBox="1"/>
          <p:nvPr/>
        </p:nvSpPr>
        <p:spPr>
          <a:xfrm>
            <a:off x="3247292" y="2730085"/>
            <a:ext cx="5005754" cy="339645"/>
          </a:xfrm>
          <a:prstGeom prst="rect">
            <a:avLst/>
          </a:prstGeom>
          <a:noFill/>
        </p:spPr>
        <p:txBody>
          <a:bodyPr wrap="square" rtlCol="0">
            <a:spAutoFit/>
          </a:bodyPr>
          <a:lstStyle/>
          <a:p>
            <a:r>
              <a:rPr lang="en-US" sz="1600" dirty="0">
                <a:latin typeface="Lato" panose="020F0502020204030203" pitchFamily="34" charset="0"/>
              </a:rPr>
              <a:t>Based on current information – August 3, 2020</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098" y="2670078"/>
            <a:ext cx="1112813" cy="111281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288" y="1281233"/>
            <a:ext cx="1335885" cy="1004768"/>
          </a:xfrm>
          <a:prstGeom prst="rect">
            <a:avLst/>
          </a:prstGeom>
        </p:spPr>
      </p:pic>
    </p:spTree>
    <p:custDataLst>
      <p:tags r:id="rId1"/>
    </p:custDataLst>
    <p:extLst>
      <p:ext uri="{BB962C8B-B14F-4D97-AF65-F5344CB8AC3E}">
        <p14:creationId xmlns:p14="http://schemas.microsoft.com/office/powerpoint/2010/main" val="274840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379643"/>
            <a:ext cx="1923627" cy="2384213"/>
          </a:xfrm>
        </p:spPr>
        <p:txBody>
          <a:bodyPr>
            <a:normAutofit/>
          </a:bodyPr>
          <a:lstStyle/>
          <a:p>
            <a:r>
              <a:rPr lang="en-US" dirty="0">
                <a:solidFill>
                  <a:srgbClr val="262087"/>
                </a:solidFill>
              </a:rPr>
              <a:t>Key Points About PPE</a:t>
            </a:r>
          </a:p>
        </p:txBody>
      </p:sp>
      <p:sp>
        <p:nvSpPr>
          <p:cNvPr id="13" name="Rectangle: Rounded Corners 12">
            <a:extLst>
              <a:ext uri="{FF2B5EF4-FFF2-40B4-BE49-F238E27FC236}">
                <a16:creationId xmlns:a16="http://schemas.microsoft.com/office/drawing/2014/main" id="{54D48A6F-08F4-4DCA-BDD0-ADA0152EE2E8}"/>
              </a:ext>
            </a:extLst>
          </p:cNvPr>
          <p:cNvSpPr/>
          <p:nvPr/>
        </p:nvSpPr>
        <p:spPr>
          <a:xfrm>
            <a:off x="1926029" y="239459"/>
            <a:ext cx="7012370" cy="990573"/>
          </a:xfrm>
          <a:prstGeom prst="roundRect">
            <a:avLst>
              <a:gd name="adj" fmla="val 10000"/>
            </a:avLst>
          </a:prstGeom>
          <a:solidFill>
            <a:schemeClr val="accent5"/>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4" name="Rectangle 13" descr="Warning">
            <a:extLst>
              <a:ext uri="{FF2B5EF4-FFF2-40B4-BE49-F238E27FC236}">
                <a16:creationId xmlns:a16="http://schemas.microsoft.com/office/drawing/2014/main" id="{A215BBF3-A255-43E6-9300-AA30CC6FE4C4}"/>
              </a:ext>
            </a:extLst>
          </p:cNvPr>
          <p:cNvSpPr/>
          <p:nvPr/>
        </p:nvSpPr>
        <p:spPr>
          <a:xfrm>
            <a:off x="2225677" y="489431"/>
            <a:ext cx="544815" cy="54481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38A28480-5CEB-4E0F-AC47-F8631BD0BDB9}"/>
              </a:ext>
            </a:extLst>
          </p:cNvPr>
          <p:cNvGrpSpPr/>
          <p:nvPr/>
        </p:nvGrpSpPr>
        <p:grpSpPr>
          <a:xfrm>
            <a:off x="3070140" y="239459"/>
            <a:ext cx="5868258" cy="990573"/>
            <a:chOff x="1144111" y="1954"/>
            <a:chExt cx="5868258" cy="990573"/>
          </a:xfrm>
        </p:grpSpPr>
        <p:sp>
          <p:nvSpPr>
            <p:cNvPr id="31" name="Rectangle 30">
              <a:extLst>
                <a:ext uri="{FF2B5EF4-FFF2-40B4-BE49-F238E27FC236}">
                  <a16:creationId xmlns:a16="http://schemas.microsoft.com/office/drawing/2014/main" id="{4CFC395B-506C-49F8-B28B-5DD7E88B743C}"/>
                </a:ext>
              </a:extLst>
            </p:cNvPr>
            <p:cNvSpPr/>
            <p:nvPr/>
          </p:nvSpPr>
          <p:spPr>
            <a:xfrm>
              <a:off x="1144111" y="1954"/>
              <a:ext cx="5868258" cy="99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32" name="TextBox 31">
              <a:extLst>
                <a:ext uri="{FF2B5EF4-FFF2-40B4-BE49-F238E27FC236}">
                  <a16:creationId xmlns:a16="http://schemas.microsoft.com/office/drawing/2014/main" id="{A7C4B1E7-AE9D-42A1-AA73-9E345B8F5253}"/>
                </a:ext>
              </a:extLst>
            </p:cNvPr>
            <p:cNvSpPr txBox="1"/>
            <p:nvPr/>
          </p:nvSpPr>
          <p:spPr>
            <a:xfrm>
              <a:off x="1144111" y="1954"/>
              <a:ext cx="5868258" cy="990573"/>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4836" tIns="104836" rIns="104836" bIns="104836" numCol="1" spcCol="1270" anchor="ctr" anchorCtr="0">
              <a:noAutofit/>
            </a:bodyPr>
            <a:lstStyle/>
            <a:p>
              <a:pPr marL="0" lvl="0" indent="0" algn="l" defTabSz="977900">
                <a:lnSpc>
                  <a:spcPct val="100000"/>
                </a:lnSpc>
                <a:spcBef>
                  <a:spcPct val="0"/>
                </a:spcBef>
                <a:spcAft>
                  <a:spcPct val="35000"/>
                </a:spcAft>
                <a:buNone/>
              </a:pPr>
              <a:r>
                <a:rPr lang="en-US" sz="2200" kern="1200" dirty="0"/>
                <a:t>Put on before potential incident</a:t>
              </a:r>
            </a:p>
          </p:txBody>
        </p:sp>
      </p:grpSp>
      <p:sp>
        <p:nvSpPr>
          <p:cNvPr id="16" name="Rectangle: Rounded Corners 15">
            <a:extLst>
              <a:ext uri="{FF2B5EF4-FFF2-40B4-BE49-F238E27FC236}">
                <a16:creationId xmlns:a16="http://schemas.microsoft.com/office/drawing/2014/main" id="{E24DEEF3-E4BE-44EB-95BB-E9C6C443349A}"/>
              </a:ext>
            </a:extLst>
          </p:cNvPr>
          <p:cNvSpPr/>
          <p:nvPr/>
        </p:nvSpPr>
        <p:spPr>
          <a:xfrm>
            <a:off x="1926029" y="1531861"/>
            <a:ext cx="7012370" cy="990573"/>
          </a:xfrm>
          <a:prstGeom prst="roundRect">
            <a:avLst>
              <a:gd name="adj" fmla="val 10000"/>
            </a:avLst>
          </a:prstGeom>
          <a:solidFill>
            <a:schemeClr val="accent6"/>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7" name="Rectangle 16" descr="No sign">
            <a:extLst>
              <a:ext uri="{FF2B5EF4-FFF2-40B4-BE49-F238E27FC236}">
                <a16:creationId xmlns:a16="http://schemas.microsoft.com/office/drawing/2014/main" id="{27378FD2-2E77-4E9C-BC25-0EEC6EF75A39}"/>
              </a:ext>
            </a:extLst>
          </p:cNvPr>
          <p:cNvSpPr/>
          <p:nvPr/>
        </p:nvSpPr>
        <p:spPr>
          <a:xfrm>
            <a:off x="2225677" y="1727647"/>
            <a:ext cx="544815" cy="544815"/>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8" name="Group 17">
            <a:extLst>
              <a:ext uri="{FF2B5EF4-FFF2-40B4-BE49-F238E27FC236}">
                <a16:creationId xmlns:a16="http://schemas.microsoft.com/office/drawing/2014/main" id="{256A597D-9386-402D-9870-C06218876478}"/>
              </a:ext>
            </a:extLst>
          </p:cNvPr>
          <p:cNvGrpSpPr/>
          <p:nvPr/>
        </p:nvGrpSpPr>
        <p:grpSpPr>
          <a:xfrm>
            <a:off x="3070140" y="1504768"/>
            <a:ext cx="5868258" cy="990573"/>
            <a:chOff x="1144111" y="1240170"/>
            <a:chExt cx="5868258" cy="990573"/>
          </a:xfrm>
        </p:grpSpPr>
        <p:sp>
          <p:nvSpPr>
            <p:cNvPr id="29" name="Rectangle 28">
              <a:extLst>
                <a:ext uri="{FF2B5EF4-FFF2-40B4-BE49-F238E27FC236}">
                  <a16:creationId xmlns:a16="http://schemas.microsoft.com/office/drawing/2014/main" id="{45DF4AF4-1C52-4D12-A8A4-EDCEB7277FF8}"/>
                </a:ext>
              </a:extLst>
            </p:cNvPr>
            <p:cNvSpPr/>
            <p:nvPr/>
          </p:nvSpPr>
          <p:spPr>
            <a:xfrm>
              <a:off x="1144111" y="1240170"/>
              <a:ext cx="5868258" cy="99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30" name="TextBox 29">
              <a:extLst>
                <a:ext uri="{FF2B5EF4-FFF2-40B4-BE49-F238E27FC236}">
                  <a16:creationId xmlns:a16="http://schemas.microsoft.com/office/drawing/2014/main" id="{DE37FE8B-3F28-4856-927D-E85E37B040F5}"/>
                </a:ext>
              </a:extLst>
            </p:cNvPr>
            <p:cNvSpPr txBox="1"/>
            <p:nvPr/>
          </p:nvSpPr>
          <p:spPr>
            <a:xfrm>
              <a:off x="1144111" y="1240170"/>
              <a:ext cx="5868258" cy="990573"/>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4836" tIns="104836" rIns="104836" bIns="104836" numCol="1" spcCol="1270" anchor="ctr" anchorCtr="0">
              <a:noAutofit/>
            </a:bodyPr>
            <a:lstStyle/>
            <a:p>
              <a:pPr marL="0" lvl="0" indent="0" algn="l" defTabSz="977900">
                <a:lnSpc>
                  <a:spcPct val="100000"/>
                </a:lnSpc>
                <a:spcBef>
                  <a:spcPct val="0"/>
                </a:spcBef>
                <a:spcAft>
                  <a:spcPct val="35000"/>
                </a:spcAft>
                <a:buNone/>
              </a:pPr>
              <a:r>
                <a:rPr lang="en-US" sz="2200" kern="1200" dirty="0"/>
                <a:t>Use carefully – don’t spread contamination, e.g. touching surfaces with contaminated gloves</a:t>
              </a:r>
            </a:p>
          </p:txBody>
        </p:sp>
      </p:grpSp>
      <p:sp>
        <p:nvSpPr>
          <p:cNvPr id="19" name="Rectangle: Rounded Corners 18">
            <a:extLst>
              <a:ext uri="{FF2B5EF4-FFF2-40B4-BE49-F238E27FC236}">
                <a16:creationId xmlns:a16="http://schemas.microsoft.com/office/drawing/2014/main" id="{71A2DD57-7B39-4EFC-B5CE-4D356E4365C4}"/>
              </a:ext>
            </a:extLst>
          </p:cNvPr>
          <p:cNvSpPr/>
          <p:nvPr/>
        </p:nvSpPr>
        <p:spPr>
          <a:xfrm>
            <a:off x="1926029" y="2742985"/>
            <a:ext cx="7012370" cy="990573"/>
          </a:xfrm>
          <a:prstGeom prst="roundRect">
            <a:avLst>
              <a:gd name="adj" fmla="val 10000"/>
            </a:avLst>
          </a:prstGeom>
          <a:solidFill>
            <a:schemeClr val="tx2"/>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0" name="Rectangle 19" descr="Irritant">
            <a:extLst>
              <a:ext uri="{FF2B5EF4-FFF2-40B4-BE49-F238E27FC236}">
                <a16:creationId xmlns:a16="http://schemas.microsoft.com/office/drawing/2014/main" id="{570FC640-0CB8-49B3-BA5F-C2C33DE24E05}"/>
              </a:ext>
            </a:extLst>
          </p:cNvPr>
          <p:cNvSpPr/>
          <p:nvPr/>
        </p:nvSpPr>
        <p:spPr>
          <a:xfrm>
            <a:off x="2225677" y="2965864"/>
            <a:ext cx="544815" cy="544815"/>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21" name="Group 20">
            <a:extLst>
              <a:ext uri="{FF2B5EF4-FFF2-40B4-BE49-F238E27FC236}">
                <a16:creationId xmlns:a16="http://schemas.microsoft.com/office/drawing/2014/main" id="{CF8899BB-F894-4AE6-8ACE-B3C871A709CD}"/>
              </a:ext>
            </a:extLst>
          </p:cNvPr>
          <p:cNvGrpSpPr/>
          <p:nvPr/>
        </p:nvGrpSpPr>
        <p:grpSpPr>
          <a:xfrm>
            <a:off x="3070140" y="2742985"/>
            <a:ext cx="5868258" cy="990573"/>
            <a:chOff x="1144111" y="2478387"/>
            <a:chExt cx="5868258" cy="990573"/>
          </a:xfrm>
        </p:grpSpPr>
        <p:sp>
          <p:nvSpPr>
            <p:cNvPr id="27" name="Rectangle 26">
              <a:extLst>
                <a:ext uri="{FF2B5EF4-FFF2-40B4-BE49-F238E27FC236}">
                  <a16:creationId xmlns:a16="http://schemas.microsoft.com/office/drawing/2014/main" id="{3CA39CE0-83AB-4E0E-AC3C-1F63135B801F}"/>
                </a:ext>
              </a:extLst>
            </p:cNvPr>
            <p:cNvSpPr/>
            <p:nvPr/>
          </p:nvSpPr>
          <p:spPr>
            <a:xfrm>
              <a:off x="1144111" y="2478387"/>
              <a:ext cx="5868258" cy="99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28" name="TextBox 27">
              <a:extLst>
                <a:ext uri="{FF2B5EF4-FFF2-40B4-BE49-F238E27FC236}">
                  <a16:creationId xmlns:a16="http://schemas.microsoft.com/office/drawing/2014/main" id="{3E1E9BAA-D68F-431B-B7C7-B1843CBFEFFB}"/>
                </a:ext>
              </a:extLst>
            </p:cNvPr>
            <p:cNvSpPr txBox="1"/>
            <p:nvPr/>
          </p:nvSpPr>
          <p:spPr>
            <a:xfrm>
              <a:off x="1144111" y="2478387"/>
              <a:ext cx="5868258" cy="990573"/>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4836" tIns="104836" rIns="104836" bIns="104836" numCol="1" spcCol="1270" anchor="ctr" anchorCtr="0">
              <a:noAutofit/>
            </a:bodyPr>
            <a:lstStyle/>
            <a:p>
              <a:pPr marL="0" lvl="0" indent="0" algn="l" defTabSz="977900">
                <a:lnSpc>
                  <a:spcPct val="100000"/>
                </a:lnSpc>
                <a:spcBef>
                  <a:spcPct val="0"/>
                </a:spcBef>
                <a:spcAft>
                  <a:spcPct val="35000"/>
                </a:spcAft>
                <a:buNone/>
              </a:pPr>
              <a:r>
                <a:rPr lang="en-US" sz="2200" kern="1200" dirty="0"/>
                <a:t>Remove and discard carefully; contaminated PPE is a source of exposure to you</a:t>
              </a:r>
            </a:p>
          </p:txBody>
        </p:sp>
      </p:grpSp>
      <p:sp>
        <p:nvSpPr>
          <p:cNvPr id="22" name="Rectangle: Rounded Corners 21">
            <a:extLst>
              <a:ext uri="{FF2B5EF4-FFF2-40B4-BE49-F238E27FC236}">
                <a16:creationId xmlns:a16="http://schemas.microsoft.com/office/drawing/2014/main" id="{0807C27F-AD8A-47EE-A82D-4DF4F2496A56}"/>
              </a:ext>
            </a:extLst>
          </p:cNvPr>
          <p:cNvSpPr/>
          <p:nvPr/>
        </p:nvSpPr>
        <p:spPr>
          <a:xfrm>
            <a:off x="1926029" y="3981201"/>
            <a:ext cx="7012370" cy="990573"/>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3" name="Rectangle 22" descr="Sink">
            <a:extLst>
              <a:ext uri="{FF2B5EF4-FFF2-40B4-BE49-F238E27FC236}">
                <a16:creationId xmlns:a16="http://schemas.microsoft.com/office/drawing/2014/main" id="{091C626D-BB6E-4122-8AD9-26BADBE88702}"/>
              </a:ext>
            </a:extLst>
          </p:cNvPr>
          <p:cNvSpPr/>
          <p:nvPr/>
        </p:nvSpPr>
        <p:spPr>
          <a:xfrm>
            <a:off x="2225677" y="4204080"/>
            <a:ext cx="544815" cy="544815"/>
          </a:xfrm>
          <a:prstGeom prst="rect">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24" name="Group 23">
            <a:extLst>
              <a:ext uri="{FF2B5EF4-FFF2-40B4-BE49-F238E27FC236}">
                <a16:creationId xmlns:a16="http://schemas.microsoft.com/office/drawing/2014/main" id="{1AB389C8-D4A9-4D3F-BEAD-0761D9E36653}"/>
              </a:ext>
            </a:extLst>
          </p:cNvPr>
          <p:cNvGrpSpPr/>
          <p:nvPr/>
        </p:nvGrpSpPr>
        <p:grpSpPr>
          <a:xfrm>
            <a:off x="3070140" y="3981201"/>
            <a:ext cx="5868258" cy="990573"/>
            <a:chOff x="1144111" y="3716603"/>
            <a:chExt cx="5868258" cy="990573"/>
          </a:xfrm>
        </p:grpSpPr>
        <p:sp>
          <p:nvSpPr>
            <p:cNvPr id="25" name="Rectangle 24">
              <a:extLst>
                <a:ext uri="{FF2B5EF4-FFF2-40B4-BE49-F238E27FC236}">
                  <a16:creationId xmlns:a16="http://schemas.microsoft.com/office/drawing/2014/main" id="{623FCF55-A7B3-4613-9773-E9DC3C096C3E}"/>
                </a:ext>
              </a:extLst>
            </p:cNvPr>
            <p:cNvSpPr/>
            <p:nvPr/>
          </p:nvSpPr>
          <p:spPr>
            <a:xfrm>
              <a:off x="1144111" y="3716603"/>
              <a:ext cx="5868258" cy="990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26" name="TextBox 25">
              <a:extLst>
                <a:ext uri="{FF2B5EF4-FFF2-40B4-BE49-F238E27FC236}">
                  <a16:creationId xmlns:a16="http://schemas.microsoft.com/office/drawing/2014/main" id="{8595A627-2E4D-4B0A-88D1-2C32D07357AA}"/>
                </a:ext>
              </a:extLst>
            </p:cNvPr>
            <p:cNvSpPr txBox="1"/>
            <p:nvPr/>
          </p:nvSpPr>
          <p:spPr>
            <a:xfrm>
              <a:off x="1144111" y="3716603"/>
              <a:ext cx="5868258" cy="990573"/>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4836" tIns="104836" rIns="104836" bIns="104836" numCol="1" spcCol="1270" anchor="ctr" anchorCtr="0">
              <a:noAutofit/>
            </a:bodyPr>
            <a:lstStyle/>
            <a:p>
              <a:pPr marL="0" lvl="0" indent="0" algn="l" defTabSz="977900">
                <a:lnSpc>
                  <a:spcPct val="100000"/>
                </a:lnSpc>
                <a:spcBef>
                  <a:spcPct val="0"/>
                </a:spcBef>
                <a:spcAft>
                  <a:spcPct val="35000"/>
                </a:spcAft>
                <a:buNone/>
              </a:pPr>
              <a:r>
                <a:rPr lang="en-US" sz="2200" kern="1200" dirty="0"/>
                <a:t>Immediately wash your hands and/or body parts as applicable to your situation</a:t>
              </a:r>
            </a:p>
          </p:txBody>
        </p:sp>
      </p:grpSp>
    </p:spTree>
    <p:custDataLst>
      <p:tags r:id="rId1"/>
    </p:custDataLst>
    <p:extLst>
      <p:ext uri="{BB962C8B-B14F-4D97-AF65-F5344CB8AC3E}">
        <p14:creationId xmlns:p14="http://schemas.microsoft.com/office/powerpoint/2010/main" val="119270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solidFill>
                <a:srgbClr val="262087"/>
              </a:solidFill>
            </a:endParaRPr>
          </a:p>
        </p:txBody>
      </p:sp>
      <p:sp>
        <p:nvSpPr>
          <p:cNvPr id="3" name="Text Placeholder 2"/>
          <p:cNvSpPr>
            <a:spLocks noGrp="1"/>
          </p:cNvSpPr>
          <p:nvPr>
            <p:ph type="body" sz="quarter" idx="14"/>
          </p:nvPr>
        </p:nvSpPr>
        <p:spPr>
          <a:xfrm>
            <a:off x="672115" y="1164178"/>
            <a:ext cx="8122751" cy="2512779"/>
          </a:xfrm>
        </p:spPr>
        <p:txBody>
          <a:bodyPr>
            <a:normAutofit/>
          </a:bodyPr>
          <a:lstStyle/>
          <a:p>
            <a:pPr marL="0" indent="0" algn="ctr">
              <a:buNone/>
            </a:pPr>
            <a:r>
              <a:rPr lang="en-US" sz="4800" dirty="0">
                <a:solidFill>
                  <a:srgbClr val="262087"/>
                </a:solidFill>
                <a:latin typeface="Lato Black" panose="020F0A02020204030203" pitchFamily="34" charset="0"/>
              </a:rPr>
              <a:t>How to Safely Put on, Use, and Remove PPE</a:t>
            </a:r>
          </a:p>
        </p:txBody>
      </p:sp>
    </p:spTree>
    <p:custDataLst>
      <p:tags r:id="rId1"/>
    </p:custDataLst>
    <p:extLst>
      <p:ext uri="{BB962C8B-B14F-4D97-AF65-F5344CB8AC3E}">
        <p14:creationId xmlns:p14="http://schemas.microsoft.com/office/powerpoint/2010/main" val="3400326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73564"/>
            <a:ext cx="9144000" cy="921657"/>
          </a:xfrm>
        </p:spPr>
        <p:txBody>
          <a:bodyPr>
            <a:normAutofit lnSpcReduction="10000"/>
          </a:bodyPr>
          <a:lstStyle/>
          <a:p>
            <a:r>
              <a:rPr lang="en-US" sz="2800" dirty="0">
                <a:solidFill>
                  <a:srgbClr val="262087"/>
                </a:solidFill>
              </a:rPr>
              <a:t>Putting on Surgical Mask or </a:t>
            </a:r>
            <a:br>
              <a:rPr lang="en-US" sz="2800" dirty="0">
                <a:solidFill>
                  <a:srgbClr val="262087"/>
                </a:solidFill>
              </a:rPr>
            </a:br>
            <a:r>
              <a:rPr lang="en-US" sz="2800" dirty="0">
                <a:solidFill>
                  <a:srgbClr val="262087"/>
                </a:solidFill>
              </a:rPr>
              <a:t>Cloth Face Covering Correctly </a:t>
            </a:r>
          </a:p>
        </p:txBody>
      </p:sp>
      <p:sp>
        <p:nvSpPr>
          <p:cNvPr id="3" name="Text Placeholder 2"/>
          <p:cNvSpPr>
            <a:spLocks noGrp="1"/>
          </p:cNvSpPr>
          <p:nvPr>
            <p:ph type="body" sz="quarter" idx="14"/>
          </p:nvPr>
        </p:nvSpPr>
        <p:spPr>
          <a:xfrm>
            <a:off x="4341707" y="1083733"/>
            <a:ext cx="4379559" cy="3807878"/>
          </a:xfrm>
        </p:spPr>
        <p:txBody>
          <a:bodyPr>
            <a:normAutofit fontScale="85000" lnSpcReduction="10000"/>
          </a:bodyPr>
          <a:lstStyle/>
          <a:p>
            <a:r>
              <a:rPr lang="en-US" b="0" dirty="0"/>
              <a:t>Wash your hands before putting on your surgical mask or cloth face covering</a:t>
            </a:r>
          </a:p>
          <a:p>
            <a:r>
              <a:rPr lang="en-US" b="0" dirty="0"/>
              <a:t>Put it over your nose and mouth and secure it under your chin</a:t>
            </a:r>
          </a:p>
          <a:p>
            <a:r>
              <a:rPr lang="en-US" b="0" dirty="0"/>
              <a:t>Try to fit it snugly against the sides of your face</a:t>
            </a:r>
          </a:p>
          <a:p>
            <a:r>
              <a:rPr lang="en-US" b="0" dirty="0"/>
              <a:t>Make sure you can breathe easily</a:t>
            </a:r>
          </a:p>
          <a:p>
            <a:endParaRPr lang="en-US" dirty="0"/>
          </a:p>
        </p:txBody>
      </p:sp>
      <p:pic>
        <p:nvPicPr>
          <p:cNvPr id="4" name="Picture 3"/>
          <p:cNvPicPr>
            <a:picLocks noChangeAspect="1"/>
          </p:cNvPicPr>
          <p:nvPr/>
        </p:nvPicPr>
        <p:blipFill>
          <a:blip r:embed="rId3"/>
          <a:stretch>
            <a:fillRect/>
          </a:stretch>
        </p:blipFill>
        <p:spPr>
          <a:xfrm>
            <a:off x="394917" y="1263535"/>
            <a:ext cx="3898690" cy="2884744"/>
          </a:xfrm>
          <a:prstGeom prst="rect">
            <a:avLst/>
          </a:prstGeom>
        </p:spPr>
      </p:pic>
    </p:spTree>
    <p:custDataLst>
      <p:tags r:id="rId1"/>
    </p:custDataLst>
    <p:extLst>
      <p:ext uri="{BB962C8B-B14F-4D97-AF65-F5344CB8AC3E}">
        <p14:creationId xmlns:p14="http://schemas.microsoft.com/office/powerpoint/2010/main" val="264423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0595" y="913334"/>
            <a:ext cx="2006843" cy="2682353"/>
          </a:xfrm>
          <a:solidFill>
            <a:srgbClr val="009939"/>
          </a:solidFill>
        </p:spPr>
        <p:txBody>
          <a:bodyPr anchor="ctr">
            <a:normAutofit/>
          </a:bodyPr>
          <a:lstStyle/>
          <a:p>
            <a:pPr marL="0" lvl="1" indent="-111" algn="ctr">
              <a:lnSpc>
                <a:spcPct val="100000"/>
              </a:lnSpc>
              <a:spcAft>
                <a:spcPts val="3000"/>
              </a:spcAft>
            </a:pPr>
            <a:r>
              <a:rPr lang="en-US" sz="2000" cap="all" dirty="0">
                <a:solidFill>
                  <a:srgbClr val="FFFFFF"/>
                </a:solidFill>
                <a:latin typeface="Lato Black" panose="020F0A02020204030203" pitchFamily="34" charset="0"/>
                <a:ea typeface="+mj-ea"/>
                <a:cs typeface="+mj-cs"/>
              </a:rPr>
              <a:t>Actions to avoid</a:t>
            </a:r>
            <a:endParaRPr lang="en-US" sz="2000" b="0" dirty="0">
              <a:solidFill>
                <a:prstClr val="black"/>
              </a:solidFill>
              <a:latin typeface="Lato Black" panose="020F0A02020204030203" pitchFamily="34" charset="0"/>
            </a:endParaRPr>
          </a:p>
        </p:txBody>
      </p:sp>
      <p:pic>
        <p:nvPicPr>
          <p:cNvPr id="2" name="Picture 1"/>
          <p:cNvPicPr>
            <a:picLocks noChangeAspect="1"/>
          </p:cNvPicPr>
          <p:nvPr/>
        </p:nvPicPr>
        <p:blipFill>
          <a:blip r:embed="rId3"/>
          <a:stretch>
            <a:fillRect/>
          </a:stretch>
        </p:blipFill>
        <p:spPr>
          <a:xfrm>
            <a:off x="2778548" y="1062295"/>
            <a:ext cx="5706450" cy="2384430"/>
          </a:xfrm>
          <a:prstGeom prst="rect">
            <a:avLst/>
          </a:prstGeom>
          <a:ln w="28575">
            <a:solidFill>
              <a:schemeClr val="tx1"/>
            </a:solidFill>
          </a:ln>
        </p:spPr>
      </p:pic>
      <p:pic>
        <p:nvPicPr>
          <p:cNvPr id="5" name="Picture 2">
            <a:extLst>
              <a:ext uri="{FF2B5EF4-FFF2-40B4-BE49-F238E27FC236}">
                <a16:creationId xmlns:a16="http://schemas.microsoft.com/office/drawing/2014/main" id="{4969A9A1-8267-4223-AFD7-9782674439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834" t="90787" b="2223"/>
          <a:stretch/>
        </p:blipFill>
        <p:spPr bwMode="auto">
          <a:xfrm>
            <a:off x="5927598" y="3935415"/>
            <a:ext cx="2686050" cy="4794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032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09193"/>
            <a:ext cx="9144000" cy="921657"/>
          </a:xfrm>
        </p:spPr>
        <p:txBody>
          <a:bodyPr>
            <a:normAutofit lnSpcReduction="10000"/>
          </a:bodyPr>
          <a:lstStyle/>
          <a:p>
            <a:r>
              <a:rPr lang="en-US" sz="2800" dirty="0">
                <a:solidFill>
                  <a:srgbClr val="262087"/>
                </a:solidFill>
              </a:rPr>
              <a:t>Taking Off Surgical Mask or </a:t>
            </a:r>
            <a:br>
              <a:rPr lang="en-US" sz="2800" dirty="0">
                <a:solidFill>
                  <a:srgbClr val="262087"/>
                </a:solidFill>
              </a:rPr>
            </a:br>
            <a:r>
              <a:rPr lang="en-US" sz="2800" dirty="0">
                <a:solidFill>
                  <a:srgbClr val="262087"/>
                </a:solidFill>
              </a:rPr>
              <a:t>Cloth Face Covering Correctly </a:t>
            </a:r>
          </a:p>
        </p:txBody>
      </p:sp>
      <p:sp>
        <p:nvSpPr>
          <p:cNvPr id="3" name="Text Placeholder 2"/>
          <p:cNvSpPr>
            <a:spLocks noGrp="1"/>
          </p:cNvSpPr>
          <p:nvPr>
            <p:ph type="body" sz="quarter" idx="14"/>
          </p:nvPr>
        </p:nvSpPr>
        <p:spPr>
          <a:xfrm>
            <a:off x="3847253" y="1158240"/>
            <a:ext cx="5113867" cy="3793067"/>
          </a:xfrm>
        </p:spPr>
        <p:txBody>
          <a:bodyPr>
            <a:noAutofit/>
          </a:bodyPr>
          <a:lstStyle/>
          <a:p>
            <a:r>
              <a:rPr lang="en-US" sz="1500" b="0" dirty="0"/>
              <a:t>Untie the strings behind your head or stretch </a:t>
            </a:r>
            <a:br>
              <a:rPr lang="en-US" sz="1500" b="0" dirty="0"/>
            </a:br>
            <a:r>
              <a:rPr lang="en-US" sz="1500" b="0" dirty="0"/>
              <a:t>the ear loops</a:t>
            </a:r>
          </a:p>
          <a:p>
            <a:r>
              <a:rPr lang="en-US" sz="1500" b="0" dirty="0"/>
              <a:t>Handle only by the ear loops or ties</a:t>
            </a:r>
          </a:p>
          <a:p>
            <a:r>
              <a:rPr lang="en-US" sz="1500" b="0" dirty="0"/>
              <a:t>Fold outside corners together</a:t>
            </a:r>
          </a:p>
          <a:p>
            <a:r>
              <a:rPr lang="en-US" sz="1500" b="0" dirty="0"/>
              <a:t>Place washable cloth face covering in the washing machine</a:t>
            </a:r>
          </a:p>
          <a:p>
            <a:r>
              <a:rPr lang="en-US" sz="1500" b="0" dirty="0"/>
              <a:t>Place disposable surgical mask in waste container</a:t>
            </a:r>
          </a:p>
          <a:p>
            <a:r>
              <a:rPr lang="en-US" sz="1500" b="0" dirty="0"/>
              <a:t>Be careful not to touch your eyes, nose, and mouth when removing</a:t>
            </a:r>
          </a:p>
          <a:p>
            <a:r>
              <a:rPr lang="en-US" sz="1500" b="0" dirty="0"/>
              <a:t>Wash hands immediately after removing</a:t>
            </a:r>
          </a:p>
        </p:txBody>
      </p:sp>
      <p:pic>
        <p:nvPicPr>
          <p:cNvPr id="5" name="Picture 4"/>
          <p:cNvPicPr>
            <a:picLocks noChangeAspect="1"/>
          </p:cNvPicPr>
          <p:nvPr/>
        </p:nvPicPr>
        <p:blipFill>
          <a:blip r:embed="rId3"/>
          <a:stretch>
            <a:fillRect/>
          </a:stretch>
        </p:blipFill>
        <p:spPr>
          <a:xfrm>
            <a:off x="670956" y="1463040"/>
            <a:ext cx="3105245" cy="3110438"/>
          </a:xfrm>
          <a:prstGeom prst="rect">
            <a:avLst/>
          </a:prstGeom>
        </p:spPr>
      </p:pic>
    </p:spTree>
    <p:custDataLst>
      <p:tags r:id="rId1"/>
    </p:custDataLst>
    <p:extLst>
      <p:ext uri="{BB962C8B-B14F-4D97-AF65-F5344CB8AC3E}">
        <p14:creationId xmlns:p14="http://schemas.microsoft.com/office/powerpoint/2010/main" val="411115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C4DEC-045D-4698-9FB7-D2D7F935FB97}"/>
              </a:ext>
            </a:extLst>
          </p:cNvPr>
          <p:cNvSpPr>
            <a:spLocks noGrp="1"/>
          </p:cNvSpPr>
          <p:nvPr>
            <p:ph type="body" sz="quarter" idx="13"/>
          </p:nvPr>
        </p:nvSpPr>
        <p:spPr>
          <a:xfrm>
            <a:off x="0" y="163862"/>
            <a:ext cx="9144000" cy="921657"/>
          </a:xfrm>
        </p:spPr>
        <p:txBody>
          <a:bodyPr>
            <a:normAutofit fontScale="92500" lnSpcReduction="20000"/>
          </a:bodyPr>
          <a:lstStyle/>
          <a:p>
            <a:r>
              <a:rPr lang="en-US" dirty="0">
                <a:solidFill>
                  <a:srgbClr val="262087"/>
                </a:solidFill>
              </a:rPr>
              <a:t>How to Store Surgical Mask or Cloth Face Covering for Reuse</a:t>
            </a:r>
          </a:p>
        </p:txBody>
      </p:sp>
      <p:sp>
        <p:nvSpPr>
          <p:cNvPr id="4" name="Rectangle 3"/>
          <p:cNvSpPr/>
          <p:nvPr/>
        </p:nvSpPr>
        <p:spPr>
          <a:xfrm>
            <a:off x="101599" y="1733726"/>
            <a:ext cx="3847253" cy="2399247"/>
          </a:xfrm>
          <a:prstGeom prst="rect">
            <a:avLst/>
          </a:prstGeom>
        </p:spPr>
        <p:txBody>
          <a:bodyPr wrap="square">
            <a:spAutoFit/>
          </a:bodyPr>
          <a:lstStyle/>
          <a:p>
            <a:pPr marL="347472" indent="-347472">
              <a:lnSpc>
                <a:spcPct val="130000"/>
              </a:lnSpc>
              <a:spcAft>
                <a:spcPts val="439"/>
              </a:spcAft>
              <a:buFont typeface="Arial" panose="020B0604020202020204" pitchFamily="34" charset="0"/>
              <a:buChar char="•"/>
            </a:pPr>
            <a:r>
              <a:rPr lang="en-US" sz="1600" dirty="0">
                <a:latin typeface="Lato" panose="020F0502020204030203" pitchFamily="34" charset="0"/>
              </a:rPr>
              <a:t>Do not place your cloth face covering in your pocket for later use</a:t>
            </a:r>
          </a:p>
          <a:p>
            <a:pPr marL="347472" indent="-347472">
              <a:lnSpc>
                <a:spcPct val="130000"/>
              </a:lnSpc>
              <a:spcAft>
                <a:spcPts val="439"/>
              </a:spcAft>
              <a:buFont typeface="Arial" panose="020B0604020202020204" pitchFamily="34" charset="0"/>
              <a:buChar char="•"/>
            </a:pPr>
            <a:r>
              <a:rPr lang="en-US" sz="1600" dirty="0">
                <a:latin typeface="Lato" panose="020F0502020204030203" pitchFamily="34" charset="0"/>
              </a:rPr>
              <a:t>Carefully fold the cloth face covering so the contaminated outside is folded inward and against itself</a:t>
            </a:r>
          </a:p>
          <a:p>
            <a:pPr marL="347472" indent="-347472">
              <a:lnSpc>
                <a:spcPct val="130000"/>
              </a:lnSpc>
              <a:spcAft>
                <a:spcPts val="439"/>
              </a:spcAft>
              <a:buFont typeface="Arial" panose="020B0604020202020204" pitchFamily="34" charset="0"/>
              <a:buChar char="•"/>
            </a:pPr>
            <a:r>
              <a:rPr lang="en-US" sz="1600" dirty="0">
                <a:latin typeface="Lato" panose="020F0502020204030203" pitchFamily="34" charset="0"/>
              </a:rPr>
              <a:t>Place it in a paper bag and wash your hands</a:t>
            </a:r>
          </a:p>
        </p:txBody>
      </p:sp>
      <p:pic>
        <p:nvPicPr>
          <p:cNvPr id="6" name="Picture 5"/>
          <p:cNvPicPr>
            <a:picLocks noChangeAspect="1"/>
          </p:cNvPicPr>
          <p:nvPr/>
        </p:nvPicPr>
        <p:blipFill>
          <a:blip r:embed="rId3"/>
          <a:stretch>
            <a:fillRect/>
          </a:stretch>
        </p:blipFill>
        <p:spPr>
          <a:xfrm>
            <a:off x="3999662" y="1517226"/>
            <a:ext cx="4640531" cy="2832249"/>
          </a:xfrm>
          <a:prstGeom prst="rect">
            <a:avLst/>
          </a:prstGeom>
        </p:spPr>
      </p:pic>
    </p:spTree>
    <p:custDataLst>
      <p:tags r:id="rId1"/>
    </p:custDataLst>
    <p:extLst>
      <p:ext uri="{BB962C8B-B14F-4D97-AF65-F5344CB8AC3E}">
        <p14:creationId xmlns:p14="http://schemas.microsoft.com/office/powerpoint/2010/main" val="3615106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9D906-080A-453D-8BF2-58B6D8B420E3}"/>
              </a:ext>
            </a:extLst>
          </p:cNvPr>
          <p:cNvSpPr>
            <a:spLocks noGrp="1"/>
          </p:cNvSpPr>
          <p:nvPr>
            <p:ph type="body" sz="quarter" idx="13"/>
          </p:nvPr>
        </p:nvSpPr>
        <p:spPr>
          <a:xfrm>
            <a:off x="0" y="162559"/>
            <a:ext cx="9144000" cy="921657"/>
          </a:xfrm>
        </p:spPr>
        <p:txBody>
          <a:bodyPr>
            <a:normAutofit fontScale="92500" lnSpcReduction="20000"/>
          </a:bodyPr>
          <a:lstStyle/>
          <a:p>
            <a:r>
              <a:rPr lang="en-US" dirty="0">
                <a:solidFill>
                  <a:srgbClr val="262087"/>
                </a:solidFill>
              </a:rPr>
              <a:t>Reusing Surgical Face Mask or</a:t>
            </a:r>
            <a:br>
              <a:rPr lang="en-US" dirty="0">
                <a:solidFill>
                  <a:srgbClr val="262087"/>
                </a:solidFill>
              </a:rPr>
            </a:br>
            <a:r>
              <a:rPr lang="en-US" dirty="0">
                <a:solidFill>
                  <a:srgbClr val="262087"/>
                </a:solidFill>
              </a:rPr>
              <a:t> Cloth Face Covering</a:t>
            </a:r>
          </a:p>
        </p:txBody>
      </p:sp>
      <p:sp>
        <p:nvSpPr>
          <p:cNvPr id="4" name="Rectangle 3"/>
          <p:cNvSpPr/>
          <p:nvPr/>
        </p:nvSpPr>
        <p:spPr>
          <a:xfrm>
            <a:off x="391386" y="1275383"/>
            <a:ext cx="4180614" cy="3410806"/>
          </a:xfrm>
          <a:prstGeom prst="rect">
            <a:avLst/>
          </a:prstGeom>
        </p:spPr>
        <p:txBody>
          <a:bodyPr wrap="square">
            <a:spAutoFit/>
          </a:bodyPr>
          <a:lstStyle/>
          <a:p>
            <a:pPr marL="347472" indent="-310896">
              <a:lnSpc>
                <a:spcPct val="130000"/>
              </a:lnSpc>
              <a:spcAft>
                <a:spcPts val="439"/>
              </a:spcAft>
            </a:pPr>
            <a:r>
              <a:rPr lang="en-US" sz="1600" dirty="0">
                <a:latin typeface="Lato" panose="020F0502020204030203" pitchFamily="34" charset="0"/>
              </a:rPr>
              <a:t>When putting surgical mask or cloth facial covering back on:</a:t>
            </a:r>
          </a:p>
          <a:p>
            <a:pPr marL="347472" indent="-310896">
              <a:lnSpc>
                <a:spcPct val="130000"/>
              </a:lnSpc>
              <a:spcAft>
                <a:spcPts val="439"/>
              </a:spcAft>
              <a:buFont typeface="Arial" panose="020B0604020202020204" pitchFamily="34" charset="0"/>
              <a:buChar char="•"/>
            </a:pPr>
            <a:r>
              <a:rPr lang="en-US" sz="1600" dirty="0">
                <a:latin typeface="Lato" panose="020F0502020204030203" pitchFamily="34" charset="0"/>
              </a:rPr>
              <a:t>Perform hand hygiene before putting surgical mask or cloth facial covering back on</a:t>
            </a:r>
          </a:p>
          <a:p>
            <a:pPr marL="347472" indent="-310896">
              <a:lnSpc>
                <a:spcPct val="130000"/>
              </a:lnSpc>
              <a:spcAft>
                <a:spcPts val="439"/>
              </a:spcAft>
              <a:buFont typeface="Arial" panose="020B0604020202020204" pitchFamily="34" charset="0"/>
              <a:buChar char="•"/>
            </a:pPr>
            <a:r>
              <a:rPr lang="en-US" sz="1600" dirty="0">
                <a:latin typeface="Lato" panose="020F0502020204030203" pitchFamily="34" charset="0"/>
              </a:rPr>
              <a:t>Be sure to grasp the surgical mask or cloth facial covering by the ear loops or strings</a:t>
            </a:r>
          </a:p>
          <a:p>
            <a:pPr marL="347472" indent="-310896">
              <a:lnSpc>
                <a:spcPct val="130000"/>
              </a:lnSpc>
              <a:spcAft>
                <a:spcPts val="439"/>
              </a:spcAft>
              <a:buFont typeface="Arial" panose="020B0604020202020204" pitchFamily="34" charset="0"/>
              <a:buChar char="•"/>
            </a:pPr>
            <a:r>
              <a:rPr lang="en-US" sz="1600" dirty="0">
                <a:latin typeface="Lato" panose="020F0502020204030203" pitchFamily="34" charset="0"/>
              </a:rPr>
              <a:t>Perform hand hygiene after putting surgical mask or cloth facial covering on</a:t>
            </a:r>
          </a:p>
        </p:txBody>
      </p:sp>
      <p:pic>
        <p:nvPicPr>
          <p:cNvPr id="5" name="Picture 4"/>
          <p:cNvPicPr>
            <a:picLocks noChangeAspect="1"/>
          </p:cNvPicPr>
          <p:nvPr/>
        </p:nvPicPr>
        <p:blipFill>
          <a:blip r:embed="rId3"/>
          <a:stretch>
            <a:fillRect/>
          </a:stretch>
        </p:blipFill>
        <p:spPr>
          <a:xfrm>
            <a:off x="4867775" y="1681404"/>
            <a:ext cx="3266893" cy="2598764"/>
          </a:xfrm>
          <a:prstGeom prst="rect">
            <a:avLst/>
          </a:prstGeom>
        </p:spPr>
      </p:pic>
    </p:spTree>
    <p:custDataLst>
      <p:tags r:id="rId1"/>
    </p:custDataLst>
    <p:extLst>
      <p:ext uri="{BB962C8B-B14F-4D97-AF65-F5344CB8AC3E}">
        <p14:creationId xmlns:p14="http://schemas.microsoft.com/office/powerpoint/2010/main" val="79607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11017" y="1408733"/>
            <a:ext cx="1524000" cy="2213698"/>
          </a:xfrm>
          <a:solidFill>
            <a:srgbClr val="33339D"/>
          </a:solidFill>
        </p:spPr>
        <p:txBody>
          <a:bodyPr anchor="ctr">
            <a:normAutofit/>
          </a:bodyPr>
          <a:lstStyle/>
          <a:p>
            <a:pPr marL="0" lvl="1" indent="-111" algn="ctr">
              <a:lnSpc>
                <a:spcPct val="100000"/>
              </a:lnSpc>
              <a:spcAft>
                <a:spcPts val="3000"/>
              </a:spcAft>
            </a:pPr>
            <a:r>
              <a:rPr lang="en-US" sz="2000" dirty="0">
                <a:solidFill>
                  <a:srgbClr val="FFFFFF"/>
                </a:solidFill>
                <a:latin typeface="Lato Black" panose="020F0A02020204030203" pitchFamily="34" charset="0"/>
                <a:ea typeface="+mj-ea"/>
                <a:cs typeface="+mj-cs"/>
              </a:rPr>
              <a:t>How to Wash Cloth Face Covering</a:t>
            </a:r>
            <a:endParaRPr lang="en-US" sz="2000" b="0" dirty="0">
              <a:solidFill>
                <a:prstClr val="black"/>
              </a:solidFill>
              <a:latin typeface="Lato Black" panose="020F0A02020204030203" pitchFamily="34" charset="0"/>
            </a:endParaRPr>
          </a:p>
        </p:txBody>
      </p:sp>
      <p:sp>
        <p:nvSpPr>
          <p:cNvPr id="4" name="Rectangle 3"/>
          <p:cNvSpPr/>
          <p:nvPr/>
        </p:nvSpPr>
        <p:spPr>
          <a:xfrm>
            <a:off x="1735017" y="348345"/>
            <a:ext cx="7209691" cy="4475264"/>
          </a:xfrm>
          <a:prstGeom prst="rect">
            <a:avLst/>
          </a:prstGeom>
        </p:spPr>
        <p:txBody>
          <a:bodyPr wrap="square">
            <a:spAutoFit/>
          </a:bodyPr>
          <a:lstStyle/>
          <a:p>
            <a:pPr lvl="0" defTabSz="457200">
              <a:lnSpc>
                <a:spcPct val="130000"/>
              </a:lnSpc>
              <a:spcAft>
                <a:spcPts val="439"/>
              </a:spcAft>
              <a:buClr>
                <a:srgbClr val="4590B8"/>
              </a:buClr>
              <a:buSzPct val="92000"/>
            </a:pPr>
            <a:r>
              <a:rPr lang="en-US" sz="1100" b="1" dirty="0">
                <a:solidFill>
                  <a:srgbClr val="3D3D3D"/>
                </a:solidFill>
                <a:latin typeface="Lato" panose="020F0502020204030203" pitchFamily="34" charset="0"/>
              </a:rPr>
              <a:t>Washing machine </a:t>
            </a:r>
            <a:endParaRPr lang="en-US" sz="1100" dirty="0">
              <a:solidFill>
                <a:srgbClr val="3D3D3D"/>
              </a:solidFill>
              <a:latin typeface="Lato" panose="020F0502020204030203" pitchFamily="34" charset="0"/>
            </a:endParaRP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You can include your cloth face covering with your regular laundry</a:t>
            </a: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Use regular laundry detergent and the warmest appropriate water setting for the cloth used to make the face covering</a:t>
            </a:r>
          </a:p>
          <a:p>
            <a:pPr lvl="0" defTabSz="457200">
              <a:lnSpc>
                <a:spcPct val="130000"/>
              </a:lnSpc>
              <a:spcAft>
                <a:spcPts val="439"/>
              </a:spcAft>
              <a:buClr>
                <a:srgbClr val="4590B8"/>
              </a:buClr>
              <a:buSzPct val="92000"/>
            </a:pPr>
            <a:r>
              <a:rPr lang="en-US" sz="1100" b="1" dirty="0">
                <a:solidFill>
                  <a:srgbClr val="3D3D3D"/>
                </a:solidFill>
                <a:latin typeface="Lato" panose="020F0502020204030203" pitchFamily="34" charset="0"/>
              </a:rPr>
              <a:t>Washing by hand</a:t>
            </a:r>
            <a:endParaRPr lang="en-US" sz="1100" dirty="0">
              <a:solidFill>
                <a:srgbClr val="3D3D3D"/>
              </a:solidFill>
              <a:latin typeface="Lato" panose="020F0502020204030203" pitchFamily="34" charset="0"/>
            </a:endParaRP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Prepare a bleach solution by mixing: </a:t>
            </a:r>
          </a:p>
          <a:p>
            <a:pPr marL="900000" lvl="2" indent="-270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5 tablespoons (1/3rd cup) household bleach per gallon of room temperature water or</a:t>
            </a:r>
          </a:p>
          <a:p>
            <a:pPr marL="900000" lvl="2" indent="-270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4 teaspoons household bleach per quart of room temperature water</a:t>
            </a: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Check the label to see if your bleach is intended for disinfection. Some bleach products, such as those designed for safe use on colored clothing, may not be suitable for disinfection</a:t>
            </a: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Ensure the bleach product is not past its expiration date. Never mix household bleach with ammonia or any other cleanser</a:t>
            </a: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Soak the face covering in the bleach solution for 5 minutes</a:t>
            </a: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Rinse thoroughly with cool or room temperature water</a:t>
            </a:r>
          </a:p>
          <a:p>
            <a:pPr lvl="0" defTabSz="457200">
              <a:lnSpc>
                <a:spcPct val="130000"/>
              </a:lnSpc>
              <a:spcAft>
                <a:spcPts val="439"/>
              </a:spcAft>
              <a:buClr>
                <a:srgbClr val="4590B8"/>
              </a:buClr>
              <a:buSzPct val="92000"/>
            </a:pPr>
            <a:r>
              <a:rPr lang="en-US" sz="1100" b="1" dirty="0">
                <a:solidFill>
                  <a:srgbClr val="3D3D3D"/>
                </a:solidFill>
                <a:latin typeface="Lato" panose="020F0502020204030203" pitchFamily="34" charset="0"/>
              </a:rPr>
              <a:t>Completely Dry </a:t>
            </a:r>
            <a:r>
              <a:rPr lang="en-US" sz="1100" dirty="0">
                <a:solidFill>
                  <a:srgbClr val="3D3D3D"/>
                </a:solidFill>
                <a:latin typeface="Lato" panose="020F0502020204030203" pitchFamily="34" charset="0"/>
              </a:rPr>
              <a:t>cloth face covering after washing.	</a:t>
            </a: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Use dryer on highest setting</a:t>
            </a:r>
          </a:p>
          <a:p>
            <a:pPr marL="630000" lvl="1" indent="-306000" defTabSz="457200">
              <a:lnSpc>
                <a:spcPct val="130000"/>
              </a:lnSpc>
              <a:spcAft>
                <a:spcPts val="439"/>
              </a:spcAft>
              <a:buClr>
                <a:srgbClr val="4590B8"/>
              </a:buClr>
              <a:buSzPct val="92000"/>
              <a:buFont typeface="Wingdings 2" panose="05020102010507070707" pitchFamily="18" charset="2"/>
              <a:buChar char=""/>
            </a:pPr>
            <a:r>
              <a:rPr lang="en-US" sz="1100" dirty="0">
                <a:solidFill>
                  <a:srgbClr val="3D3D3D"/>
                </a:solidFill>
                <a:latin typeface="Lato" panose="020F0502020204030203" pitchFamily="34" charset="0"/>
              </a:rPr>
              <a:t>Air dry. If possible, place in direct sunlight</a:t>
            </a:r>
            <a:endParaRPr lang="en-US" sz="1300" dirty="0">
              <a:solidFill>
                <a:srgbClr val="3D3D3D"/>
              </a:solidFill>
              <a:latin typeface="Lato" panose="020F0502020204030203" pitchFamily="34" charset="0"/>
            </a:endParaRPr>
          </a:p>
        </p:txBody>
      </p:sp>
    </p:spTree>
    <p:custDataLst>
      <p:tags r:id="rId1"/>
    </p:custDataLst>
    <p:extLst>
      <p:ext uri="{BB962C8B-B14F-4D97-AF65-F5344CB8AC3E}">
        <p14:creationId xmlns:p14="http://schemas.microsoft.com/office/powerpoint/2010/main" val="87501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03541"/>
            <a:ext cx="9144000" cy="921657"/>
          </a:xfrm>
        </p:spPr>
        <p:txBody>
          <a:bodyPr>
            <a:normAutofit/>
          </a:bodyPr>
          <a:lstStyle/>
          <a:p>
            <a:r>
              <a:rPr lang="en-US" dirty="0">
                <a:solidFill>
                  <a:srgbClr val="262087"/>
                </a:solidFill>
              </a:rPr>
              <a:t>Putting on Eye Protection and Face Shield</a:t>
            </a:r>
            <a:endParaRPr lang="en-US" dirty="0">
              <a:solidFill>
                <a:srgbClr val="FF0000"/>
              </a:solidFill>
            </a:endParaRPr>
          </a:p>
        </p:txBody>
      </p:sp>
      <p:sp>
        <p:nvSpPr>
          <p:cNvPr id="3" name="Text Placeholder 2"/>
          <p:cNvSpPr>
            <a:spLocks noGrp="1"/>
          </p:cNvSpPr>
          <p:nvPr>
            <p:ph type="body" sz="quarter" idx="14"/>
          </p:nvPr>
        </p:nvSpPr>
        <p:spPr>
          <a:xfrm>
            <a:off x="374073" y="1025198"/>
            <a:ext cx="3307873" cy="2512779"/>
          </a:xfrm>
        </p:spPr>
        <p:txBody>
          <a:bodyPr>
            <a:normAutofit/>
          </a:bodyPr>
          <a:lstStyle/>
          <a:p>
            <a:pPr marL="0" lvl="0" indent="0">
              <a:lnSpc>
                <a:spcPct val="130000"/>
              </a:lnSpc>
              <a:buNone/>
            </a:pPr>
            <a:r>
              <a:rPr lang="en-US" sz="1800" b="0" dirty="0">
                <a:solidFill>
                  <a:prstClr val="black"/>
                </a:solidFill>
              </a:rPr>
              <a:t>Eye Protection</a:t>
            </a:r>
          </a:p>
          <a:p>
            <a:pPr>
              <a:lnSpc>
                <a:spcPct val="130000"/>
              </a:lnSpc>
            </a:pPr>
            <a:r>
              <a:rPr lang="en-US" sz="1800" b="0" dirty="0">
                <a:solidFill>
                  <a:prstClr val="black"/>
                </a:solidFill>
              </a:rPr>
              <a:t>Position goggles or glasses over eyes and secure to your head using earpieces or headband</a:t>
            </a:r>
          </a:p>
        </p:txBody>
      </p:sp>
      <p:sp>
        <p:nvSpPr>
          <p:cNvPr id="4" name="Rectangle 3"/>
          <p:cNvSpPr/>
          <p:nvPr/>
        </p:nvSpPr>
        <p:spPr>
          <a:xfrm>
            <a:off x="4126973" y="1025198"/>
            <a:ext cx="4572000" cy="1594475"/>
          </a:xfrm>
          <a:prstGeom prst="rect">
            <a:avLst/>
          </a:prstGeom>
        </p:spPr>
        <p:txBody>
          <a:bodyPr>
            <a:spAutoFit/>
          </a:bodyPr>
          <a:lstStyle/>
          <a:p>
            <a:pPr>
              <a:lnSpc>
                <a:spcPct val="130000"/>
              </a:lnSpc>
              <a:spcAft>
                <a:spcPts val="439"/>
              </a:spcAft>
            </a:pPr>
            <a:r>
              <a:rPr lang="en-US" sz="1800" dirty="0">
                <a:latin typeface="Lato" panose="020F0502020204030203" pitchFamily="34" charset="0"/>
              </a:rPr>
              <a:t>Face  Shield</a:t>
            </a:r>
          </a:p>
          <a:p>
            <a:pPr marL="285750" indent="-285750">
              <a:lnSpc>
                <a:spcPct val="130000"/>
              </a:lnSpc>
              <a:spcAft>
                <a:spcPts val="439"/>
              </a:spcAft>
              <a:buFont typeface="Arial" panose="020B0604020202020204" pitchFamily="34" charset="0"/>
              <a:buChar char="•"/>
            </a:pPr>
            <a:r>
              <a:rPr lang="en-US" sz="1800" dirty="0">
                <a:latin typeface="Lato" panose="020F0502020204030203" pitchFamily="34" charset="0"/>
              </a:rPr>
              <a:t>Position face shield over face and secure on brow with headband</a:t>
            </a:r>
          </a:p>
          <a:p>
            <a:pPr marL="285750" indent="-285750">
              <a:lnSpc>
                <a:spcPct val="130000"/>
              </a:lnSpc>
              <a:spcAft>
                <a:spcPts val="439"/>
              </a:spcAft>
              <a:buFont typeface="Arial" panose="020B0604020202020204" pitchFamily="34" charset="0"/>
              <a:buChar char="•"/>
            </a:pPr>
            <a:r>
              <a:rPr lang="en-US" sz="1800" dirty="0">
                <a:latin typeface="Lato" panose="020F0502020204030203" pitchFamily="34" charset="0"/>
              </a:rPr>
              <a:t>Adjust to fit comfortably</a:t>
            </a:r>
          </a:p>
        </p:txBody>
      </p:sp>
      <p:pic>
        <p:nvPicPr>
          <p:cNvPr id="5" name="Picture 4"/>
          <p:cNvPicPr>
            <a:picLocks noChangeAspect="1"/>
          </p:cNvPicPr>
          <p:nvPr/>
        </p:nvPicPr>
        <p:blipFill>
          <a:blip r:embed="rId3"/>
          <a:stretch>
            <a:fillRect/>
          </a:stretch>
        </p:blipFill>
        <p:spPr>
          <a:xfrm>
            <a:off x="1338217" y="3188677"/>
            <a:ext cx="1761942" cy="1792009"/>
          </a:xfrm>
          <a:prstGeom prst="rect">
            <a:avLst/>
          </a:prstGeom>
        </p:spPr>
      </p:pic>
      <p:pic>
        <p:nvPicPr>
          <p:cNvPr id="6" name="Picture 5"/>
          <p:cNvPicPr>
            <a:picLocks noChangeAspect="1"/>
          </p:cNvPicPr>
          <p:nvPr/>
        </p:nvPicPr>
        <p:blipFill>
          <a:blip r:embed="rId4"/>
          <a:stretch>
            <a:fillRect/>
          </a:stretch>
        </p:blipFill>
        <p:spPr>
          <a:xfrm>
            <a:off x="5202858" y="3090762"/>
            <a:ext cx="1786283" cy="1889924"/>
          </a:xfrm>
          <a:prstGeom prst="rect">
            <a:avLst/>
          </a:prstGeom>
        </p:spPr>
      </p:pic>
    </p:spTree>
    <p:custDataLst>
      <p:tags r:id="rId1"/>
    </p:custDataLst>
    <p:extLst>
      <p:ext uri="{BB962C8B-B14F-4D97-AF65-F5344CB8AC3E}">
        <p14:creationId xmlns:p14="http://schemas.microsoft.com/office/powerpoint/2010/main" val="42902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62560"/>
            <a:ext cx="9144000" cy="921657"/>
          </a:xfrm>
        </p:spPr>
        <p:txBody>
          <a:bodyPr>
            <a:normAutofit/>
          </a:bodyPr>
          <a:lstStyle/>
          <a:p>
            <a:r>
              <a:rPr lang="en-US" dirty="0">
                <a:solidFill>
                  <a:srgbClr val="262087"/>
                </a:solidFill>
              </a:rPr>
              <a:t>Removing Eye Protection or Face Shield</a:t>
            </a:r>
          </a:p>
        </p:txBody>
      </p:sp>
      <p:sp>
        <p:nvSpPr>
          <p:cNvPr id="3" name="Text Placeholder 2"/>
          <p:cNvSpPr>
            <a:spLocks noGrp="1"/>
          </p:cNvSpPr>
          <p:nvPr>
            <p:ph type="body" sz="quarter" idx="14"/>
          </p:nvPr>
        </p:nvSpPr>
        <p:spPr>
          <a:xfrm>
            <a:off x="490405" y="1708920"/>
            <a:ext cx="3307873" cy="2512779"/>
          </a:xfrm>
        </p:spPr>
        <p:txBody>
          <a:bodyPr>
            <a:normAutofit fontScale="92500" lnSpcReduction="20000"/>
          </a:bodyPr>
          <a:lstStyle/>
          <a:p>
            <a:pPr>
              <a:lnSpc>
                <a:spcPct val="130000"/>
              </a:lnSpc>
            </a:pPr>
            <a:r>
              <a:rPr lang="en-US" sz="2000" b="0" dirty="0">
                <a:solidFill>
                  <a:prstClr val="black"/>
                </a:solidFill>
              </a:rPr>
              <a:t>Grasp ear or head pieces with ungloved hands</a:t>
            </a:r>
          </a:p>
          <a:p>
            <a:pPr>
              <a:lnSpc>
                <a:spcPct val="130000"/>
              </a:lnSpc>
            </a:pPr>
            <a:r>
              <a:rPr lang="en-US" sz="2000" b="0" dirty="0">
                <a:solidFill>
                  <a:prstClr val="black"/>
                </a:solidFill>
              </a:rPr>
              <a:t>Lift away from face</a:t>
            </a:r>
          </a:p>
          <a:p>
            <a:pPr>
              <a:lnSpc>
                <a:spcPct val="130000"/>
              </a:lnSpc>
            </a:pPr>
            <a:r>
              <a:rPr lang="en-US" sz="2000" b="0" dirty="0">
                <a:solidFill>
                  <a:prstClr val="black"/>
                </a:solidFill>
              </a:rPr>
              <a:t>Place on clean surface for cleaning and disinfecting or dispose in appropriate receptacle</a:t>
            </a:r>
          </a:p>
        </p:txBody>
      </p:sp>
      <p:pic>
        <p:nvPicPr>
          <p:cNvPr id="8" name="Picture 7"/>
          <p:cNvPicPr>
            <a:picLocks noChangeAspect="1"/>
          </p:cNvPicPr>
          <p:nvPr/>
        </p:nvPicPr>
        <p:blipFill>
          <a:blip r:embed="rId3"/>
          <a:stretch>
            <a:fillRect/>
          </a:stretch>
        </p:blipFill>
        <p:spPr>
          <a:xfrm>
            <a:off x="3917926" y="1988093"/>
            <a:ext cx="2115669" cy="1832512"/>
          </a:xfrm>
          <a:prstGeom prst="rect">
            <a:avLst/>
          </a:prstGeom>
        </p:spPr>
      </p:pic>
      <p:pic>
        <p:nvPicPr>
          <p:cNvPr id="9" name="Picture 8"/>
          <p:cNvPicPr>
            <a:picLocks noChangeAspect="1"/>
          </p:cNvPicPr>
          <p:nvPr/>
        </p:nvPicPr>
        <p:blipFill>
          <a:blip r:embed="rId4"/>
          <a:stretch>
            <a:fillRect/>
          </a:stretch>
        </p:blipFill>
        <p:spPr>
          <a:xfrm>
            <a:off x="6153243" y="1988093"/>
            <a:ext cx="2541718" cy="1832512"/>
          </a:xfrm>
          <a:prstGeom prst="rect">
            <a:avLst/>
          </a:prstGeom>
        </p:spPr>
      </p:pic>
    </p:spTree>
    <p:custDataLst>
      <p:tags r:id="rId1"/>
    </p:custDataLst>
    <p:extLst>
      <p:ext uri="{BB962C8B-B14F-4D97-AF65-F5344CB8AC3E}">
        <p14:creationId xmlns:p14="http://schemas.microsoft.com/office/powerpoint/2010/main" val="341262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Personal Protective Equipment (PPE) </a:t>
            </a:r>
          </a:p>
        </p:txBody>
      </p:sp>
      <p:pic>
        <p:nvPicPr>
          <p:cNvPr id="4" name="Picture 3"/>
          <p:cNvPicPr>
            <a:picLocks noChangeAspect="1"/>
          </p:cNvPicPr>
          <p:nvPr/>
        </p:nvPicPr>
        <p:blipFill>
          <a:blip r:embed="rId3"/>
          <a:stretch>
            <a:fillRect/>
          </a:stretch>
        </p:blipFill>
        <p:spPr>
          <a:xfrm>
            <a:off x="93785" y="1080197"/>
            <a:ext cx="4572700" cy="2746990"/>
          </a:xfrm>
          <a:prstGeom prst="rect">
            <a:avLst/>
          </a:prstGeom>
          <a:ln>
            <a:noFill/>
          </a:ln>
        </p:spPr>
      </p:pic>
      <p:sp>
        <p:nvSpPr>
          <p:cNvPr id="3" name="Text Placeholder 2"/>
          <p:cNvSpPr>
            <a:spLocks noGrp="1"/>
          </p:cNvSpPr>
          <p:nvPr>
            <p:ph type="body" sz="quarter" idx="14"/>
          </p:nvPr>
        </p:nvSpPr>
        <p:spPr>
          <a:xfrm>
            <a:off x="4877291" y="1578187"/>
            <a:ext cx="3481264" cy="2014789"/>
          </a:xfrm>
        </p:spPr>
        <p:txBody>
          <a:bodyPr>
            <a:normAutofit fontScale="70000" lnSpcReduction="20000"/>
          </a:bodyPr>
          <a:lstStyle/>
          <a:p>
            <a:pPr marL="0" indent="0">
              <a:buNone/>
            </a:pPr>
            <a:r>
              <a:rPr lang="en-US" b="0" dirty="0"/>
              <a:t>Personal Protective Equipment, commonly referred to as PPE, is equipment worn to minimize exposure to hazards that cause serious injuries and illnesses.</a:t>
            </a:r>
          </a:p>
          <a:p>
            <a:endParaRPr lang="en-US" dirty="0"/>
          </a:p>
        </p:txBody>
      </p:sp>
    </p:spTree>
    <p:custDataLst>
      <p:tags r:id="rId1"/>
    </p:custDataLst>
    <p:extLst>
      <p:ext uri="{BB962C8B-B14F-4D97-AF65-F5344CB8AC3E}">
        <p14:creationId xmlns:p14="http://schemas.microsoft.com/office/powerpoint/2010/main" val="2858241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15147"/>
            <a:ext cx="9144000" cy="921657"/>
          </a:xfrm>
        </p:spPr>
        <p:txBody>
          <a:bodyPr>
            <a:normAutofit/>
          </a:bodyPr>
          <a:lstStyle/>
          <a:p>
            <a:r>
              <a:rPr lang="en-US" dirty="0">
                <a:solidFill>
                  <a:srgbClr val="262087"/>
                </a:solidFill>
              </a:rPr>
              <a:t>How to Clean Face Shield</a:t>
            </a:r>
          </a:p>
        </p:txBody>
      </p:sp>
      <p:sp>
        <p:nvSpPr>
          <p:cNvPr id="3" name="Text Placeholder 2"/>
          <p:cNvSpPr>
            <a:spLocks noGrp="1"/>
          </p:cNvSpPr>
          <p:nvPr>
            <p:ph type="body" sz="quarter" idx="14"/>
          </p:nvPr>
        </p:nvSpPr>
        <p:spPr>
          <a:xfrm>
            <a:off x="739520" y="1491115"/>
            <a:ext cx="7975855" cy="2512779"/>
          </a:xfrm>
        </p:spPr>
        <p:txBody>
          <a:bodyPr>
            <a:noAutofit/>
          </a:bodyPr>
          <a:lstStyle/>
          <a:p>
            <a:pPr marL="0" indent="0">
              <a:lnSpc>
                <a:spcPct val="120000"/>
              </a:lnSpc>
              <a:spcAft>
                <a:spcPts val="0"/>
              </a:spcAft>
              <a:buNone/>
            </a:pPr>
            <a:r>
              <a:rPr lang="en-US" sz="2000" b="0" dirty="0">
                <a:solidFill>
                  <a:prstClr val="black"/>
                </a:solidFill>
              </a:rPr>
              <a:t>Using Environmental Protection Agency (EPA) and manufacturer approved cleaning agent:</a:t>
            </a:r>
          </a:p>
          <a:p>
            <a:pPr>
              <a:lnSpc>
                <a:spcPct val="130000"/>
              </a:lnSpc>
            </a:pPr>
            <a:r>
              <a:rPr lang="en-US" sz="2000" b="0" dirty="0">
                <a:solidFill>
                  <a:prstClr val="black"/>
                </a:solidFill>
              </a:rPr>
              <a:t>Wipe front and back of face shield</a:t>
            </a:r>
          </a:p>
          <a:p>
            <a:pPr>
              <a:lnSpc>
                <a:spcPct val="130000"/>
              </a:lnSpc>
            </a:pPr>
            <a:r>
              <a:rPr lang="en-US" sz="2000" b="0" dirty="0">
                <a:solidFill>
                  <a:prstClr val="black"/>
                </a:solidFill>
              </a:rPr>
              <a:t>Wipe elastic band</a:t>
            </a:r>
          </a:p>
          <a:p>
            <a:pPr>
              <a:lnSpc>
                <a:spcPct val="130000"/>
              </a:lnSpc>
            </a:pPr>
            <a:r>
              <a:rPr lang="en-US" sz="2000" b="0" dirty="0">
                <a:solidFill>
                  <a:prstClr val="black"/>
                </a:solidFill>
              </a:rPr>
              <a:t>Wipe foam band</a:t>
            </a:r>
          </a:p>
          <a:p>
            <a:pPr>
              <a:lnSpc>
                <a:spcPct val="130000"/>
              </a:lnSpc>
            </a:pPr>
            <a:r>
              <a:rPr lang="en-US" sz="2000" b="0" dirty="0">
                <a:solidFill>
                  <a:prstClr val="black"/>
                </a:solidFill>
              </a:rPr>
              <a:t>Place face shield on clean surface to dry</a:t>
            </a:r>
          </a:p>
          <a:p>
            <a:pPr>
              <a:lnSpc>
                <a:spcPct val="130000"/>
              </a:lnSpc>
            </a:pPr>
            <a:r>
              <a:rPr lang="en-US" sz="2000" b="0" dirty="0">
                <a:solidFill>
                  <a:prstClr val="black"/>
                </a:solidFill>
              </a:rPr>
              <a:t>Once face shield is dry store in clean container</a:t>
            </a:r>
          </a:p>
        </p:txBody>
      </p:sp>
    </p:spTree>
    <p:custDataLst>
      <p:tags r:id="rId1"/>
    </p:custDataLst>
    <p:extLst>
      <p:ext uri="{BB962C8B-B14F-4D97-AF65-F5344CB8AC3E}">
        <p14:creationId xmlns:p14="http://schemas.microsoft.com/office/powerpoint/2010/main" val="16559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1532" y="446821"/>
            <a:ext cx="2647924" cy="4025426"/>
          </a:xfrm>
          <a:solidFill>
            <a:srgbClr val="009939"/>
          </a:solidFill>
        </p:spPr>
        <p:txBody>
          <a:bodyPr/>
          <a:lstStyle/>
          <a:p>
            <a:r>
              <a:rPr lang="en-US" dirty="0"/>
              <a:t>GLOVES</a:t>
            </a:r>
          </a:p>
        </p:txBody>
      </p:sp>
      <p:sp>
        <p:nvSpPr>
          <p:cNvPr id="3" name="Text Placeholder 2"/>
          <p:cNvSpPr>
            <a:spLocks noGrp="1"/>
          </p:cNvSpPr>
          <p:nvPr>
            <p:ph type="body" sz="quarter" idx="14"/>
          </p:nvPr>
        </p:nvSpPr>
        <p:spPr>
          <a:xfrm>
            <a:off x="3169918" y="459284"/>
            <a:ext cx="5469774" cy="4224932"/>
          </a:xfrm>
        </p:spPr>
        <p:txBody>
          <a:bodyPr>
            <a:normAutofit fontScale="40000" lnSpcReduction="20000"/>
          </a:bodyPr>
          <a:lstStyle/>
          <a:p>
            <a:pPr marL="0" indent="0">
              <a:buNone/>
            </a:pPr>
            <a:r>
              <a:rPr lang="en-US" sz="2900" b="0" dirty="0"/>
              <a:t>Gloves:</a:t>
            </a:r>
          </a:p>
          <a:p>
            <a:r>
              <a:rPr lang="en-US" sz="2900" b="0" dirty="0"/>
              <a:t>Offer limited/no protection when heavily soiled, torn or have holes</a:t>
            </a:r>
          </a:p>
          <a:p>
            <a:r>
              <a:rPr lang="en-US" sz="2900" b="0" dirty="0"/>
              <a:t>Avoid “touch contamination”</a:t>
            </a:r>
          </a:p>
          <a:p>
            <a:r>
              <a:rPr lang="en-US" sz="2900" b="0" dirty="0"/>
              <a:t>Don’t touch your face or adjust PPE with contaminated gloves</a:t>
            </a:r>
          </a:p>
          <a:p>
            <a:r>
              <a:rPr lang="en-US" sz="2900" b="0" dirty="0"/>
              <a:t>Don’t touch other surfaces except, as necessary</a:t>
            </a:r>
          </a:p>
          <a:p>
            <a:endParaRPr lang="en-US" sz="2900" b="0" dirty="0"/>
          </a:p>
          <a:p>
            <a:pPr marL="0" indent="0">
              <a:buNone/>
            </a:pPr>
            <a:r>
              <a:rPr lang="en-US" sz="3400" b="0" u="sng" dirty="0"/>
              <a:t>Change Gloves:</a:t>
            </a:r>
          </a:p>
          <a:p>
            <a:r>
              <a:rPr lang="en-US" sz="2900" b="0" dirty="0"/>
              <a:t>During use if torn and when heavily soiled</a:t>
            </a:r>
          </a:p>
          <a:p>
            <a:r>
              <a:rPr lang="en-US" sz="2900" b="0" dirty="0"/>
              <a:t>When contamination event is over, don’t begin another task until you have decontaminated</a:t>
            </a:r>
          </a:p>
          <a:p>
            <a:r>
              <a:rPr lang="en-US" sz="2900" b="0" dirty="0"/>
              <a:t>Discard gloves in appropriate receptacle</a:t>
            </a:r>
          </a:p>
          <a:p>
            <a:r>
              <a:rPr lang="en-US" sz="2900" b="0" dirty="0"/>
              <a:t>Never re-use disposable gloves even if you think that they are clean</a:t>
            </a:r>
            <a:endParaRPr lang="en-US" sz="2900" dirty="0"/>
          </a:p>
          <a:p>
            <a:endParaRPr lang="en-US" sz="6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92" y="2839901"/>
            <a:ext cx="1828804" cy="1831852"/>
          </a:xfrm>
          <a:prstGeom prst="rect">
            <a:avLst/>
          </a:prstGeom>
        </p:spPr>
      </p:pic>
    </p:spTree>
    <p:custDataLst>
      <p:tags r:id="rId1"/>
    </p:custDataLst>
    <p:extLst>
      <p:ext uri="{BB962C8B-B14F-4D97-AF65-F5344CB8AC3E}">
        <p14:creationId xmlns:p14="http://schemas.microsoft.com/office/powerpoint/2010/main" val="1432108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solidFill>
                  <a:srgbClr val="262087"/>
                </a:solidFill>
              </a:rPr>
              <a:t>Removing Gloves </a:t>
            </a:r>
          </a:p>
        </p:txBody>
      </p:sp>
      <p:sp>
        <p:nvSpPr>
          <p:cNvPr id="3" name="Text Placeholder 2"/>
          <p:cNvSpPr>
            <a:spLocks noGrp="1"/>
          </p:cNvSpPr>
          <p:nvPr>
            <p:ph type="body" sz="quarter" idx="14"/>
          </p:nvPr>
        </p:nvSpPr>
        <p:spPr>
          <a:xfrm>
            <a:off x="387998" y="1072086"/>
            <a:ext cx="2638682" cy="1964205"/>
          </a:xfrm>
          <a:solidFill>
            <a:srgbClr val="009939"/>
          </a:solidFill>
        </p:spPr>
        <p:txBody>
          <a:bodyPr>
            <a:normAutofit lnSpcReduction="10000"/>
          </a:bodyPr>
          <a:lstStyle/>
          <a:p>
            <a:pPr marL="0" lvl="0" indent="0">
              <a:lnSpc>
                <a:spcPct val="90000"/>
              </a:lnSpc>
              <a:spcBef>
                <a:spcPts val="336"/>
              </a:spcBef>
              <a:spcAft>
                <a:spcPts val="600"/>
              </a:spcAft>
              <a:buNone/>
            </a:pPr>
            <a:r>
              <a:rPr lang="en-US" sz="1600" b="0" dirty="0">
                <a:solidFill>
                  <a:schemeClr val="bg1"/>
                </a:solidFill>
              </a:rPr>
              <a:t>Step 1: </a:t>
            </a:r>
          </a:p>
          <a:p>
            <a:pPr>
              <a:lnSpc>
                <a:spcPct val="90000"/>
              </a:lnSpc>
              <a:spcBef>
                <a:spcPts val="336"/>
              </a:spcBef>
              <a:spcAft>
                <a:spcPts val="600"/>
              </a:spcAft>
            </a:pPr>
            <a:r>
              <a:rPr lang="en-US" sz="1600" b="0" dirty="0">
                <a:solidFill>
                  <a:schemeClr val="bg1"/>
                </a:solidFill>
              </a:rPr>
              <a:t>Grasp outside edge near wrist</a:t>
            </a:r>
          </a:p>
          <a:p>
            <a:pPr>
              <a:lnSpc>
                <a:spcPct val="90000"/>
              </a:lnSpc>
              <a:spcBef>
                <a:spcPts val="336"/>
              </a:spcBef>
              <a:spcAft>
                <a:spcPts val="600"/>
              </a:spcAft>
            </a:pPr>
            <a:r>
              <a:rPr lang="en-US" sz="1600" b="0" dirty="0">
                <a:solidFill>
                  <a:schemeClr val="bg1"/>
                </a:solidFill>
              </a:rPr>
              <a:t>Peel away from hand, turning glove inside-out</a:t>
            </a:r>
          </a:p>
          <a:p>
            <a:pPr>
              <a:lnSpc>
                <a:spcPct val="90000"/>
              </a:lnSpc>
              <a:spcBef>
                <a:spcPts val="336"/>
              </a:spcBef>
              <a:spcAft>
                <a:spcPts val="600"/>
              </a:spcAft>
            </a:pPr>
            <a:r>
              <a:rPr lang="en-US" sz="1600" b="0" dirty="0">
                <a:solidFill>
                  <a:schemeClr val="bg1"/>
                </a:solidFill>
              </a:rPr>
              <a:t>Hold in opposite gloved hand</a:t>
            </a:r>
            <a:endParaRPr lang="en-US" sz="1400" b="0" dirty="0">
              <a:solidFill>
                <a:schemeClr val="bg1"/>
              </a:solidFill>
            </a:endParaRPr>
          </a:p>
        </p:txBody>
      </p:sp>
      <p:pic>
        <p:nvPicPr>
          <p:cNvPr id="4" name="Picture 3"/>
          <p:cNvPicPr>
            <a:picLocks noChangeAspect="1"/>
          </p:cNvPicPr>
          <p:nvPr/>
        </p:nvPicPr>
        <p:blipFill>
          <a:blip r:embed="rId3"/>
          <a:stretch>
            <a:fillRect/>
          </a:stretch>
        </p:blipFill>
        <p:spPr>
          <a:xfrm>
            <a:off x="2981883" y="1072086"/>
            <a:ext cx="1378332" cy="1978163"/>
          </a:xfrm>
          <a:prstGeom prst="rect">
            <a:avLst/>
          </a:prstGeom>
        </p:spPr>
      </p:pic>
      <p:sp>
        <p:nvSpPr>
          <p:cNvPr id="5" name="Text Placeholder 2">
            <a:extLst>
              <a:ext uri="{FF2B5EF4-FFF2-40B4-BE49-F238E27FC236}">
                <a16:creationId xmlns:a16="http://schemas.microsoft.com/office/drawing/2014/main" id="{433CF11B-9343-4083-816E-1CE1C12A9435}"/>
              </a:ext>
            </a:extLst>
          </p:cNvPr>
          <p:cNvSpPr txBox="1">
            <a:spLocks/>
          </p:cNvSpPr>
          <p:nvPr/>
        </p:nvSpPr>
        <p:spPr>
          <a:xfrm>
            <a:off x="4515896" y="1283597"/>
            <a:ext cx="3006260" cy="1958484"/>
          </a:xfrm>
          <a:prstGeom prst="rect">
            <a:avLst/>
          </a:prstGeom>
          <a:solidFill>
            <a:srgbClr val="009939"/>
          </a:solidFill>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spcBef>
                <a:spcPts val="336"/>
              </a:spcBef>
              <a:spcAft>
                <a:spcPts val="600"/>
              </a:spcAft>
              <a:buFont typeface="Arial"/>
              <a:buNone/>
            </a:pPr>
            <a:r>
              <a:rPr lang="en-US" sz="1500" b="0" dirty="0">
                <a:solidFill>
                  <a:schemeClr val="bg1"/>
                </a:solidFill>
              </a:rPr>
              <a:t>Step 2: </a:t>
            </a:r>
          </a:p>
          <a:p>
            <a:pPr>
              <a:lnSpc>
                <a:spcPct val="90000"/>
              </a:lnSpc>
              <a:spcBef>
                <a:spcPts val="336"/>
              </a:spcBef>
              <a:spcAft>
                <a:spcPts val="600"/>
              </a:spcAft>
              <a:buFont typeface="Arial" panose="020B0604020202020204" pitchFamily="34" charset="0"/>
              <a:buChar char="•"/>
            </a:pPr>
            <a:r>
              <a:rPr lang="en-US" sz="1500" b="0" dirty="0">
                <a:solidFill>
                  <a:schemeClr val="bg1"/>
                </a:solidFill>
              </a:rPr>
              <a:t>Slide ungloved finger under the wrist of the remaining glove</a:t>
            </a:r>
          </a:p>
          <a:p>
            <a:pPr>
              <a:lnSpc>
                <a:spcPct val="90000"/>
              </a:lnSpc>
              <a:spcBef>
                <a:spcPts val="336"/>
              </a:spcBef>
              <a:spcAft>
                <a:spcPts val="600"/>
              </a:spcAft>
              <a:buFont typeface="Arial" panose="020B0604020202020204" pitchFamily="34" charset="0"/>
              <a:buChar char="•"/>
            </a:pPr>
            <a:r>
              <a:rPr lang="en-US" sz="1500" b="0" dirty="0">
                <a:solidFill>
                  <a:schemeClr val="bg1"/>
                </a:solidFill>
              </a:rPr>
              <a:t>Peel off from inside, creating a bag for both gloves</a:t>
            </a:r>
          </a:p>
        </p:txBody>
      </p:sp>
      <p:sp>
        <p:nvSpPr>
          <p:cNvPr id="6" name="Text Placeholder 2">
            <a:extLst>
              <a:ext uri="{FF2B5EF4-FFF2-40B4-BE49-F238E27FC236}">
                <a16:creationId xmlns:a16="http://schemas.microsoft.com/office/drawing/2014/main" id="{4DE030C6-2054-4753-A39F-5081CE3C572C}"/>
              </a:ext>
            </a:extLst>
          </p:cNvPr>
          <p:cNvSpPr txBox="1">
            <a:spLocks/>
          </p:cNvSpPr>
          <p:nvPr/>
        </p:nvSpPr>
        <p:spPr>
          <a:xfrm>
            <a:off x="3413281" y="3468553"/>
            <a:ext cx="3646001" cy="781168"/>
          </a:xfrm>
          <a:prstGeom prst="rect">
            <a:avLst/>
          </a:prstGeom>
          <a:solidFill>
            <a:srgbClr val="009939"/>
          </a:solidFill>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spcBef>
                <a:spcPts val="336"/>
              </a:spcBef>
              <a:spcAft>
                <a:spcPts val="600"/>
              </a:spcAft>
              <a:buFont typeface="Arial"/>
              <a:buNone/>
            </a:pPr>
            <a:r>
              <a:rPr lang="en-US" sz="1500" b="0" dirty="0">
                <a:solidFill>
                  <a:schemeClr val="bg1"/>
                </a:solidFill>
              </a:rPr>
              <a:t>Step 3: </a:t>
            </a:r>
          </a:p>
          <a:p>
            <a:pPr>
              <a:lnSpc>
                <a:spcPct val="90000"/>
              </a:lnSpc>
              <a:spcBef>
                <a:spcPts val="336"/>
              </a:spcBef>
              <a:spcAft>
                <a:spcPts val="600"/>
              </a:spcAft>
            </a:pPr>
            <a:r>
              <a:rPr lang="en-US" sz="1500" b="0" dirty="0">
                <a:solidFill>
                  <a:schemeClr val="bg1"/>
                </a:solidFill>
              </a:rPr>
              <a:t>Discard gloves</a:t>
            </a:r>
          </a:p>
        </p:txBody>
      </p:sp>
      <p:pic>
        <p:nvPicPr>
          <p:cNvPr id="7" name="Picture 6">
            <a:extLst>
              <a:ext uri="{FF2B5EF4-FFF2-40B4-BE49-F238E27FC236}">
                <a16:creationId xmlns:a16="http://schemas.microsoft.com/office/drawing/2014/main" id="{256E1A7C-1CB7-4A93-A870-0744693D7DEB}"/>
              </a:ext>
            </a:extLst>
          </p:cNvPr>
          <p:cNvPicPr>
            <a:picLocks noChangeAspect="1"/>
          </p:cNvPicPr>
          <p:nvPr/>
        </p:nvPicPr>
        <p:blipFill>
          <a:blip r:embed="rId4"/>
          <a:stretch>
            <a:fillRect/>
          </a:stretch>
        </p:blipFill>
        <p:spPr>
          <a:xfrm>
            <a:off x="7512649" y="1283596"/>
            <a:ext cx="1243353" cy="1958485"/>
          </a:xfrm>
          <a:prstGeom prst="rect">
            <a:avLst/>
          </a:prstGeom>
        </p:spPr>
      </p:pic>
      <p:pic>
        <p:nvPicPr>
          <p:cNvPr id="8" name="Picture 7">
            <a:extLst>
              <a:ext uri="{FF2B5EF4-FFF2-40B4-BE49-F238E27FC236}">
                <a16:creationId xmlns:a16="http://schemas.microsoft.com/office/drawing/2014/main" id="{3C0F4FEB-23D3-4272-86FB-1CD1825915E4}"/>
              </a:ext>
            </a:extLst>
          </p:cNvPr>
          <p:cNvPicPr>
            <a:picLocks noChangeAspect="1"/>
          </p:cNvPicPr>
          <p:nvPr/>
        </p:nvPicPr>
        <p:blipFill>
          <a:blip r:embed="rId5"/>
          <a:stretch>
            <a:fillRect/>
          </a:stretch>
        </p:blipFill>
        <p:spPr>
          <a:xfrm>
            <a:off x="6437606" y="3468553"/>
            <a:ext cx="1297545" cy="1415379"/>
          </a:xfrm>
          <a:prstGeom prst="rect">
            <a:avLst/>
          </a:prstGeom>
        </p:spPr>
      </p:pic>
    </p:spTree>
    <p:custDataLst>
      <p:tags r:id="rId1"/>
    </p:custDataLst>
    <p:extLst>
      <p:ext uri="{BB962C8B-B14F-4D97-AF65-F5344CB8AC3E}">
        <p14:creationId xmlns:p14="http://schemas.microsoft.com/office/powerpoint/2010/main" val="1293373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626" y="216131"/>
            <a:ext cx="7998618" cy="523220"/>
          </a:xfrm>
          <a:prstGeom prst="rect">
            <a:avLst/>
          </a:prstGeom>
        </p:spPr>
        <p:txBody>
          <a:bodyPr wrap="square">
            <a:spAutoFit/>
          </a:bodyPr>
          <a:lstStyle/>
          <a:p>
            <a:pPr lvl="0"/>
            <a:r>
              <a:rPr lang="en-US" sz="2800" dirty="0">
                <a:solidFill>
                  <a:schemeClr val="bg1"/>
                </a:solidFill>
                <a:latin typeface="Lato Black" panose="020F0A02020204030203" pitchFamily="34" charset="0"/>
              </a:rPr>
              <a:t>Lab Coat or Other Washable Covering </a:t>
            </a:r>
          </a:p>
        </p:txBody>
      </p:sp>
      <p:sp>
        <p:nvSpPr>
          <p:cNvPr id="3" name="TextBox 2"/>
          <p:cNvSpPr txBox="1"/>
          <p:nvPr/>
        </p:nvSpPr>
        <p:spPr>
          <a:xfrm>
            <a:off x="3833707" y="1530793"/>
            <a:ext cx="4175336" cy="2541080"/>
          </a:xfrm>
          <a:prstGeom prst="rect">
            <a:avLst/>
          </a:prstGeom>
          <a:noFill/>
        </p:spPr>
        <p:txBody>
          <a:bodyPr wrap="square" rtlCol="0">
            <a:spAutoFit/>
          </a:bodyPr>
          <a:lstStyle/>
          <a:p>
            <a:pPr marL="342900" indent="-342900">
              <a:lnSpc>
                <a:spcPct val="130000"/>
              </a:lnSpc>
              <a:spcAft>
                <a:spcPts val="439"/>
              </a:spcAft>
              <a:buFont typeface="Arial" panose="020B0604020202020204" pitchFamily="34" charset="0"/>
              <a:buChar char="•"/>
            </a:pPr>
            <a:r>
              <a:rPr lang="en-US" sz="2400" dirty="0">
                <a:latin typeface="Lato" panose="020F0502020204030203" pitchFamily="34" charset="0"/>
              </a:rPr>
              <a:t>Used to protect clothing</a:t>
            </a:r>
          </a:p>
          <a:p>
            <a:pPr marL="342900" indent="-342900">
              <a:lnSpc>
                <a:spcPct val="130000"/>
              </a:lnSpc>
              <a:spcAft>
                <a:spcPts val="439"/>
              </a:spcAft>
              <a:buFont typeface="Arial" panose="020B0604020202020204" pitchFamily="34" charset="0"/>
              <a:buChar char="•"/>
            </a:pPr>
            <a:r>
              <a:rPr lang="en-US" sz="2400" dirty="0">
                <a:latin typeface="Lato" panose="020F0502020204030203" pitchFamily="34" charset="0"/>
              </a:rPr>
              <a:t>Should be removed if becomes soiled</a:t>
            </a:r>
          </a:p>
          <a:p>
            <a:pPr marL="342900" indent="-342900">
              <a:lnSpc>
                <a:spcPct val="130000"/>
              </a:lnSpc>
              <a:spcAft>
                <a:spcPts val="439"/>
              </a:spcAft>
              <a:buFont typeface="Arial" panose="020B0604020202020204" pitchFamily="34" charset="0"/>
              <a:buChar char="•"/>
            </a:pPr>
            <a:r>
              <a:rPr lang="en-US" sz="2400" dirty="0">
                <a:latin typeface="Lato" panose="020F0502020204030203" pitchFamily="34" charset="0"/>
              </a:rPr>
              <a:t>Should be cleaned daily per manufacturer’s directions</a:t>
            </a:r>
          </a:p>
        </p:txBody>
      </p:sp>
      <p:pic>
        <p:nvPicPr>
          <p:cNvPr id="11" name="Picture 10"/>
          <p:cNvPicPr>
            <a:picLocks noChangeAspect="1"/>
          </p:cNvPicPr>
          <p:nvPr/>
        </p:nvPicPr>
        <p:blipFill>
          <a:blip r:embed="rId3"/>
          <a:stretch>
            <a:fillRect/>
          </a:stretch>
        </p:blipFill>
        <p:spPr>
          <a:xfrm>
            <a:off x="614363" y="1136049"/>
            <a:ext cx="3080908" cy="2728480"/>
          </a:xfrm>
          <a:prstGeom prst="rect">
            <a:avLst/>
          </a:prstGeom>
        </p:spPr>
      </p:pic>
    </p:spTree>
    <p:custDataLst>
      <p:tags r:id="rId1"/>
    </p:custDataLst>
    <p:extLst>
      <p:ext uri="{BB962C8B-B14F-4D97-AF65-F5344CB8AC3E}">
        <p14:creationId xmlns:p14="http://schemas.microsoft.com/office/powerpoint/2010/main" val="1450370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DF42A3-6120-45C3-87E3-7FD6838E89A5}"/>
              </a:ext>
            </a:extLst>
          </p:cNvPr>
          <p:cNvSpPr>
            <a:spLocks noGrp="1"/>
          </p:cNvSpPr>
          <p:nvPr>
            <p:ph type="body" sz="quarter" idx="13"/>
          </p:nvPr>
        </p:nvSpPr>
        <p:spPr>
          <a:xfrm>
            <a:off x="0" y="189654"/>
            <a:ext cx="9144000" cy="921657"/>
          </a:xfrm>
        </p:spPr>
        <p:txBody>
          <a:bodyPr>
            <a:normAutofit fontScale="92500" lnSpcReduction="20000"/>
          </a:bodyPr>
          <a:lstStyle/>
          <a:p>
            <a:r>
              <a:rPr lang="en-US" dirty="0">
                <a:solidFill>
                  <a:srgbClr val="262087"/>
                </a:solidFill>
              </a:rPr>
              <a:t>How to Wash Lab Coat or </a:t>
            </a:r>
            <a:br>
              <a:rPr lang="en-US" dirty="0">
                <a:solidFill>
                  <a:srgbClr val="262087"/>
                </a:solidFill>
              </a:rPr>
            </a:br>
            <a:r>
              <a:rPr lang="en-US" dirty="0">
                <a:solidFill>
                  <a:srgbClr val="262087"/>
                </a:solidFill>
              </a:rPr>
              <a:t>Other Washable Clothing</a:t>
            </a:r>
          </a:p>
        </p:txBody>
      </p:sp>
      <p:sp>
        <p:nvSpPr>
          <p:cNvPr id="4" name="Rectangle 3"/>
          <p:cNvSpPr/>
          <p:nvPr/>
        </p:nvSpPr>
        <p:spPr>
          <a:xfrm>
            <a:off x="602827" y="1500700"/>
            <a:ext cx="5226098" cy="2726067"/>
          </a:xfrm>
          <a:prstGeom prst="rect">
            <a:avLst/>
          </a:prstGeom>
        </p:spPr>
        <p:txBody>
          <a:bodyPr wrap="square">
            <a:spAutoFit/>
          </a:bodyPr>
          <a:lstStyle/>
          <a:p>
            <a:pPr marL="347472" indent="-347472">
              <a:lnSpc>
                <a:spcPct val="130000"/>
              </a:lnSpc>
              <a:spcAft>
                <a:spcPts val="439"/>
              </a:spcAft>
              <a:buFont typeface="Arial" panose="020B0604020202020204" pitchFamily="34" charset="0"/>
              <a:buChar char="•"/>
            </a:pPr>
            <a:r>
              <a:rPr lang="en-US" sz="1800" dirty="0">
                <a:latin typeface="Lato" panose="020F0502020204030203" pitchFamily="34" charset="0"/>
              </a:rPr>
              <a:t>You can include your lab coat/scrub jacket with your regular laundry</a:t>
            </a:r>
          </a:p>
          <a:p>
            <a:pPr marL="347472" indent="-347472">
              <a:lnSpc>
                <a:spcPct val="130000"/>
              </a:lnSpc>
              <a:spcAft>
                <a:spcPts val="439"/>
              </a:spcAft>
              <a:buFont typeface="Arial" panose="020B0604020202020204" pitchFamily="34" charset="0"/>
              <a:buChar char="•"/>
            </a:pPr>
            <a:r>
              <a:rPr lang="en-US" sz="1800" dirty="0">
                <a:latin typeface="Lato" panose="020F0502020204030203" pitchFamily="34" charset="0"/>
              </a:rPr>
              <a:t>Use regular laundry detergent and the warmest appropriate water setting for the cloth used to make the coat</a:t>
            </a:r>
          </a:p>
          <a:p>
            <a:pPr marL="347472" indent="-347472">
              <a:lnSpc>
                <a:spcPct val="130000"/>
              </a:lnSpc>
              <a:spcAft>
                <a:spcPts val="439"/>
              </a:spcAft>
              <a:buFont typeface="Arial" panose="020B0604020202020204" pitchFamily="34" charset="0"/>
              <a:buChar char="•"/>
            </a:pPr>
            <a:r>
              <a:rPr lang="en-US" sz="1800" dirty="0">
                <a:latin typeface="Lato" panose="020F0502020204030203" pitchFamily="34" charset="0"/>
              </a:rPr>
              <a:t>Dry completely after washing</a:t>
            </a:r>
          </a:p>
          <a:p>
            <a:pPr marL="347472" indent="-347472">
              <a:lnSpc>
                <a:spcPct val="130000"/>
              </a:lnSpc>
              <a:spcAft>
                <a:spcPts val="439"/>
              </a:spcAft>
              <a:buFont typeface="Arial" panose="020B0604020202020204" pitchFamily="34" charset="0"/>
              <a:buChar char="•"/>
            </a:pPr>
            <a:r>
              <a:rPr lang="en-US" sz="1800" dirty="0">
                <a:latin typeface="Lato" panose="020F0502020204030203" pitchFamily="34" charset="0"/>
              </a:rPr>
              <a:t>Use dryer on highest setting</a:t>
            </a:r>
          </a:p>
        </p:txBody>
      </p:sp>
      <p:pic>
        <p:nvPicPr>
          <p:cNvPr id="8" name="Picture 7">
            <a:extLst>
              <a:ext uri="{FF2B5EF4-FFF2-40B4-BE49-F238E27FC236}">
                <a16:creationId xmlns:a16="http://schemas.microsoft.com/office/drawing/2014/main" id="{8C874898-BD40-4DB5-AD66-4392368DD5DC}"/>
              </a:ext>
            </a:extLst>
          </p:cNvPr>
          <p:cNvPicPr>
            <a:picLocks noChangeAspect="1"/>
          </p:cNvPicPr>
          <p:nvPr/>
        </p:nvPicPr>
        <p:blipFill>
          <a:blip r:embed="rId3"/>
          <a:stretch>
            <a:fillRect/>
          </a:stretch>
        </p:blipFill>
        <p:spPr>
          <a:xfrm>
            <a:off x="5666365" y="1656487"/>
            <a:ext cx="2604933" cy="2745740"/>
          </a:xfrm>
          <a:prstGeom prst="rect">
            <a:avLst/>
          </a:prstGeom>
        </p:spPr>
      </p:pic>
    </p:spTree>
    <p:custDataLst>
      <p:tags r:id="rId1"/>
    </p:custDataLst>
    <p:extLst>
      <p:ext uri="{BB962C8B-B14F-4D97-AF65-F5344CB8AC3E}">
        <p14:creationId xmlns:p14="http://schemas.microsoft.com/office/powerpoint/2010/main" val="3036721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16359" y="1158382"/>
            <a:ext cx="2205181" cy="2826735"/>
          </a:xfrm>
          <a:solidFill>
            <a:srgbClr val="009939"/>
          </a:solidFill>
        </p:spPr>
        <p:txBody>
          <a:bodyPr anchor="ctr">
            <a:normAutofit/>
          </a:bodyPr>
          <a:lstStyle/>
          <a:p>
            <a:pPr marL="0" lvl="1" indent="-111" algn="ctr">
              <a:lnSpc>
                <a:spcPct val="100000"/>
              </a:lnSpc>
              <a:spcAft>
                <a:spcPts val="3000"/>
              </a:spcAft>
            </a:pPr>
            <a:r>
              <a:rPr lang="en-US" sz="3200" dirty="0">
                <a:solidFill>
                  <a:schemeClr val="bg1"/>
                </a:solidFill>
                <a:latin typeface="Lato Black" panose="020F0A02020204030203" pitchFamily="34" charset="0"/>
              </a:rPr>
              <a:t>HAND HYGIENE</a:t>
            </a:r>
            <a:endParaRPr lang="en-US" sz="3200" b="0" dirty="0">
              <a:solidFill>
                <a:schemeClr val="bg1"/>
              </a:solidFill>
              <a:latin typeface="Lato Black" panose="020F0A02020204030203" pitchFamily="34" charset="0"/>
            </a:endParaRPr>
          </a:p>
        </p:txBody>
      </p:sp>
      <p:sp>
        <p:nvSpPr>
          <p:cNvPr id="5" name="Rectangle: Rounded Corners 4">
            <a:extLst>
              <a:ext uri="{FF2B5EF4-FFF2-40B4-BE49-F238E27FC236}">
                <a16:creationId xmlns:a16="http://schemas.microsoft.com/office/drawing/2014/main" id="{E9748C49-BC03-4D5A-B6F3-9628662A6EF5}"/>
              </a:ext>
            </a:extLst>
          </p:cNvPr>
          <p:cNvSpPr/>
          <p:nvPr/>
        </p:nvSpPr>
        <p:spPr>
          <a:xfrm>
            <a:off x="2802187" y="1158383"/>
            <a:ext cx="5978453" cy="1237403"/>
          </a:xfrm>
          <a:prstGeom prst="roundRect">
            <a:avLst>
              <a:gd name="adj" fmla="val 10000"/>
            </a:avLst>
          </a:prstGeom>
          <a:solidFill>
            <a:srgbClr val="262087"/>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 name="Rectangle 5" descr="Raised Hand">
            <a:extLst>
              <a:ext uri="{FF2B5EF4-FFF2-40B4-BE49-F238E27FC236}">
                <a16:creationId xmlns:a16="http://schemas.microsoft.com/office/drawing/2014/main" id="{19957CC8-A0CB-42D8-ADB7-D96DE059DF8D}"/>
              </a:ext>
            </a:extLst>
          </p:cNvPr>
          <p:cNvSpPr/>
          <p:nvPr/>
        </p:nvSpPr>
        <p:spPr>
          <a:xfrm>
            <a:off x="3144288" y="1420307"/>
            <a:ext cx="662443" cy="640257"/>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7" name="Group 6">
            <a:extLst>
              <a:ext uri="{FF2B5EF4-FFF2-40B4-BE49-F238E27FC236}">
                <a16:creationId xmlns:a16="http://schemas.microsoft.com/office/drawing/2014/main" id="{89927AD1-C470-4B4B-A9A7-1089556D58CD}"/>
              </a:ext>
            </a:extLst>
          </p:cNvPr>
          <p:cNvGrpSpPr/>
          <p:nvPr/>
        </p:nvGrpSpPr>
        <p:grpSpPr>
          <a:xfrm>
            <a:off x="3865245" y="1158384"/>
            <a:ext cx="2690304" cy="1164104"/>
            <a:chOff x="1631713" y="765233"/>
            <a:chExt cx="3155566" cy="1412739"/>
          </a:xfrm>
        </p:grpSpPr>
        <p:sp>
          <p:nvSpPr>
            <p:cNvPr id="17" name="Rectangle 16">
              <a:extLst>
                <a:ext uri="{FF2B5EF4-FFF2-40B4-BE49-F238E27FC236}">
                  <a16:creationId xmlns:a16="http://schemas.microsoft.com/office/drawing/2014/main" id="{1B850DCB-AFE6-4C7B-901B-2B90DF6D6D5F}"/>
                </a:ext>
              </a:extLst>
            </p:cNvPr>
            <p:cNvSpPr/>
            <p:nvPr/>
          </p:nvSpPr>
          <p:spPr>
            <a:xfrm>
              <a:off x="1631713" y="765233"/>
              <a:ext cx="3155566" cy="1412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TextBox 17">
              <a:extLst>
                <a:ext uri="{FF2B5EF4-FFF2-40B4-BE49-F238E27FC236}">
                  <a16:creationId xmlns:a16="http://schemas.microsoft.com/office/drawing/2014/main" id="{B9BC8A6A-6454-49A1-83AD-EA326723D447}"/>
                </a:ext>
              </a:extLst>
            </p:cNvPr>
            <p:cNvSpPr txBox="1"/>
            <p:nvPr/>
          </p:nvSpPr>
          <p:spPr>
            <a:xfrm>
              <a:off x="1631713" y="765233"/>
              <a:ext cx="3155566" cy="141273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9515" tIns="149515" rIns="149515" bIns="149515" numCol="1" spcCol="1270" anchor="ctr" anchorCtr="0">
              <a:noAutofit/>
            </a:bodyPr>
            <a:lstStyle/>
            <a:p>
              <a:pPr marL="0" lvl="0" indent="0" algn="l" defTabSz="1111250">
                <a:lnSpc>
                  <a:spcPct val="90000"/>
                </a:lnSpc>
                <a:spcBef>
                  <a:spcPct val="0"/>
                </a:spcBef>
                <a:spcAft>
                  <a:spcPct val="35000"/>
                </a:spcAft>
                <a:buNone/>
              </a:pPr>
              <a:r>
                <a:rPr lang="en-US" sz="1800" kern="1200" dirty="0">
                  <a:latin typeface="Lato Black" panose="020F0A02020204030203" pitchFamily="34" charset="0"/>
                </a:rPr>
                <a:t>Perform hand hygiene immediately after removing PPE</a:t>
              </a:r>
            </a:p>
          </p:txBody>
        </p:sp>
      </p:grpSp>
      <p:grpSp>
        <p:nvGrpSpPr>
          <p:cNvPr id="9" name="Group 8">
            <a:extLst>
              <a:ext uri="{FF2B5EF4-FFF2-40B4-BE49-F238E27FC236}">
                <a16:creationId xmlns:a16="http://schemas.microsoft.com/office/drawing/2014/main" id="{CC11C119-2D4B-4A1A-886E-178B52574ED6}"/>
              </a:ext>
            </a:extLst>
          </p:cNvPr>
          <p:cNvGrpSpPr/>
          <p:nvPr/>
        </p:nvGrpSpPr>
        <p:grpSpPr>
          <a:xfrm>
            <a:off x="6672577" y="1158384"/>
            <a:ext cx="2108063" cy="1164104"/>
            <a:chOff x="4539737" y="765233"/>
            <a:chExt cx="2472632" cy="1412739"/>
          </a:xfrm>
        </p:grpSpPr>
        <p:sp>
          <p:nvSpPr>
            <p:cNvPr id="15" name="Rectangle 14">
              <a:extLst>
                <a:ext uri="{FF2B5EF4-FFF2-40B4-BE49-F238E27FC236}">
                  <a16:creationId xmlns:a16="http://schemas.microsoft.com/office/drawing/2014/main" id="{175D1459-0B4C-4ED0-B176-29E2B2C16918}"/>
                </a:ext>
              </a:extLst>
            </p:cNvPr>
            <p:cNvSpPr/>
            <p:nvPr/>
          </p:nvSpPr>
          <p:spPr>
            <a:xfrm>
              <a:off x="4787280" y="765233"/>
              <a:ext cx="2225089" cy="1412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6" name="TextBox 15">
              <a:extLst>
                <a:ext uri="{FF2B5EF4-FFF2-40B4-BE49-F238E27FC236}">
                  <a16:creationId xmlns:a16="http://schemas.microsoft.com/office/drawing/2014/main" id="{2CA35391-BB98-4868-AB1E-93675B5C7960}"/>
                </a:ext>
              </a:extLst>
            </p:cNvPr>
            <p:cNvSpPr txBox="1"/>
            <p:nvPr/>
          </p:nvSpPr>
          <p:spPr>
            <a:xfrm>
              <a:off x="4539737" y="765233"/>
              <a:ext cx="2472632" cy="141273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9515" tIns="149515" rIns="149515" bIns="149515" numCol="1" spcCol="1270" anchor="ctr" anchorCtr="0">
              <a:noAutofit/>
            </a:bodyPr>
            <a:lstStyle/>
            <a:p>
              <a:pPr marL="0" lvl="0" indent="0" algn="l" defTabSz="666750">
                <a:lnSpc>
                  <a:spcPct val="90000"/>
                </a:lnSpc>
                <a:spcBef>
                  <a:spcPct val="0"/>
                </a:spcBef>
                <a:spcAft>
                  <a:spcPct val="35000"/>
                </a:spcAft>
                <a:buNone/>
              </a:pPr>
              <a:r>
                <a:rPr lang="en-US" sz="1200" kern="1200" dirty="0">
                  <a:latin typeface="Lato Black" panose="020F0A02020204030203" pitchFamily="34" charset="0"/>
                </a:rPr>
                <a:t>If hands become visibly contaminated during PPE removal, wash hands before continuing to remove PPE</a:t>
              </a:r>
            </a:p>
          </p:txBody>
        </p:sp>
      </p:grpSp>
      <p:sp>
        <p:nvSpPr>
          <p:cNvPr id="10" name="Rectangle: Rounded Corners 9">
            <a:extLst>
              <a:ext uri="{FF2B5EF4-FFF2-40B4-BE49-F238E27FC236}">
                <a16:creationId xmlns:a16="http://schemas.microsoft.com/office/drawing/2014/main" id="{359F22B8-7366-4ADA-8A6E-D7E7C0F126DF}"/>
              </a:ext>
            </a:extLst>
          </p:cNvPr>
          <p:cNvSpPr/>
          <p:nvPr/>
        </p:nvSpPr>
        <p:spPr>
          <a:xfrm>
            <a:off x="2802187" y="2606484"/>
            <a:ext cx="5978453" cy="1378634"/>
          </a:xfrm>
          <a:prstGeom prst="roundRect">
            <a:avLst>
              <a:gd name="adj" fmla="val 10000"/>
            </a:avLst>
          </a:prstGeom>
          <a:solidFill>
            <a:srgbClr val="0066CC"/>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1" name="Rectangle 10" descr="Sink">
            <a:extLst>
              <a:ext uri="{FF2B5EF4-FFF2-40B4-BE49-F238E27FC236}">
                <a16:creationId xmlns:a16="http://schemas.microsoft.com/office/drawing/2014/main" id="{2CB585B2-FA18-4E93-9C94-3ABE3FAFAF7E}"/>
              </a:ext>
            </a:extLst>
          </p:cNvPr>
          <p:cNvSpPr/>
          <p:nvPr/>
        </p:nvSpPr>
        <p:spPr>
          <a:xfrm>
            <a:off x="3233223" y="2916677"/>
            <a:ext cx="613127" cy="758248"/>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2" name="Group 11">
            <a:extLst>
              <a:ext uri="{FF2B5EF4-FFF2-40B4-BE49-F238E27FC236}">
                <a16:creationId xmlns:a16="http://schemas.microsoft.com/office/drawing/2014/main" id="{D51F3DB1-5ED4-4967-A77D-06EE04218BCC}"/>
              </a:ext>
            </a:extLst>
          </p:cNvPr>
          <p:cNvGrpSpPr/>
          <p:nvPr/>
        </p:nvGrpSpPr>
        <p:grpSpPr>
          <a:xfrm>
            <a:off x="4089753" y="2606484"/>
            <a:ext cx="4471739" cy="1378634"/>
            <a:chOff x="1631712" y="2531157"/>
            <a:chExt cx="5666965" cy="1412739"/>
          </a:xfrm>
        </p:grpSpPr>
        <p:sp>
          <p:nvSpPr>
            <p:cNvPr id="13" name="Rectangle 12">
              <a:extLst>
                <a:ext uri="{FF2B5EF4-FFF2-40B4-BE49-F238E27FC236}">
                  <a16:creationId xmlns:a16="http://schemas.microsoft.com/office/drawing/2014/main" id="{9B72F660-B312-4755-B76F-80771B449B77}"/>
                </a:ext>
              </a:extLst>
            </p:cNvPr>
            <p:cNvSpPr/>
            <p:nvPr/>
          </p:nvSpPr>
          <p:spPr>
            <a:xfrm>
              <a:off x="1631713" y="2531157"/>
              <a:ext cx="5380656" cy="14127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4" name="TextBox 13">
              <a:extLst>
                <a:ext uri="{FF2B5EF4-FFF2-40B4-BE49-F238E27FC236}">
                  <a16:creationId xmlns:a16="http://schemas.microsoft.com/office/drawing/2014/main" id="{DBBDC449-EA78-4E04-B18E-F86BAD6AAEFA}"/>
                </a:ext>
              </a:extLst>
            </p:cNvPr>
            <p:cNvSpPr txBox="1"/>
            <p:nvPr/>
          </p:nvSpPr>
          <p:spPr>
            <a:xfrm>
              <a:off x="1631712" y="2531157"/>
              <a:ext cx="5666965" cy="141273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9515" tIns="149515" rIns="149515" bIns="149515" numCol="1" spcCol="1270" anchor="ctr" anchorCtr="0">
              <a:noAutofit/>
            </a:bodyPr>
            <a:lstStyle/>
            <a:p>
              <a:pPr marL="0" lvl="0" indent="0" algn="l" defTabSz="1111250">
                <a:lnSpc>
                  <a:spcPct val="90000"/>
                </a:lnSpc>
                <a:spcBef>
                  <a:spcPct val="0"/>
                </a:spcBef>
                <a:spcAft>
                  <a:spcPct val="35000"/>
                </a:spcAft>
                <a:buNone/>
              </a:pPr>
              <a:r>
                <a:rPr lang="en-US" sz="2000" kern="1200" dirty="0">
                  <a:latin typeface="Lato Black" panose="020F0A02020204030203" pitchFamily="34" charset="0"/>
                </a:rPr>
                <a:t>Wash hands with soap and water or use an alcohol-based hand sanitizer with at least 60% alcohol</a:t>
              </a:r>
            </a:p>
          </p:txBody>
        </p:sp>
      </p:grpSp>
    </p:spTree>
    <p:custDataLst>
      <p:tags r:id="rId1"/>
    </p:custDataLst>
    <p:extLst>
      <p:ext uri="{BB962C8B-B14F-4D97-AF65-F5344CB8AC3E}">
        <p14:creationId xmlns:p14="http://schemas.microsoft.com/office/powerpoint/2010/main" val="3889100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57020" y="1765777"/>
            <a:ext cx="1965252" cy="1569660"/>
          </a:xfrm>
          <a:prstGeom prst="rect">
            <a:avLst/>
          </a:prstGeom>
          <a:solidFill>
            <a:srgbClr val="333399"/>
          </a:solidFill>
        </p:spPr>
        <p:txBody>
          <a:bodyPr wrap="square" anchor="ctr">
            <a:spAutoFit/>
          </a:bodyPr>
          <a:lstStyle/>
          <a:p>
            <a:endParaRPr lang="en-US" sz="2400" dirty="0">
              <a:latin typeface="Lato Black" panose="020F0A02020204030203" pitchFamily="34" charset="0"/>
            </a:endParaRPr>
          </a:p>
          <a:p>
            <a:r>
              <a:rPr lang="en-US" sz="2400" dirty="0">
                <a:solidFill>
                  <a:schemeClr val="bg1"/>
                </a:solidFill>
                <a:latin typeface="Lato Black" panose="020F0A02020204030203" pitchFamily="34" charset="0"/>
              </a:rPr>
              <a:t>PPE SAFETY REMINDERS</a:t>
            </a:r>
            <a:endParaRPr lang="en-US" sz="2400" dirty="0">
              <a:latin typeface="Lato" panose="020F0502020204030203" pitchFamily="34" charset="0"/>
            </a:endParaRPr>
          </a:p>
          <a:p>
            <a:endParaRPr lang="en-US" sz="2400" dirty="0">
              <a:latin typeface="Lato" panose="020F0502020204030203" pitchFamily="34" charset="0"/>
            </a:endParaRPr>
          </a:p>
        </p:txBody>
      </p:sp>
      <p:grpSp>
        <p:nvGrpSpPr>
          <p:cNvPr id="4" name="Group 3">
            <a:extLst>
              <a:ext uri="{FF2B5EF4-FFF2-40B4-BE49-F238E27FC236}">
                <a16:creationId xmlns:a16="http://schemas.microsoft.com/office/drawing/2014/main" id="{21B5798E-A450-4008-8042-EFEB33F78E8E}"/>
              </a:ext>
            </a:extLst>
          </p:cNvPr>
          <p:cNvGrpSpPr/>
          <p:nvPr/>
        </p:nvGrpSpPr>
        <p:grpSpPr>
          <a:xfrm>
            <a:off x="2363894" y="4093612"/>
            <a:ext cx="1661835" cy="824327"/>
            <a:chOff x="0" y="3862507"/>
            <a:chExt cx="1753092" cy="845022"/>
          </a:xfrm>
          <a:solidFill>
            <a:srgbClr val="0066CC"/>
          </a:solidFill>
        </p:grpSpPr>
        <p:sp>
          <p:nvSpPr>
            <p:cNvPr id="28" name="Rectangle 27">
              <a:extLst>
                <a:ext uri="{FF2B5EF4-FFF2-40B4-BE49-F238E27FC236}">
                  <a16:creationId xmlns:a16="http://schemas.microsoft.com/office/drawing/2014/main" id="{3F08C552-26D0-444F-A01B-A51B99B73CED}"/>
                </a:ext>
              </a:extLst>
            </p:cNvPr>
            <p:cNvSpPr/>
            <p:nvPr/>
          </p:nvSpPr>
          <p:spPr>
            <a:xfrm>
              <a:off x="0" y="3862507"/>
              <a:ext cx="1753092" cy="845022"/>
            </a:xfrm>
            <a:prstGeom prst="rect">
              <a:avLst/>
            </a:prstGeom>
            <a:grpFill/>
            <a:ln>
              <a:solidFill>
                <a:srgbClr val="0066CC"/>
              </a:solid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5810CE10-2DD8-4558-9189-65FC457FD532}"/>
                </a:ext>
              </a:extLst>
            </p:cNvPr>
            <p:cNvSpPr txBox="1"/>
            <p:nvPr/>
          </p:nvSpPr>
          <p:spPr>
            <a:xfrm>
              <a:off x="0" y="3862507"/>
              <a:ext cx="1753092" cy="845022"/>
            </a:xfrm>
            <a:prstGeom prst="rect">
              <a:avLst/>
            </a:prstGeom>
            <a:grpFill/>
            <a:ln>
              <a:solidFill>
                <a:srgbClr val="0066CC"/>
              </a:solidFill>
            </a:ln>
          </p:spPr>
          <p:style>
            <a:lnRef idx="0">
              <a:scrgbClr r="0" g="0" b="0"/>
            </a:lnRef>
            <a:fillRef idx="0">
              <a:scrgbClr r="0" g="0" b="0"/>
            </a:fillRef>
            <a:effectRef idx="0">
              <a:scrgbClr r="0" g="0" b="0"/>
            </a:effectRef>
            <a:fontRef idx="minor">
              <a:schemeClr val="lt1"/>
            </a:fontRef>
          </p:style>
          <p:txBody>
            <a:bodyPr spcFirstLastPara="0" vert="horz" wrap="square" lIns="124680" tIns="213360" rIns="12468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Lato" panose="020F0502020204030203" pitchFamily="34" charset="0"/>
                </a:rPr>
                <a:t>Limit</a:t>
              </a:r>
            </a:p>
          </p:txBody>
        </p:sp>
      </p:grpSp>
      <p:grpSp>
        <p:nvGrpSpPr>
          <p:cNvPr id="5" name="Group 4">
            <a:extLst>
              <a:ext uri="{FF2B5EF4-FFF2-40B4-BE49-F238E27FC236}">
                <a16:creationId xmlns:a16="http://schemas.microsoft.com/office/drawing/2014/main" id="{D997F640-1CC8-489A-9083-A617935574C3}"/>
              </a:ext>
            </a:extLst>
          </p:cNvPr>
          <p:cNvGrpSpPr/>
          <p:nvPr/>
        </p:nvGrpSpPr>
        <p:grpSpPr>
          <a:xfrm>
            <a:off x="4025729" y="4085593"/>
            <a:ext cx="4416550" cy="824327"/>
            <a:chOff x="1753092" y="3862507"/>
            <a:chExt cx="5259277" cy="845022"/>
          </a:xfrm>
          <a:solidFill>
            <a:schemeClr val="accent1">
              <a:lumMod val="40000"/>
              <a:lumOff val="60000"/>
            </a:schemeClr>
          </a:solidFill>
        </p:grpSpPr>
        <p:sp>
          <p:nvSpPr>
            <p:cNvPr id="26" name="Rectangle 25">
              <a:extLst>
                <a:ext uri="{FF2B5EF4-FFF2-40B4-BE49-F238E27FC236}">
                  <a16:creationId xmlns:a16="http://schemas.microsoft.com/office/drawing/2014/main" id="{FAE398A2-C75C-4444-A3D6-0B63DB68B9FF}"/>
                </a:ext>
              </a:extLst>
            </p:cNvPr>
            <p:cNvSpPr/>
            <p:nvPr/>
          </p:nvSpPr>
          <p:spPr>
            <a:xfrm>
              <a:off x="1753092" y="3862507"/>
              <a:ext cx="5259277" cy="845022"/>
            </a:xfrm>
            <a:prstGeom prst="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667D51B8-D666-4A03-BB03-39D5A23318AE}"/>
                </a:ext>
              </a:extLst>
            </p:cNvPr>
            <p:cNvSpPr txBox="1"/>
            <p:nvPr/>
          </p:nvSpPr>
          <p:spPr>
            <a:xfrm>
              <a:off x="1753092" y="3862507"/>
              <a:ext cx="5259277" cy="8450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3" tIns="228600" rIns="106683"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Lato" panose="020F0502020204030203" pitchFamily="34" charset="0"/>
                </a:rPr>
                <a:t>Limit surfaces and items touched</a:t>
              </a:r>
            </a:p>
          </p:txBody>
        </p:sp>
      </p:grpSp>
      <p:grpSp>
        <p:nvGrpSpPr>
          <p:cNvPr id="6" name="Group 5">
            <a:extLst>
              <a:ext uri="{FF2B5EF4-FFF2-40B4-BE49-F238E27FC236}">
                <a16:creationId xmlns:a16="http://schemas.microsoft.com/office/drawing/2014/main" id="{493532FC-A69C-4394-8184-75A74A55D231}"/>
              </a:ext>
            </a:extLst>
          </p:cNvPr>
          <p:cNvGrpSpPr/>
          <p:nvPr/>
        </p:nvGrpSpPr>
        <p:grpSpPr>
          <a:xfrm>
            <a:off x="2363894" y="2817777"/>
            <a:ext cx="1661836" cy="1267815"/>
            <a:chOff x="-82287" y="2575538"/>
            <a:chExt cx="1835380" cy="1299644"/>
          </a:xfrm>
          <a:solidFill>
            <a:srgbClr val="262087"/>
          </a:solidFill>
        </p:grpSpPr>
        <p:sp>
          <p:nvSpPr>
            <p:cNvPr id="24" name="Callout: Up Arrow 23">
              <a:extLst>
                <a:ext uri="{FF2B5EF4-FFF2-40B4-BE49-F238E27FC236}">
                  <a16:creationId xmlns:a16="http://schemas.microsoft.com/office/drawing/2014/main" id="{B61AF43E-2680-41AA-8309-09BE45E8518C}"/>
                </a:ext>
              </a:extLst>
            </p:cNvPr>
            <p:cNvSpPr/>
            <p:nvPr/>
          </p:nvSpPr>
          <p:spPr>
            <a:xfrm rot="10800000">
              <a:off x="0" y="2575538"/>
              <a:ext cx="1753092" cy="1299644"/>
            </a:xfrm>
            <a:prstGeom prst="upArrowCallout">
              <a:avLst>
                <a:gd name="adj1" fmla="val 5000"/>
                <a:gd name="adj2" fmla="val 10000"/>
                <a:gd name="adj3" fmla="val 15000"/>
                <a:gd name="adj4" fmla="val 64977"/>
              </a:avLst>
            </a:prstGeom>
            <a:grpFill/>
            <a:ln>
              <a:solidFill>
                <a:srgbClr val="262087"/>
              </a:solid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5" name="Callout: Up Arrow 8">
              <a:extLst>
                <a:ext uri="{FF2B5EF4-FFF2-40B4-BE49-F238E27FC236}">
                  <a16:creationId xmlns:a16="http://schemas.microsoft.com/office/drawing/2014/main" id="{C0DFB213-BD74-4197-9E9C-BDD32DA9FD35}"/>
                </a:ext>
              </a:extLst>
            </p:cNvPr>
            <p:cNvSpPr txBox="1"/>
            <p:nvPr/>
          </p:nvSpPr>
          <p:spPr>
            <a:xfrm>
              <a:off x="-82287" y="2575538"/>
              <a:ext cx="1835380" cy="844768"/>
            </a:xfrm>
            <a:prstGeom prst="rect">
              <a:avLst/>
            </a:prstGeom>
            <a:grpFill/>
            <a:ln>
              <a:solidFill>
                <a:srgbClr val="262087"/>
              </a:solidFill>
            </a:ln>
          </p:spPr>
          <p:style>
            <a:lnRef idx="0">
              <a:scrgbClr r="0" g="0" b="0"/>
            </a:lnRef>
            <a:fillRef idx="0">
              <a:scrgbClr r="0" g="0" b="0"/>
            </a:fillRef>
            <a:effectRef idx="0">
              <a:scrgbClr r="0" g="0" b="0"/>
            </a:effectRef>
            <a:fontRef idx="minor">
              <a:schemeClr val="lt1"/>
            </a:fontRef>
          </p:style>
          <p:txBody>
            <a:bodyPr spcFirstLastPara="0" vert="horz" wrap="square" lIns="124680" tIns="213360" rIns="12468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Lato" panose="020F0502020204030203" pitchFamily="34" charset="0"/>
                </a:rPr>
                <a:t>Remove</a:t>
              </a:r>
            </a:p>
          </p:txBody>
        </p:sp>
      </p:grpSp>
      <p:grpSp>
        <p:nvGrpSpPr>
          <p:cNvPr id="9" name="Group 8">
            <a:extLst>
              <a:ext uri="{FF2B5EF4-FFF2-40B4-BE49-F238E27FC236}">
                <a16:creationId xmlns:a16="http://schemas.microsoft.com/office/drawing/2014/main" id="{677FAC97-18AF-4589-B62F-CA80982BC02E}"/>
              </a:ext>
            </a:extLst>
          </p:cNvPr>
          <p:cNvGrpSpPr/>
          <p:nvPr/>
        </p:nvGrpSpPr>
        <p:grpSpPr>
          <a:xfrm>
            <a:off x="4025729" y="2817777"/>
            <a:ext cx="4416550" cy="824079"/>
            <a:chOff x="1753092" y="2575538"/>
            <a:chExt cx="5259277" cy="844768"/>
          </a:xfrm>
          <a:solidFill>
            <a:schemeClr val="accent5">
              <a:lumMod val="40000"/>
              <a:lumOff val="60000"/>
            </a:schemeClr>
          </a:solidFill>
        </p:grpSpPr>
        <p:sp>
          <p:nvSpPr>
            <p:cNvPr id="22" name="Rectangle 21">
              <a:extLst>
                <a:ext uri="{FF2B5EF4-FFF2-40B4-BE49-F238E27FC236}">
                  <a16:creationId xmlns:a16="http://schemas.microsoft.com/office/drawing/2014/main" id="{66D2C754-E1DA-4EB2-B1CF-400A24FD83D0}"/>
                </a:ext>
              </a:extLst>
            </p:cNvPr>
            <p:cNvSpPr/>
            <p:nvPr/>
          </p:nvSpPr>
          <p:spPr>
            <a:xfrm>
              <a:off x="1753092" y="2575538"/>
              <a:ext cx="5259277" cy="844768"/>
            </a:xfrm>
            <a:prstGeom prst="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a16="http://schemas.microsoft.com/office/drawing/2014/main" id="{D79802BB-232F-43B5-B3F2-C11EF0E3EE06}"/>
                </a:ext>
              </a:extLst>
            </p:cNvPr>
            <p:cNvSpPr txBox="1"/>
            <p:nvPr/>
          </p:nvSpPr>
          <p:spPr>
            <a:xfrm>
              <a:off x="1753092" y="2575538"/>
              <a:ext cx="5259277" cy="84476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3" tIns="203200" rIns="106683"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Lato" panose="020F0502020204030203" pitchFamily="34" charset="0"/>
                </a:rPr>
                <a:t>R</a:t>
              </a:r>
              <a:r>
                <a:rPr lang="en-US" sz="1800" kern="1200" dirty="0">
                  <a:latin typeface="Lato" panose="020F0502020204030203" pitchFamily="34" charset="0"/>
                </a:rPr>
                <a:t>emove gloves if they become torn; perform hand washing before putting on new gloves</a:t>
              </a:r>
            </a:p>
          </p:txBody>
        </p:sp>
      </p:grpSp>
      <p:grpSp>
        <p:nvGrpSpPr>
          <p:cNvPr id="10" name="Group 9">
            <a:extLst>
              <a:ext uri="{FF2B5EF4-FFF2-40B4-BE49-F238E27FC236}">
                <a16:creationId xmlns:a16="http://schemas.microsoft.com/office/drawing/2014/main" id="{2F32985B-96D3-4194-839D-464732248933}"/>
              </a:ext>
            </a:extLst>
          </p:cNvPr>
          <p:cNvGrpSpPr/>
          <p:nvPr/>
        </p:nvGrpSpPr>
        <p:grpSpPr>
          <a:xfrm>
            <a:off x="2363894" y="1557902"/>
            <a:ext cx="1661835" cy="1267815"/>
            <a:chOff x="0" y="1288569"/>
            <a:chExt cx="1753092" cy="1299644"/>
          </a:xfrm>
          <a:solidFill>
            <a:srgbClr val="009939"/>
          </a:solidFill>
        </p:grpSpPr>
        <p:sp>
          <p:nvSpPr>
            <p:cNvPr id="20" name="Callout: Up Arrow 19">
              <a:extLst>
                <a:ext uri="{FF2B5EF4-FFF2-40B4-BE49-F238E27FC236}">
                  <a16:creationId xmlns:a16="http://schemas.microsoft.com/office/drawing/2014/main" id="{97055878-3950-4573-8460-FC3F7D6EAE6D}"/>
                </a:ext>
              </a:extLst>
            </p:cNvPr>
            <p:cNvSpPr/>
            <p:nvPr/>
          </p:nvSpPr>
          <p:spPr>
            <a:xfrm rot="10800000">
              <a:off x="0" y="1288569"/>
              <a:ext cx="1753092" cy="1299644"/>
            </a:xfrm>
            <a:prstGeom prst="upArrowCallout">
              <a:avLst>
                <a:gd name="adj1" fmla="val 5000"/>
                <a:gd name="adj2" fmla="val 10000"/>
                <a:gd name="adj3" fmla="val 15000"/>
                <a:gd name="adj4" fmla="val 64977"/>
              </a:avLst>
            </a:prstGeom>
            <a:grpFill/>
            <a:ln>
              <a:solidFill>
                <a:srgbClr val="009939"/>
              </a:solidFill>
            </a:ln>
          </p:spPr>
          <p:style>
            <a:lnRef idx="2">
              <a:schemeClr val="accent4">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Callout: Up Arrow 12">
              <a:extLst>
                <a:ext uri="{FF2B5EF4-FFF2-40B4-BE49-F238E27FC236}">
                  <a16:creationId xmlns:a16="http://schemas.microsoft.com/office/drawing/2014/main" id="{59BE2FF0-B8A3-4D66-95BA-9FEBBD31AABF}"/>
                </a:ext>
              </a:extLst>
            </p:cNvPr>
            <p:cNvSpPr txBox="1"/>
            <p:nvPr/>
          </p:nvSpPr>
          <p:spPr>
            <a:xfrm>
              <a:off x="0" y="1288569"/>
              <a:ext cx="1753092" cy="844768"/>
            </a:xfrm>
            <a:prstGeom prst="rect">
              <a:avLst/>
            </a:prstGeom>
            <a:grpFill/>
            <a:ln>
              <a:solidFill>
                <a:srgbClr val="009939"/>
              </a:solidFill>
            </a:ln>
          </p:spPr>
          <p:style>
            <a:lnRef idx="0">
              <a:scrgbClr r="0" g="0" b="0"/>
            </a:lnRef>
            <a:fillRef idx="0">
              <a:scrgbClr r="0" g="0" b="0"/>
            </a:fillRef>
            <a:effectRef idx="0">
              <a:scrgbClr r="0" g="0" b="0"/>
            </a:effectRef>
            <a:fontRef idx="minor">
              <a:schemeClr val="lt1"/>
            </a:fontRef>
          </p:style>
          <p:txBody>
            <a:bodyPr spcFirstLastPara="0" vert="horz" wrap="square" lIns="124680" tIns="213360" rIns="12468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Lato" panose="020F0502020204030203" pitchFamily="34" charset="0"/>
                </a:rPr>
                <a:t>Avoid</a:t>
              </a:r>
            </a:p>
          </p:txBody>
        </p:sp>
      </p:grpSp>
      <p:grpSp>
        <p:nvGrpSpPr>
          <p:cNvPr id="11" name="Group 10">
            <a:extLst>
              <a:ext uri="{FF2B5EF4-FFF2-40B4-BE49-F238E27FC236}">
                <a16:creationId xmlns:a16="http://schemas.microsoft.com/office/drawing/2014/main" id="{F9C6D9E0-D67B-4902-8ACC-15F535BD73AB}"/>
              </a:ext>
            </a:extLst>
          </p:cNvPr>
          <p:cNvGrpSpPr/>
          <p:nvPr/>
        </p:nvGrpSpPr>
        <p:grpSpPr>
          <a:xfrm>
            <a:off x="4025729" y="1557901"/>
            <a:ext cx="4416550" cy="824079"/>
            <a:chOff x="1753092" y="1288569"/>
            <a:chExt cx="5259277" cy="844768"/>
          </a:xfrm>
          <a:solidFill>
            <a:schemeClr val="accent6">
              <a:lumMod val="40000"/>
              <a:lumOff val="60000"/>
            </a:schemeClr>
          </a:solidFill>
        </p:grpSpPr>
        <p:sp>
          <p:nvSpPr>
            <p:cNvPr id="18" name="Rectangle 17">
              <a:extLst>
                <a:ext uri="{FF2B5EF4-FFF2-40B4-BE49-F238E27FC236}">
                  <a16:creationId xmlns:a16="http://schemas.microsoft.com/office/drawing/2014/main" id="{6B2FB1C4-B186-4C92-A758-A60CEAEDDC88}"/>
                </a:ext>
              </a:extLst>
            </p:cNvPr>
            <p:cNvSpPr/>
            <p:nvPr/>
          </p:nvSpPr>
          <p:spPr>
            <a:xfrm>
              <a:off x="1753092" y="1288569"/>
              <a:ext cx="5259277" cy="844768"/>
            </a:xfrm>
            <a:prstGeom prst="rect">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749034BA-6E9E-49F5-A89F-5799743B564E}"/>
                </a:ext>
              </a:extLst>
            </p:cNvPr>
            <p:cNvSpPr txBox="1"/>
            <p:nvPr/>
          </p:nvSpPr>
          <p:spPr>
            <a:xfrm>
              <a:off x="1753092" y="1288569"/>
              <a:ext cx="5259277" cy="84476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3" tIns="228600" rIns="106683"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Lato" panose="020F0502020204030203" pitchFamily="34" charset="0"/>
                </a:rPr>
                <a:t>Avoid touching or adjusting other PPE</a:t>
              </a:r>
            </a:p>
          </p:txBody>
        </p:sp>
      </p:grpSp>
      <p:grpSp>
        <p:nvGrpSpPr>
          <p:cNvPr id="12" name="Group 11">
            <a:extLst>
              <a:ext uri="{FF2B5EF4-FFF2-40B4-BE49-F238E27FC236}">
                <a16:creationId xmlns:a16="http://schemas.microsoft.com/office/drawing/2014/main" id="{104300D1-28C7-44DE-81C5-E087DB8C5520}"/>
              </a:ext>
            </a:extLst>
          </p:cNvPr>
          <p:cNvGrpSpPr/>
          <p:nvPr/>
        </p:nvGrpSpPr>
        <p:grpSpPr>
          <a:xfrm>
            <a:off x="2363894" y="189653"/>
            <a:ext cx="1661836" cy="1267815"/>
            <a:chOff x="-82287" y="1600"/>
            <a:chExt cx="1835380" cy="1299644"/>
          </a:xfrm>
          <a:solidFill>
            <a:srgbClr val="0066CC"/>
          </a:solidFill>
        </p:grpSpPr>
        <p:sp>
          <p:nvSpPr>
            <p:cNvPr id="16" name="Callout: Up Arrow 15">
              <a:extLst>
                <a:ext uri="{FF2B5EF4-FFF2-40B4-BE49-F238E27FC236}">
                  <a16:creationId xmlns:a16="http://schemas.microsoft.com/office/drawing/2014/main" id="{C723BB4C-30B1-4CDE-948B-3B80DE53CB76}"/>
                </a:ext>
              </a:extLst>
            </p:cNvPr>
            <p:cNvSpPr/>
            <p:nvPr/>
          </p:nvSpPr>
          <p:spPr>
            <a:xfrm rot="10800000">
              <a:off x="0" y="1600"/>
              <a:ext cx="1753092" cy="1299644"/>
            </a:xfrm>
            <a:prstGeom prst="upArrowCallout">
              <a:avLst>
                <a:gd name="adj1" fmla="val 5000"/>
                <a:gd name="adj2" fmla="val 10000"/>
                <a:gd name="adj3" fmla="val 15000"/>
                <a:gd name="adj4" fmla="val 64977"/>
              </a:avLst>
            </a:prstGeom>
            <a:grpFill/>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7" name="Callout: Up Arrow 16">
              <a:extLst>
                <a:ext uri="{FF2B5EF4-FFF2-40B4-BE49-F238E27FC236}">
                  <a16:creationId xmlns:a16="http://schemas.microsoft.com/office/drawing/2014/main" id="{C8B2703C-08FF-4C35-8B26-7C3371ED947D}"/>
                </a:ext>
              </a:extLst>
            </p:cNvPr>
            <p:cNvSpPr txBox="1"/>
            <p:nvPr/>
          </p:nvSpPr>
          <p:spPr>
            <a:xfrm>
              <a:off x="-82287" y="1600"/>
              <a:ext cx="1835380" cy="8447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4680" tIns="213360" rIns="12468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Lato" panose="020F0502020204030203" pitchFamily="34" charset="0"/>
                </a:rPr>
                <a:t>Keep</a:t>
              </a:r>
            </a:p>
          </p:txBody>
        </p:sp>
      </p:grpSp>
      <p:grpSp>
        <p:nvGrpSpPr>
          <p:cNvPr id="13" name="Group 12">
            <a:extLst>
              <a:ext uri="{FF2B5EF4-FFF2-40B4-BE49-F238E27FC236}">
                <a16:creationId xmlns:a16="http://schemas.microsoft.com/office/drawing/2014/main" id="{C9B1076D-8E78-493C-A2AB-6C44C75E816B}"/>
              </a:ext>
            </a:extLst>
          </p:cNvPr>
          <p:cNvGrpSpPr/>
          <p:nvPr/>
        </p:nvGrpSpPr>
        <p:grpSpPr>
          <a:xfrm>
            <a:off x="4025729" y="197672"/>
            <a:ext cx="4416550" cy="824079"/>
            <a:chOff x="1753092" y="1600"/>
            <a:chExt cx="5259277" cy="844768"/>
          </a:xfrm>
          <a:solidFill>
            <a:schemeClr val="accent1">
              <a:lumMod val="40000"/>
              <a:lumOff val="60000"/>
            </a:schemeClr>
          </a:solidFill>
        </p:grpSpPr>
        <p:sp>
          <p:nvSpPr>
            <p:cNvPr id="14" name="Rectangle 13">
              <a:extLst>
                <a:ext uri="{FF2B5EF4-FFF2-40B4-BE49-F238E27FC236}">
                  <a16:creationId xmlns:a16="http://schemas.microsoft.com/office/drawing/2014/main" id="{465843FD-FEFB-44BF-AE6D-C1A341F2A6A7}"/>
                </a:ext>
              </a:extLst>
            </p:cNvPr>
            <p:cNvSpPr/>
            <p:nvPr/>
          </p:nvSpPr>
          <p:spPr>
            <a:xfrm>
              <a:off x="1753092" y="1600"/>
              <a:ext cx="5259277" cy="844768"/>
            </a:xfrm>
            <a:prstGeom prst="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892792B8-517F-4B40-92E9-9D5B6EAA7A09}"/>
                </a:ext>
              </a:extLst>
            </p:cNvPr>
            <p:cNvSpPr txBox="1"/>
            <p:nvPr/>
          </p:nvSpPr>
          <p:spPr>
            <a:xfrm>
              <a:off x="1753092" y="1600"/>
              <a:ext cx="5259277" cy="84476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3" tIns="228600" rIns="106683"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Lato" panose="020F0502020204030203" pitchFamily="34" charset="0"/>
                </a:rPr>
                <a:t>Keep gloved hands away from your face</a:t>
              </a:r>
            </a:p>
          </p:txBody>
        </p:sp>
      </p:grpSp>
    </p:spTree>
    <p:custDataLst>
      <p:tags r:id="rId1"/>
    </p:custDataLst>
    <p:extLst>
      <p:ext uri="{BB962C8B-B14F-4D97-AF65-F5344CB8AC3E}">
        <p14:creationId xmlns:p14="http://schemas.microsoft.com/office/powerpoint/2010/main" val="2619318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54298" y="1141192"/>
            <a:ext cx="2463419" cy="2682353"/>
          </a:xfrm>
          <a:solidFill>
            <a:srgbClr val="009939"/>
          </a:solidFill>
        </p:spPr>
        <p:txBody>
          <a:bodyPr anchor="ctr">
            <a:normAutofit/>
          </a:bodyPr>
          <a:lstStyle/>
          <a:p>
            <a:pPr marL="0" lvl="1" indent="-111">
              <a:lnSpc>
                <a:spcPct val="100000"/>
              </a:lnSpc>
              <a:spcAft>
                <a:spcPts val="3000"/>
              </a:spcAft>
            </a:pPr>
            <a:r>
              <a:rPr lang="en-US" sz="2000" cap="all" dirty="0">
                <a:solidFill>
                  <a:srgbClr val="FFFFFF"/>
                </a:solidFill>
                <a:latin typeface="Lato Black" panose="020F0A02020204030203" pitchFamily="34" charset="0"/>
                <a:ea typeface="+mj-ea"/>
                <a:cs typeface="+mj-cs"/>
              </a:rPr>
              <a:t>Video demonstration How to Safely Put on Personal protective equipment </a:t>
            </a:r>
            <a:endParaRPr lang="en-US" sz="2000" b="0" dirty="0">
              <a:solidFill>
                <a:prstClr val="black"/>
              </a:solidFill>
              <a:latin typeface="Lato Black" panose="020F0A02020204030203" pitchFamily="34" charset="0"/>
            </a:endParaRPr>
          </a:p>
        </p:txBody>
      </p:sp>
      <p:sp>
        <p:nvSpPr>
          <p:cNvPr id="2" name="Rectangle 1"/>
          <p:cNvSpPr/>
          <p:nvPr/>
        </p:nvSpPr>
        <p:spPr>
          <a:xfrm>
            <a:off x="6201549" y="4035485"/>
            <a:ext cx="2724720" cy="834267"/>
          </a:xfrm>
          <a:prstGeom prst="rect">
            <a:avLst/>
          </a:prstGeom>
        </p:spPr>
        <p:txBody>
          <a:bodyPr wrap="none">
            <a:spAutoFit/>
          </a:bodyPr>
          <a:lstStyle/>
          <a:p>
            <a:r>
              <a:rPr lang="en-US" dirty="0"/>
              <a:t>Click </a:t>
            </a:r>
            <a:r>
              <a:rPr lang="en-US" dirty="0">
                <a:hlinkClick r:id="rId3"/>
              </a:rPr>
              <a:t>HERE</a:t>
            </a:r>
            <a:r>
              <a:rPr lang="en-US" dirty="0"/>
              <a:t> to open link</a:t>
            </a:r>
          </a:p>
          <a:p>
            <a:r>
              <a:rPr lang="en-US" dirty="0">
                <a:hlinkClick r:id="rId3"/>
              </a:rPr>
              <a:t>https://youtu.be/H4jQUBAlBrI</a:t>
            </a:r>
            <a:endParaRPr lang="en-US" dirty="0"/>
          </a:p>
          <a:p>
            <a:endParaRPr lang="en-US" dirty="0"/>
          </a:p>
        </p:txBody>
      </p:sp>
      <p:pic>
        <p:nvPicPr>
          <p:cNvPr id="7" name="Picture 6"/>
          <p:cNvPicPr>
            <a:picLocks noChangeAspect="1"/>
          </p:cNvPicPr>
          <p:nvPr/>
        </p:nvPicPr>
        <p:blipFill>
          <a:blip r:embed="rId4"/>
          <a:stretch>
            <a:fillRect/>
          </a:stretch>
        </p:blipFill>
        <p:spPr>
          <a:xfrm>
            <a:off x="2885451" y="690881"/>
            <a:ext cx="5982145" cy="3301942"/>
          </a:xfrm>
          <a:prstGeom prst="rect">
            <a:avLst/>
          </a:prstGeom>
        </p:spPr>
      </p:pic>
    </p:spTree>
    <p:custDataLst>
      <p:tags r:id="rId1"/>
    </p:custDataLst>
    <p:extLst>
      <p:ext uri="{BB962C8B-B14F-4D97-AF65-F5344CB8AC3E}">
        <p14:creationId xmlns:p14="http://schemas.microsoft.com/office/powerpoint/2010/main" val="207118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22031" y="1127646"/>
            <a:ext cx="2449861" cy="2682353"/>
          </a:xfrm>
          <a:solidFill>
            <a:srgbClr val="009939"/>
          </a:solidFill>
        </p:spPr>
        <p:txBody>
          <a:bodyPr anchor="ctr">
            <a:normAutofit/>
          </a:bodyPr>
          <a:lstStyle/>
          <a:p>
            <a:pPr marL="0" lvl="1" indent="-111">
              <a:lnSpc>
                <a:spcPct val="100000"/>
              </a:lnSpc>
              <a:spcAft>
                <a:spcPts val="3000"/>
              </a:spcAft>
            </a:pPr>
            <a:r>
              <a:rPr lang="en-US" sz="2000" cap="all" dirty="0">
                <a:solidFill>
                  <a:srgbClr val="FFFFFF"/>
                </a:solidFill>
                <a:latin typeface="Lato Black" panose="020F0A02020204030203" pitchFamily="34" charset="0"/>
                <a:ea typeface="+mj-ea"/>
                <a:cs typeface="+mj-cs"/>
              </a:rPr>
              <a:t>Video demonstration PPE removal</a:t>
            </a:r>
            <a:endParaRPr lang="en-US" sz="2000" b="0" dirty="0">
              <a:solidFill>
                <a:prstClr val="black"/>
              </a:solidFill>
              <a:latin typeface="Lato Black" panose="020F0A02020204030203" pitchFamily="34" charset="0"/>
            </a:endParaRPr>
          </a:p>
        </p:txBody>
      </p:sp>
      <p:sp>
        <p:nvSpPr>
          <p:cNvPr id="2" name="Rectangle 1"/>
          <p:cNvSpPr/>
          <p:nvPr/>
        </p:nvSpPr>
        <p:spPr>
          <a:xfrm>
            <a:off x="5605495" y="4263840"/>
            <a:ext cx="2877326" cy="586956"/>
          </a:xfrm>
          <a:prstGeom prst="rect">
            <a:avLst/>
          </a:prstGeom>
        </p:spPr>
        <p:txBody>
          <a:bodyPr wrap="none">
            <a:spAutoFit/>
          </a:bodyPr>
          <a:lstStyle/>
          <a:p>
            <a:r>
              <a:rPr lang="en-US" dirty="0"/>
              <a:t>Click </a:t>
            </a:r>
            <a:r>
              <a:rPr lang="en-US" dirty="0">
                <a:hlinkClick r:id="rId3"/>
              </a:rPr>
              <a:t>HERE</a:t>
            </a:r>
            <a:r>
              <a:rPr lang="en-US" dirty="0"/>
              <a:t> to open link</a:t>
            </a:r>
          </a:p>
          <a:p>
            <a:r>
              <a:rPr lang="en-US" dirty="0"/>
              <a:t>https://youtu.be/PQxOc13DxvQ</a:t>
            </a:r>
          </a:p>
        </p:txBody>
      </p:sp>
      <p:pic>
        <p:nvPicPr>
          <p:cNvPr id="6" name="Picture 5"/>
          <p:cNvPicPr>
            <a:picLocks noChangeAspect="1"/>
          </p:cNvPicPr>
          <p:nvPr/>
        </p:nvPicPr>
        <p:blipFill>
          <a:blip r:embed="rId4"/>
          <a:stretch>
            <a:fillRect/>
          </a:stretch>
        </p:blipFill>
        <p:spPr>
          <a:xfrm>
            <a:off x="2959947" y="480907"/>
            <a:ext cx="5432471" cy="3782933"/>
          </a:xfrm>
          <a:prstGeom prst="rect">
            <a:avLst/>
          </a:prstGeom>
        </p:spPr>
      </p:pic>
    </p:spTree>
    <p:custDataLst>
      <p:tags r:id="rId1"/>
    </p:custDataLst>
    <p:extLst>
      <p:ext uri="{BB962C8B-B14F-4D97-AF65-F5344CB8AC3E}">
        <p14:creationId xmlns:p14="http://schemas.microsoft.com/office/powerpoint/2010/main" val="2532162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CDC Resources</a:t>
            </a:r>
          </a:p>
        </p:txBody>
      </p:sp>
      <p:sp>
        <p:nvSpPr>
          <p:cNvPr id="3" name="Text Placeholder 2"/>
          <p:cNvSpPr>
            <a:spLocks noGrp="1"/>
          </p:cNvSpPr>
          <p:nvPr>
            <p:ph type="body" sz="quarter" idx="14"/>
          </p:nvPr>
        </p:nvSpPr>
        <p:spPr>
          <a:xfrm>
            <a:off x="1125416" y="1080199"/>
            <a:ext cx="7561384" cy="3374570"/>
          </a:xfrm>
        </p:spPr>
        <p:txBody>
          <a:bodyPr>
            <a:normAutofit fontScale="32500" lnSpcReduction="20000"/>
          </a:bodyPr>
          <a:lstStyle/>
          <a:p>
            <a:pPr marL="0" indent="0">
              <a:buNone/>
            </a:pPr>
            <a:r>
              <a:rPr lang="en-US" sz="3700" dirty="0"/>
              <a:t>CDC –About Masks. Retrieved 7/31/20 : </a:t>
            </a:r>
            <a:r>
              <a:rPr lang="en-US" sz="3700" dirty="0">
                <a:hlinkClick r:id="rId3"/>
              </a:rPr>
              <a:t>https://www.cdc.gov/coronavirus/2019-ncov/prevent-getting-sick/about-face-coverings.html</a:t>
            </a:r>
            <a:endParaRPr lang="en-US" sz="3700" dirty="0"/>
          </a:p>
          <a:p>
            <a:pPr marL="0" indent="0">
              <a:buNone/>
            </a:pPr>
            <a:r>
              <a:rPr lang="en-US" sz="3700" dirty="0"/>
              <a:t>CDC Elastomeric Respirators: Strategies During Conventional  and Surge Demand Situations. Retrieved 7/31/20: </a:t>
            </a:r>
            <a:r>
              <a:rPr lang="en-US" sz="3700" dirty="0">
                <a:hlinkClick r:id="rId4"/>
              </a:rPr>
              <a:t>https://www.cdc.gov/coronavirus/2019-ncov/hcp/elastomeric-respirators-strategy/</a:t>
            </a:r>
            <a:endParaRPr lang="en-US" sz="3700" dirty="0"/>
          </a:p>
          <a:p>
            <a:pPr marL="0" indent="0">
              <a:buNone/>
            </a:pPr>
            <a:r>
              <a:rPr lang="en-US" sz="3700" dirty="0"/>
              <a:t>CDC Guidance for Child Care Programs that Remain Open.  Retrieved 7/31/20 </a:t>
            </a:r>
            <a:r>
              <a:rPr lang="en-US" sz="3700" dirty="0">
                <a:hlinkClick r:id="rId5"/>
              </a:rPr>
              <a:t>https://www.cdc.gov/coronavirus/2019-ncov/community/schools-childcare/guidance-for-childcare.html#ScreenChildren</a:t>
            </a:r>
            <a:endParaRPr lang="en-US" sz="3700" dirty="0"/>
          </a:p>
          <a:p>
            <a:pPr marL="0" indent="0">
              <a:lnSpc>
                <a:spcPct val="120000"/>
              </a:lnSpc>
              <a:spcAft>
                <a:spcPts val="0"/>
              </a:spcAft>
              <a:buNone/>
            </a:pPr>
            <a:r>
              <a:rPr lang="en-US" sz="3700" dirty="0"/>
              <a:t>CDC School and Child care Programs . Retrieved: 7/3//20  </a:t>
            </a:r>
          </a:p>
          <a:p>
            <a:pPr marL="0" indent="0">
              <a:lnSpc>
                <a:spcPct val="120000"/>
              </a:lnSpc>
              <a:spcAft>
                <a:spcPts val="0"/>
              </a:spcAft>
              <a:buNone/>
            </a:pPr>
            <a:r>
              <a:rPr lang="en-US" sz="3700" dirty="0"/>
              <a:t>             </a:t>
            </a:r>
            <a:r>
              <a:rPr lang="en-US" sz="3700" dirty="0">
                <a:hlinkClick r:id="rId6"/>
              </a:rPr>
              <a:t>https://www.cdc.gov/coronavirus/2019-ncov/community/schools-childcare/</a:t>
            </a:r>
            <a:endParaRPr lang="en-US" sz="3700" dirty="0"/>
          </a:p>
          <a:p>
            <a:pPr marL="0" indent="0">
              <a:lnSpc>
                <a:spcPct val="120000"/>
              </a:lnSpc>
              <a:spcAft>
                <a:spcPts val="0"/>
              </a:spcAft>
              <a:buNone/>
            </a:pPr>
            <a:endParaRPr lang="en-US" sz="3700" dirty="0"/>
          </a:p>
          <a:p>
            <a:pPr marL="0" indent="0">
              <a:buNone/>
            </a:pPr>
            <a:r>
              <a:rPr lang="en-US" sz="3700" dirty="0"/>
              <a:t>CDC/NIOSH - Understanding the Difference Between Surgical Masks and N95 Respirators. Retrieved 7/31/20: </a:t>
            </a:r>
            <a:r>
              <a:rPr lang="en-US" sz="3700" dirty="0">
                <a:hlinkClick r:id="rId7"/>
              </a:rPr>
              <a:t>https://www.cdc.gov/niosh/npptl/pdfs/UnderstandDifferenceInfographic-508.pdf</a:t>
            </a:r>
            <a:endParaRPr lang="en-US" sz="3700" dirty="0"/>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79567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COVID-19</a:t>
            </a:r>
          </a:p>
        </p:txBody>
      </p:sp>
      <p:sp>
        <p:nvSpPr>
          <p:cNvPr id="3" name="Text Placeholder 2"/>
          <p:cNvSpPr>
            <a:spLocks noGrp="1"/>
          </p:cNvSpPr>
          <p:nvPr>
            <p:ph type="body" sz="quarter" idx="14"/>
          </p:nvPr>
        </p:nvSpPr>
        <p:spPr>
          <a:xfrm>
            <a:off x="602827" y="1197168"/>
            <a:ext cx="7661941" cy="2512779"/>
          </a:xfrm>
        </p:spPr>
        <p:txBody>
          <a:bodyPr>
            <a:noAutofit/>
          </a:bodyPr>
          <a:lstStyle/>
          <a:p>
            <a:r>
              <a:rPr lang="en-US" sz="1600" b="0" dirty="0"/>
              <a:t>COVID‐19 (Coronavirus Disease 2019) is a respiratory illness that can spread easily from person‐to‐person. When a person who has COVID-19 coughs, sneezes, talks, sings, or yells they spray respiratory droplets (spit) with parts of the virus into the air and on to surfaces. </a:t>
            </a:r>
          </a:p>
          <a:p>
            <a:r>
              <a:rPr lang="en-US" sz="1600" b="0" dirty="0"/>
              <a:t>If a nearby healthy person breathes in the virus, they can become infected. </a:t>
            </a:r>
          </a:p>
          <a:p>
            <a:r>
              <a:rPr lang="en-US" sz="1600" b="0" dirty="0"/>
              <a:t>The virus can also enter a person’s body if they touch an unclean surface with the virus on it, and then touch their face, mouth, or eyes with unwashed hands.</a:t>
            </a:r>
          </a:p>
          <a:p>
            <a:pPr marL="0" indent="0">
              <a:buNone/>
            </a:pPr>
            <a:endParaRPr lang="en-US" sz="1600" dirty="0"/>
          </a:p>
        </p:txBody>
      </p:sp>
    </p:spTree>
    <p:custDataLst>
      <p:tags r:id="rId1"/>
    </p:custDataLst>
    <p:extLst>
      <p:ext uri="{BB962C8B-B14F-4D97-AF65-F5344CB8AC3E}">
        <p14:creationId xmlns:p14="http://schemas.microsoft.com/office/powerpoint/2010/main" val="1493962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9707F-1764-4C21-BBE6-7D1470CE1B75}"/>
              </a:ext>
            </a:extLst>
          </p:cNvPr>
          <p:cNvSpPr>
            <a:spLocks noGrp="1"/>
          </p:cNvSpPr>
          <p:nvPr>
            <p:ph type="body" sz="quarter" idx="13"/>
          </p:nvPr>
        </p:nvSpPr>
        <p:spPr/>
        <p:txBody>
          <a:bodyPr/>
          <a:lstStyle/>
          <a:p>
            <a:r>
              <a:rPr lang="en-US" dirty="0"/>
              <a:t>References</a:t>
            </a:r>
          </a:p>
        </p:txBody>
      </p:sp>
      <p:sp>
        <p:nvSpPr>
          <p:cNvPr id="3" name="Text Placeholder 2">
            <a:extLst>
              <a:ext uri="{FF2B5EF4-FFF2-40B4-BE49-F238E27FC236}">
                <a16:creationId xmlns:a16="http://schemas.microsoft.com/office/drawing/2014/main" id="{D7A47D1C-A31A-4D69-8BE6-CCA4AD3E45A4}"/>
              </a:ext>
            </a:extLst>
          </p:cNvPr>
          <p:cNvSpPr>
            <a:spLocks noGrp="1"/>
          </p:cNvSpPr>
          <p:nvPr>
            <p:ph type="body" sz="quarter" idx="14"/>
          </p:nvPr>
        </p:nvSpPr>
        <p:spPr>
          <a:xfrm>
            <a:off x="487680" y="1016000"/>
            <a:ext cx="8019627" cy="3156373"/>
          </a:xfrm>
        </p:spPr>
        <p:txBody>
          <a:bodyPr>
            <a:normAutofit fontScale="32500" lnSpcReduction="20000"/>
          </a:bodyPr>
          <a:lstStyle/>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Centers for Disease Control. (n.d.).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Sequence for putting on personal protective equipment (PPE)</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https://www.cdc.gov/hai/pdfs/ppe/ppe-sequence.pdf</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Centers for Disease Control and National Institute for Occupational Safety and Health. (2010).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How to properly put on and take off a disposable respirator</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https://www.cdc.gov/niosh/docs/2010-133/pdfs/2010-133.pdf</a:t>
            </a:r>
            <a:r>
              <a:rPr lang="en-US" sz="2200" b="0" dirty="0">
                <a:effectLst/>
                <a:latin typeface="Arial" panose="020B0604020202020204" pitchFamily="34" charset="0"/>
                <a:ea typeface="Calibri" panose="020F0502020204030204" pitchFamily="34" charset="0"/>
                <a:cs typeface="Times New Roman" panose="02020603050405020304" pitchFamily="18" charset="0"/>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Centers for Disease Control and National Institute for Occupational Safety and Health. (March 27, 2020).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Recommended guidance for extended use and limited reuse of N95 filtering facepiece respirators in healthcare settings</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https://www.cdc.gov/niosh/topics/hcwcontrols/recommendedguidanceextuse.html</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Centers for Disease Control. (June 3, 2020).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Use personal protective equipment (PPE) when caring for patients with confirmed or suspected COVID-19</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https://www.cdc.gov/coronavirus/2019-ncov/downloads/A_FS_HCP_COVID19_PPE.pdf</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Centers for Disease Control. (June 28, 2020).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Strategies for optimizing the supply of facemasks</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https://www.cdc.gov/coronavirus/2019-ncov/hcp/ppe-strategy/face-masks.html#conventional-capacity</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Centers for Disease Control and Prevention, National Center for Emerging and Zoonotic Infectious Diseases (NCEZID), Division of Healthcare Quality Promotion (DHQP). (October 29, 2014).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Donning PPE: Put on face shield</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4, 2020, from </a:t>
            </a:r>
            <a:r>
              <a:rPr lang="en-US" sz="2200" b="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https://www.cdc.gov/vhf/ebola/hcp/ppe-training/n95respirator_gown/donning_13.html#:~:text=Bending%20forward%2C%20hold%20on%20to,no%20areas%20are%20left%20uncovered</a:t>
            </a:r>
            <a:r>
              <a:rPr lang="en-US" sz="2200" b="0" dirty="0">
                <a:effectLst/>
                <a:latin typeface="Arial" panose="020B0604020202020204" pitchFamily="34" charset="0"/>
                <a:ea typeface="Calibri" panose="020F0502020204030204" pitchFamily="34" charset="0"/>
                <a:cs typeface="Times New Roman" panose="02020603050405020304" pitchFamily="18" charset="0"/>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Centers for Disease Control and National Center for Immunization and Respiratory Diseases (NCIRD), Division of Viral Diseases.  (May 17, 2020). Hand hygiene recommendations. Guidance for healthcare providers about hand hygiene and COVID-19. Retrieved August 4,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https://www.cdc.gov/coronavirus/2019-ncov/hcp/hand-hygiene.html</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Centers for Disease Control and National Center for Immunization and Respiratory Diseases (NCIRD), Division of Viral Diseases. (July 14, 2020).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Using personal protective equipment</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10"/>
              </a:rPr>
              <a:t>https://www.cdc.gov/coronavirus/2019-ncov/hcp/using-ppe.html</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Emory University. (March 31, 2020).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Store your N95</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11"/>
              </a:rPr>
              <a:t>https://med.emory.edu/departments/medicine/divisions/infectious-diseases/serious-communicable-diseases-program/pdf/ppe-conserve-mask-storage.pdf</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b="0" dirty="0">
                <a:effectLst/>
                <a:latin typeface="Arial" panose="020B0604020202020204" pitchFamily="34" charset="0"/>
                <a:ea typeface="Calibri" panose="020F0502020204030204" pitchFamily="34" charset="0"/>
                <a:cs typeface="Times New Roman" panose="02020603050405020304" pitchFamily="18" charset="0"/>
              </a:rPr>
              <a:t>Emory University. (April 22, 2020). </a:t>
            </a:r>
            <a:r>
              <a:rPr lang="en-US" sz="2200" b="0" i="1" dirty="0">
                <a:effectLst/>
                <a:latin typeface="Arial" panose="020B0604020202020204" pitchFamily="34" charset="0"/>
                <a:ea typeface="Calibri" panose="020F0502020204030204" pitchFamily="34" charset="0"/>
                <a:cs typeface="Times New Roman" panose="02020603050405020304" pitchFamily="18" charset="0"/>
              </a:rPr>
              <a:t>Get the most out of wearing your mask</a:t>
            </a:r>
            <a:r>
              <a:rPr lang="en-US" sz="22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2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12"/>
              </a:rPr>
              <a:t>https://med.emory.edu/departments/medicine/divisions/infectious-diseases/serious-communicable-diseases-program/pdf/dos-and-donts-of-masks.pdf</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629191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84873-BA3D-41A7-BD83-FB70AEE170E0}"/>
              </a:ext>
            </a:extLst>
          </p:cNvPr>
          <p:cNvSpPr>
            <a:spLocks noGrp="1"/>
          </p:cNvSpPr>
          <p:nvPr>
            <p:ph type="body" sz="quarter" idx="13"/>
          </p:nvPr>
        </p:nvSpPr>
        <p:spPr/>
        <p:txBody>
          <a:bodyPr/>
          <a:lstStyle/>
          <a:p>
            <a:r>
              <a:rPr lang="en-US" dirty="0"/>
              <a:t>References</a:t>
            </a:r>
          </a:p>
        </p:txBody>
      </p:sp>
      <p:sp>
        <p:nvSpPr>
          <p:cNvPr id="3" name="Text Placeholder 2">
            <a:extLst>
              <a:ext uri="{FF2B5EF4-FFF2-40B4-BE49-F238E27FC236}">
                <a16:creationId xmlns:a16="http://schemas.microsoft.com/office/drawing/2014/main" id="{3ACCF76A-8593-490C-A7E0-65FD000E6C86}"/>
              </a:ext>
            </a:extLst>
          </p:cNvPr>
          <p:cNvSpPr>
            <a:spLocks noGrp="1"/>
          </p:cNvSpPr>
          <p:nvPr>
            <p:ph type="body" sz="quarter" idx="14"/>
          </p:nvPr>
        </p:nvSpPr>
        <p:spPr>
          <a:xfrm>
            <a:off x="447040" y="1197429"/>
            <a:ext cx="8155093" cy="2744651"/>
          </a:xfrm>
        </p:spPr>
        <p:txBody>
          <a:bodyPr>
            <a:normAutofit fontScale="25000" lnSpcReduction="20000"/>
          </a:bodyPr>
          <a:lstStyle/>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Emory University. (May 26, 2020).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N95 user seal check</a:t>
            </a:r>
            <a:r>
              <a:rPr lang="en-US" sz="28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8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https://med.emory.edu/departments/medicine/divisions/infectious-diseases/serious-communicable-diseases-program/pdf-2/n95-user-seal-check.pdf</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Emory University. (July 20, 2020).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Cleaning your face shield</a:t>
            </a:r>
            <a:r>
              <a:rPr lang="en-US" sz="28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800" b="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https://med.emory.edu/departments/medicine/divisions/infectious-diseases/serious-communicable-diseases-program/pdf-2/card---emory-decontamination-of-face-shield.pdf</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Emory University. (July 20, 2020).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Cleaning your goggles</a:t>
            </a:r>
            <a:r>
              <a:rPr lang="en-US" sz="28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8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https://med.emory.edu/departments/medicine/divisions/infectious-diseases/serious-communicable-diseases-program/pdf-2/card---emory-decontamination-of-goggles.pdf</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Emory University. (July 26, 2020).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Learn more about masks</a:t>
            </a:r>
            <a:r>
              <a:rPr lang="en-US" sz="28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8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https://med.emory.edu/departments/medicine/divisions/infectious-diseases/serious-communicable-diseases-program/pdf/learn-about-masks.pdf</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Federal Resources. (June 18, 2020).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Donning and doffing - AAMI level 3 isolation gown </a:t>
            </a:r>
            <a:r>
              <a:rPr lang="en-US" sz="2800" b="0" dirty="0">
                <a:effectLst/>
                <a:latin typeface="Arial" panose="020B0604020202020204" pitchFamily="34" charset="0"/>
                <a:ea typeface="Calibri" panose="020F0502020204030204" pitchFamily="34" charset="0"/>
                <a:cs typeface="Times New Roman" panose="02020603050405020304" pitchFamily="18" charset="0"/>
              </a:rPr>
              <a:t>[Video]. YouTube. Retrieved August 3, 2020 from </a:t>
            </a:r>
            <a:r>
              <a:rPr lang="en-US" sz="28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https://youtu.be/gF6EgRxF-xU</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Johns Hopkins Bloomberg School of Public Health. (March 30, 2020).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The right mask for the task.</a:t>
            </a:r>
            <a:r>
              <a:rPr lang="en-US" sz="28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8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https://www.jhsph.edu/covid-19/articles/the-right-mask-for-the-task.html</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Occupational Safety &amp; Health Administration. (n.d.). Personal protective equipment. Retrieved July 25, 2020, from </a:t>
            </a:r>
            <a:r>
              <a:rPr lang="en-US" sz="2800" b="0" dirty="0">
                <a:effectLst/>
                <a:latin typeface="Arial" panose="020B0604020202020204" pitchFamily="34" charset="0"/>
                <a:ea typeface="Calibri" panose="020F0502020204030204" pitchFamily="34" charset="0"/>
                <a:cs typeface="Times New Roman" panose="02020603050405020304" pitchFamily="18" charset="0"/>
                <a:hlinkClick r:id="rId9"/>
              </a:rPr>
              <a:t>https://www.osha.gov/personal-protective-equipment</a:t>
            </a:r>
            <a:r>
              <a:rPr lang="en-US" sz="2800" b="0" dirty="0">
                <a:effectLst/>
                <a:latin typeface="Arial" panose="020B0604020202020204" pitchFamily="3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Perencevich, E.N., </a:t>
            </a:r>
            <a:r>
              <a:rPr lang="en-US" sz="2800" b="0" dirty="0" err="1">
                <a:effectLst/>
                <a:latin typeface="Arial" panose="020B0604020202020204" pitchFamily="34" charset="0"/>
                <a:ea typeface="Calibri" panose="020F0502020204030204" pitchFamily="34" charset="0"/>
                <a:cs typeface="Times New Roman" panose="02020603050405020304" pitchFamily="18" charset="0"/>
              </a:rPr>
              <a:t>Diekema</a:t>
            </a:r>
            <a:r>
              <a:rPr lang="en-US" sz="2800" b="0" dirty="0">
                <a:effectLst/>
                <a:latin typeface="Arial" panose="020B0604020202020204" pitchFamily="34" charset="0"/>
                <a:ea typeface="Calibri" panose="020F0502020204030204" pitchFamily="34" charset="0"/>
                <a:cs typeface="Times New Roman" panose="02020603050405020304" pitchFamily="18" charset="0"/>
              </a:rPr>
              <a:t>, J.D., Edmond, M.B. (2020). Moving personal protective equipment into the community face shields and containment of COVID-19.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JAMA</a:t>
            </a:r>
            <a:r>
              <a:rPr lang="en-US" sz="2800" b="0" dirty="0">
                <a:effectLst/>
                <a:latin typeface="Arial" panose="020B0604020202020204" pitchFamily="34" charset="0"/>
                <a:ea typeface="Calibri" panose="020F0502020204030204" pitchFamily="34" charset="0"/>
                <a:cs typeface="Times New Roman" panose="02020603050405020304" pitchFamily="18" charset="0"/>
              </a:rPr>
              <a:t>, 323(22), 2252-53.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Wisconsin Department of Health Services.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For medical professionals. Conserve: N95 respirator, face shield, and goggles. Personal protective equipment (PPE).</a:t>
            </a:r>
            <a:r>
              <a:rPr lang="en-US" sz="2800" b="0" dirty="0">
                <a:effectLst/>
                <a:latin typeface="Arial" panose="020B0604020202020204" pitchFamily="34" charset="0"/>
                <a:ea typeface="Calibri" panose="020F0502020204030204" pitchFamily="34" charset="0"/>
                <a:cs typeface="Times New Roman" panose="02020603050405020304" pitchFamily="18" charset="0"/>
              </a:rPr>
              <a:t> Retrieved August 3, 2020, from </a:t>
            </a:r>
            <a:r>
              <a:rPr lang="en-US" sz="28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10"/>
              </a:rPr>
              <a:t>https://www.dhs.wisconsin.gov/publications/p02644a.pdf</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800" b="0" dirty="0">
                <a:effectLst/>
                <a:latin typeface="Arial" panose="020B0604020202020204" pitchFamily="34" charset="0"/>
                <a:ea typeface="Calibri" panose="020F0502020204030204" pitchFamily="34" charset="0"/>
                <a:cs typeface="Times New Roman" panose="02020603050405020304" pitchFamily="18" charset="0"/>
              </a:rPr>
              <a:t>World Health Organization. (June 5, 2020). </a:t>
            </a:r>
            <a:r>
              <a:rPr lang="en-US" sz="2800" b="0" i="1" dirty="0">
                <a:effectLst/>
                <a:latin typeface="Arial" panose="020B0604020202020204" pitchFamily="34" charset="0"/>
                <a:ea typeface="Calibri" panose="020F0502020204030204" pitchFamily="34" charset="0"/>
                <a:cs typeface="Times New Roman" panose="02020603050405020304" pitchFamily="18" charset="0"/>
              </a:rPr>
              <a:t>How to wear a medical mask</a:t>
            </a:r>
            <a:r>
              <a:rPr lang="en-US" sz="2800" b="0" dirty="0">
                <a:effectLst/>
                <a:latin typeface="Arial" panose="020B0604020202020204" pitchFamily="34" charset="0"/>
                <a:ea typeface="Calibri" panose="020F0502020204030204" pitchFamily="34" charset="0"/>
                <a:cs typeface="Times New Roman" panose="02020603050405020304" pitchFamily="18" charset="0"/>
              </a:rPr>
              <a:t> [Video]. YouTube. </a:t>
            </a:r>
            <a:r>
              <a:rPr lang="en-US" sz="2800" b="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11"/>
              </a:rPr>
              <a:t>https://www.youtube.com/watch?v=adB8RW4I3o4</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543361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normAutofit fontScale="92500" lnSpcReduction="10000"/>
          </a:bodyPr>
          <a:lstStyle/>
          <a:p>
            <a:pPr marL="0" indent="0">
              <a:buNone/>
            </a:pPr>
            <a:r>
              <a:rPr lang="en-US" dirty="0"/>
              <a:t> This training is based upon </a:t>
            </a:r>
            <a:r>
              <a:rPr lang="en-US" i="1" dirty="0"/>
              <a:t>Personal Protective Equipment Awareness Trailing for Schools PowerPoint </a:t>
            </a:r>
            <a:r>
              <a:rPr lang="en-US" dirty="0"/>
              <a:t>from the </a:t>
            </a:r>
            <a:r>
              <a:rPr lang="en-US" dirty="0">
                <a:hlinkClick r:id="rId3"/>
              </a:rPr>
              <a:t>Department of Safety and  Professional Services</a:t>
            </a:r>
            <a:r>
              <a:rPr lang="en-US" dirty="0"/>
              <a:t>. </a:t>
            </a:r>
          </a:p>
        </p:txBody>
      </p:sp>
    </p:spTree>
    <p:custDataLst>
      <p:tags r:id="rId1"/>
    </p:custDataLst>
    <p:extLst>
      <p:ext uri="{BB962C8B-B14F-4D97-AF65-F5344CB8AC3E}">
        <p14:creationId xmlns:p14="http://schemas.microsoft.com/office/powerpoint/2010/main" val="3876938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For more information contact:</a:t>
            </a:r>
          </a:p>
        </p:txBody>
      </p:sp>
      <p:sp>
        <p:nvSpPr>
          <p:cNvPr id="3" name="Text Placeholder 2"/>
          <p:cNvSpPr>
            <a:spLocks noGrp="1"/>
          </p:cNvSpPr>
          <p:nvPr>
            <p:ph type="body" sz="quarter" idx="14"/>
          </p:nvPr>
        </p:nvSpPr>
        <p:spPr>
          <a:xfrm>
            <a:off x="703384" y="581686"/>
            <a:ext cx="7737231" cy="4037205"/>
          </a:xfrm>
        </p:spPr>
        <p:txBody>
          <a:bodyPr>
            <a:normAutofit fontScale="77500" lnSpcReduction="20000"/>
          </a:bodyPr>
          <a:lstStyle/>
          <a:p>
            <a:pPr marL="0" indent="0" algn="ctr">
              <a:buNone/>
            </a:pPr>
            <a:endParaRPr lang="en-US" sz="3300" dirty="0"/>
          </a:p>
          <a:p>
            <a:pPr>
              <a:lnSpc>
                <a:spcPct val="120000"/>
              </a:lnSpc>
              <a:spcAft>
                <a:spcPts val="0"/>
              </a:spcAft>
              <a:buFont typeface="Arial" panose="020B0604020202020204" pitchFamily="34" charset="0"/>
              <a:buChar char="•"/>
            </a:pPr>
            <a:r>
              <a:rPr lang="en-US" sz="2900" dirty="0"/>
              <a:t>DSPSSBHealthandSafetyTech@wi.gov</a:t>
            </a:r>
            <a:br>
              <a:rPr lang="en-US" sz="2900" dirty="0"/>
            </a:br>
            <a:endParaRPr lang="en-US" sz="2900" dirty="0"/>
          </a:p>
          <a:p>
            <a:pPr>
              <a:lnSpc>
                <a:spcPct val="120000"/>
              </a:lnSpc>
              <a:spcAft>
                <a:spcPts val="0"/>
              </a:spcAft>
              <a:buFont typeface="Arial" panose="020B0604020202020204" pitchFamily="34" charset="0"/>
              <a:buChar char="•"/>
            </a:pPr>
            <a:r>
              <a:rPr lang="en-US" sz="2900" dirty="0"/>
              <a:t>Your District Occupational Safety and Health Inspector</a:t>
            </a:r>
          </a:p>
          <a:p>
            <a:pPr>
              <a:lnSpc>
                <a:spcPct val="120000"/>
              </a:lnSpc>
              <a:spcAft>
                <a:spcPts val="0"/>
              </a:spcAft>
              <a:buFont typeface="Arial" panose="020B0604020202020204" pitchFamily="34" charset="0"/>
              <a:buChar char="•"/>
            </a:pPr>
            <a:endParaRPr lang="en-US" sz="2900" dirty="0"/>
          </a:p>
          <a:p>
            <a:pPr>
              <a:lnSpc>
                <a:spcPct val="120000"/>
              </a:lnSpc>
              <a:spcAft>
                <a:spcPts val="0"/>
              </a:spcAft>
              <a:buFont typeface="Arial" panose="020B0604020202020204" pitchFamily="34" charset="0"/>
              <a:buChar char="•"/>
            </a:pPr>
            <a:r>
              <a:rPr lang="en-US" sz="2900" dirty="0"/>
              <a:t> Public Sector District Safety Inspectors</a:t>
            </a:r>
            <a:br>
              <a:rPr lang="en-US" sz="2900" dirty="0"/>
            </a:br>
            <a:endParaRPr lang="en-US" sz="2900" dirty="0"/>
          </a:p>
          <a:p>
            <a:pPr>
              <a:lnSpc>
                <a:spcPct val="120000"/>
              </a:lnSpc>
              <a:spcAft>
                <a:spcPts val="0"/>
              </a:spcAft>
              <a:buFont typeface="Arial" panose="020B0604020202020204" pitchFamily="34" charset="0"/>
              <a:buChar char="•"/>
            </a:pPr>
            <a:r>
              <a:rPr lang="en-US" sz="2900" dirty="0"/>
              <a:t>Your School safety coordinator</a:t>
            </a:r>
          </a:p>
          <a:p>
            <a:pPr marL="0" indent="0">
              <a:lnSpc>
                <a:spcPct val="120000"/>
              </a:lnSpc>
              <a:spcAft>
                <a:spcPts val="0"/>
              </a:spcAft>
              <a:buNone/>
            </a:pPr>
            <a:endParaRPr lang="en-US" sz="2900" dirty="0"/>
          </a:p>
          <a:p>
            <a:pPr marL="0" indent="0">
              <a:lnSpc>
                <a:spcPct val="120000"/>
              </a:lnSpc>
              <a:spcAft>
                <a:spcPts val="0"/>
              </a:spcAft>
              <a:buNone/>
            </a:pPr>
            <a:r>
              <a:rPr lang="en-US" sz="2900"/>
              <a:t>                                                                            </a:t>
            </a:r>
            <a:r>
              <a:rPr lang="en-US" sz="2500" dirty="0"/>
              <a:t/>
            </a:r>
            <a:br>
              <a:rPr lang="en-US" sz="2500" dirty="0"/>
            </a:br>
            <a:endParaRPr lang="en-US" sz="2500" dirty="0"/>
          </a:p>
        </p:txBody>
      </p:sp>
    </p:spTree>
    <p:custDataLst>
      <p:tags r:id="rId1"/>
    </p:custDataLst>
    <p:extLst>
      <p:ext uri="{BB962C8B-B14F-4D97-AF65-F5344CB8AC3E}">
        <p14:creationId xmlns:p14="http://schemas.microsoft.com/office/powerpoint/2010/main" val="852511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DPI Contact:</a:t>
            </a:r>
          </a:p>
        </p:txBody>
      </p:sp>
      <p:sp>
        <p:nvSpPr>
          <p:cNvPr id="3" name="Text Placeholder 2"/>
          <p:cNvSpPr>
            <a:spLocks noGrp="1"/>
          </p:cNvSpPr>
          <p:nvPr>
            <p:ph type="body" sz="quarter" idx="14"/>
          </p:nvPr>
        </p:nvSpPr>
        <p:spPr>
          <a:xfrm>
            <a:off x="703384" y="581686"/>
            <a:ext cx="7737231" cy="4037205"/>
          </a:xfrm>
        </p:spPr>
        <p:txBody>
          <a:bodyPr>
            <a:normAutofit/>
          </a:bodyPr>
          <a:lstStyle/>
          <a:p>
            <a:pPr marL="0" indent="0" algn="ctr">
              <a:buNone/>
            </a:pPr>
            <a:endParaRPr lang="en-US" sz="3300" dirty="0"/>
          </a:p>
          <a:p>
            <a:pPr marL="0" indent="0">
              <a:lnSpc>
                <a:spcPct val="120000"/>
              </a:lnSpc>
              <a:spcAft>
                <a:spcPts val="0"/>
              </a:spcAft>
              <a:buNone/>
            </a:pPr>
            <a:endParaRPr lang="en-US" sz="2900" dirty="0"/>
          </a:p>
          <a:p>
            <a:pPr marL="0" indent="0">
              <a:lnSpc>
                <a:spcPct val="120000"/>
              </a:lnSpc>
              <a:spcAft>
                <a:spcPts val="0"/>
              </a:spcAft>
              <a:buNone/>
            </a:pPr>
            <a:r>
              <a:rPr lang="en-US" sz="2500" dirty="0"/>
              <a:t>School Nurse/Health Services Consultant </a:t>
            </a:r>
          </a:p>
          <a:p>
            <a:pPr marL="0" indent="0">
              <a:lnSpc>
                <a:spcPct val="120000"/>
              </a:lnSpc>
              <a:spcAft>
                <a:spcPts val="0"/>
              </a:spcAft>
              <a:buNone/>
            </a:pPr>
            <a:r>
              <a:rPr lang="en-US" sz="2500" dirty="0"/>
              <a:t> Louise Wilson, MS, BSN, RN, NCSN                                                                        louise.wilson@dpi.wi.gov</a:t>
            </a:r>
            <a:br>
              <a:rPr lang="en-US" sz="2500" dirty="0"/>
            </a:br>
            <a:endParaRPr lang="en-US" sz="2500" dirty="0"/>
          </a:p>
        </p:txBody>
      </p:sp>
    </p:spTree>
    <p:extLst>
      <p:ext uri="{BB962C8B-B14F-4D97-AF65-F5344CB8AC3E}">
        <p14:creationId xmlns:p14="http://schemas.microsoft.com/office/powerpoint/2010/main" val="400828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COVID-19 and PPE </a:t>
            </a:r>
          </a:p>
        </p:txBody>
      </p:sp>
      <p:sp>
        <p:nvSpPr>
          <p:cNvPr id="3" name="Text Placeholder 2"/>
          <p:cNvSpPr>
            <a:spLocks noGrp="1"/>
          </p:cNvSpPr>
          <p:nvPr>
            <p:ph type="body" sz="quarter" idx="14"/>
          </p:nvPr>
        </p:nvSpPr>
        <p:spPr>
          <a:xfrm>
            <a:off x="849923" y="921657"/>
            <a:ext cx="7444153" cy="3691094"/>
          </a:xfrm>
        </p:spPr>
        <p:txBody>
          <a:bodyPr>
            <a:noAutofit/>
          </a:bodyPr>
          <a:lstStyle/>
          <a:p>
            <a:r>
              <a:rPr lang="en-US" sz="1600" b="0" dirty="0"/>
              <a:t>Since COVID-19 is spread via respiratory droplets extra precaution is being taken and an emphasis is being placed on  protecting school staff ( and students) from respiratory droplets or sputum.</a:t>
            </a:r>
          </a:p>
          <a:p>
            <a:r>
              <a:rPr lang="en-US" sz="1600" b="0" dirty="0"/>
              <a:t>Under COVID-19 facial coverings are an infection control and mitigation measure for use by all school staff and students. Cloth facial coverings are </a:t>
            </a:r>
            <a:r>
              <a:rPr lang="en-US" sz="1600" b="0" u="sng" dirty="0"/>
              <a:t>not</a:t>
            </a:r>
            <a:r>
              <a:rPr lang="en-US" sz="1600" b="0" dirty="0"/>
              <a:t> considered PPE by the Department of Safety and Professional Services. </a:t>
            </a:r>
          </a:p>
          <a:p>
            <a:r>
              <a:rPr lang="en-US" sz="1600" b="0" u="sng" dirty="0"/>
              <a:t>Everyone</a:t>
            </a:r>
            <a:r>
              <a:rPr lang="en-US" sz="1600" b="0" dirty="0"/>
              <a:t> is recommended to wear facial coverings t</a:t>
            </a:r>
            <a:r>
              <a:rPr lang="en-US" sz="1600" b="0" u="sng" dirty="0"/>
              <a:t>o protect others from the wearer.</a:t>
            </a:r>
          </a:p>
          <a:p>
            <a:pPr marL="0" indent="0">
              <a:buNone/>
            </a:pPr>
            <a:r>
              <a:rPr lang="en-US" sz="1000" b="0" dirty="0"/>
              <a:t>                                                                                    </a:t>
            </a:r>
            <a:r>
              <a:rPr lang="en-US" sz="1000" dirty="0"/>
              <a:t>                                           *Currently Wisconsin is under an executive order requiring facial coverings</a:t>
            </a:r>
          </a:p>
          <a:p>
            <a:pPr marL="0" indent="0">
              <a:buNone/>
            </a:pPr>
            <a:endParaRPr lang="en-US" sz="1600" dirty="0"/>
          </a:p>
        </p:txBody>
      </p:sp>
    </p:spTree>
    <p:custDataLst>
      <p:tags r:id="rId1"/>
    </p:custDataLst>
    <p:extLst>
      <p:ext uri="{BB962C8B-B14F-4D97-AF65-F5344CB8AC3E}">
        <p14:creationId xmlns:p14="http://schemas.microsoft.com/office/powerpoint/2010/main" val="233826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PPE Basics</a:t>
            </a:r>
          </a:p>
        </p:txBody>
      </p:sp>
      <p:sp>
        <p:nvSpPr>
          <p:cNvPr id="3" name="Text Placeholder 2"/>
          <p:cNvSpPr>
            <a:spLocks noGrp="1"/>
          </p:cNvSpPr>
          <p:nvPr>
            <p:ph type="body" sz="quarter" idx="14"/>
          </p:nvPr>
        </p:nvSpPr>
        <p:spPr>
          <a:xfrm>
            <a:off x="785446" y="1132672"/>
            <a:ext cx="7573107" cy="2702807"/>
          </a:xfrm>
        </p:spPr>
        <p:txBody>
          <a:bodyPr>
            <a:noAutofit/>
          </a:bodyPr>
          <a:lstStyle/>
          <a:p>
            <a:pPr marL="164592" indent="-164592">
              <a:lnSpc>
                <a:spcPct val="100000"/>
              </a:lnSpc>
              <a:spcAft>
                <a:spcPts val="1800"/>
              </a:spcAft>
              <a:buFont typeface="Arial" panose="020B0604020202020204" pitchFamily="34" charset="0"/>
              <a:buChar char="•"/>
            </a:pPr>
            <a:r>
              <a:rPr lang="en-US" sz="1800" b="0" dirty="0"/>
              <a:t>PPE is provided by school districts (as employers) to school staff who are deemed as needing (extra) protection due to “occupational exposure”.</a:t>
            </a:r>
          </a:p>
          <a:p>
            <a:pPr marL="164592" indent="-164592">
              <a:lnSpc>
                <a:spcPct val="100000"/>
              </a:lnSpc>
              <a:spcAft>
                <a:spcPts val="1800"/>
              </a:spcAft>
              <a:buFont typeface="Arial" panose="020B0604020202020204" pitchFamily="34" charset="0"/>
              <a:buChar char="•"/>
            </a:pPr>
            <a:r>
              <a:rPr lang="en-US" sz="1800" b="0" dirty="0"/>
              <a:t>Certain school staff are recommended to use PPE based upon their job duties and risk of exposure to body fluids.</a:t>
            </a:r>
          </a:p>
          <a:p>
            <a:pPr marL="164592" indent="-164592">
              <a:lnSpc>
                <a:spcPct val="100000"/>
              </a:lnSpc>
              <a:spcAft>
                <a:spcPts val="1800"/>
              </a:spcAft>
              <a:buFont typeface="Arial" panose="020B0604020202020204" pitchFamily="34" charset="0"/>
              <a:buChar char="•"/>
            </a:pPr>
            <a:r>
              <a:rPr lang="en-US" sz="1800" b="0" dirty="0"/>
              <a:t>See your district’s Bloodborne Pathogen Exposure Control Plan – same principles exist.</a:t>
            </a:r>
          </a:p>
          <a:p>
            <a:pPr marL="0" indent="0">
              <a:lnSpc>
                <a:spcPct val="100000"/>
              </a:lnSpc>
              <a:spcAft>
                <a:spcPts val="1800"/>
              </a:spcAft>
              <a:buNone/>
            </a:pPr>
            <a:r>
              <a:rPr lang="en-US" sz="1800" dirty="0"/>
              <a:t>                                                                        See DPI’s</a:t>
            </a:r>
            <a:r>
              <a:rPr lang="en-US" sz="1800" b="0" dirty="0">
                <a:solidFill>
                  <a:prstClr val="black">
                    <a:lumMod val="95000"/>
                    <a:lumOff val="5000"/>
                  </a:prstClr>
                </a:solidFill>
              </a:rPr>
              <a:t>  </a:t>
            </a:r>
            <a:r>
              <a:rPr lang="en-US" sz="1800" b="0" dirty="0">
                <a:solidFill>
                  <a:prstClr val="black">
                    <a:lumMod val="95000"/>
                    <a:lumOff val="5000"/>
                  </a:prstClr>
                </a:solidFill>
                <a:hlinkClick r:id="rId3"/>
              </a:rPr>
              <a:t>PPE Considerations for Schools</a:t>
            </a:r>
            <a:r>
              <a:rPr lang="en-US" b="0" dirty="0"/>
              <a:t>	</a:t>
            </a:r>
          </a:p>
        </p:txBody>
      </p:sp>
    </p:spTree>
    <p:custDataLst>
      <p:tags r:id="rId1"/>
    </p:custDataLst>
    <p:extLst>
      <p:ext uri="{BB962C8B-B14F-4D97-AF65-F5344CB8AC3E}">
        <p14:creationId xmlns:p14="http://schemas.microsoft.com/office/powerpoint/2010/main" val="230441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262087"/>
                </a:solidFill>
              </a:rPr>
              <a:t>PPE and Communicable Diseases</a:t>
            </a:r>
          </a:p>
        </p:txBody>
      </p:sp>
      <p:sp>
        <p:nvSpPr>
          <p:cNvPr id="5" name="Text Placeholder 8">
            <a:extLst>
              <a:ext uri="{FF2B5EF4-FFF2-40B4-BE49-F238E27FC236}">
                <a16:creationId xmlns:a16="http://schemas.microsoft.com/office/drawing/2014/main" id="{282313CC-DAAD-46DA-B110-0023440D5E81}"/>
              </a:ext>
            </a:extLst>
          </p:cNvPr>
          <p:cNvSpPr>
            <a:spLocks noGrp="1"/>
          </p:cNvSpPr>
          <p:nvPr>
            <p:ph type="body" sz="quarter" idx="14"/>
          </p:nvPr>
        </p:nvSpPr>
        <p:spPr>
          <a:xfrm>
            <a:off x="420200" y="1587177"/>
            <a:ext cx="4151800" cy="2513012"/>
          </a:xfrm>
        </p:spPr>
        <p:txBody>
          <a:bodyPr>
            <a:normAutofit/>
          </a:bodyPr>
          <a:lstStyle/>
          <a:p>
            <a:pPr marL="0" indent="0">
              <a:lnSpc>
                <a:spcPct val="130000"/>
              </a:lnSpc>
              <a:buNone/>
            </a:pPr>
            <a:r>
              <a:rPr lang="en-US" sz="2800" b="0" dirty="0"/>
              <a:t>This is the PPE we more commonly associate with communicable diseases</a:t>
            </a:r>
            <a:endParaRPr lang="en-US" sz="1200" b="0" dirty="0"/>
          </a:p>
        </p:txBody>
      </p:sp>
      <p:pic>
        <p:nvPicPr>
          <p:cNvPr id="3" name="Picture 2"/>
          <p:cNvPicPr>
            <a:picLocks noChangeAspect="1"/>
          </p:cNvPicPr>
          <p:nvPr/>
        </p:nvPicPr>
        <p:blipFill>
          <a:blip r:embed="rId3"/>
          <a:stretch>
            <a:fillRect/>
          </a:stretch>
        </p:blipFill>
        <p:spPr>
          <a:xfrm>
            <a:off x="4572000" y="921657"/>
            <a:ext cx="3643400" cy="3580000"/>
          </a:xfrm>
          <a:prstGeom prst="rect">
            <a:avLst/>
          </a:prstGeom>
        </p:spPr>
      </p:pic>
    </p:spTree>
    <p:custDataLst>
      <p:tags r:id="rId1"/>
    </p:custDataLst>
    <p:extLst>
      <p:ext uri="{BB962C8B-B14F-4D97-AF65-F5344CB8AC3E}">
        <p14:creationId xmlns:p14="http://schemas.microsoft.com/office/powerpoint/2010/main" val="1541850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Personal Protective Equipment (PPE)</a:t>
            </a:r>
            <a:br>
              <a:rPr lang="en-US" dirty="0"/>
            </a:br>
            <a:r>
              <a:rPr lang="en-US" dirty="0"/>
              <a:t>Consideration for Schools </a:t>
            </a:r>
          </a:p>
        </p:txBody>
      </p:sp>
      <p:sp>
        <p:nvSpPr>
          <p:cNvPr id="3" name="Text Placeholder 2"/>
          <p:cNvSpPr>
            <a:spLocks noGrp="1"/>
          </p:cNvSpPr>
          <p:nvPr>
            <p:ph type="body" sz="quarter" idx="14"/>
          </p:nvPr>
        </p:nvSpPr>
        <p:spPr>
          <a:xfrm>
            <a:off x="1148862" y="1150537"/>
            <a:ext cx="6553199" cy="2512779"/>
          </a:xfrm>
        </p:spPr>
        <p:txBody>
          <a:bodyPr>
            <a:noAutofit/>
          </a:bodyPr>
          <a:lstStyle/>
          <a:p>
            <a:pPr marL="306000" lvl="0" indent="-306000" defTabSz="457200">
              <a:lnSpc>
                <a:spcPct val="130000"/>
              </a:lnSpc>
              <a:buClr>
                <a:srgbClr val="4590B8"/>
              </a:buClr>
              <a:buSzPct val="92000"/>
              <a:buFont typeface="Wingdings 2" panose="05020102010507070707" pitchFamily="18" charset="2"/>
              <a:buChar char=""/>
            </a:pPr>
            <a:r>
              <a:rPr lang="en-US" sz="1400" dirty="0">
                <a:solidFill>
                  <a:srgbClr val="3D3D3D"/>
                </a:solidFill>
              </a:rPr>
              <a:t>Cloth </a:t>
            </a:r>
            <a:r>
              <a:rPr lang="en-US" sz="1400" dirty="0"/>
              <a:t>Face</a:t>
            </a:r>
            <a:r>
              <a:rPr lang="en-US" sz="1400" dirty="0">
                <a:solidFill>
                  <a:srgbClr val="FF0000"/>
                </a:solidFill>
              </a:rPr>
              <a:t> </a:t>
            </a:r>
            <a:r>
              <a:rPr lang="en-US" sz="1400" dirty="0">
                <a:solidFill>
                  <a:srgbClr val="3D3D3D"/>
                </a:solidFill>
              </a:rPr>
              <a:t>Covering </a:t>
            </a:r>
            <a:r>
              <a:rPr lang="en-US" sz="1400" b="0" dirty="0">
                <a:solidFill>
                  <a:srgbClr val="3D3D3D"/>
                </a:solidFill>
              </a:rPr>
              <a:t>-protect others from wearer</a:t>
            </a:r>
          </a:p>
          <a:p>
            <a:pPr marL="306000" lvl="0" indent="-306000" defTabSz="457200">
              <a:lnSpc>
                <a:spcPct val="130000"/>
              </a:lnSpc>
              <a:buClr>
                <a:srgbClr val="4590B8"/>
              </a:buClr>
              <a:buSzPct val="92000"/>
              <a:buFont typeface="Wingdings 2" panose="05020102010507070707" pitchFamily="18" charset="2"/>
              <a:buChar char=""/>
            </a:pPr>
            <a:r>
              <a:rPr lang="en-US" sz="1400" dirty="0">
                <a:solidFill>
                  <a:srgbClr val="3D3D3D"/>
                </a:solidFill>
              </a:rPr>
              <a:t>Fluid Resistant Surgical Mask </a:t>
            </a:r>
            <a:r>
              <a:rPr lang="en-US" sz="1400" b="0" dirty="0">
                <a:solidFill>
                  <a:srgbClr val="3D3D3D"/>
                </a:solidFill>
              </a:rPr>
              <a:t>-protect mouth/nose from liquid splashes</a:t>
            </a:r>
          </a:p>
          <a:p>
            <a:pPr marL="306000" lvl="0" indent="-306000" defTabSz="457200">
              <a:lnSpc>
                <a:spcPct val="130000"/>
              </a:lnSpc>
              <a:buClr>
                <a:srgbClr val="4590B8"/>
              </a:buClr>
              <a:buSzPct val="92000"/>
              <a:buFont typeface="Wingdings 2" panose="05020102010507070707" pitchFamily="18" charset="2"/>
              <a:buChar char=""/>
            </a:pPr>
            <a:r>
              <a:rPr lang="en-US" sz="1400" dirty="0">
                <a:solidFill>
                  <a:srgbClr val="3D3D3D"/>
                </a:solidFill>
              </a:rPr>
              <a:t>N95 or higher respirator (half/full face or PAPR) </a:t>
            </a:r>
            <a:r>
              <a:rPr lang="en-US" sz="1400" b="0" dirty="0">
                <a:solidFill>
                  <a:srgbClr val="3D3D3D"/>
                </a:solidFill>
              </a:rPr>
              <a:t>-protect mouth/nose</a:t>
            </a:r>
          </a:p>
          <a:p>
            <a:pPr marL="306000" lvl="0" indent="-306000" defTabSz="457200">
              <a:lnSpc>
                <a:spcPct val="130000"/>
              </a:lnSpc>
              <a:buClr>
                <a:srgbClr val="4590B8"/>
              </a:buClr>
              <a:buSzPct val="92000"/>
              <a:buFont typeface="Wingdings 2" panose="05020102010507070707" pitchFamily="18" charset="2"/>
              <a:buChar char=""/>
            </a:pPr>
            <a:r>
              <a:rPr lang="en-US" sz="1400" dirty="0">
                <a:solidFill>
                  <a:srgbClr val="3D3D3D"/>
                </a:solidFill>
              </a:rPr>
              <a:t>Protective Glasses or Goggles </a:t>
            </a:r>
            <a:r>
              <a:rPr lang="en-US" sz="1400" b="0" dirty="0">
                <a:solidFill>
                  <a:srgbClr val="3D3D3D"/>
                </a:solidFill>
              </a:rPr>
              <a:t>-protect eyes from liquid splashes</a:t>
            </a:r>
          </a:p>
          <a:p>
            <a:pPr marL="306000" lvl="0" indent="-306000" defTabSz="457200">
              <a:lnSpc>
                <a:spcPct val="130000"/>
              </a:lnSpc>
              <a:buClr>
                <a:srgbClr val="4590B8"/>
              </a:buClr>
              <a:buSzPct val="92000"/>
              <a:buFont typeface="Wingdings 2" panose="05020102010507070707" pitchFamily="18" charset="2"/>
              <a:buChar char=""/>
            </a:pPr>
            <a:r>
              <a:rPr lang="en-US" sz="1400" dirty="0">
                <a:solidFill>
                  <a:srgbClr val="3D3D3D"/>
                </a:solidFill>
              </a:rPr>
              <a:t>Face Shield </a:t>
            </a:r>
            <a:r>
              <a:rPr lang="en-US" sz="1400" b="0" dirty="0">
                <a:solidFill>
                  <a:srgbClr val="3D3D3D"/>
                </a:solidFill>
              </a:rPr>
              <a:t>-protect face, mouth, nose, and eyes from splashes</a:t>
            </a:r>
          </a:p>
          <a:p>
            <a:pPr marL="306000" lvl="0" indent="-306000" defTabSz="457200">
              <a:lnSpc>
                <a:spcPct val="130000"/>
              </a:lnSpc>
              <a:buClr>
                <a:srgbClr val="4590B8"/>
              </a:buClr>
              <a:buSzPct val="92000"/>
              <a:buFont typeface="Wingdings 2" panose="05020102010507070707" pitchFamily="18" charset="2"/>
              <a:buChar char=""/>
            </a:pPr>
            <a:r>
              <a:rPr lang="en-US" sz="1400" dirty="0">
                <a:solidFill>
                  <a:srgbClr val="3D3D3D"/>
                </a:solidFill>
              </a:rPr>
              <a:t>Gown (Disposable</a:t>
            </a:r>
            <a:r>
              <a:rPr lang="en-US" sz="1400" b="0" dirty="0">
                <a:solidFill>
                  <a:srgbClr val="3D3D3D"/>
                </a:solidFill>
              </a:rPr>
              <a:t>)-protect clothing</a:t>
            </a:r>
          </a:p>
          <a:p>
            <a:pPr marL="306000" lvl="0" indent="-306000" defTabSz="457200">
              <a:lnSpc>
                <a:spcPct val="130000"/>
              </a:lnSpc>
              <a:buClr>
                <a:srgbClr val="4590B8"/>
              </a:buClr>
              <a:buSzPct val="92000"/>
              <a:buFont typeface="Wingdings 2" panose="05020102010507070707" pitchFamily="18" charset="2"/>
              <a:buChar char=""/>
            </a:pPr>
            <a:r>
              <a:rPr lang="en-US" sz="1400" dirty="0">
                <a:solidFill>
                  <a:srgbClr val="3D3D3D"/>
                </a:solidFill>
              </a:rPr>
              <a:t>Lab Coat or other washable Cloth Covering (Scrub Jacket) </a:t>
            </a:r>
            <a:r>
              <a:rPr lang="en-US" sz="1400" b="0" dirty="0">
                <a:solidFill>
                  <a:srgbClr val="3D3D3D"/>
                </a:solidFill>
              </a:rPr>
              <a:t>-protect clothing</a:t>
            </a:r>
          </a:p>
          <a:p>
            <a:pPr marL="306000" lvl="0" indent="-306000" defTabSz="457200">
              <a:lnSpc>
                <a:spcPct val="130000"/>
              </a:lnSpc>
              <a:buClr>
                <a:srgbClr val="4590B8"/>
              </a:buClr>
              <a:buSzPct val="92000"/>
              <a:buFont typeface="Wingdings 2" panose="05020102010507070707" pitchFamily="18" charset="2"/>
              <a:buChar char=""/>
            </a:pPr>
            <a:r>
              <a:rPr lang="en-US" sz="1400" dirty="0">
                <a:solidFill>
                  <a:srgbClr val="3D3D3D"/>
                </a:solidFill>
              </a:rPr>
              <a:t>Gloves</a:t>
            </a:r>
            <a:r>
              <a:rPr lang="en-US" sz="1400" b="0" dirty="0">
                <a:solidFill>
                  <a:srgbClr val="3D3D3D"/>
                </a:solidFill>
              </a:rPr>
              <a:t>- protect hands</a:t>
            </a:r>
          </a:p>
        </p:txBody>
      </p:sp>
    </p:spTree>
    <p:custDataLst>
      <p:tags r:id="rId1"/>
    </p:custDataLst>
    <p:extLst>
      <p:ext uri="{BB962C8B-B14F-4D97-AF65-F5344CB8AC3E}">
        <p14:creationId xmlns:p14="http://schemas.microsoft.com/office/powerpoint/2010/main" val="53262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Cloth Face Co</a:t>
            </a:r>
          </a:p>
        </p:txBody>
      </p:sp>
      <p:pic>
        <p:nvPicPr>
          <p:cNvPr id="6" name="Picture 5"/>
          <p:cNvPicPr>
            <a:picLocks noChangeAspect="1"/>
          </p:cNvPicPr>
          <p:nvPr/>
        </p:nvPicPr>
        <p:blipFill>
          <a:blip r:embed="rId3"/>
          <a:stretch>
            <a:fillRect/>
          </a:stretch>
        </p:blipFill>
        <p:spPr>
          <a:xfrm>
            <a:off x="328613" y="835930"/>
            <a:ext cx="2310100" cy="3758874"/>
          </a:xfrm>
          <a:prstGeom prst="rect">
            <a:avLst/>
          </a:prstGeom>
        </p:spPr>
      </p:pic>
      <p:sp>
        <p:nvSpPr>
          <p:cNvPr id="3" name="Text Placeholder 2"/>
          <p:cNvSpPr>
            <a:spLocks noGrp="1"/>
          </p:cNvSpPr>
          <p:nvPr>
            <p:ph type="body" sz="quarter" idx="14"/>
          </p:nvPr>
        </p:nvSpPr>
        <p:spPr>
          <a:xfrm>
            <a:off x="3092656" y="925902"/>
            <a:ext cx="5597400" cy="1326471"/>
          </a:xfrm>
        </p:spPr>
        <p:txBody>
          <a:bodyPr>
            <a:noAutofit/>
          </a:bodyPr>
          <a:lstStyle/>
          <a:p>
            <a:pPr>
              <a:lnSpc>
                <a:spcPct val="130000"/>
              </a:lnSpc>
            </a:pPr>
            <a:r>
              <a:rPr lang="en-US" sz="1400" b="0" dirty="0"/>
              <a:t>May be commercially produced or improvised (i.e., homemade) garments, scarves, bandanas, or items made from t-shirts or other fabrics</a:t>
            </a:r>
          </a:p>
          <a:p>
            <a:pPr>
              <a:lnSpc>
                <a:spcPct val="130000"/>
              </a:lnSpc>
            </a:pPr>
            <a:r>
              <a:rPr lang="en-US" sz="1400" b="0" u="sng" dirty="0"/>
              <a:t>Are not considered personal protective equipment (PPE)</a:t>
            </a:r>
          </a:p>
          <a:p>
            <a:pPr>
              <a:lnSpc>
                <a:spcPct val="130000"/>
              </a:lnSpc>
            </a:pPr>
            <a:r>
              <a:rPr lang="en-US" sz="1400" b="0" dirty="0"/>
              <a:t>Will not protect the wearer against airborne transmissible infectious agents due to loose fit and lack of seal or inadequate filtration</a:t>
            </a:r>
          </a:p>
          <a:p>
            <a:pPr>
              <a:lnSpc>
                <a:spcPct val="130000"/>
              </a:lnSpc>
            </a:pPr>
            <a:r>
              <a:rPr lang="en-US" sz="1400" b="0" dirty="0"/>
              <a:t>May be disposable or reusable after proper washing</a:t>
            </a:r>
          </a:p>
          <a:p>
            <a:pPr>
              <a:lnSpc>
                <a:spcPct val="130000"/>
              </a:lnSpc>
            </a:pPr>
            <a:r>
              <a:rPr lang="en-US" sz="1400" b="0" dirty="0"/>
              <a:t>Are worn in public over the nose and mouth to contain the wearer's potentially infectious respiratory droplets produced when an infected person coughs, sneezes, or talks and to limit the spread of SARS-CoV-2, the virus that causes Coronavirus </a:t>
            </a:r>
            <a:br>
              <a:rPr lang="en-US" sz="1400" b="0" dirty="0"/>
            </a:br>
            <a:r>
              <a:rPr lang="en-US" sz="1400" b="0" dirty="0"/>
              <a:t>Disease 2019 (COVID-19), to others</a:t>
            </a:r>
          </a:p>
          <a:p>
            <a:pPr>
              <a:lnSpc>
                <a:spcPct val="120000"/>
              </a:lnSpc>
              <a:spcAft>
                <a:spcPts val="0"/>
              </a:spcAft>
            </a:pPr>
            <a:endParaRPr lang="en-US" sz="1400" dirty="0"/>
          </a:p>
          <a:p>
            <a:pPr>
              <a:lnSpc>
                <a:spcPct val="120000"/>
              </a:lnSpc>
              <a:spcAft>
                <a:spcPts val="0"/>
              </a:spcAft>
            </a:pPr>
            <a:endParaRPr lang="en-US" sz="1400" dirty="0"/>
          </a:p>
        </p:txBody>
      </p:sp>
      <p:sp>
        <p:nvSpPr>
          <p:cNvPr id="5" name="Rectangle 4"/>
          <p:cNvSpPr/>
          <p:nvPr/>
        </p:nvSpPr>
        <p:spPr>
          <a:xfrm>
            <a:off x="2225551" y="168440"/>
            <a:ext cx="3917676" cy="584775"/>
          </a:xfrm>
          <a:prstGeom prst="rect">
            <a:avLst/>
          </a:prstGeom>
        </p:spPr>
        <p:txBody>
          <a:bodyPr wrap="none">
            <a:spAutoFit/>
          </a:bodyPr>
          <a:lstStyle/>
          <a:p>
            <a:r>
              <a:rPr lang="en-US" sz="3200" b="1" dirty="0">
                <a:solidFill>
                  <a:srgbClr val="262087"/>
                </a:solidFill>
                <a:latin typeface="Lato Black" panose="020F0A02020204030203" pitchFamily="34" charset="0"/>
              </a:rPr>
              <a:t>Cloth Face Covering</a:t>
            </a:r>
          </a:p>
        </p:txBody>
      </p:sp>
    </p:spTree>
    <p:custDataLst>
      <p:tags r:id="rId1"/>
    </p:custDataLst>
    <p:extLst>
      <p:ext uri="{BB962C8B-B14F-4D97-AF65-F5344CB8AC3E}">
        <p14:creationId xmlns:p14="http://schemas.microsoft.com/office/powerpoint/2010/main" val="1034217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5330</TotalTime>
  <Words>3428</Words>
  <Application>Microsoft Office PowerPoint</Application>
  <PresentationFormat>On-screen Show (16:9)</PresentationFormat>
  <Paragraphs>302</Paragraphs>
  <Slides>44</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Gadget</vt:lpstr>
      <vt:lpstr>Lato</vt:lpstr>
      <vt:lpstr>Lato Black</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Wilson, Louise F.   DPI</cp:lastModifiedBy>
  <cp:revision>212</cp:revision>
  <dcterms:created xsi:type="dcterms:W3CDTF">2016-02-23T19:34:17Z</dcterms:created>
  <dcterms:modified xsi:type="dcterms:W3CDTF">2020-08-07T17:36:12Z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4F782868-13C8-4937-875E-E57127A56245</vt:lpwstr>
  </property>
  <property fmtid="{D5CDD505-2E9C-101B-9397-08002B2CF9AE}" pid="3" name="ArticulatePath">
    <vt:lpwstr>DPI PPE For Schools COVID version</vt:lpwstr>
  </property>
</Properties>
</file>