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6"/>
  </p:notesMasterIdLst>
  <p:handoutMasterIdLst>
    <p:handoutMasterId r:id="rId27"/>
  </p:handoutMasterIdLst>
  <p:sldIdLst>
    <p:sldId id="257" r:id="rId2"/>
    <p:sldId id="266" r:id="rId3"/>
    <p:sldId id="264" r:id="rId4"/>
    <p:sldId id="286" r:id="rId5"/>
    <p:sldId id="287" r:id="rId6"/>
    <p:sldId id="288" r:id="rId7"/>
    <p:sldId id="289" r:id="rId8"/>
    <p:sldId id="260" r:id="rId9"/>
    <p:sldId id="284" r:id="rId10"/>
    <p:sldId id="270" r:id="rId11"/>
    <p:sldId id="267" r:id="rId12"/>
    <p:sldId id="273" r:id="rId13"/>
    <p:sldId id="274" r:id="rId14"/>
    <p:sldId id="265" r:id="rId15"/>
    <p:sldId id="275" r:id="rId16"/>
    <p:sldId id="276" r:id="rId17"/>
    <p:sldId id="283" r:id="rId18"/>
    <p:sldId id="281" r:id="rId19"/>
    <p:sldId id="282" r:id="rId20"/>
    <p:sldId id="277" r:id="rId21"/>
    <p:sldId id="278" r:id="rId22"/>
    <p:sldId id="290" r:id="rId23"/>
    <p:sldId id="279" r:id="rId24"/>
    <p:sldId id="268" r:id="rId25"/>
  </p:sldIdLst>
  <p:sldSz cx="9144000" cy="5143500" type="screen16x9"/>
  <p:notesSz cx="7010400" cy="92964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F2F8EC"/>
    <a:srgbClr val="DBECCC"/>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70906" autoAdjust="0"/>
  </p:normalViewPr>
  <p:slideViewPr>
    <p:cSldViewPr snapToGrid="0">
      <p:cViewPr varScale="1">
        <p:scale>
          <a:sx n="100" d="100"/>
          <a:sy n="100" d="100"/>
        </p:scale>
        <p:origin x="1122" y="84"/>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p:scale>
        <a:sx n="200" d="100"/>
        <a:sy n="200" d="100"/>
      </p:scale>
      <p:origin x="0" y="-9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25B92B-442F-4130-8EB7-D4EFC4AF68BF}" type="datetimeFigureOut">
              <a:rPr lang="en-US" smtClean="0"/>
              <a:t>9/28/2018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79D18B-D475-4FF8-8652-A50F572179BD}" type="slidenum">
              <a:rPr lang="en-US" smtClean="0"/>
              <a:t>‹#›</a:t>
            </a:fld>
            <a:endParaRPr lang="en-US"/>
          </a:p>
        </p:txBody>
      </p:sp>
    </p:spTree>
    <p:extLst>
      <p:ext uri="{BB962C8B-B14F-4D97-AF65-F5344CB8AC3E}">
        <p14:creationId xmlns:p14="http://schemas.microsoft.com/office/powerpoint/2010/main" val="40022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8931C7-D5F6-4977-A00F-507C164F9672}" type="datetimeFigureOut">
              <a:rPr lang="en-US" smtClean="0"/>
              <a:t>9/28/2018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86F731-44EB-4AF9-ADA6-9F87CB186106}" type="slidenum">
              <a:rPr lang="en-US" smtClean="0"/>
              <a:t>‹#›</a:t>
            </a:fld>
            <a:endParaRPr lang="en-US"/>
          </a:p>
        </p:txBody>
      </p:sp>
    </p:spTree>
    <p:extLst>
      <p:ext uri="{BB962C8B-B14F-4D97-AF65-F5344CB8AC3E}">
        <p14:creationId xmlns:p14="http://schemas.microsoft.com/office/powerpoint/2010/main" val="58250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ivilrightsdocs.info/pdf/education/ESSA-Parent-Family-Engagemen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9a6199a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d9a6199a_0_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1630"/>
              </a:spcBef>
              <a:spcAft>
                <a:spcPts val="0"/>
              </a:spcAft>
              <a:buClr>
                <a:srgbClr val="000000"/>
              </a:buClr>
              <a:buSzPts val="1100"/>
              <a:buFont typeface="Arial"/>
              <a:buNone/>
            </a:pPr>
            <a:r>
              <a:rPr lang="en-US">
                <a:solidFill>
                  <a:schemeClr val="dk1"/>
                </a:solidFill>
              </a:rPr>
              <a:t>This is one of my previous students, here he is celebrating that he has finally settled into his dorm room at University of Wisconsin Oshkosh, but his road to this point was not easy. he is an english learner whose family immigrated from the Gambia to the United States when he was very young. He also is a gay male muslim of color who was kicked out of his home because he was gay. </a:t>
            </a:r>
            <a:r>
              <a:rPr lang="en-US"/>
              <a:t>Stacy </a:t>
            </a:r>
            <a:r>
              <a:rPr lang="en-US">
                <a:solidFill>
                  <a:schemeClr val="dk1"/>
                </a:solidFill>
              </a:rPr>
              <a:t>shares story and examples from past roles - and WHY in this work</a:t>
            </a:r>
            <a:endParaRPr sz="1100" b="0" i="0" u="none" strike="noStrike" cap="none">
              <a:solidFill>
                <a:srgbClr val="000000"/>
              </a:solidFill>
              <a:latin typeface="Arial"/>
              <a:ea typeface="Arial"/>
              <a:cs typeface="Arial"/>
              <a:sym typeface="Arial"/>
            </a:endParaRPr>
          </a:p>
        </p:txBody>
      </p:sp>
      <p:sp>
        <p:nvSpPr>
          <p:cNvPr id="63" name="Google Shape;63;g37d9a6199a_0_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488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One of 12 Guiding Principles developed by DPI to guide CCLC program work.  What does this mean? (see </a:t>
            </a:r>
            <a:r>
              <a:rPr lang="en-US" dirty="0" err="1" smtClean="0"/>
              <a:t>dotpoints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7786F731-44EB-4AF9-ADA6-9F87CB186106}" type="slidenum">
              <a:rPr lang="en-US" smtClean="0"/>
              <a:t>14</a:t>
            </a:fld>
            <a:endParaRPr lang="en-US"/>
          </a:p>
        </p:txBody>
      </p:sp>
    </p:spTree>
    <p:extLst>
      <p:ext uri="{BB962C8B-B14F-4D97-AF65-F5344CB8AC3E}">
        <p14:creationId xmlns:p14="http://schemas.microsoft.com/office/powerpoint/2010/main" val="358119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 and ask</a:t>
            </a:r>
            <a:r>
              <a:rPr lang="en-US" baseline="0" dirty="0" smtClean="0"/>
              <a:t> for some examples no more than 5 minutes total suggested.</a:t>
            </a:r>
            <a:endParaRPr lang="en-US" dirty="0" smtClean="0"/>
          </a:p>
          <a:p>
            <a:endParaRPr lang="en-US" dirty="0" smtClean="0"/>
          </a:p>
          <a:p>
            <a:r>
              <a:rPr lang="en-US" dirty="0" smtClean="0"/>
              <a:t>Structure: Communication, climate</a:t>
            </a:r>
          </a:p>
          <a:p>
            <a:r>
              <a:rPr lang="en-US" dirty="0" smtClean="0"/>
              <a:t>Events</a:t>
            </a:r>
          </a:p>
          <a:p>
            <a:r>
              <a:rPr lang="en-US" dirty="0" smtClean="0"/>
              <a:t>How</a:t>
            </a:r>
            <a:r>
              <a:rPr lang="en-US" baseline="0" dirty="0" smtClean="0"/>
              <a:t> are these things perceived through what is </a:t>
            </a:r>
            <a:r>
              <a:rPr lang="en-US" dirty="0" smtClean="0"/>
              <a:t>Said, heard, seen, done</a:t>
            </a:r>
            <a:endParaRPr lang="en-US" dirty="0"/>
          </a:p>
        </p:txBody>
      </p:sp>
      <p:sp>
        <p:nvSpPr>
          <p:cNvPr id="4" name="Slide Number Placeholder 3"/>
          <p:cNvSpPr>
            <a:spLocks noGrp="1"/>
          </p:cNvSpPr>
          <p:nvPr>
            <p:ph type="sldNum" sz="quarter" idx="10"/>
          </p:nvPr>
        </p:nvSpPr>
        <p:spPr/>
        <p:txBody>
          <a:bodyPr/>
          <a:lstStyle/>
          <a:p>
            <a:fld id="{5924271C-BDD7-4FFF-9A41-FFFACF2A2DA0}" type="slidenum">
              <a:rPr lang="en-US" smtClean="0"/>
              <a:t>17</a:t>
            </a:fld>
            <a:endParaRPr lang="en-US"/>
          </a:p>
        </p:txBody>
      </p:sp>
    </p:spTree>
    <p:extLst>
      <p:ext uri="{BB962C8B-B14F-4D97-AF65-F5344CB8AC3E}">
        <p14:creationId xmlns:p14="http://schemas.microsoft.com/office/powerpoint/2010/main" val="151215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message boards: hallways</a:t>
            </a:r>
            <a:endParaRPr lang="en-US" dirty="0"/>
          </a:p>
        </p:txBody>
      </p:sp>
      <p:sp>
        <p:nvSpPr>
          <p:cNvPr id="4" name="Slide Number Placeholder 3"/>
          <p:cNvSpPr>
            <a:spLocks noGrp="1"/>
          </p:cNvSpPr>
          <p:nvPr>
            <p:ph type="sldNum" sz="quarter" idx="10"/>
          </p:nvPr>
        </p:nvSpPr>
        <p:spPr/>
        <p:txBody>
          <a:bodyPr/>
          <a:lstStyle/>
          <a:p>
            <a:fld id="{5924271C-BDD7-4FFF-9A41-FFFACF2A2DA0}" type="slidenum">
              <a:rPr lang="en-US" smtClean="0"/>
              <a:t>18</a:t>
            </a:fld>
            <a:endParaRPr lang="en-US"/>
          </a:p>
        </p:txBody>
      </p:sp>
    </p:spTree>
    <p:extLst>
      <p:ext uri="{BB962C8B-B14F-4D97-AF65-F5344CB8AC3E}">
        <p14:creationId xmlns:p14="http://schemas.microsoft.com/office/powerpoint/2010/main" val="236978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Communication, climate</a:t>
            </a:r>
          </a:p>
          <a:p>
            <a:r>
              <a:rPr lang="en-US" dirty="0" smtClean="0"/>
              <a:t>Events</a:t>
            </a:r>
          </a:p>
          <a:p>
            <a:r>
              <a:rPr lang="en-US" dirty="0" smtClean="0"/>
              <a:t>How</a:t>
            </a:r>
            <a:r>
              <a:rPr lang="en-US" baseline="0" dirty="0" smtClean="0"/>
              <a:t> are these things perceived through what is </a:t>
            </a:r>
            <a:r>
              <a:rPr lang="en-US" dirty="0" smtClean="0"/>
              <a:t>Said, heard, seen, done</a:t>
            </a:r>
            <a:endParaRPr lang="en-US" dirty="0"/>
          </a:p>
        </p:txBody>
      </p:sp>
      <p:sp>
        <p:nvSpPr>
          <p:cNvPr id="4" name="Slide Number Placeholder 3"/>
          <p:cNvSpPr>
            <a:spLocks noGrp="1"/>
          </p:cNvSpPr>
          <p:nvPr>
            <p:ph type="sldNum" sz="quarter" idx="10"/>
          </p:nvPr>
        </p:nvSpPr>
        <p:spPr/>
        <p:txBody>
          <a:bodyPr/>
          <a:lstStyle/>
          <a:p>
            <a:fld id="{5924271C-BDD7-4FFF-9A41-FFFACF2A2DA0}" type="slidenum">
              <a:rPr lang="en-US" smtClean="0"/>
              <a:t>19</a:t>
            </a:fld>
            <a:endParaRPr lang="en-US"/>
          </a:p>
        </p:txBody>
      </p:sp>
    </p:spTree>
    <p:extLst>
      <p:ext uri="{BB962C8B-B14F-4D97-AF65-F5344CB8AC3E}">
        <p14:creationId xmlns:p14="http://schemas.microsoft.com/office/powerpoint/2010/main" val="423305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advantages of CCLCs.</a:t>
            </a:r>
            <a:endParaRPr lang="en-US" dirty="0"/>
          </a:p>
        </p:txBody>
      </p:sp>
      <p:sp>
        <p:nvSpPr>
          <p:cNvPr id="4" name="Slide Number Placeholder 3"/>
          <p:cNvSpPr>
            <a:spLocks noGrp="1"/>
          </p:cNvSpPr>
          <p:nvPr>
            <p:ph type="sldNum" sz="quarter" idx="10"/>
          </p:nvPr>
        </p:nvSpPr>
        <p:spPr/>
        <p:txBody>
          <a:bodyPr/>
          <a:lstStyle/>
          <a:p>
            <a:fld id="{7786F731-44EB-4AF9-ADA6-9F87CB186106}" type="slidenum">
              <a:rPr lang="en-US" smtClean="0"/>
              <a:t>20</a:t>
            </a:fld>
            <a:endParaRPr lang="en-US"/>
          </a:p>
        </p:txBody>
      </p:sp>
    </p:spTree>
    <p:extLst>
      <p:ext uri="{BB962C8B-B14F-4D97-AF65-F5344CB8AC3E}">
        <p14:creationId xmlns:p14="http://schemas.microsoft.com/office/powerpoint/2010/main" val="265521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endParaRPr lang="en-US" dirty="0"/>
          </a:p>
        </p:txBody>
      </p:sp>
      <p:sp>
        <p:nvSpPr>
          <p:cNvPr id="4" name="Slide Number Placeholder 3"/>
          <p:cNvSpPr>
            <a:spLocks noGrp="1"/>
          </p:cNvSpPr>
          <p:nvPr>
            <p:ph type="sldNum" sz="quarter" idx="10"/>
          </p:nvPr>
        </p:nvSpPr>
        <p:spPr/>
        <p:txBody>
          <a:bodyPr/>
          <a:lstStyle/>
          <a:p>
            <a:fld id="{7786F731-44EB-4AF9-ADA6-9F87CB186106}" type="slidenum">
              <a:rPr lang="en-US" smtClean="0"/>
              <a:t>21</a:t>
            </a:fld>
            <a:endParaRPr lang="en-US"/>
          </a:p>
        </p:txBody>
      </p:sp>
    </p:spTree>
    <p:extLst>
      <p:ext uri="{BB962C8B-B14F-4D97-AF65-F5344CB8AC3E}">
        <p14:creationId xmlns:p14="http://schemas.microsoft.com/office/powerpoint/2010/main" val="256149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 each talk about highlights of their programs.</a:t>
            </a:r>
            <a:endParaRPr lang="en-US" dirty="0"/>
          </a:p>
        </p:txBody>
      </p:sp>
      <p:sp>
        <p:nvSpPr>
          <p:cNvPr id="4" name="Slide Number Placeholder 3"/>
          <p:cNvSpPr>
            <a:spLocks noGrp="1"/>
          </p:cNvSpPr>
          <p:nvPr>
            <p:ph type="sldNum" sz="quarter" idx="10"/>
          </p:nvPr>
        </p:nvSpPr>
        <p:spPr/>
        <p:txBody>
          <a:bodyPr/>
          <a:lstStyle/>
          <a:p>
            <a:fld id="{7786F731-44EB-4AF9-ADA6-9F87CB186106}" type="slidenum">
              <a:rPr lang="en-US" smtClean="0"/>
              <a:t>22</a:t>
            </a:fld>
            <a:endParaRPr lang="en-US"/>
          </a:p>
        </p:txBody>
      </p:sp>
    </p:spTree>
    <p:extLst>
      <p:ext uri="{BB962C8B-B14F-4D97-AF65-F5344CB8AC3E}">
        <p14:creationId xmlns:p14="http://schemas.microsoft.com/office/powerpoint/2010/main" val="136536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4271C-BDD7-4FFF-9A41-FFFACF2A2DA0}" type="slidenum">
              <a:rPr lang="en-US" smtClean="0"/>
              <a:t>23</a:t>
            </a:fld>
            <a:endParaRPr lang="en-US"/>
          </a:p>
        </p:txBody>
      </p:sp>
    </p:spTree>
    <p:extLst>
      <p:ext uri="{BB962C8B-B14F-4D97-AF65-F5344CB8AC3E}">
        <p14:creationId xmlns:p14="http://schemas.microsoft.com/office/powerpoint/2010/main" val="26573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ae32bb143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3ae32bb143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1630"/>
              </a:spcBef>
              <a:spcAft>
                <a:spcPts val="0"/>
              </a:spcAft>
              <a:buClr>
                <a:srgbClr val="000000"/>
              </a:buClr>
              <a:buSzPts val="1100"/>
              <a:buFont typeface="Arial"/>
              <a:buNone/>
            </a:pPr>
            <a:r>
              <a:rPr lang="en-US"/>
              <a:t>Chrissy: What’s your why with educational equity? Take 3-5 min with a partner, and then we can share out</a:t>
            </a:r>
            <a:endParaRPr/>
          </a:p>
          <a:p>
            <a:pPr marL="0" marR="0" lvl="0" indent="0" algn="l" rtl="0">
              <a:lnSpc>
                <a:spcPct val="100000"/>
              </a:lnSpc>
              <a:spcBef>
                <a:spcPts val="1630"/>
              </a:spcBef>
              <a:spcAft>
                <a:spcPts val="0"/>
              </a:spcAft>
              <a:buClr>
                <a:srgbClr val="000000"/>
              </a:buClr>
              <a:buSzPts val="1100"/>
              <a:buFont typeface="Arial"/>
              <a:buNone/>
            </a:pPr>
            <a:r>
              <a:rPr lang="en-US"/>
              <a:t>We created this PP with some visuals of what equity is, based on how we articulate it at DPI, in our state, and through conversations with people on our team, and throughout the agency and state. These are a few representations of equity, and certainly not exhaustive; we want to hear/see yours too as we come to a common understanding of what it means for our team.</a:t>
            </a:r>
            <a:endParaRPr/>
          </a:p>
        </p:txBody>
      </p:sp>
      <p:sp>
        <p:nvSpPr>
          <p:cNvPr id="72" name="Google Shape;72;g3ae32bb143_0_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061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In determining allocation for closing achievement gap, it’s important to put on our culturally responsive lens.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Validate: the intentional and purposeful legitimatization of the home culture and language of the student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Affirmation: the intentional and purposeful effort to reverse the negative stereotypes of nonmainstream cultures and languages portrayed in historical perspective</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rgbClr val="595959"/>
                </a:solidFill>
                <a:latin typeface="Arial"/>
                <a:ea typeface="Arial"/>
                <a:cs typeface="Arial"/>
                <a:sym typeface="Arial"/>
              </a:rPr>
              <a:t>Think about all you can pay for...what do you do in your district</a:t>
            </a:r>
            <a:endParaRPr sz="1200" b="0" i="0" u="none" strike="noStrike" cap="none">
              <a:solidFill>
                <a:srgbClr val="595959"/>
              </a:solidFill>
              <a:latin typeface="Arial"/>
              <a:ea typeface="Arial"/>
              <a:cs typeface="Arial"/>
              <a:sym typeface="Arial"/>
            </a:endParaRPr>
          </a:p>
          <a:p>
            <a:pPr marL="0" marR="0" lvl="0" indent="0" algn="l" rtl="0">
              <a:lnSpc>
                <a:spcPct val="115000"/>
              </a:lnSpc>
              <a:spcBef>
                <a:spcPts val="1630"/>
              </a:spcBef>
              <a:spcAft>
                <a:spcPts val="0"/>
              </a:spcAft>
              <a:buClr>
                <a:srgbClr val="000000"/>
              </a:buClr>
              <a:buSzPts val="1100"/>
              <a:buFont typeface="Arial"/>
              <a:buNone/>
            </a:pPr>
            <a:r>
              <a:rPr lang="en-US" sz="1200" b="0" i="0" u="none" strike="noStrike" cap="none">
                <a:solidFill>
                  <a:srgbClr val="595959"/>
                </a:solidFill>
                <a:latin typeface="Arial"/>
                <a:ea typeface="Arial"/>
                <a:cs typeface="Arial"/>
                <a:sym typeface="Arial"/>
              </a:rPr>
              <a:t>Then think, how can we use those costs that we have, to best meet needs…</a:t>
            </a:r>
            <a:endParaRPr sz="1200" b="0" i="0" u="none" strike="noStrike" cap="none">
              <a:solidFill>
                <a:srgbClr val="595959"/>
              </a:solidFill>
              <a:latin typeface="Arial"/>
              <a:ea typeface="Arial"/>
              <a:cs typeface="Arial"/>
              <a:sym typeface="Arial"/>
            </a:endParaRPr>
          </a:p>
          <a:p>
            <a:pPr marL="0" marR="0" lvl="0" indent="0" algn="l" rtl="0">
              <a:lnSpc>
                <a:spcPct val="115000"/>
              </a:lnSpc>
              <a:spcBef>
                <a:spcPts val="1630"/>
              </a:spcBef>
              <a:spcAft>
                <a:spcPts val="0"/>
              </a:spcAft>
              <a:buClr>
                <a:srgbClr val="000000"/>
              </a:buClr>
              <a:buSzPts val="1100"/>
              <a:buFont typeface="Arial"/>
              <a:buNone/>
            </a:pPr>
            <a:r>
              <a:rPr lang="en-US" sz="1200" b="0" i="0" u="none" strike="noStrike" cap="none">
                <a:solidFill>
                  <a:srgbClr val="595959"/>
                </a:solidFill>
                <a:latin typeface="Arial"/>
                <a:ea typeface="Arial"/>
                <a:cs typeface="Arial"/>
                <a:sym typeface="Arial"/>
              </a:rPr>
              <a:t>So when looking at staff and fringe benefits...we want it to look like this...quality materials that will make the change…</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1630"/>
              </a:spcBef>
              <a:spcAft>
                <a:spcPts val="0"/>
              </a:spcAft>
              <a:buClr>
                <a:srgbClr val="000000"/>
              </a:buClr>
              <a:buSzPts val="1100"/>
              <a:buFont typeface="Arial"/>
              <a:buNone/>
            </a:pPr>
            <a:r>
              <a:rPr lang="en-US" sz="1600" b="1" i="0" u="none" strike="noStrike" cap="none">
                <a:solidFill>
                  <a:schemeClr val="dk1"/>
                </a:solidFill>
                <a:latin typeface="Arial"/>
                <a:ea typeface="Arial"/>
                <a:cs typeface="Arial"/>
                <a:sym typeface="Arial"/>
              </a:rPr>
              <a:t>Culturally relevant pedagogy </a:t>
            </a:r>
            <a:r>
              <a:rPr lang="en-US" sz="1600" b="0" i="0" u="none" strike="noStrike" cap="none">
                <a:solidFill>
                  <a:schemeClr val="dk1"/>
                </a:solidFill>
                <a:latin typeface="Arial"/>
                <a:ea typeface="Arial"/>
                <a:cs typeface="Arial"/>
                <a:sym typeface="Arial"/>
              </a:rPr>
              <a:t>requires teachers to empower students through teaching and using cultural referents to maximize students’ learning and educational outcomes. As cited by Garcia, Gloria Ladson-Billings outlines three criteria for culturally relevant pedagogy: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600" b="0" i="0" u="none" strike="noStrike" cap="none">
                <a:solidFill>
                  <a:schemeClr val="dk1"/>
                </a:solidFill>
                <a:latin typeface="Arial"/>
                <a:ea typeface="Arial"/>
                <a:cs typeface="Arial"/>
                <a:sym typeface="Arial"/>
              </a:rPr>
              <a:t>• An ability to develop students academically. This means effectively helping students read, write, speak, compute, pose and solve higher order problems, and engage in peer review of problem solutions.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600" b="0" i="0" u="none" strike="noStrike" cap="none">
                <a:solidFill>
                  <a:schemeClr val="dk1"/>
                </a:solidFill>
                <a:latin typeface="Arial"/>
                <a:ea typeface="Arial"/>
                <a:cs typeface="Arial"/>
                <a:sym typeface="Arial"/>
              </a:rPr>
              <a:t> • A willingness to nurture and support cultural competence in both home and school cultures. The key for teachers is to value and build on skills that students bring from the home culture.</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600" b="0" i="0" u="none" strike="noStrike" cap="none">
                <a:solidFill>
                  <a:schemeClr val="dk1"/>
                </a:solidFill>
                <a:latin typeface="Arial"/>
                <a:ea typeface="Arial"/>
                <a:cs typeface="Arial"/>
                <a:sym typeface="Arial"/>
              </a:rPr>
              <a:t> • The development of a sociopolitical or critical consciousness. Teachers help students recognize, critique, and change social inequities (Garcia, 2010).</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p:txBody>
      </p:sp>
      <p:sp>
        <p:nvSpPr>
          <p:cNvPr id="80" name="Google Shape;80;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469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Important to have a working definition of culture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503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CCLC charge to provide opportunities for academic enrichment, including providing tutorial services to help students, particularly students who attend low-performing schools, to meet the challenging State academic standards; ‘‘(2) offer students a broad array of additional services, programs, and activities, such as youth development activities, service learning, nutrition and health education, drug and violence prevention programs, counseling programs, arts, music, physical fitness and wellness programs, technology education programs, financial literacy programs, environmental literacy programs, mathematics, science, career and technical programs, internship or apprenticeship programs, and other ties to an in-demand industry sector or occupation for high school students that are designed to reinforce and complement the regular academic program of participating students; </a:t>
            </a:r>
          </a:p>
        </p:txBody>
      </p:sp>
      <p:sp>
        <p:nvSpPr>
          <p:cNvPr id="4" name="Slide Number Placeholder 3"/>
          <p:cNvSpPr>
            <a:spLocks noGrp="1"/>
          </p:cNvSpPr>
          <p:nvPr>
            <p:ph type="sldNum" sz="quarter" idx="10"/>
          </p:nvPr>
        </p:nvSpPr>
        <p:spPr/>
        <p:txBody>
          <a:bodyPr/>
          <a:lstStyle/>
          <a:p>
            <a:fld id="{7786F731-44EB-4AF9-ADA6-9F87CB186106}" type="slidenum">
              <a:rPr lang="en-US" smtClean="0"/>
              <a:t>8</a:t>
            </a:fld>
            <a:endParaRPr lang="en-US"/>
          </a:p>
        </p:txBody>
      </p:sp>
    </p:spTree>
    <p:extLst>
      <p:ext uri="{BB962C8B-B14F-4D97-AF65-F5344CB8AC3E}">
        <p14:creationId xmlns:p14="http://schemas.microsoft.com/office/powerpoint/2010/main" val="17564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representation from all of these groups on your CCLC’s advisory board.</a:t>
            </a:r>
          </a:p>
          <a:p>
            <a:r>
              <a:rPr lang="en-US" dirty="0" smtClean="0"/>
              <a:t>Intent of ESSA: “…parents and communities have the right to engage and help drive, financial, programmatic and policy decisions… </a:t>
            </a:r>
            <a:r>
              <a:rPr lang="en-US" dirty="0" smtClean="0">
                <a:solidFill>
                  <a:srgbClr val="009939"/>
                </a:solidFill>
              </a:rPr>
              <a:t>progress towards educational equity for all students depends on the meaningful inclusion of the parents and communities that represent students</a:t>
            </a:r>
            <a:r>
              <a:rPr lang="en-US" dirty="0" smtClean="0"/>
              <a:t>…”</a:t>
            </a:r>
          </a:p>
          <a:p>
            <a:pPr algn="r"/>
            <a:r>
              <a:rPr lang="en-US" sz="1000" dirty="0"/>
              <a:t>From </a:t>
            </a:r>
            <a:r>
              <a:rPr lang="en-US" sz="1000" i="1" dirty="0"/>
              <a:t>Parent and Family Engagement Provisions in the Every Student Succeeds Act,                </a:t>
            </a:r>
            <a:r>
              <a:rPr lang="en-US" sz="1000" dirty="0"/>
              <a:t>the Leadership Conference Education Fund, </a:t>
            </a:r>
            <a:r>
              <a:rPr lang="en-US" sz="1000" dirty="0">
                <a:hlinkClick r:id="rId3"/>
              </a:rPr>
              <a:t>http://civilrightsdocs.info/pdf/education/ESSA-Parent-Family-Engagement.pdf</a:t>
            </a:r>
            <a:endParaRPr lang="en-US" sz="1000" dirty="0"/>
          </a:p>
          <a:p>
            <a:pPr algn="r" defTabSz="931774">
              <a:defRPr/>
            </a:pPr>
            <a:r>
              <a:rPr lang="en-US" sz="1000" dirty="0"/>
              <a:t>Also from this source: Although legally required engagement and consultation is enumerated in the law, parents and communities should seek to be involved far beyond those instances.</a:t>
            </a:r>
          </a:p>
          <a:p>
            <a:pPr algn="r"/>
            <a:r>
              <a:rPr lang="en-US" sz="1000" dirty="0"/>
              <a:t> </a:t>
            </a:r>
            <a:endParaRPr lang="en-US" sz="1400" dirty="0"/>
          </a:p>
          <a:p>
            <a:endParaRPr lang="en-US" dirty="0" smtClean="0"/>
          </a:p>
          <a:p>
            <a:r>
              <a:rPr lang="en-US" dirty="0" smtClean="0"/>
              <a:t>Who are the “representative parents” ESSA wants schools to involve? This list isn’t all-inclusive list, but these are some of the stakeholders that ESSA encourages districts to include in planning, carrying out, and evaluating school improvement efforts.</a:t>
            </a:r>
            <a:endParaRPr lang="en-US" dirty="0"/>
          </a:p>
        </p:txBody>
      </p:sp>
      <p:sp>
        <p:nvSpPr>
          <p:cNvPr id="4" name="Slide Number Placeholder 3"/>
          <p:cNvSpPr>
            <a:spLocks noGrp="1"/>
          </p:cNvSpPr>
          <p:nvPr>
            <p:ph type="sldNum" sz="quarter" idx="10"/>
          </p:nvPr>
        </p:nvSpPr>
        <p:spPr/>
        <p:txBody>
          <a:bodyPr/>
          <a:lstStyle/>
          <a:p>
            <a:fld id="{46DFDE25-39BC-493A-A295-B34AB1CC50F3}" type="slidenum">
              <a:rPr lang="en-US" smtClean="0"/>
              <a:t>9</a:t>
            </a:fld>
            <a:endParaRPr lang="en-US"/>
          </a:p>
        </p:txBody>
      </p:sp>
    </p:spTree>
    <p:extLst>
      <p:ext uri="{BB962C8B-B14F-4D97-AF65-F5344CB8AC3E}">
        <p14:creationId xmlns:p14="http://schemas.microsoft.com/office/powerpoint/2010/main" val="261036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Low/Moderate/Higher Impact is on Student Learning or Development. Not only what programs do to engage families but how they do it.</a:t>
            </a:r>
          </a:p>
        </p:txBody>
      </p:sp>
      <p:sp>
        <p:nvSpPr>
          <p:cNvPr id="4" name="Slide Number Placeholder 3"/>
          <p:cNvSpPr>
            <a:spLocks noGrp="1"/>
          </p:cNvSpPr>
          <p:nvPr>
            <p:ph type="sldNum" sz="quarter" idx="10"/>
          </p:nvPr>
        </p:nvSpPr>
        <p:spPr/>
        <p:txBody>
          <a:bodyPr/>
          <a:lstStyle/>
          <a:p>
            <a:fld id="{7786F731-44EB-4AF9-ADA6-9F87CB186106}" type="slidenum">
              <a:rPr lang="en-US" smtClean="0"/>
              <a:t>11</a:t>
            </a:fld>
            <a:endParaRPr lang="en-US"/>
          </a:p>
        </p:txBody>
      </p:sp>
    </p:spTree>
    <p:extLst>
      <p:ext uri="{BB962C8B-B14F-4D97-AF65-F5344CB8AC3E}">
        <p14:creationId xmlns:p14="http://schemas.microsoft.com/office/powerpoint/2010/main" val="321338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These are key components of promising family-community partnership programs that every school should try to do, regardless of location: offering many kinds of opportunities for families to be engaged, identifying a goal of family engagement to unite staff and families, and tailoring strategies to the specific population(s) of students and families at each school. </a:t>
            </a:r>
          </a:p>
          <a:p>
            <a:endParaRPr lang="en-US" sz="1000" dirty="0"/>
          </a:p>
          <a:p>
            <a:r>
              <a:rPr lang="en-US" sz="1000" dirty="0"/>
              <a:t>Using these strategies, schools are likely to reach more families, unite staff and families around the importance of family engagement, and meet the needs and use the strengths of families each family. </a:t>
            </a:r>
          </a:p>
          <a:p>
            <a:r>
              <a:rPr lang="en-US" sz="1000" dirty="0"/>
              <a:t>Literature review by the Nellie Mae Education Foundation and American Institutes for Research.</a:t>
            </a:r>
          </a:p>
        </p:txBody>
      </p:sp>
      <p:sp>
        <p:nvSpPr>
          <p:cNvPr id="4" name="Slide Number Placeholder 3"/>
          <p:cNvSpPr>
            <a:spLocks noGrp="1"/>
          </p:cNvSpPr>
          <p:nvPr>
            <p:ph type="sldNum" sz="quarter" idx="10"/>
          </p:nvPr>
        </p:nvSpPr>
        <p:spPr/>
        <p:txBody>
          <a:bodyPr/>
          <a:lstStyle/>
          <a:p>
            <a:fld id="{D972FF35-34CF-4AB7-9A18-769C92BF990E}" type="slidenum">
              <a:rPr lang="en-US" smtClean="0"/>
              <a:t>12</a:t>
            </a:fld>
            <a:endParaRPr lang="en-US"/>
          </a:p>
        </p:txBody>
      </p:sp>
    </p:spTree>
    <p:extLst>
      <p:ext uri="{BB962C8B-B14F-4D97-AF65-F5344CB8AC3E}">
        <p14:creationId xmlns:p14="http://schemas.microsoft.com/office/powerpoint/2010/main" val="373217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Ruth Anne</a:t>
            </a:r>
          </a:p>
          <a:p>
            <a:r>
              <a:rPr lang="en-US" dirty="0" smtClean="0"/>
              <a:t>Some strategies are more likely to improve student achievement than others. Some may be better for building trusting relationships.</a:t>
            </a:r>
          </a:p>
          <a:p>
            <a:endParaRPr lang="en-US" dirty="0" smtClean="0"/>
          </a:p>
          <a:p>
            <a:r>
              <a:rPr lang="en-US" dirty="0" smtClean="0"/>
              <a:t>An achievement-boosting strategy recommended in “Structuring Out of School Time” in What Works Clearinghouse: frequent communication between day and after-school teachers about each student’s needs and progress.  </a:t>
            </a:r>
            <a:endParaRPr lang="en-US" dirty="0"/>
          </a:p>
        </p:txBody>
      </p:sp>
      <p:sp>
        <p:nvSpPr>
          <p:cNvPr id="4" name="Slide Number Placeholder 3"/>
          <p:cNvSpPr>
            <a:spLocks noGrp="1"/>
          </p:cNvSpPr>
          <p:nvPr>
            <p:ph type="sldNum" sz="quarter" idx="10"/>
          </p:nvPr>
        </p:nvSpPr>
        <p:spPr/>
        <p:txBody>
          <a:bodyPr/>
          <a:lstStyle/>
          <a:p>
            <a:fld id="{2C4A2961-B86C-4E98-9F94-76B6701B841A}" type="slidenum">
              <a:rPr lang="en-US" smtClean="0"/>
              <a:t>13</a:t>
            </a:fld>
            <a:endParaRPr lang="en-US"/>
          </a:p>
        </p:txBody>
      </p:sp>
    </p:spTree>
    <p:extLst>
      <p:ext uri="{BB962C8B-B14F-4D97-AF65-F5344CB8AC3E}">
        <p14:creationId xmlns:p14="http://schemas.microsoft.com/office/powerpoint/2010/main" val="59976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12750353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pic>
        <p:nvPicPr>
          <p:cNvPr id="7" name="Picture 6" descr="circle-logo-word-cover-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Tree>
    <p:extLst>
      <p:ext uri="{BB962C8B-B14F-4D97-AF65-F5344CB8AC3E}">
        <p14:creationId xmlns:p14="http://schemas.microsoft.com/office/powerpoint/2010/main" val="4011810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A111CC-F4BE-4205-982E-D405A9850A44}" type="datetimeFigureOut">
              <a:rPr lang="en-US" smtClean="0"/>
              <a:t>9/28/2018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4597B45-8B8C-4420-B5EB-17188D5D2605}" type="slidenum">
              <a:rPr lang="en-US" smtClean="0"/>
              <a:t>‹#›</a:t>
            </a:fld>
            <a:endParaRPr lang="en-US"/>
          </a:p>
        </p:txBody>
      </p:sp>
    </p:spTree>
    <p:extLst>
      <p:ext uri="{BB962C8B-B14F-4D97-AF65-F5344CB8AC3E}">
        <p14:creationId xmlns:p14="http://schemas.microsoft.com/office/powerpoint/2010/main" val="30757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 only">
  <p:cSld name="2_Text only">
    <p:spTree>
      <p:nvGrpSpPr>
        <p:cNvPr id="1" name="Shape 27"/>
        <p:cNvGrpSpPr/>
        <p:nvPr/>
      </p:nvGrpSpPr>
      <p:grpSpPr>
        <a:xfrm>
          <a:off x="0" y="0"/>
          <a:ext cx="0" cy="0"/>
          <a:chOff x="0" y="0"/>
          <a:chExt cx="0" cy="0"/>
        </a:xfrm>
      </p:grpSpPr>
      <p:sp>
        <p:nvSpPr>
          <p:cNvPr id="28" name="Google Shape;28;p5"/>
          <p:cNvSpPr txBox="1"/>
          <p:nvPr/>
        </p:nvSpPr>
        <p:spPr>
          <a:xfrm>
            <a:off x="-6304" y="1"/>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1"/>
            <a:ext cx="9144000" cy="921657"/>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dk1"/>
              </a:buClr>
              <a:buSzPts val="2400"/>
              <a:buFont typeface="Arial"/>
              <a:buNone/>
              <a:defRPr sz="3600" b="1" i="0" u="none" strike="noStrike" cap="none">
                <a:solidFill>
                  <a:schemeClr val="lt1"/>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0" name="Google Shape;30;p5" descr="circle-logo-word-cover-color.png"/>
          <p:cNvPicPr preferRelativeResize="0"/>
          <p:nvPr/>
        </p:nvPicPr>
        <p:blipFill rotWithShape="1">
          <a:blip r:embed="rId2">
            <a:alphaModFix/>
          </a:blip>
          <a:srcRect/>
          <a:stretch/>
        </p:blipFill>
        <p:spPr>
          <a:xfrm>
            <a:off x="8389123" y="4458625"/>
            <a:ext cx="594043" cy="601574"/>
          </a:xfrm>
          <a:prstGeom prst="rect">
            <a:avLst/>
          </a:prstGeom>
          <a:noFill/>
          <a:ln>
            <a:noFill/>
          </a:ln>
        </p:spPr>
      </p:pic>
    </p:spTree>
    <p:extLst>
      <p:ext uri="{BB962C8B-B14F-4D97-AF65-F5344CB8AC3E}">
        <p14:creationId xmlns:p14="http://schemas.microsoft.com/office/powerpoint/2010/main" val="59818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1_Video only">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l="109" t="7102" b="33563"/>
          <a:stretch/>
        </p:blipFill>
        <p:spPr>
          <a:xfrm>
            <a:off x="-8814" y="3710690"/>
            <a:ext cx="9152873" cy="1436291"/>
          </a:xfrm>
          <a:prstGeom prst="rect">
            <a:avLst/>
          </a:prstGeom>
          <a:noFill/>
          <a:ln>
            <a:noFill/>
          </a:ln>
        </p:spPr>
      </p:pic>
      <p:sp>
        <p:nvSpPr>
          <p:cNvPr id="33" name="Google Shape;33;p6"/>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4" name="Google Shape;34;p6"/>
          <p:cNvSpPr txBox="1">
            <a:spLocks noGrp="1"/>
          </p:cNvSpPr>
          <p:nvPr>
            <p:ph type="body" idx="1"/>
          </p:nvPr>
        </p:nvSpPr>
        <p:spPr>
          <a:xfrm>
            <a:off x="0" y="0"/>
            <a:ext cx="9144000" cy="921657"/>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5" name="Google Shape;35;p6"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
        <p:nvSpPr>
          <p:cNvPr id="36" name="Google Shape;36;p6"/>
          <p:cNvSpPr>
            <a:spLocks noGrp="1"/>
          </p:cNvSpPr>
          <p:nvPr>
            <p:ph type="media" idx="2"/>
          </p:nvPr>
        </p:nvSpPr>
        <p:spPr>
          <a:xfrm>
            <a:off x="2042012" y="1304873"/>
            <a:ext cx="5045075" cy="25304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64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 id="2147483700" r:id="rId7"/>
    <p:sldLayoutId id="2147483701" r:id="rId8"/>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mefoundation.org/getattachment/67f7c030-df45-4076-a23f-0d7f0596983f/Final-Report-Family-Engagement-AIR.pdf?lang=en-US&amp;ext=.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ites/default/files/imce/sspw/pdf/clcguideprinciplesful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ms.azed.gov/home/GetDocumentFile?id=5b3e6fbf1dcb25126828d14a" TargetMode="External"/><Relationship Id="rId2" Type="http://schemas.openxmlformats.org/officeDocument/2006/relationships/hyperlink" Target="https://cdn.ymaws.com/www.nafsce.org/resource/resmgr/Toolkits/Boston_Engaging_Families_Out.pdf" TargetMode="External"/><Relationship Id="rId1" Type="http://schemas.openxmlformats.org/officeDocument/2006/relationships/slideLayout" Target="../slideLayouts/slideLayout4.xml"/><Relationship Id="rId5" Type="http://schemas.openxmlformats.org/officeDocument/2006/relationships/hyperlink" Target="https://y4y.ed.gov/tools" TargetMode="External"/><Relationship Id="rId4" Type="http://schemas.openxmlformats.org/officeDocument/2006/relationships/hyperlink" Target="https://ies.ed.gov/ncee/wwc/Docs/PracticeGuide/ost_pg_07210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LZe5y2D60Y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ideo.search.yahoo.com/yhs/search?fr=yhs-iba-1&amp;hsimp=yhs-1&amp;hspart=iba&amp;p=knowing+your+why+video#id=3&amp;vid=22912c03337cf9c9372be9311ff60e8c&amp;action=clic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1209" y="1113742"/>
            <a:ext cx="6619009" cy="1974372"/>
          </a:xfrm>
        </p:spPr>
        <p:txBody>
          <a:bodyPr>
            <a:normAutofit/>
          </a:bodyPr>
          <a:lstStyle/>
          <a:p>
            <a:pPr>
              <a:lnSpc>
                <a:spcPct val="100000"/>
              </a:lnSpc>
            </a:pPr>
            <a:r>
              <a:rPr lang="en-US" dirty="0"/>
              <a:t>High-Impact Family Engagement Strategies for After </a:t>
            </a:r>
            <a:r>
              <a:rPr lang="en-US" dirty="0" smtClean="0"/>
              <a:t>School Programs</a:t>
            </a:r>
            <a:endParaRPr lang="en-US" sz="4000" dirty="0"/>
          </a:p>
        </p:txBody>
      </p:sp>
      <p:sp>
        <p:nvSpPr>
          <p:cNvPr id="3" name="Text Placeholder 2"/>
          <p:cNvSpPr>
            <a:spLocks noGrp="1"/>
          </p:cNvSpPr>
          <p:nvPr>
            <p:ph type="body" sz="quarter" idx="11"/>
          </p:nvPr>
        </p:nvSpPr>
        <p:spPr>
          <a:xfrm>
            <a:off x="6195462" y="3181633"/>
            <a:ext cx="1984917" cy="1224112"/>
          </a:xfrm>
        </p:spPr>
        <p:txBody>
          <a:bodyPr>
            <a:noAutofit/>
          </a:bodyPr>
          <a:lstStyle/>
          <a:p>
            <a:pPr>
              <a:lnSpc>
                <a:spcPts val="1182"/>
              </a:lnSpc>
              <a:spcAft>
                <a:spcPts val="1200"/>
              </a:spcAft>
            </a:pPr>
            <a:r>
              <a:rPr lang="en-US" sz="1318" dirty="0" smtClean="0"/>
              <a:t>Stacy Broach </a:t>
            </a:r>
          </a:p>
          <a:p>
            <a:pPr>
              <a:lnSpc>
                <a:spcPts val="1182"/>
              </a:lnSpc>
              <a:spcAft>
                <a:spcPts val="1200"/>
              </a:spcAft>
            </a:pPr>
            <a:r>
              <a:rPr lang="en-US" sz="1318" dirty="0" smtClean="0"/>
              <a:t>Ruth Anne Landsverk</a:t>
            </a:r>
            <a:endParaRPr lang="en-US" sz="1318" dirty="0"/>
          </a:p>
          <a:p>
            <a:pPr>
              <a:lnSpc>
                <a:spcPts val="1182"/>
              </a:lnSpc>
              <a:spcAft>
                <a:spcPts val="1200"/>
              </a:spcAft>
            </a:pPr>
            <a:r>
              <a:rPr lang="en-US" sz="1318" dirty="0" smtClean="0"/>
              <a:t>DPI Title I Team</a:t>
            </a:r>
            <a:endParaRPr lang="en-US" sz="1318" dirty="0"/>
          </a:p>
          <a:p>
            <a:pPr>
              <a:lnSpc>
                <a:spcPts val="1182"/>
              </a:lnSpc>
              <a:spcAft>
                <a:spcPts val="1200"/>
              </a:spcAft>
            </a:pPr>
            <a:r>
              <a:rPr lang="en-US" sz="1318" dirty="0" smtClean="0"/>
              <a:t>October 2, 2018</a:t>
            </a:r>
            <a:endParaRPr lang="en-US" sz="1318" dirty="0"/>
          </a:p>
        </p:txBody>
      </p:sp>
    </p:spTree>
    <p:extLst>
      <p:ext uri="{BB962C8B-B14F-4D97-AF65-F5344CB8AC3E}">
        <p14:creationId xmlns:p14="http://schemas.microsoft.com/office/powerpoint/2010/main" val="418532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High-Impact Family Engagement?</a:t>
            </a:r>
            <a:endParaRPr lang="en-US" dirty="0"/>
          </a:p>
        </p:txBody>
      </p:sp>
      <p:sp>
        <p:nvSpPr>
          <p:cNvPr id="3" name="Rectangle 2"/>
          <p:cNvSpPr/>
          <p:nvPr/>
        </p:nvSpPr>
        <p:spPr>
          <a:xfrm>
            <a:off x="253093" y="921657"/>
            <a:ext cx="8637814" cy="3851567"/>
          </a:xfrm>
          <a:prstGeom prst="rect">
            <a:avLst/>
          </a:prstGeom>
        </p:spPr>
        <p:txBody>
          <a:bodyPr wrap="square">
            <a:spAutoFit/>
          </a:bodyPr>
          <a:lstStyle/>
          <a:p>
            <a:endParaRPr lang="en-US" sz="2000" b="1" i="1" dirty="0" smtClean="0">
              <a:solidFill>
                <a:srgbClr val="333333"/>
              </a:solidFill>
              <a:latin typeface="Lato" panose="020F0502020204030203" pitchFamily="34" charset="0"/>
            </a:endParaRPr>
          </a:p>
          <a:p>
            <a:r>
              <a:rPr lang="en-US" sz="4000" b="1" i="1" dirty="0" smtClean="0">
                <a:solidFill>
                  <a:srgbClr val="333333"/>
                </a:solidFill>
                <a:latin typeface="Lato" panose="020F0502020204030203" pitchFamily="34" charset="0"/>
              </a:rPr>
              <a:t>High-impact </a:t>
            </a:r>
            <a:r>
              <a:rPr lang="en-US" sz="4000" b="1" i="1" dirty="0">
                <a:solidFill>
                  <a:srgbClr val="333333"/>
                </a:solidFill>
                <a:latin typeface="Lato" panose="020F0502020204030203" pitchFamily="34" charset="0"/>
              </a:rPr>
              <a:t>family and community engagement is </a:t>
            </a:r>
            <a:r>
              <a:rPr lang="en-US" sz="4000" b="1" i="1" dirty="0">
                <a:solidFill>
                  <a:srgbClr val="FF0000"/>
                </a:solidFill>
                <a:latin typeface="Lato" panose="020F0502020204030203" pitchFamily="34" charset="0"/>
              </a:rPr>
              <a:t>collaborative, culturally </a:t>
            </a:r>
            <a:r>
              <a:rPr lang="en-US" sz="4000" b="1" i="1" dirty="0" smtClean="0">
                <a:solidFill>
                  <a:srgbClr val="FF0000"/>
                </a:solidFill>
                <a:latin typeface="Lato" panose="020F0502020204030203" pitchFamily="34" charset="0"/>
              </a:rPr>
              <a:t>responsive, </a:t>
            </a:r>
            <a:r>
              <a:rPr lang="en-US" sz="4000" b="1" i="1" dirty="0">
                <a:latin typeface="Lato" panose="020F0502020204030203" pitchFamily="34" charset="0"/>
              </a:rPr>
              <a:t>and</a:t>
            </a:r>
            <a:r>
              <a:rPr lang="en-US" sz="4000" b="1" i="1" dirty="0">
                <a:solidFill>
                  <a:srgbClr val="FF0000"/>
                </a:solidFill>
                <a:latin typeface="Lato" panose="020F0502020204030203" pitchFamily="34" charset="0"/>
              </a:rPr>
              <a:t> focused on improving children’s learning</a:t>
            </a:r>
            <a:r>
              <a:rPr lang="en-US" sz="4000" b="1" i="1" dirty="0" smtClean="0">
                <a:solidFill>
                  <a:srgbClr val="333333"/>
                </a:solidFill>
                <a:latin typeface="Lato" panose="020F0502020204030203" pitchFamily="34" charset="0"/>
              </a:rPr>
              <a:t>.</a:t>
            </a:r>
          </a:p>
          <a:p>
            <a:endParaRPr lang="en-US" dirty="0" smtClean="0">
              <a:solidFill>
                <a:srgbClr val="333333"/>
              </a:solidFill>
              <a:latin typeface="PT Sans"/>
            </a:endParaRPr>
          </a:p>
          <a:p>
            <a:endParaRPr lang="en-US" dirty="0">
              <a:solidFill>
                <a:srgbClr val="333333"/>
              </a:solidFill>
              <a:latin typeface="PT Sans"/>
            </a:endParaRPr>
          </a:p>
          <a:p>
            <a:pPr algn="ctr"/>
            <a:r>
              <a:rPr lang="en-US" sz="1400" i="1" dirty="0" smtClean="0">
                <a:solidFill>
                  <a:srgbClr val="333333"/>
                </a:solidFill>
                <a:latin typeface="PT Sans"/>
              </a:rPr>
              <a:t>From the National Association of Family, School, and Community Engagement:</a:t>
            </a:r>
          </a:p>
          <a:p>
            <a:pPr algn="ctr"/>
            <a:r>
              <a:rPr lang="en-US" sz="1400" i="1" dirty="0" smtClean="0">
                <a:solidFill>
                  <a:srgbClr val="333333"/>
                </a:solidFill>
                <a:latin typeface="PT Sans"/>
              </a:rPr>
              <a:t>https</a:t>
            </a:r>
            <a:r>
              <a:rPr lang="en-US" sz="1400" i="1" dirty="0">
                <a:solidFill>
                  <a:srgbClr val="333333"/>
                </a:solidFill>
                <a:latin typeface="PT Sans"/>
              </a:rPr>
              <a:t>://nafsce.site-ym.com/page/definition</a:t>
            </a:r>
            <a:endParaRPr lang="en-US" sz="1400" i="1" dirty="0">
              <a:solidFill>
                <a:srgbClr val="333333"/>
              </a:solidFill>
              <a:effectLst/>
              <a:latin typeface="PT Sans"/>
            </a:endParaRPr>
          </a:p>
        </p:txBody>
      </p:sp>
    </p:spTree>
    <p:extLst>
      <p:ext uri="{BB962C8B-B14F-4D97-AF65-F5344CB8AC3E}">
        <p14:creationId xmlns:p14="http://schemas.microsoft.com/office/powerpoint/2010/main" val="3724441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High-Impact Family Engagement?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2659409"/>
              </p:ext>
            </p:extLst>
          </p:nvPr>
        </p:nvGraphicFramePr>
        <p:xfrm>
          <a:off x="573344" y="1097280"/>
          <a:ext cx="8216695" cy="3955167"/>
        </p:xfrm>
        <a:graphic>
          <a:graphicData uri="http://schemas.openxmlformats.org/drawingml/2006/table">
            <a:tbl>
              <a:tblPr firstRow="1" bandRow="1">
                <a:tableStyleId>{5C22544A-7EE6-4342-B048-85BDC9FD1C3A}</a:tableStyleId>
              </a:tblPr>
              <a:tblGrid>
                <a:gridCol w="711589">
                  <a:extLst>
                    <a:ext uri="{9D8B030D-6E8A-4147-A177-3AD203B41FA5}">
                      <a16:colId xmlns:a16="http://schemas.microsoft.com/office/drawing/2014/main" val="3781499484"/>
                    </a:ext>
                  </a:extLst>
                </a:gridCol>
                <a:gridCol w="2453215">
                  <a:extLst>
                    <a:ext uri="{9D8B030D-6E8A-4147-A177-3AD203B41FA5}">
                      <a16:colId xmlns:a16="http://schemas.microsoft.com/office/drawing/2014/main" val="3876522451"/>
                    </a:ext>
                  </a:extLst>
                </a:gridCol>
                <a:gridCol w="2346845">
                  <a:extLst>
                    <a:ext uri="{9D8B030D-6E8A-4147-A177-3AD203B41FA5}">
                      <a16:colId xmlns:a16="http://schemas.microsoft.com/office/drawing/2014/main" val="1714761183"/>
                    </a:ext>
                  </a:extLst>
                </a:gridCol>
                <a:gridCol w="2705046">
                  <a:extLst>
                    <a:ext uri="{9D8B030D-6E8A-4147-A177-3AD203B41FA5}">
                      <a16:colId xmlns:a16="http://schemas.microsoft.com/office/drawing/2014/main" val="3515292727"/>
                    </a:ext>
                  </a:extLst>
                </a:gridCol>
              </a:tblGrid>
              <a:tr h="799713">
                <a:tc rowSpan="2">
                  <a:txBody>
                    <a:bodyPr/>
                    <a:lstStyle/>
                    <a:p>
                      <a:r>
                        <a:rPr lang="en-US" sz="3200" dirty="0" smtClean="0"/>
                        <a:t>E</a:t>
                      </a:r>
                    </a:p>
                    <a:p>
                      <a:r>
                        <a:rPr lang="en-US" sz="3200" dirty="0" smtClean="0"/>
                        <a:t>V</a:t>
                      </a:r>
                    </a:p>
                    <a:p>
                      <a:r>
                        <a:rPr lang="en-US" sz="3200" dirty="0" smtClean="0"/>
                        <a:t>E</a:t>
                      </a:r>
                    </a:p>
                    <a:p>
                      <a:r>
                        <a:rPr lang="en-US" sz="3200" dirty="0" smtClean="0"/>
                        <a:t>N</a:t>
                      </a:r>
                    </a:p>
                    <a:p>
                      <a:r>
                        <a:rPr lang="en-US" sz="3200" dirty="0" smtClean="0"/>
                        <a:t>T</a:t>
                      </a:r>
                    </a:p>
                    <a:p>
                      <a:r>
                        <a:rPr lang="en-US" sz="3200" dirty="0" smtClean="0"/>
                        <a:t>S</a:t>
                      </a:r>
                      <a:endParaRPr lang="en-US" sz="3200" dirty="0"/>
                    </a:p>
                  </a:txBody>
                  <a:tcPr/>
                </a:tc>
                <a:tc>
                  <a:txBody>
                    <a:bodyPr/>
                    <a:lstStyle/>
                    <a:p>
                      <a:r>
                        <a:rPr lang="en-US" sz="2400" dirty="0" smtClean="0"/>
                        <a:t>Low Impact</a:t>
                      </a:r>
                      <a:endParaRPr lang="en-US" sz="2400" dirty="0"/>
                    </a:p>
                  </a:txBody>
                  <a:tcPr/>
                </a:tc>
                <a:tc>
                  <a:txBody>
                    <a:bodyPr/>
                    <a:lstStyle/>
                    <a:p>
                      <a:r>
                        <a:rPr lang="en-US" sz="2400" dirty="0" smtClean="0"/>
                        <a:t>Moderate Impact </a:t>
                      </a:r>
                      <a:endParaRPr lang="en-US" sz="2400" dirty="0"/>
                    </a:p>
                  </a:txBody>
                  <a:tcPr/>
                </a:tc>
                <a:tc>
                  <a:txBody>
                    <a:bodyPr/>
                    <a:lstStyle/>
                    <a:p>
                      <a:r>
                        <a:rPr lang="en-US" sz="2400" dirty="0" smtClean="0"/>
                        <a:t>Higher Impact </a:t>
                      </a:r>
                      <a:endParaRPr lang="en-US" sz="2400" dirty="0"/>
                    </a:p>
                  </a:txBody>
                  <a:tcPr/>
                </a:tc>
                <a:extLst>
                  <a:ext uri="{0D108BD9-81ED-4DB2-BD59-A6C34878D82A}">
                    <a16:rowId xmlns:a16="http://schemas.microsoft.com/office/drawing/2014/main" val="2011124743"/>
                  </a:ext>
                </a:extLst>
              </a:tr>
              <a:tr h="3132207">
                <a:tc vMerge="1">
                  <a:txBody>
                    <a:bodyPr/>
                    <a:lstStyle/>
                    <a:p>
                      <a:endParaRPr lang="en-US" dirty="0"/>
                    </a:p>
                  </a:txBody>
                  <a:tcPr/>
                </a:tc>
                <a:tc>
                  <a:txBody>
                    <a:bodyPr/>
                    <a:lstStyle/>
                    <a:p>
                      <a:endParaRPr lang="en-US" dirty="0" smtClean="0"/>
                    </a:p>
                    <a:p>
                      <a:r>
                        <a:rPr lang="en-US" sz="2400" kern="1200" dirty="0" smtClean="0">
                          <a:solidFill>
                            <a:schemeClr val="dk1"/>
                          </a:solidFill>
                          <a:effectLst/>
                          <a:latin typeface="+mn-lt"/>
                          <a:ea typeface="+mn-ea"/>
                          <a:cs typeface="+mn-cs"/>
                        </a:rPr>
                        <a:t>Staff talk with families on orientation day.</a:t>
                      </a:r>
                      <a:endParaRPr lang="en-US" sz="2400" dirty="0"/>
                    </a:p>
                  </a:txBody>
                  <a:tcPr/>
                </a:tc>
                <a:tc>
                  <a:txBody>
                    <a:bodyPr/>
                    <a:lstStyle/>
                    <a:p>
                      <a:endParaRPr lang="en-US" dirty="0" smtClean="0"/>
                    </a:p>
                    <a:p>
                      <a:r>
                        <a:rPr lang="en-US" sz="2400" dirty="0" smtClean="0"/>
                        <a:t>Students show their work and perform at quarterly family nights</a:t>
                      </a:r>
                      <a:endParaRPr lang="en-US" sz="2400" dirty="0"/>
                    </a:p>
                  </a:txBody>
                  <a:tcPr/>
                </a:tc>
                <a:tc>
                  <a:txBody>
                    <a:bodyPr/>
                    <a:lstStyle/>
                    <a:p>
                      <a:endParaRPr lang="en-US" dirty="0" smtClean="0"/>
                    </a:p>
                    <a:p>
                      <a:r>
                        <a:rPr lang="en-US" sz="2400" kern="1200" dirty="0" smtClean="0">
                          <a:solidFill>
                            <a:schemeClr val="dk1"/>
                          </a:solidFill>
                          <a:effectLst/>
                          <a:latin typeface="+mn-lt"/>
                          <a:ea typeface="+mn-ea"/>
                          <a:cs typeface="+mn-cs"/>
                        </a:rPr>
                        <a:t>Gatherings for families and school staff to view student work, share learning strategies and develop a SMART goal </a:t>
                      </a:r>
                      <a:endParaRPr lang="en-US" sz="2400" dirty="0"/>
                    </a:p>
                  </a:txBody>
                  <a:tcPr/>
                </a:tc>
                <a:extLst>
                  <a:ext uri="{0D108BD9-81ED-4DB2-BD59-A6C34878D82A}">
                    <a16:rowId xmlns:a16="http://schemas.microsoft.com/office/drawing/2014/main" val="2218695460"/>
                  </a:ext>
                </a:extLst>
              </a:tr>
            </a:tbl>
          </a:graphicData>
        </a:graphic>
      </p:graphicFrame>
    </p:spTree>
    <p:extLst>
      <p:ext uri="{BB962C8B-B14F-4D97-AF65-F5344CB8AC3E}">
        <p14:creationId xmlns:p14="http://schemas.microsoft.com/office/powerpoint/2010/main" val="407715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Effective Family Engagement</a:t>
            </a:r>
            <a:endParaRPr lang="en-US" dirty="0"/>
          </a:p>
        </p:txBody>
      </p:sp>
      <p:sp>
        <p:nvSpPr>
          <p:cNvPr id="3" name="Text Placeholder 2"/>
          <p:cNvSpPr>
            <a:spLocks noGrp="1"/>
          </p:cNvSpPr>
          <p:nvPr>
            <p:ph type="body" sz="quarter" idx="14"/>
          </p:nvPr>
        </p:nvSpPr>
        <p:spPr>
          <a:xfrm>
            <a:off x="1069822" y="1023258"/>
            <a:ext cx="7515378" cy="3180442"/>
          </a:xfrm>
        </p:spPr>
        <p:txBody>
          <a:bodyPr/>
          <a:lstStyle/>
          <a:p>
            <a:r>
              <a:rPr lang="en-US" dirty="0" smtClean="0"/>
              <a:t>Use </a:t>
            </a:r>
            <a:r>
              <a:rPr lang="en-US" dirty="0"/>
              <a:t>multiple family engagement </a:t>
            </a:r>
            <a:r>
              <a:rPr lang="en-US" dirty="0" smtClean="0"/>
              <a:t>strategies</a:t>
            </a:r>
          </a:p>
          <a:p>
            <a:r>
              <a:rPr lang="en-US" dirty="0"/>
              <a:t>Identify a goal of increasing family </a:t>
            </a:r>
            <a:r>
              <a:rPr lang="en-US" dirty="0" smtClean="0"/>
              <a:t>engagement</a:t>
            </a:r>
          </a:p>
          <a:p>
            <a:r>
              <a:rPr lang="en-US" dirty="0"/>
              <a:t>Tailor family engagement strategies to the specific population </a:t>
            </a:r>
          </a:p>
        </p:txBody>
      </p:sp>
      <p:sp>
        <p:nvSpPr>
          <p:cNvPr id="5" name="TextBox 4"/>
          <p:cNvSpPr txBox="1"/>
          <p:nvPr/>
        </p:nvSpPr>
        <p:spPr>
          <a:xfrm>
            <a:off x="4572000" y="3566637"/>
            <a:ext cx="4152900" cy="738664"/>
          </a:xfrm>
          <a:prstGeom prst="rect">
            <a:avLst/>
          </a:prstGeom>
          <a:noFill/>
        </p:spPr>
        <p:txBody>
          <a:bodyPr wrap="square" rtlCol="0">
            <a:spAutoFit/>
          </a:bodyPr>
          <a:lstStyle/>
          <a:p>
            <a:r>
              <a:rPr lang="en-US" sz="1400" i="1" dirty="0" smtClean="0">
                <a:hlinkClick r:id="rId3"/>
              </a:rPr>
              <a:t>How </a:t>
            </a:r>
            <a:r>
              <a:rPr lang="en-US" sz="1400" i="1" dirty="0">
                <a:hlinkClick r:id="rId3"/>
              </a:rPr>
              <a:t>Family, School, and Community Engagement Can Improve Student Achievement and Influence School Reform</a:t>
            </a:r>
            <a:endParaRPr lang="en-US" sz="1400" i="1" dirty="0"/>
          </a:p>
        </p:txBody>
      </p:sp>
    </p:spTree>
    <p:extLst>
      <p:ext uri="{BB962C8B-B14F-4D97-AF65-F5344CB8AC3E}">
        <p14:creationId xmlns:p14="http://schemas.microsoft.com/office/powerpoint/2010/main" val="135290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4"/>
          <p:cNvGrpSpPr>
            <a:grpSpLocks/>
          </p:cNvGrpSpPr>
          <p:nvPr/>
        </p:nvGrpSpPr>
        <p:grpSpPr bwMode="auto">
          <a:xfrm>
            <a:off x="722592" y="1159799"/>
            <a:ext cx="8043569" cy="4031455"/>
            <a:chOff x="16344" y="-2986"/>
            <a:chExt cx="13685" cy="7865"/>
          </a:xfrm>
        </p:grpSpPr>
        <p:sp>
          <p:nvSpPr>
            <p:cNvPr id="47" name="Freeform 45"/>
            <p:cNvSpPr>
              <a:spLocks/>
            </p:cNvSpPr>
            <p:nvPr/>
          </p:nvSpPr>
          <p:spPr bwMode="auto">
            <a:xfrm>
              <a:off x="16344" y="-2986"/>
              <a:ext cx="13685" cy="7865"/>
            </a:xfrm>
            <a:custGeom>
              <a:avLst/>
              <a:gdLst>
                <a:gd name="T0" fmla="+- 0 240 240"/>
                <a:gd name="T1" fmla="*/ T0 w 13920"/>
                <a:gd name="T2" fmla="+- 0 6303 -1562"/>
                <a:gd name="T3" fmla="*/ 6303 h 7865"/>
                <a:gd name="T4" fmla="+- 0 14160 240"/>
                <a:gd name="T5" fmla="*/ T4 w 13920"/>
                <a:gd name="T6" fmla="+- 0 6303 -1562"/>
                <a:gd name="T7" fmla="*/ 6303 h 7865"/>
                <a:gd name="T8" fmla="+- 0 14160 240"/>
                <a:gd name="T9" fmla="*/ T8 w 13920"/>
                <a:gd name="T10" fmla="+- 0 -1562 -1562"/>
                <a:gd name="T11" fmla="*/ -1562 h 7865"/>
                <a:gd name="T12" fmla="+- 0 240 240"/>
                <a:gd name="T13" fmla="*/ T12 w 13920"/>
                <a:gd name="T14" fmla="+- 0 -1562 -1562"/>
                <a:gd name="T15" fmla="*/ -1562 h 7865"/>
                <a:gd name="T16" fmla="+- 0 240 240"/>
                <a:gd name="T17" fmla="*/ T16 w 13920"/>
                <a:gd name="T18" fmla="+- 0 6303 -1562"/>
                <a:gd name="T19" fmla="*/ 6303 h 7865"/>
              </a:gdLst>
              <a:ahLst/>
              <a:cxnLst>
                <a:cxn ang="0">
                  <a:pos x="T1" y="T3"/>
                </a:cxn>
                <a:cxn ang="0">
                  <a:pos x="T5" y="T7"/>
                </a:cxn>
                <a:cxn ang="0">
                  <a:pos x="T9" y="T11"/>
                </a:cxn>
                <a:cxn ang="0">
                  <a:pos x="T13" y="T15"/>
                </a:cxn>
                <a:cxn ang="0">
                  <a:pos x="T17" y="T19"/>
                </a:cxn>
              </a:cxnLst>
              <a:rect l="0" t="0" r="r" b="b"/>
              <a:pathLst>
                <a:path w="13920" h="7865">
                  <a:moveTo>
                    <a:pt x="0" y="7865"/>
                  </a:moveTo>
                  <a:lnTo>
                    <a:pt x="13920" y="7865"/>
                  </a:lnTo>
                  <a:lnTo>
                    <a:pt x="13920" y="0"/>
                  </a:lnTo>
                  <a:lnTo>
                    <a:pt x="0" y="0"/>
                  </a:lnTo>
                  <a:lnTo>
                    <a:pt x="0" y="7865"/>
                  </a:lnTo>
                  <a:close/>
                </a:path>
              </a:pathLst>
            </a:custGeom>
            <a:solidFill>
              <a:srgbClr val="E3E9EE"/>
            </a:solidFill>
            <a:ln w="9525">
              <a:noFill/>
              <a:round/>
              <a:headEnd/>
              <a:tailEnd/>
            </a:ln>
          </p:spPr>
          <p:txBody>
            <a:bodyPr vert="horz" wrap="square" lIns="68580" tIns="34290" rIns="68580" bIns="34290" numCol="1" anchor="t" anchorCtr="0" compatLnSpc="1">
              <a:prstTxWarp prst="textNoShape">
                <a:avLst/>
              </a:prstTxWarp>
            </a:bodyPr>
            <a:lstStyle/>
            <a:p>
              <a:endParaRPr lang="en-US" sz="1205"/>
            </a:p>
          </p:txBody>
        </p:sp>
      </p:grpSp>
      <p:sp>
        <p:nvSpPr>
          <p:cNvPr id="2" name="Text Placeholder 1"/>
          <p:cNvSpPr>
            <a:spLocks noGrp="1"/>
          </p:cNvSpPr>
          <p:nvPr>
            <p:ph type="body" sz="quarter" idx="13"/>
          </p:nvPr>
        </p:nvSpPr>
        <p:spPr>
          <a:xfrm>
            <a:off x="76609" y="-4726"/>
            <a:ext cx="9144000" cy="921657"/>
          </a:xfrm>
        </p:spPr>
        <p:txBody>
          <a:bodyPr>
            <a:normAutofit/>
          </a:bodyPr>
          <a:lstStyle/>
          <a:p>
            <a:r>
              <a:rPr lang="en-US" sz="2400" dirty="0" smtClean="0"/>
              <a:t>Impact of Family Engagement Strategies on Student Learning </a:t>
            </a:r>
            <a:endParaRPr lang="en-US" sz="2400" dirty="0"/>
          </a:p>
        </p:txBody>
      </p:sp>
      <p:sp>
        <p:nvSpPr>
          <p:cNvPr id="3" name="Text Box 2"/>
          <p:cNvSpPr txBox="1">
            <a:spLocks noChangeArrowheads="1"/>
          </p:cNvSpPr>
          <p:nvPr/>
        </p:nvSpPr>
        <p:spPr bwMode="auto">
          <a:xfrm>
            <a:off x="1721215" y="2211806"/>
            <a:ext cx="742950" cy="190500"/>
          </a:xfrm>
          <a:prstGeom prst="rect">
            <a:avLst/>
          </a:prstGeom>
          <a:solidFill>
            <a:srgbClr val="E3E9EE"/>
          </a:solidFill>
          <a:ln w="9144">
            <a:solidFill>
              <a:srgbClr val="7E7E7E"/>
            </a:solidFill>
            <a:miter lim="800000"/>
            <a:headEnd/>
            <a:tailEnd/>
          </a:ln>
        </p:spPr>
        <p:txBody>
          <a:bodyPr vert="horz" wrap="square" lIns="0" tIns="0" rIns="0" bIns="0" numCol="1" anchor="ctr" anchorCtr="0" compatLnSpc="1">
            <a:prstTxWarp prst="textNoShape">
              <a:avLst/>
            </a:prstTxWarp>
          </a:bodyPr>
          <a:lstStyle/>
          <a:p>
            <a:pPr algn="ctr" defTabSz="685800" eaLnBrk="0" fontAlgn="base" hangingPunct="0">
              <a:spcBef>
                <a:spcPts val="272"/>
              </a:spcBef>
              <a:spcAft>
                <a:spcPts val="600"/>
              </a:spcAft>
            </a:pPr>
            <a:r>
              <a:rPr lang="en-US" altLang="en-US" sz="750" b="1" dirty="0">
                <a:latin typeface="Arial" panose="020B0604020202020204" pitchFamily="34" charset="0"/>
              </a:rPr>
              <a:t>Celebrations</a:t>
            </a:r>
            <a:endParaRPr lang="en-US" altLang="en-US" sz="1350" b="1" dirty="0">
              <a:latin typeface="Arial" panose="020B0604020202020204" pitchFamily="34" charset="0"/>
            </a:endParaRPr>
          </a:p>
        </p:txBody>
      </p:sp>
      <p:grpSp>
        <p:nvGrpSpPr>
          <p:cNvPr id="6" name="Group 4"/>
          <p:cNvGrpSpPr>
            <a:grpSpLocks/>
          </p:cNvGrpSpPr>
          <p:nvPr/>
        </p:nvGrpSpPr>
        <p:grpSpPr bwMode="auto">
          <a:xfrm>
            <a:off x="568438" y="681206"/>
            <a:ext cx="7826966" cy="4382117"/>
            <a:chOff x="-275" y="1505"/>
            <a:chExt cx="14913" cy="9295"/>
          </a:xfrm>
        </p:grpSpPr>
        <p:grpSp>
          <p:nvGrpSpPr>
            <p:cNvPr id="7" name="Group 5"/>
            <p:cNvGrpSpPr>
              <a:grpSpLocks/>
            </p:cNvGrpSpPr>
            <p:nvPr/>
          </p:nvGrpSpPr>
          <p:grpSpPr bwMode="auto">
            <a:xfrm>
              <a:off x="240" y="10548"/>
              <a:ext cx="13920" cy="12"/>
              <a:chOff x="240" y="10548"/>
              <a:chExt cx="13920" cy="12"/>
            </a:xfrm>
          </p:grpSpPr>
          <p:sp>
            <p:nvSpPr>
              <p:cNvPr id="45" name="Freeform 6"/>
              <p:cNvSpPr>
                <a:spLocks/>
              </p:cNvSpPr>
              <p:nvPr/>
            </p:nvSpPr>
            <p:spPr bwMode="auto">
              <a:xfrm>
                <a:off x="240" y="10548"/>
                <a:ext cx="13920" cy="12"/>
              </a:xfrm>
              <a:custGeom>
                <a:avLst/>
                <a:gdLst>
                  <a:gd name="T0" fmla="+- 0 240 240"/>
                  <a:gd name="T1" fmla="*/ T0 w 13920"/>
                  <a:gd name="T2" fmla="+- 0 10560 10548"/>
                  <a:gd name="T3" fmla="*/ 10560 h 12"/>
                  <a:gd name="T4" fmla="+- 0 14160 240"/>
                  <a:gd name="T5" fmla="*/ T4 w 13920"/>
                  <a:gd name="T6" fmla="+- 0 10560 10548"/>
                  <a:gd name="T7" fmla="*/ 10560 h 12"/>
                  <a:gd name="T8" fmla="+- 0 14160 240"/>
                  <a:gd name="T9" fmla="*/ T8 w 13920"/>
                  <a:gd name="T10" fmla="+- 0 10548 10548"/>
                  <a:gd name="T11" fmla="*/ 10548 h 12"/>
                  <a:gd name="T12" fmla="+- 0 240 240"/>
                  <a:gd name="T13" fmla="*/ T12 w 13920"/>
                  <a:gd name="T14" fmla="+- 0 10548 10548"/>
                  <a:gd name="T15" fmla="*/ 10548 h 12"/>
                  <a:gd name="T16" fmla="+- 0 240 240"/>
                  <a:gd name="T17" fmla="*/ T16 w 13920"/>
                  <a:gd name="T18" fmla="+- 0 10560 10548"/>
                  <a:gd name="T19" fmla="*/ 10560 h 12"/>
                </a:gdLst>
                <a:ahLst/>
                <a:cxnLst>
                  <a:cxn ang="0">
                    <a:pos x="T1" y="T3"/>
                  </a:cxn>
                  <a:cxn ang="0">
                    <a:pos x="T5" y="T7"/>
                  </a:cxn>
                  <a:cxn ang="0">
                    <a:pos x="T9" y="T11"/>
                  </a:cxn>
                  <a:cxn ang="0">
                    <a:pos x="T13" y="T15"/>
                  </a:cxn>
                  <a:cxn ang="0">
                    <a:pos x="T17" y="T19"/>
                  </a:cxn>
                </a:cxnLst>
                <a:rect l="0" t="0" r="r" b="b"/>
                <a:pathLst>
                  <a:path w="13920" h="12">
                    <a:moveTo>
                      <a:pt x="0" y="12"/>
                    </a:moveTo>
                    <a:lnTo>
                      <a:pt x="13920" y="12"/>
                    </a:lnTo>
                    <a:lnTo>
                      <a:pt x="13920" y="0"/>
                    </a:lnTo>
                    <a:lnTo>
                      <a:pt x="0" y="0"/>
                    </a:lnTo>
                    <a:lnTo>
                      <a:pt x="0" y="12"/>
                    </a:lnTo>
                    <a:close/>
                  </a:path>
                </a:pathLst>
              </a:custGeom>
              <a:solidFill>
                <a:srgbClr val="E3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8" name="Group 7"/>
            <p:cNvGrpSpPr>
              <a:grpSpLocks/>
            </p:cNvGrpSpPr>
            <p:nvPr/>
          </p:nvGrpSpPr>
          <p:grpSpPr bwMode="auto">
            <a:xfrm>
              <a:off x="240" y="10560"/>
              <a:ext cx="13920" cy="240"/>
              <a:chOff x="240" y="10560"/>
              <a:chExt cx="13920" cy="240"/>
            </a:xfrm>
          </p:grpSpPr>
          <p:sp>
            <p:nvSpPr>
              <p:cNvPr id="44" name="Freeform 8"/>
              <p:cNvSpPr>
                <a:spLocks/>
              </p:cNvSpPr>
              <p:nvPr/>
            </p:nvSpPr>
            <p:spPr bwMode="auto">
              <a:xfrm>
                <a:off x="240" y="10560"/>
                <a:ext cx="13920" cy="240"/>
              </a:xfrm>
              <a:custGeom>
                <a:avLst/>
                <a:gdLst>
                  <a:gd name="T0" fmla="+- 0 240 240"/>
                  <a:gd name="T1" fmla="*/ T0 w 13920"/>
                  <a:gd name="T2" fmla="+- 0 10800 10560"/>
                  <a:gd name="T3" fmla="*/ 10800 h 240"/>
                  <a:gd name="T4" fmla="+- 0 14160 240"/>
                  <a:gd name="T5" fmla="*/ T4 w 13920"/>
                  <a:gd name="T6" fmla="+- 0 10800 10560"/>
                  <a:gd name="T7" fmla="*/ 10800 h 240"/>
                  <a:gd name="T8" fmla="+- 0 14160 240"/>
                  <a:gd name="T9" fmla="*/ T8 w 13920"/>
                  <a:gd name="T10" fmla="+- 0 10560 10560"/>
                  <a:gd name="T11" fmla="*/ 10560 h 240"/>
                  <a:gd name="T12" fmla="+- 0 240 240"/>
                  <a:gd name="T13" fmla="*/ T12 w 13920"/>
                  <a:gd name="T14" fmla="+- 0 10560 10560"/>
                  <a:gd name="T15" fmla="*/ 10560 h 240"/>
                  <a:gd name="T16" fmla="+- 0 240 240"/>
                  <a:gd name="T17" fmla="*/ T16 w 13920"/>
                  <a:gd name="T18" fmla="+- 0 10800 10560"/>
                  <a:gd name="T19" fmla="*/ 10800 h 240"/>
                </a:gdLst>
                <a:ahLst/>
                <a:cxnLst>
                  <a:cxn ang="0">
                    <a:pos x="T1" y="T3"/>
                  </a:cxn>
                  <a:cxn ang="0">
                    <a:pos x="T5" y="T7"/>
                  </a:cxn>
                  <a:cxn ang="0">
                    <a:pos x="T9" y="T11"/>
                  </a:cxn>
                  <a:cxn ang="0">
                    <a:pos x="T13" y="T15"/>
                  </a:cxn>
                  <a:cxn ang="0">
                    <a:pos x="T17" y="T19"/>
                  </a:cxn>
                </a:cxnLst>
                <a:rect l="0" t="0" r="r" b="b"/>
                <a:pathLst>
                  <a:path w="13920" h="240">
                    <a:moveTo>
                      <a:pt x="0" y="240"/>
                    </a:moveTo>
                    <a:lnTo>
                      <a:pt x="13920" y="240"/>
                    </a:lnTo>
                    <a:lnTo>
                      <a:pt x="13920" y="0"/>
                    </a:lnTo>
                    <a:lnTo>
                      <a:pt x="0" y="0"/>
                    </a:lnTo>
                    <a:lnTo>
                      <a:pt x="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2" name="Group 15"/>
            <p:cNvGrpSpPr>
              <a:grpSpLocks/>
            </p:cNvGrpSpPr>
            <p:nvPr/>
          </p:nvGrpSpPr>
          <p:grpSpPr bwMode="auto">
            <a:xfrm>
              <a:off x="-275" y="10026"/>
              <a:ext cx="14913" cy="488"/>
              <a:chOff x="-275" y="10026"/>
              <a:chExt cx="14913" cy="488"/>
            </a:xfrm>
          </p:grpSpPr>
          <p:sp>
            <p:nvSpPr>
              <p:cNvPr id="40" name="Freeform 16"/>
              <p:cNvSpPr>
                <a:spLocks/>
              </p:cNvSpPr>
              <p:nvPr/>
            </p:nvSpPr>
            <p:spPr bwMode="auto">
              <a:xfrm>
                <a:off x="-275" y="10026"/>
                <a:ext cx="14913" cy="488"/>
              </a:xfrm>
              <a:custGeom>
                <a:avLst/>
                <a:gdLst>
                  <a:gd name="T0" fmla="+- 0 235 235"/>
                  <a:gd name="T1" fmla="*/ T0 w 13911"/>
                  <a:gd name="T2" fmla="+- 0 10548 10061"/>
                  <a:gd name="T3" fmla="*/ 10548 h 488"/>
                  <a:gd name="T4" fmla="+- 0 14146 235"/>
                  <a:gd name="T5" fmla="*/ T4 w 13911"/>
                  <a:gd name="T6" fmla="+- 0 10548 10061"/>
                  <a:gd name="T7" fmla="*/ 10548 h 488"/>
                  <a:gd name="T8" fmla="+- 0 14146 235"/>
                  <a:gd name="T9" fmla="*/ T8 w 13911"/>
                  <a:gd name="T10" fmla="+- 0 10061 10061"/>
                  <a:gd name="T11" fmla="*/ 10061 h 488"/>
                  <a:gd name="T12" fmla="+- 0 235 235"/>
                  <a:gd name="T13" fmla="*/ T12 w 13911"/>
                  <a:gd name="T14" fmla="+- 0 10061 10061"/>
                  <a:gd name="T15" fmla="*/ 10061 h 488"/>
                  <a:gd name="T16" fmla="+- 0 235 235"/>
                  <a:gd name="T17" fmla="*/ T16 w 13911"/>
                  <a:gd name="T18" fmla="+- 0 10548 10061"/>
                  <a:gd name="T19" fmla="*/ 10548 h 488"/>
                </a:gdLst>
                <a:ahLst/>
                <a:cxnLst>
                  <a:cxn ang="0">
                    <a:pos x="T1" y="T3"/>
                  </a:cxn>
                  <a:cxn ang="0">
                    <a:pos x="T5" y="T7"/>
                  </a:cxn>
                  <a:cxn ang="0">
                    <a:pos x="T9" y="T11"/>
                  </a:cxn>
                  <a:cxn ang="0">
                    <a:pos x="T13" y="T15"/>
                  </a:cxn>
                  <a:cxn ang="0">
                    <a:pos x="T17" y="T19"/>
                  </a:cxn>
                </a:cxnLst>
                <a:rect l="0" t="0" r="r" b="b"/>
                <a:pathLst>
                  <a:path w="13911" h="488">
                    <a:moveTo>
                      <a:pt x="0" y="487"/>
                    </a:moveTo>
                    <a:lnTo>
                      <a:pt x="13911" y="487"/>
                    </a:lnTo>
                    <a:lnTo>
                      <a:pt x="13911" y="0"/>
                    </a:lnTo>
                    <a:lnTo>
                      <a:pt x="0" y="0"/>
                    </a:lnTo>
                    <a:lnTo>
                      <a:pt x="0" y="487"/>
                    </a:lnTo>
                    <a:close/>
                  </a:path>
                </a:pathLst>
              </a:custGeom>
              <a:solidFill>
                <a:srgbClr val="E68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4" name="Group 19"/>
            <p:cNvGrpSpPr>
              <a:grpSpLocks/>
            </p:cNvGrpSpPr>
            <p:nvPr/>
          </p:nvGrpSpPr>
          <p:grpSpPr bwMode="auto">
            <a:xfrm>
              <a:off x="-264" y="1938"/>
              <a:ext cx="14902" cy="73"/>
              <a:chOff x="-264" y="1938"/>
              <a:chExt cx="14902" cy="73"/>
            </a:xfrm>
          </p:grpSpPr>
          <p:sp>
            <p:nvSpPr>
              <p:cNvPr id="38" name="Freeform 20"/>
              <p:cNvSpPr>
                <a:spLocks/>
              </p:cNvSpPr>
              <p:nvPr/>
            </p:nvSpPr>
            <p:spPr bwMode="auto">
              <a:xfrm flipV="1">
                <a:off x="-264" y="1938"/>
                <a:ext cx="14902" cy="73"/>
              </a:xfrm>
              <a:custGeom>
                <a:avLst/>
                <a:gdLst>
                  <a:gd name="T0" fmla="+- 0 240 240"/>
                  <a:gd name="T1" fmla="*/ T0 w 13911"/>
                  <a:gd name="T2" fmla="+- 0 14150 240"/>
                  <a:gd name="T3" fmla="*/ T2 w 13911"/>
                </a:gdLst>
                <a:ahLst/>
                <a:cxnLst>
                  <a:cxn ang="0">
                    <a:pos x="T1" y="0"/>
                  </a:cxn>
                  <a:cxn ang="0">
                    <a:pos x="T3" y="0"/>
                  </a:cxn>
                </a:cxnLst>
                <a:rect l="0" t="0" r="r" b="b"/>
                <a:pathLst>
                  <a:path w="13911">
                    <a:moveTo>
                      <a:pt x="0" y="0"/>
                    </a:moveTo>
                    <a:lnTo>
                      <a:pt x="13910" y="0"/>
                    </a:lnTo>
                  </a:path>
                </a:pathLst>
              </a:custGeom>
              <a:noFill/>
              <a:ln w="9144">
                <a:solidFill>
                  <a:srgbClr val="C9741D"/>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5" name="Group 21"/>
            <p:cNvGrpSpPr>
              <a:grpSpLocks/>
            </p:cNvGrpSpPr>
            <p:nvPr/>
          </p:nvGrpSpPr>
          <p:grpSpPr bwMode="auto">
            <a:xfrm>
              <a:off x="6720" y="1505"/>
              <a:ext cx="960" cy="960"/>
              <a:chOff x="6720" y="1505"/>
              <a:chExt cx="960" cy="960"/>
            </a:xfrm>
          </p:grpSpPr>
          <p:sp>
            <p:nvSpPr>
              <p:cNvPr id="37" name="Freeform 22"/>
              <p:cNvSpPr>
                <a:spLocks/>
              </p:cNvSpPr>
              <p:nvPr/>
            </p:nvSpPr>
            <p:spPr bwMode="auto">
              <a:xfrm>
                <a:off x="6720" y="1505"/>
                <a:ext cx="960" cy="960"/>
              </a:xfrm>
              <a:custGeom>
                <a:avLst/>
                <a:gdLst>
                  <a:gd name="T0" fmla="+- 0 7200 6720"/>
                  <a:gd name="T1" fmla="*/ T0 w 960"/>
                  <a:gd name="T2" fmla="+- 0 1505 1505"/>
                  <a:gd name="T3" fmla="*/ 1505 h 960"/>
                  <a:gd name="T4" fmla="+- 0 7122 6720"/>
                  <a:gd name="T5" fmla="*/ T4 w 960"/>
                  <a:gd name="T6" fmla="+- 0 1511 1505"/>
                  <a:gd name="T7" fmla="*/ 1511 h 960"/>
                  <a:gd name="T8" fmla="+- 0 7048 6720"/>
                  <a:gd name="T9" fmla="*/ T8 w 960"/>
                  <a:gd name="T10" fmla="+- 0 1529 1505"/>
                  <a:gd name="T11" fmla="*/ 1529 h 960"/>
                  <a:gd name="T12" fmla="+- 0 6979 6720"/>
                  <a:gd name="T13" fmla="*/ T12 w 960"/>
                  <a:gd name="T14" fmla="+- 0 1558 1505"/>
                  <a:gd name="T15" fmla="*/ 1558 h 960"/>
                  <a:gd name="T16" fmla="+- 0 6917 6720"/>
                  <a:gd name="T17" fmla="*/ T16 w 960"/>
                  <a:gd name="T18" fmla="+- 0 1597 1505"/>
                  <a:gd name="T19" fmla="*/ 1597 h 960"/>
                  <a:gd name="T20" fmla="+- 0 6861 6720"/>
                  <a:gd name="T21" fmla="*/ T20 w 960"/>
                  <a:gd name="T22" fmla="+- 0 1645 1505"/>
                  <a:gd name="T23" fmla="*/ 1645 h 960"/>
                  <a:gd name="T24" fmla="+- 0 6813 6720"/>
                  <a:gd name="T25" fmla="*/ T24 w 960"/>
                  <a:gd name="T26" fmla="+- 0 1701 1505"/>
                  <a:gd name="T27" fmla="*/ 1701 h 960"/>
                  <a:gd name="T28" fmla="+- 0 6774 6720"/>
                  <a:gd name="T29" fmla="*/ T28 w 960"/>
                  <a:gd name="T30" fmla="+- 0 1764 1505"/>
                  <a:gd name="T31" fmla="*/ 1764 h 960"/>
                  <a:gd name="T32" fmla="+- 0 6744 6720"/>
                  <a:gd name="T33" fmla="*/ T32 w 960"/>
                  <a:gd name="T34" fmla="+- 0 1833 1505"/>
                  <a:gd name="T35" fmla="*/ 1833 h 960"/>
                  <a:gd name="T36" fmla="+- 0 6726 6720"/>
                  <a:gd name="T37" fmla="*/ T36 w 960"/>
                  <a:gd name="T38" fmla="+- 0 1907 1505"/>
                  <a:gd name="T39" fmla="*/ 1907 h 960"/>
                  <a:gd name="T40" fmla="+- 0 6720 6720"/>
                  <a:gd name="T41" fmla="*/ T40 w 960"/>
                  <a:gd name="T42" fmla="+- 0 1985 1505"/>
                  <a:gd name="T43" fmla="*/ 1985 h 960"/>
                  <a:gd name="T44" fmla="+- 0 6722 6720"/>
                  <a:gd name="T45" fmla="*/ T44 w 960"/>
                  <a:gd name="T46" fmla="+- 0 2024 1505"/>
                  <a:gd name="T47" fmla="*/ 2024 h 960"/>
                  <a:gd name="T48" fmla="+- 0 6734 6720"/>
                  <a:gd name="T49" fmla="*/ T48 w 960"/>
                  <a:gd name="T50" fmla="+- 0 2100 1505"/>
                  <a:gd name="T51" fmla="*/ 2100 h 960"/>
                  <a:gd name="T52" fmla="+- 0 6758 6720"/>
                  <a:gd name="T53" fmla="*/ T52 w 960"/>
                  <a:gd name="T54" fmla="+- 0 2172 1505"/>
                  <a:gd name="T55" fmla="*/ 2172 h 960"/>
                  <a:gd name="T56" fmla="+- 0 6792 6720"/>
                  <a:gd name="T57" fmla="*/ T56 w 960"/>
                  <a:gd name="T58" fmla="+- 0 2238 1505"/>
                  <a:gd name="T59" fmla="*/ 2238 h 960"/>
                  <a:gd name="T60" fmla="+- 0 6836 6720"/>
                  <a:gd name="T61" fmla="*/ T60 w 960"/>
                  <a:gd name="T62" fmla="+- 0 2297 1505"/>
                  <a:gd name="T63" fmla="*/ 2297 h 960"/>
                  <a:gd name="T64" fmla="+- 0 6888 6720"/>
                  <a:gd name="T65" fmla="*/ T64 w 960"/>
                  <a:gd name="T66" fmla="+- 0 2349 1505"/>
                  <a:gd name="T67" fmla="*/ 2349 h 960"/>
                  <a:gd name="T68" fmla="+- 0 6947 6720"/>
                  <a:gd name="T69" fmla="*/ T68 w 960"/>
                  <a:gd name="T70" fmla="+- 0 2393 1505"/>
                  <a:gd name="T71" fmla="*/ 2393 h 960"/>
                  <a:gd name="T72" fmla="+- 0 7013 6720"/>
                  <a:gd name="T73" fmla="*/ T72 w 960"/>
                  <a:gd name="T74" fmla="+- 0 2427 1505"/>
                  <a:gd name="T75" fmla="*/ 2427 h 960"/>
                  <a:gd name="T76" fmla="+- 0 7085 6720"/>
                  <a:gd name="T77" fmla="*/ T76 w 960"/>
                  <a:gd name="T78" fmla="+- 0 2451 1505"/>
                  <a:gd name="T79" fmla="*/ 2451 h 960"/>
                  <a:gd name="T80" fmla="+- 0 7161 6720"/>
                  <a:gd name="T81" fmla="*/ T80 w 960"/>
                  <a:gd name="T82" fmla="+- 0 2463 1505"/>
                  <a:gd name="T83" fmla="*/ 2463 h 960"/>
                  <a:gd name="T84" fmla="+- 0 7200 6720"/>
                  <a:gd name="T85" fmla="*/ T84 w 960"/>
                  <a:gd name="T86" fmla="+- 0 2465 1505"/>
                  <a:gd name="T87" fmla="*/ 2465 h 960"/>
                  <a:gd name="T88" fmla="+- 0 7239 6720"/>
                  <a:gd name="T89" fmla="*/ T88 w 960"/>
                  <a:gd name="T90" fmla="+- 0 2463 1505"/>
                  <a:gd name="T91" fmla="*/ 2463 h 960"/>
                  <a:gd name="T92" fmla="+- 0 7315 6720"/>
                  <a:gd name="T93" fmla="*/ T92 w 960"/>
                  <a:gd name="T94" fmla="+- 0 2451 1505"/>
                  <a:gd name="T95" fmla="*/ 2451 h 960"/>
                  <a:gd name="T96" fmla="+- 0 7387 6720"/>
                  <a:gd name="T97" fmla="*/ T96 w 960"/>
                  <a:gd name="T98" fmla="+- 0 2427 1505"/>
                  <a:gd name="T99" fmla="*/ 2427 h 960"/>
                  <a:gd name="T100" fmla="+- 0 7453 6720"/>
                  <a:gd name="T101" fmla="*/ T100 w 960"/>
                  <a:gd name="T102" fmla="+- 0 2393 1505"/>
                  <a:gd name="T103" fmla="*/ 2393 h 960"/>
                  <a:gd name="T104" fmla="+- 0 7512 6720"/>
                  <a:gd name="T105" fmla="*/ T104 w 960"/>
                  <a:gd name="T106" fmla="+- 0 2349 1505"/>
                  <a:gd name="T107" fmla="*/ 2349 h 960"/>
                  <a:gd name="T108" fmla="+- 0 7564 6720"/>
                  <a:gd name="T109" fmla="*/ T108 w 960"/>
                  <a:gd name="T110" fmla="+- 0 2297 1505"/>
                  <a:gd name="T111" fmla="*/ 2297 h 960"/>
                  <a:gd name="T112" fmla="+- 0 7608 6720"/>
                  <a:gd name="T113" fmla="*/ T112 w 960"/>
                  <a:gd name="T114" fmla="+- 0 2238 1505"/>
                  <a:gd name="T115" fmla="*/ 2238 h 960"/>
                  <a:gd name="T116" fmla="+- 0 7642 6720"/>
                  <a:gd name="T117" fmla="*/ T116 w 960"/>
                  <a:gd name="T118" fmla="+- 0 2172 1505"/>
                  <a:gd name="T119" fmla="*/ 2172 h 960"/>
                  <a:gd name="T120" fmla="+- 0 7666 6720"/>
                  <a:gd name="T121" fmla="*/ T120 w 960"/>
                  <a:gd name="T122" fmla="+- 0 2100 1505"/>
                  <a:gd name="T123" fmla="*/ 2100 h 960"/>
                  <a:gd name="T124" fmla="+- 0 7678 6720"/>
                  <a:gd name="T125" fmla="*/ T124 w 960"/>
                  <a:gd name="T126" fmla="+- 0 2024 1505"/>
                  <a:gd name="T127" fmla="*/ 2024 h 960"/>
                  <a:gd name="T128" fmla="+- 0 7680 6720"/>
                  <a:gd name="T129" fmla="*/ T128 w 960"/>
                  <a:gd name="T130" fmla="+- 0 1985 1505"/>
                  <a:gd name="T131" fmla="*/ 1985 h 960"/>
                  <a:gd name="T132" fmla="+- 0 7678 6720"/>
                  <a:gd name="T133" fmla="*/ T132 w 960"/>
                  <a:gd name="T134" fmla="+- 0 1945 1505"/>
                  <a:gd name="T135" fmla="*/ 1945 h 960"/>
                  <a:gd name="T136" fmla="+- 0 7666 6720"/>
                  <a:gd name="T137" fmla="*/ T136 w 960"/>
                  <a:gd name="T138" fmla="+- 0 1869 1505"/>
                  <a:gd name="T139" fmla="*/ 1869 h 960"/>
                  <a:gd name="T140" fmla="+- 0 7642 6720"/>
                  <a:gd name="T141" fmla="*/ T140 w 960"/>
                  <a:gd name="T142" fmla="+- 0 1798 1505"/>
                  <a:gd name="T143" fmla="*/ 1798 h 960"/>
                  <a:gd name="T144" fmla="+- 0 7608 6720"/>
                  <a:gd name="T145" fmla="*/ T144 w 960"/>
                  <a:gd name="T146" fmla="+- 0 1732 1505"/>
                  <a:gd name="T147" fmla="*/ 1732 h 960"/>
                  <a:gd name="T148" fmla="+- 0 7564 6720"/>
                  <a:gd name="T149" fmla="*/ T148 w 960"/>
                  <a:gd name="T150" fmla="+- 0 1672 1505"/>
                  <a:gd name="T151" fmla="*/ 1672 h 960"/>
                  <a:gd name="T152" fmla="+- 0 7512 6720"/>
                  <a:gd name="T153" fmla="*/ T152 w 960"/>
                  <a:gd name="T154" fmla="+- 0 1620 1505"/>
                  <a:gd name="T155" fmla="*/ 1620 h 960"/>
                  <a:gd name="T156" fmla="+- 0 7453 6720"/>
                  <a:gd name="T157" fmla="*/ T156 w 960"/>
                  <a:gd name="T158" fmla="+- 0 1577 1505"/>
                  <a:gd name="T159" fmla="*/ 1577 h 960"/>
                  <a:gd name="T160" fmla="+- 0 7387 6720"/>
                  <a:gd name="T161" fmla="*/ T160 w 960"/>
                  <a:gd name="T162" fmla="+- 0 1543 1505"/>
                  <a:gd name="T163" fmla="*/ 1543 h 960"/>
                  <a:gd name="T164" fmla="+- 0 7315 6720"/>
                  <a:gd name="T165" fmla="*/ T164 w 960"/>
                  <a:gd name="T166" fmla="+- 0 1519 1505"/>
                  <a:gd name="T167" fmla="*/ 1519 h 960"/>
                  <a:gd name="T168" fmla="+- 0 7239 6720"/>
                  <a:gd name="T169" fmla="*/ T168 w 960"/>
                  <a:gd name="T170" fmla="+- 0 1506 1505"/>
                  <a:gd name="T171" fmla="*/ 1506 h 960"/>
                  <a:gd name="T172" fmla="+- 0 7200 6720"/>
                  <a:gd name="T173" fmla="*/ T172 w 960"/>
                  <a:gd name="T174" fmla="+- 0 1505 1505"/>
                  <a:gd name="T175" fmla="*/ 1505 h 9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60" h="960">
                    <a:moveTo>
                      <a:pt x="480" y="0"/>
                    </a:moveTo>
                    <a:lnTo>
                      <a:pt x="402" y="6"/>
                    </a:lnTo>
                    <a:lnTo>
                      <a:pt x="328" y="24"/>
                    </a:lnTo>
                    <a:lnTo>
                      <a:pt x="259" y="53"/>
                    </a:lnTo>
                    <a:lnTo>
                      <a:pt x="197" y="92"/>
                    </a:lnTo>
                    <a:lnTo>
                      <a:pt x="141" y="140"/>
                    </a:lnTo>
                    <a:lnTo>
                      <a:pt x="93" y="196"/>
                    </a:lnTo>
                    <a:lnTo>
                      <a:pt x="54" y="259"/>
                    </a:lnTo>
                    <a:lnTo>
                      <a:pt x="24" y="328"/>
                    </a:lnTo>
                    <a:lnTo>
                      <a:pt x="6" y="402"/>
                    </a:lnTo>
                    <a:lnTo>
                      <a:pt x="0" y="480"/>
                    </a:lnTo>
                    <a:lnTo>
                      <a:pt x="2" y="519"/>
                    </a:lnTo>
                    <a:lnTo>
                      <a:pt x="14" y="595"/>
                    </a:lnTo>
                    <a:lnTo>
                      <a:pt x="38" y="667"/>
                    </a:lnTo>
                    <a:lnTo>
                      <a:pt x="72" y="733"/>
                    </a:lnTo>
                    <a:lnTo>
                      <a:pt x="116" y="792"/>
                    </a:lnTo>
                    <a:lnTo>
                      <a:pt x="168" y="844"/>
                    </a:lnTo>
                    <a:lnTo>
                      <a:pt x="227" y="888"/>
                    </a:lnTo>
                    <a:lnTo>
                      <a:pt x="293" y="922"/>
                    </a:lnTo>
                    <a:lnTo>
                      <a:pt x="365" y="946"/>
                    </a:lnTo>
                    <a:lnTo>
                      <a:pt x="441" y="958"/>
                    </a:lnTo>
                    <a:lnTo>
                      <a:pt x="480" y="960"/>
                    </a:lnTo>
                    <a:lnTo>
                      <a:pt x="519" y="958"/>
                    </a:lnTo>
                    <a:lnTo>
                      <a:pt x="595" y="946"/>
                    </a:lnTo>
                    <a:lnTo>
                      <a:pt x="667" y="922"/>
                    </a:lnTo>
                    <a:lnTo>
                      <a:pt x="733" y="888"/>
                    </a:lnTo>
                    <a:lnTo>
                      <a:pt x="792" y="844"/>
                    </a:lnTo>
                    <a:lnTo>
                      <a:pt x="844" y="792"/>
                    </a:lnTo>
                    <a:lnTo>
                      <a:pt x="888" y="733"/>
                    </a:lnTo>
                    <a:lnTo>
                      <a:pt x="922" y="667"/>
                    </a:lnTo>
                    <a:lnTo>
                      <a:pt x="946" y="595"/>
                    </a:lnTo>
                    <a:lnTo>
                      <a:pt x="958" y="519"/>
                    </a:lnTo>
                    <a:lnTo>
                      <a:pt x="960" y="480"/>
                    </a:lnTo>
                    <a:lnTo>
                      <a:pt x="958" y="440"/>
                    </a:lnTo>
                    <a:lnTo>
                      <a:pt x="946" y="364"/>
                    </a:lnTo>
                    <a:lnTo>
                      <a:pt x="922" y="293"/>
                    </a:lnTo>
                    <a:lnTo>
                      <a:pt x="888" y="227"/>
                    </a:lnTo>
                    <a:lnTo>
                      <a:pt x="844" y="167"/>
                    </a:lnTo>
                    <a:lnTo>
                      <a:pt x="792" y="115"/>
                    </a:lnTo>
                    <a:lnTo>
                      <a:pt x="733" y="72"/>
                    </a:lnTo>
                    <a:lnTo>
                      <a:pt x="667" y="38"/>
                    </a:lnTo>
                    <a:lnTo>
                      <a:pt x="595" y="14"/>
                    </a:lnTo>
                    <a:lnTo>
                      <a:pt x="519" y="1"/>
                    </a:lnTo>
                    <a:lnTo>
                      <a:pt x="4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6" name="Group 23"/>
            <p:cNvGrpSpPr>
              <a:grpSpLocks/>
            </p:cNvGrpSpPr>
            <p:nvPr/>
          </p:nvGrpSpPr>
          <p:grpSpPr bwMode="auto">
            <a:xfrm>
              <a:off x="6872" y="1657"/>
              <a:ext cx="660" cy="663"/>
              <a:chOff x="6872" y="1657"/>
              <a:chExt cx="660" cy="663"/>
            </a:xfrm>
          </p:grpSpPr>
          <p:sp>
            <p:nvSpPr>
              <p:cNvPr id="36" name="Freeform 24"/>
              <p:cNvSpPr>
                <a:spLocks/>
              </p:cNvSpPr>
              <p:nvPr/>
            </p:nvSpPr>
            <p:spPr bwMode="auto">
              <a:xfrm>
                <a:off x="6872" y="1657"/>
                <a:ext cx="660" cy="663"/>
              </a:xfrm>
              <a:custGeom>
                <a:avLst/>
                <a:gdLst>
                  <a:gd name="T0" fmla="+- 0 7202 6872"/>
                  <a:gd name="T1" fmla="*/ T0 w 660"/>
                  <a:gd name="T2" fmla="+- 0 1657 1657"/>
                  <a:gd name="T3" fmla="*/ 1657 h 663"/>
                  <a:gd name="T4" fmla="+- 0 7123 6872"/>
                  <a:gd name="T5" fmla="*/ T4 w 660"/>
                  <a:gd name="T6" fmla="+- 0 1667 1657"/>
                  <a:gd name="T7" fmla="*/ 1667 h 663"/>
                  <a:gd name="T8" fmla="+- 0 7051 6872"/>
                  <a:gd name="T9" fmla="*/ T8 w 660"/>
                  <a:gd name="T10" fmla="+- 0 1694 1657"/>
                  <a:gd name="T11" fmla="*/ 1694 h 663"/>
                  <a:gd name="T12" fmla="+- 0 6988 6872"/>
                  <a:gd name="T13" fmla="*/ T12 w 660"/>
                  <a:gd name="T14" fmla="+- 0 1737 1657"/>
                  <a:gd name="T15" fmla="*/ 1737 h 663"/>
                  <a:gd name="T16" fmla="+- 0 6936 6872"/>
                  <a:gd name="T17" fmla="*/ T16 w 660"/>
                  <a:gd name="T18" fmla="+- 0 1793 1657"/>
                  <a:gd name="T19" fmla="*/ 1793 h 663"/>
                  <a:gd name="T20" fmla="+- 0 6898 6872"/>
                  <a:gd name="T21" fmla="*/ T20 w 660"/>
                  <a:gd name="T22" fmla="+- 0 1859 1657"/>
                  <a:gd name="T23" fmla="*/ 1859 h 663"/>
                  <a:gd name="T24" fmla="+- 0 6877 6872"/>
                  <a:gd name="T25" fmla="*/ T24 w 660"/>
                  <a:gd name="T26" fmla="+- 0 1935 1657"/>
                  <a:gd name="T27" fmla="*/ 1935 h 663"/>
                  <a:gd name="T28" fmla="+- 0 6872 6872"/>
                  <a:gd name="T29" fmla="*/ T28 w 660"/>
                  <a:gd name="T30" fmla="+- 0 1988 1657"/>
                  <a:gd name="T31" fmla="*/ 1988 h 663"/>
                  <a:gd name="T32" fmla="+- 0 6873 6872"/>
                  <a:gd name="T33" fmla="*/ T32 w 660"/>
                  <a:gd name="T34" fmla="+- 0 2016 1657"/>
                  <a:gd name="T35" fmla="*/ 2016 h 663"/>
                  <a:gd name="T36" fmla="+- 0 6889 6872"/>
                  <a:gd name="T37" fmla="*/ T36 w 660"/>
                  <a:gd name="T38" fmla="+- 0 2093 1657"/>
                  <a:gd name="T39" fmla="*/ 2093 h 663"/>
                  <a:gd name="T40" fmla="+- 0 6922 6872"/>
                  <a:gd name="T41" fmla="*/ T40 w 660"/>
                  <a:gd name="T42" fmla="+- 0 2163 1657"/>
                  <a:gd name="T43" fmla="*/ 2163 h 663"/>
                  <a:gd name="T44" fmla="+- 0 6969 6872"/>
                  <a:gd name="T45" fmla="*/ T44 w 660"/>
                  <a:gd name="T46" fmla="+- 0 2223 1657"/>
                  <a:gd name="T47" fmla="*/ 2223 h 663"/>
                  <a:gd name="T48" fmla="+- 0 7029 6872"/>
                  <a:gd name="T49" fmla="*/ T48 w 660"/>
                  <a:gd name="T50" fmla="+- 0 2270 1657"/>
                  <a:gd name="T51" fmla="*/ 2270 h 663"/>
                  <a:gd name="T52" fmla="+- 0 7098 6872"/>
                  <a:gd name="T53" fmla="*/ T52 w 660"/>
                  <a:gd name="T54" fmla="+- 0 2303 1657"/>
                  <a:gd name="T55" fmla="*/ 2303 h 663"/>
                  <a:gd name="T56" fmla="+- 0 7175 6872"/>
                  <a:gd name="T57" fmla="*/ T56 w 660"/>
                  <a:gd name="T58" fmla="+- 0 2319 1657"/>
                  <a:gd name="T59" fmla="*/ 2319 h 663"/>
                  <a:gd name="T60" fmla="+- 0 7202 6872"/>
                  <a:gd name="T61" fmla="*/ T60 w 660"/>
                  <a:gd name="T62" fmla="+- 0 2320 1657"/>
                  <a:gd name="T63" fmla="*/ 2320 h 663"/>
                  <a:gd name="T64" fmla="+- 0 7229 6872"/>
                  <a:gd name="T65" fmla="*/ T64 w 660"/>
                  <a:gd name="T66" fmla="+- 0 2319 1657"/>
                  <a:gd name="T67" fmla="*/ 2319 h 663"/>
                  <a:gd name="T68" fmla="+- 0 7307 6872"/>
                  <a:gd name="T69" fmla="*/ T68 w 660"/>
                  <a:gd name="T70" fmla="+- 0 2303 1657"/>
                  <a:gd name="T71" fmla="*/ 2303 h 663"/>
                  <a:gd name="T72" fmla="+- 0 7376 6872"/>
                  <a:gd name="T73" fmla="*/ T72 w 660"/>
                  <a:gd name="T74" fmla="+- 0 2270 1657"/>
                  <a:gd name="T75" fmla="*/ 2270 h 663"/>
                  <a:gd name="T76" fmla="+- 0 7436 6872"/>
                  <a:gd name="T77" fmla="*/ T76 w 660"/>
                  <a:gd name="T78" fmla="+- 0 2223 1657"/>
                  <a:gd name="T79" fmla="*/ 2223 h 663"/>
                  <a:gd name="T80" fmla="+- 0 7483 6872"/>
                  <a:gd name="T81" fmla="*/ T80 w 660"/>
                  <a:gd name="T82" fmla="+- 0 2163 1657"/>
                  <a:gd name="T83" fmla="*/ 2163 h 663"/>
                  <a:gd name="T84" fmla="+- 0 7516 6872"/>
                  <a:gd name="T85" fmla="*/ T84 w 660"/>
                  <a:gd name="T86" fmla="+- 0 2093 1657"/>
                  <a:gd name="T87" fmla="*/ 2093 h 663"/>
                  <a:gd name="T88" fmla="+- 0 7531 6872"/>
                  <a:gd name="T89" fmla="*/ T88 w 660"/>
                  <a:gd name="T90" fmla="+- 0 2016 1657"/>
                  <a:gd name="T91" fmla="*/ 2016 h 663"/>
                  <a:gd name="T92" fmla="+- 0 7532 6872"/>
                  <a:gd name="T93" fmla="*/ T92 w 660"/>
                  <a:gd name="T94" fmla="+- 0 1988 1657"/>
                  <a:gd name="T95" fmla="*/ 1988 h 663"/>
                  <a:gd name="T96" fmla="+- 0 7531 6872"/>
                  <a:gd name="T97" fmla="*/ T96 w 660"/>
                  <a:gd name="T98" fmla="+- 0 1961 1657"/>
                  <a:gd name="T99" fmla="*/ 1961 h 663"/>
                  <a:gd name="T100" fmla="+- 0 7516 6872"/>
                  <a:gd name="T101" fmla="*/ T100 w 660"/>
                  <a:gd name="T102" fmla="+- 0 1884 1657"/>
                  <a:gd name="T103" fmla="*/ 1884 h 663"/>
                  <a:gd name="T104" fmla="+- 0 7483 6872"/>
                  <a:gd name="T105" fmla="*/ T104 w 660"/>
                  <a:gd name="T106" fmla="+- 0 1814 1657"/>
                  <a:gd name="T107" fmla="*/ 1814 h 663"/>
                  <a:gd name="T108" fmla="+- 0 7436 6872"/>
                  <a:gd name="T109" fmla="*/ T108 w 660"/>
                  <a:gd name="T110" fmla="+- 0 1754 1657"/>
                  <a:gd name="T111" fmla="*/ 1754 h 663"/>
                  <a:gd name="T112" fmla="+- 0 7376 6872"/>
                  <a:gd name="T113" fmla="*/ T112 w 660"/>
                  <a:gd name="T114" fmla="+- 0 1707 1657"/>
                  <a:gd name="T115" fmla="*/ 1707 h 663"/>
                  <a:gd name="T116" fmla="+- 0 7307 6872"/>
                  <a:gd name="T117" fmla="*/ T116 w 660"/>
                  <a:gd name="T118" fmla="+- 0 1674 1657"/>
                  <a:gd name="T119" fmla="*/ 1674 h 663"/>
                  <a:gd name="T120" fmla="+- 0 7229 6872"/>
                  <a:gd name="T121" fmla="*/ T120 w 660"/>
                  <a:gd name="T122" fmla="+- 0 1658 1657"/>
                  <a:gd name="T123" fmla="*/ 1658 h 663"/>
                  <a:gd name="T124" fmla="+- 0 7202 6872"/>
                  <a:gd name="T125" fmla="*/ T124 w 660"/>
                  <a:gd name="T126" fmla="+- 0 1657 1657"/>
                  <a:gd name="T127" fmla="*/ 1657 h 6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60" h="663">
                    <a:moveTo>
                      <a:pt x="330" y="0"/>
                    </a:moveTo>
                    <a:lnTo>
                      <a:pt x="251" y="10"/>
                    </a:lnTo>
                    <a:lnTo>
                      <a:pt x="179" y="37"/>
                    </a:lnTo>
                    <a:lnTo>
                      <a:pt x="116" y="80"/>
                    </a:lnTo>
                    <a:lnTo>
                      <a:pt x="64" y="136"/>
                    </a:lnTo>
                    <a:lnTo>
                      <a:pt x="26" y="202"/>
                    </a:lnTo>
                    <a:lnTo>
                      <a:pt x="5" y="278"/>
                    </a:lnTo>
                    <a:lnTo>
                      <a:pt x="0" y="331"/>
                    </a:lnTo>
                    <a:lnTo>
                      <a:pt x="1" y="359"/>
                    </a:lnTo>
                    <a:lnTo>
                      <a:pt x="17" y="436"/>
                    </a:lnTo>
                    <a:lnTo>
                      <a:pt x="50" y="506"/>
                    </a:lnTo>
                    <a:lnTo>
                      <a:pt x="97" y="566"/>
                    </a:lnTo>
                    <a:lnTo>
                      <a:pt x="157" y="613"/>
                    </a:lnTo>
                    <a:lnTo>
                      <a:pt x="226" y="646"/>
                    </a:lnTo>
                    <a:lnTo>
                      <a:pt x="303" y="662"/>
                    </a:lnTo>
                    <a:lnTo>
                      <a:pt x="330" y="663"/>
                    </a:lnTo>
                    <a:lnTo>
                      <a:pt x="357" y="662"/>
                    </a:lnTo>
                    <a:lnTo>
                      <a:pt x="435" y="646"/>
                    </a:lnTo>
                    <a:lnTo>
                      <a:pt x="504" y="613"/>
                    </a:lnTo>
                    <a:lnTo>
                      <a:pt x="564" y="566"/>
                    </a:lnTo>
                    <a:lnTo>
                      <a:pt x="611" y="506"/>
                    </a:lnTo>
                    <a:lnTo>
                      <a:pt x="644" y="436"/>
                    </a:lnTo>
                    <a:lnTo>
                      <a:pt x="659" y="359"/>
                    </a:lnTo>
                    <a:lnTo>
                      <a:pt x="660" y="331"/>
                    </a:lnTo>
                    <a:lnTo>
                      <a:pt x="659" y="304"/>
                    </a:lnTo>
                    <a:lnTo>
                      <a:pt x="644" y="227"/>
                    </a:lnTo>
                    <a:lnTo>
                      <a:pt x="611" y="157"/>
                    </a:lnTo>
                    <a:lnTo>
                      <a:pt x="564" y="97"/>
                    </a:lnTo>
                    <a:lnTo>
                      <a:pt x="504" y="50"/>
                    </a:lnTo>
                    <a:lnTo>
                      <a:pt x="435" y="17"/>
                    </a:lnTo>
                    <a:lnTo>
                      <a:pt x="357" y="1"/>
                    </a:lnTo>
                    <a:lnTo>
                      <a:pt x="3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7" name="Group 25"/>
            <p:cNvGrpSpPr>
              <a:grpSpLocks/>
            </p:cNvGrpSpPr>
            <p:nvPr/>
          </p:nvGrpSpPr>
          <p:grpSpPr bwMode="auto">
            <a:xfrm>
              <a:off x="6833" y="1619"/>
              <a:ext cx="740" cy="740"/>
              <a:chOff x="6833" y="1619"/>
              <a:chExt cx="740" cy="740"/>
            </a:xfrm>
          </p:grpSpPr>
          <p:sp>
            <p:nvSpPr>
              <p:cNvPr id="32" name="Freeform 26"/>
              <p:cNvSpPr>
                <a:spLocks/>
              </p:cNvSpPr>
              <p:nvPr/>
            </p:nvSpPr>
            <p:spPr bwMode="auto">
              <a:xfrm>
                <a:off x="6833" y="1619"/>
                <a:ext cx="740" cy="740"/>
              </a:xfrm>
              <a:custGeom>
                <a:avLst/>
                <a:gdLst>
                  <a:gd name="T0" fmla="+- 0 7238 6833"/>
                  <a:gd name="T1" fmla="*/ T0 w 740"/>
                  <a:gd name="T2" fmla="+- 0 1619 1619"/>
                  <a:gd name="T3" fmla="*/ 1619 h 740"/>
                  <a:gd name="T4" fmla="+- 0 7200 6833"/>
                  <a:gd name="T5" fmla="*/ T4 w 740"/>
                  <a:gd name="T6" fmla="+- 0 1619 1619"/>
                  <a:gd name="T7" fmla="*/ 1619 h 740"/>
                  <a:gd name="T8" fmla="+- 0 7163 6833"/>
                  <a:gd name="T9" fmla="*/ T8 w 740"/>
                  <a:gd name="T10" fmla="+- 0 1621 1619"/>
                  <a:gd name="T11" fmla="*/ 1621 h 740"/>
                  <a:gd name="T12" fmla="+- 0 7091 6833"/>
                  <a:gd name="T13" fmla="*/ T12 w 740"/>
                  <a:gd name="T14" fmla="+- 0 1635 1619"/>
                  <a:gd name="T15" fmla="*/ 1635 h 740"/>
                  <a:gd name="T16" fmla="+- 0 7024 6833"/>
                  <a:gd name="T17" fmla="*/ T16 w 740"/>
                  <a:gd name="T18" fmla="+- 0 1665 1619"/>
                  <a:gd name="T19" fmla="*/ 1665 h 740"/>
                  <a:gd name="T20" fmla="+- 0 6966 6833"/>
                  <a:gd name="T21" fmla="*/ T20 w 740"/>
                  <a:gd name="T22" fmla="+- 0 1705 1619"/>
                  <a:gd name="T23" fmla="*/ 1705 h 740"/>
                  <a:gd name="T24" fmla="+- 0 6916 6833"/>
                  <a:gd name="T25" fmla="*/ T24 w 740"/>
                  <a:gd name="T26" fmla="+- 0 1755 1619"/>
                  <a:gd name="T27" fmla="*/ 1755 h 740"/>
                  <a:gd name="T28" fmla="+- 0 6877 6833"/>
                  <a:gd name="T29" fmla="*/ T28 w 740"/>
                  <a:gd name="T30" fmla="+- 0 1815 1619"/>
                  <a:gd name="T31" fmla="*/ 1815 h 740"/>
                  <a:gd name="T32" fmla="+- 0 6849 6833"/>
                  <a:gd name="T33" fmla="*/ T32 w 740"/>
                  <a:gd name="T34" fmla="+- 0 1881 1619"/>
                  <a:gd name="T35" fmla="*/ 1881 h 740"/>
                  <a:gd name="T36" fmla="+- 0 6834 6833"/>
                  <a:gd name="T37" fmla="*/ T36 w 740"/>
                  <a:gd name="T38" fmla="+- 0 1953 1619"/>
                  <a:gd name="T39" fmla="*/ 1953 h 740"/>
                  <a:gd name="T40" fmla="+- 0 6833 6833"/>
                  <a:gd name="T41" fmla="*/ T40 w 740"/>
                  <a:gd name="T42" fmla="+- 0 1991 1619"/>
                  <a:gd name="T43" fmla="*/ 1991 h 740"/>
                  <a:gd name="T44" fmla="+- 0 6835 6833"/>
                  <a:gd name="T45" fmla="*/ T44 w 740"/>
                  <a:gd name="T46" fmla="+- 0 2029 1619"/>
                  <a:gd name="T47" fmla="*/ 2029 h 740"/>
                  <a:gd name="T48" fmla="+- 0 6850 6833"/>
                  <a:gd name="T49" fmla="*/ T48 w 740"/>
                  <a:gd name="T50" fmla="+- 0 2101 1619"/>
                  <a:gd name="T51" fmla="*/ 2101 h 740"/>
                  <a:gd name="T52" fmla="+- 0 6878 6833"/>
                  <a:gd name="T53" fmla="*/ T52 w 740"/>
                  <a:gd name="T54" fmla="+- 0 2167 1619"/>
                  <a:gd name="T55" fmla="*/ 2167 h 740"/>
                  <a:gd name="T56" fmla="+- 0 6918 6833"/>
                  <a:gd name="T57" fmla="*/ T56 w 740"/>
                  <a:gd name="T58" fmla="+- 0 2227 1619"/>
                  <a:gd name="T59" fmla="*/ 2227 h 740"/>
                  <a:gd name="T60" fmla="+- 0 6969 6833"/>
                  <a:gd name="T61" fmla="*/ T60 w 740"/>
                  <a:gd name="T62" fmla="+- 0 2277 1619"/>
                  <a:gd name="T63" fmla="*/ 2277 h 740"/>
                  <a:gd name="T64" fmla="+- 0 7028 6833"/>
                  <a:gd name="T65" fmla="*/ T64 w 740"/>
                  <a:gd name="T66" fmla="+- 0 2317 1619"/>
                  <a:gd name="T67" fmla="*/ 2317 h 740"/>
                  <a:gd name="T68" fmla="+- 0 7094 6833"/>
                  <a:gd name="T69" fmla="*/ T68 w 740"/>
                  <a:gd name="T70" fmla="+- 0 2345 1619"/>
                  <a:gd name="T71" fmla="*/ 2345 h 740"/>
                  <a:gd name="T72" fmla="+- 0 7167 6833"/>
                  <a:gd name="T73" fmla="*/ T72 w 740"/>
                  <a:gd name="T74" fmla="+- 0 2359 1619"/>
                  <a:gd name="T75" fmla="*/ 2359 h 740"/>
                  <a:gd name="T76" fmla="+- 0 7204 6833"/>
                  <a:gd name="T77" fmla="*/ T76 w 740"/>
                  <a:gd name="T78" fmla="+- 0 2359 1619"/>
                  <a:gd name="T79" fmla="*/ 2359 h 740"/>
                  <a:gd name="T80" fmla="+- 0 7242 6833"/>
                  <a:gd name="T81" fmla="*/ T80 w 740"/>
                  <a:gd name="T82" fmla="+- 0 2357 1619"/>
                  <a:gd name="T83" fmla="*/ 2357 h 740"/>
                  <a:gd name="T84" fmla="+- 0 7279 6833"/>
                  <a:gd name="T85" fmla="*/ T84 w 740"/>
                  <a:gd name="T86" fmla="+- 0 2353 1619"/>
                  <a:gd name="T87" fmla="*/ 2353 h 740"/>
                  <a:gd name="T88" fmla="+- 0 7314 6833"/>
                  <a:gd name="T89" fmla="*/ T88 w 740"/>
                  <a:gd name="T90" fmla="+- 0 2343 1619"/>
                  <a:gd name="T91" fmla="*/ 2343 h 740"/>
                  <a:gd name="T92" fmla="+- 0 7342 6833"/>
                  <a:gd name="T93" fmla="*/ T92 w 740"/>
                  <a:gd name="T94" fmla="+- 0 2333 1619"/>
                  <a:gd name="T95" fmla="*/ 2333 h 740"/>
                  <a:gd name="T96" fmla="+- 0 7168 6833"/>
                  <a:gd name="T97" fmla="*/ T96 w 740"/>
                  <a:gd name="T98" fmla="+- 0 2333 1619"/>
                  <a:gd name="T99" fmla="*/ 2333 h 740"/>
                  <a:gd name="T100" fmla="+- 0 7134 6833"/>
                  <a:gd name="T101" fmla="*/ T100 w 740"/>
                  <a:gd name="T102" fmla="+- 0 2327 1619"/>
                  <a:gd name="T103" fmla="*/ 2327 h 740"/>
                  <a:gd name="T104" fmla="+- 0 7069 6833"/>
                  <a:gd name="T105" fmla="*/ T104 w 740"/>
                  <a:gd name="T106" fmla="+- 0 2307 1619"/>
                  <a:gd name="T107" fmla="*/ 2307 h 740"/>
                  <a:gd name="T108" fmla="+- 0 7011 6833"/>
                  <a:gd name="T109" fmla="*/ T108 w 740"/>
                  <a:gd name="T110" fmla="+- 0 2275 1619"/>
                  <a:gd name="T111" fmla="*/ 2275 h 740"/>
                  <a:gd name="T112" fmla="+- 0 6960 6833"/>
                  <a:gd name="T113" fmla="*/ T112 w 740"/>
                  <a:gd name="T114" fmla="+- 0 2233 1619"/>
                  <a:gd name="T115" fmla="*/ 2233 h 740"/>
                  <a:gd name="T116" fmla="+- 0 6918 6833"/>
                  <a:gd name="T117" fmla="*/ T116 w 740"/>
                  <a:gd name="T118" fmla="+- 0 2183 1619"/>
                  <a:gd name="T119" fmla="*/ 2183 h 740"/>
                  <a:gd name="T120" fmla="+- 0 6886 6833"/>
                  <a:gd name="T121" fmla="*/ T120 w 740"/>
                  <a:gd name="T122" fmla="+- 0 2125 1619"/>
                  <a:gd name="T123" fmla="*/ 2125 h 740"/>
                  <a:gd name="T124" fmla="+- 0 6866 6833"/>
                  <a:gd name="T125" fmla="*/ T124 w 740"/>
                  <a:gd name="T126" fmla="+- 0 2059 1619"/>
                  <a:gd name="T127" fmla="*/ 2059 h 740"/>
                  <a:gd name="T128" fmla="+- 0 6859 6833"/>
                  <a:gd name="T129" fmla="*/ T128 w 740"/>
                  <a:gd name="T130" fmla="+- 0 1991 1619"/>
                  <a:gd name="T131" fmla="*/ 1991 h 740"/>
                  <a:gd name="T132" fmla="+- 0 6859 6833"/>
                  <a:gd name="T133" fmla="*/ T132 w 740"/>
                  <a:gd name="T134" fmla="+- 0 1987 1619"/>
                  <a:gd name="T135" fmla="*/ 1987 h 740"/>
                  <a:gd name="T136" fmla="+- 0 6861 6833"/>
                  <a:gd name="T137" fmla="*/ T136 w 740"/>
                  <a:gd name="T138" fmla="+- 0 1955 1619"/>
                  <a:gd name="T139" fmla="*/ 1955 h 740"/>
                  <a:gd name="T140" fmla="+- 0 6874 6833"/>
                  <a:gd name="T141" fmla="*/ T140 w 740"/>
                  <a:gd name="T142" fmla="+- 0 1887 1619"/>
                  <a:gd name="T143" fmla="*/ 1887 h 740"/>
                  <a:gd name="T144" fmla="+- 0 6900 6833"/>
                  <a:gd name="T145" fmla="*/ T144 w 740"/>
                  <a:gd name="T146" fmla="+- 0 1825 1619"/>
                  <a:gd name="T147" fmla="*/ 1825 h 740"/>
                  <a:gd name="T148" fmla="+- 0 6937 6833"/>
                  <a:gd name="T149" fmla="*/ T148 w 740"/>
                  <a:gd name="T150" fmla="+- 0 1771 1619"/>
                  <a:gd name="T151" fmla="*/ 1771 h 740"/>
                  <a:gd name="T152" fmla="+- 0 6984 6833"/>
                  <a:gd name="T153" fmla="*/ T152 w 740"/>
                  <a:gd name="T154" fmla="+- 0 1723 1619"/>
                  <a:gd name="T155" fmla="*/ 1723 h 740"/>
                  <a:gd name="T156" fmla="+- 0 7038 6833"/>
                  <a:gd name="T157" fmla="*/ T156 w 740"/>
                  <a:gd name="T158" fmla="+- 0 1687 1619"/>
                  <a:gd name="T159" fmla="*/ 1687 h 740"/>
                  <a:gd name="T160" fmla="+- 0 7100 6833"/>
                  <a:gd name="T161" fmla="*/ T160 w 740"/>
                  <a:gd name="T162" fmla="+- 0 1661 1619"/>
                  <a:gd name="T163" fmla="*/ 1661 h 740"/>
                  <a:gd name="T164" fmla="+- 0 7167 6833"/>
                  <a:gd name="T165" fmla="*/ T164 w 740"/>
                  <a:gd name="T166" fmla="+- 0 1647 1619"/>
                  <a:gd name="T167" fmla="*/ 1647 h 740"/>
                  <a:gd name="T168" fmla="+- 0 7202 6833"/>
                  <a:gd name="T169" fmla="*/ T168 w 740"/>
                  <a:gd name="T170" fmla="+- 0 1645 1619"/>
                  <a:gd name="T171" fmla="*/ 1645 h 740"/>
                  <a:gd name="T172" fmla="+- 0 7339 6833"/>
                  <a:gd name="T173" fmla="*/ T172 w 740"/>
                  <a:gd name="T174" fmla="+- 0 1645 1619"/>
                  <a:gd name="T175" fmla="*/ 1645 h 740"/>
                  <a:gd name="T176" fmla="+- 0 7310 6833"/>
                  <a:gd name="T177" fmla="*/ T176 w 740"/>
                  <a:gd name="T178" fmla="+- 0 1635 1619"/>
                  <a:gd name="T179" fmla="*/ 1635 h 740"/>
                  <a:gd name="T180" fmla="+- 0 7275 6833"/>
                  <a:gd name="T181" fmla="*/ T180 w 740"/>
                  <a:gd name="T182" fmla="+- 0 1625 1619"/>
                  <a:gd name="T183" fmla="*/ 1625 h 740"/>
                  <a:gd name="T184" fmla="+- 0 7238 6833"/>
                  <a:gd name="T185" fmla="*/ T184 w 740"/>
                  <a:gd name="T186" fmla="+- 0 1619 1619"/>
                  <a:gd name="T187" fmla="*/ 1619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740" h="740">
                    <a:moveTo>
                      <a:pt x="405" y="0"/>
                    </a:moveTo>
                    <a:lnTo>
                      <a:pt x="367" y="0"/>
                    </a:lnTo>
                    <a:lnTo>
                      <a:pt x="330" y="2"/>
                    </a:lnTo>
                    <a:lnTo>
                      <a:pt x="258" y="16"/>
                    </a:lnTo>
                    <a:lnTo>
                      <a:pt x="191" y="46"/>
                    </a:lnTo>
                    <a:lnTo>
                      <a:pt x="133" y="86"/>
                    </a:lnTo>
                    <a:lnTo>
                      <a:pt x="83" y="136"/>
                    </a:lnTo>
                    <a:lnTo>
                      <a:pt x="44" y="196"/>
                    </a:lnTo>
                    <a:lnTo>
                      <a:pt x="16" y="262"/>
                    </a:lnTo>
                    <a:lnTo>
                      <a:pt x="1" y="334"/>
                    </a:lnTo>
                    <a:lnTo>
                      <a:pt x="0" y="372"/>
                    </a:lnTo>
                    <a:lnTo>
                      <a:pt x="2" y="410"/>
                    </a:lnTo>
                    <a:lnTo>
                      <a:pt x="17" y="482"/>
                    </a:lnTo>
                    <a:lnTo>
                      <a:pt x="45" y="548"/>
                    </a:lnTo>
                    <a:lnTo>
                      <a:pt x="85" y="608"/>
                    </a:lnTo>
                    <a:lnTo>
                      <a:pt x="136" y="658"/>
                    </a:lnTo>
                    <a:lnTo>
                      <a:pt x="195" y="698"/>
                    </a:lnTo>
                    <a:lnTo>
                      <a:pt x="261" y="726"/>
                    </a:lnTo>
                    <a:lnTo>
                      <a:pt x="334" y="740"/>
                    </a:lnTo>
                    <a:lnTo>
                      <a:pt x="371" y="740"/>
                    </a:lnTo>
                    <a:lnTo>
                      <a:pt x="409" y="738"/>
                    </a:lnTo>
                    <a:lnTo>
                      <a:pt x="446" y="734"/>
                    </a:lnTo>
                    <a:lnTo>
                      <a:pt x="481" y="724"/>
                    </a:lnTo>
                    <a:lnTo>
                      <a:pt x="509" y="714"/>
                    </a:lnTo>
                    <a:lnTo>
                      <a:pt x="335" y="714"/>
                    </a:lnTo>
                    <a:lnTo>
                      <a:pt x="301" y="708"/>
                    </a:lnTo>
                    <a:lnTo>
                      <a:pt x="236" y="688"/>
                    </a:lnTo>
                    <a:lnTo>
                      <a:pt x="178" y="656"/>
                    </a:lnTo>
                    <a:lnTo>
                      <a:pt x="127" y="614"/>
                    </a:lnTo>
                    <a:lnTo>
                      <a:pt x="85" y="564"/>
                    </a:lnTo>
                    <a:lnTo>
                      <a:pt x="53" y="506"/>
                    </a:lnTo>
                    <a:lnTo>
                      <a:pt x="33" y="440"/>
                    </a:lnTo>
                    <a:lnTo>
                      <a:pt x="26" y="372"/>
                    </a:lnTo>
                    <a:lnTo>
                      <a:pt x="26" y="368"/>
                    </a:lnTo>
                    <a:lnTo>
                      <a:pt x="28" y="336"/>
                    </a:lnTo>
                    <a:lnTo>
                      <a:pt x="41" y="268"/>
                    </a:lnTo>
                    <a:lnTo>
                      <a:pt x="67" y="206"/>
                    </a:lnTo>
                    <a:lnTo>
                      <a:pt x="104" y="152"/>
                    </a:lnTo>
                    <a:lnTo>
                      <a:pt x="151" y="104"/>
                    </a:lnTo>
                    <a:lnTo>
                      <a:pt x="205" y="68"/>
                    </a:lnTo>
                    <a:lnTo>
                      <a:pt x="267" y="42"/>
                    </a:lnTo>
                    <a:lnTo>
                      <a:pt x="334" y="28"/>
                    </a:lnTo>
                    <a:lnTo>
                      <a:pt x="369" y="26"/>
                    </a:lnTo>
                    <a:lnTo>
                      <a:pt x="506" y="26"/>
                    </a:lnTo>
                    <a:lnTo>
                      <a:pt x="477" y="16"/>
                    </a:lnTo>
                    <a:lnTo>
                      <a:pt x="442" y="6"/>
                    </a:lnTo>
                    <a:lnTo>
                      <a:pt x="405" y="0"/>
                    </a:lnTo>
                    <a:close/>
                  </a:path>
                </a:pathLst>
              </a:custGeom>
              <a:solidFill>
                <a:srgbClr val="C97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sp>
            <p:nvSpPr>
              <p:cNvPr id="33" name="Freeform 27"/>
              <p:cNvSpPr>
                <a:spLocks/>
              </p:cNvSpPr>
              <p:nvPr/>
            </p:nvSpPr>
            <p:spPr bwMode="auto">
              <a:xfrm>
                <a:off x="6833" y="1619"/>
                <a:ext cx="740" cy="740"/>
              </a:xfrm>
              <a:custGeom>
                <a:avLst/>
                <a:gdLst>
                  <a:gd name="T0" fmla="+- 0 7339 6833"/>
                  <a:gd name="T1" fmla="*/ T0 w 740"/>
                  <a:gd name="T2" fmla="+- 0 1645 1619"/>
                  <a:gd name="T3" fmla="*/ 1645 h 740"/>
                  <a:gd name="T4" fmla="+- 0 7202 6833"/>
                  <a:gd name="T5" fmla="*/ T4 w 740"/>
                  <a:gd name="T6" fmla="+- 0 1645 1619"/>
                  <a:gd name="T7" fmla="*/ 1645 h 740"/>
                  <a:gd name="T8" fmla="+- 0 7237 6833"/>
                  <a:gd name="T9" fmla="*/ T8 w 740"/>
                  <a:gd name="T10" fmla="+- 0 1647 1619"/>
                  <a:gd name="T11" fmla="*/ 1647 h 740"/>
                  <a:gd name="T12" fmla="+- 0 7271 6833"/>
                  <a:gd name="T13" fmla="*/ T12 w 740"/>
                  <a:gd name="T14" fmla="+- 0 1651 1619"/>
                  <a:gd name="T15" fmla="*/ 1651 h 740"/>
                  <a:gd name="T16" fmla="+- 0 7335 6833"/>
                  <a:gd name="T17" fmla="*/ T16 w 740"/>
                  <a:gd name="T18" fmla="+- 0 1671 1619"/>
                  <a:gd name="T19" fmla="*/ 1671 h 740"/>
                  <a:gd name="T20" fmla="+- 0 7394 6833"/>
                  <a:gd name="T21" fmla="*/ T20 w 740"/>
                  <a:gd name="T22" fmla="+- 0 1703 1619"/>
                  <a:gd name="T23" fmla="*/ 1703 h 740"/>
                  <a:gd name="T24" fmla="+- 0 7445 6833"/>
                  <a:gd name="T25" fmla="*/ T24 w 740"/>
                  <a:gd name="T26" fmla="+- 0 1745 1619"/>
                  <a:gd name="T27" fmla="*/ 1745 h 740"/>
                  <a:gd name="T28" fmla="+- 0 7487 6833"/>
                  <a:gd name="T29" fmla="*/ T28 w 740"/>
                  <a:gd name="T30" fmla="+- 0 1797 1619"/>
                  <a:gd name="T31" fmla="*/ 1797 h 740"/>
                  <a:gd name="T32" fmla="+- 0 7518 6833"/>
                  <a:gd name="T33" fmla="*/ T32 w 740"/>
                  <a:gd name="T34" fmla="+- 0 1855 1619"/>
                  <a:gd name="T35" fmla="*/ 1855 h 740"/>
                  <a:gd name="T36" fmla="+- 0 7538 6833"/>
                  <a:gd name="T37" fmla="*/ T36 w 740"/>
                  <a:gd name="T38" fmla="+- 0 1919 1619"/>
                  <a:gd name="T39" fmla="*/ 1919 h 740"/>
                  <a:gd name="T40" fmla="+- 0 7546 6833"/>
                  <a:gd name="T41" fmla="*/ T40 w 740"/>
                  <a:gd name="T42" fmla="+- 0 1987 1619"/>
                  <a:gd name="T43" fmla="*/ 1987 h 740"/>
                  <a:gd name="T44" fmla="+- 0 7546 6833"/>
                  <a:gd name="T45" fmla="*/ T44 w 740"/>
                  <a:gd name="T46" fmla="+- 0 1991 1619"/>
                  <a:gd name="T47" fmla="*/ 1991 h 740"/>
                  <a:gd name="T48" fmla="+- 0 7544 6833"/>
                  <a:gd name="T49" fmla="*/ T48 w 740"/>
                  <a:gd name="T50" fmla="+- 0 2023 1619"/>
                  <a:gd name="T51" fmla="*/ 2023 h 740"/>
                  <a:gd name="T52" fmla="+- 0 7530 6833"/>
                  <a:gd name="T53" fmla="*/ T52 w 740"/>
                  <a:gd name="T54" fmla="+- 0 2091 1619"/>
                  <a:gd name="T55" fmla="*/ 2091 h 740"/>
                  <a:gd name="T56" fmla="+- 0 7504 6833"/>
                  <a:gd name="T57" fmla="*/ T56 w 740"/>
                  <a:gd name="T58" fmla="+- 0 2153 1619"/>
                  <a:gd name="T59" fmla="*/ 2153 h 740"/>
                  <a:gd name="T60" fmla="+- 0 7468 6833"/>
                  <a:gd name="T61" fmla="*/ T60 w 740"/>
                  <a:gd name="T62" fmla="+- 0 2207 1619"/>
                  <a:gd name="T63" fmla="*/ 2207 h 740"/>
                  <a:gd name="T64" fmla="+- 0 7421 6833"/>
                  <a:gd name="T65" fmla="*/ T64 w 740"/>
                  <a:gd name="T66" fmla="+- 0 2255 1619"/>
                  <a:gd name="T67" fmla="*/ 2255 h 740"/>
                  <a:gd name="T68" fmla="+- 0 7367 6833"/>
                  <a:gd name="T69" fmla="*/ T68 w 740"/>
                  <a:gd name="T70" fmla="+- 0 2291 1619"/>
                  <a:gd name="T71" fmla="*/ 2291 h 740"/>
                  <a:gd name="T72" fmla="+- 0 7305 6833"/>
                  <a:gd name="T73" fmla="*/ T72 w 740"/>
                  <a:gd name="T74" fmla="+- 0 2319 1619"/>
                  <a:gd name="T75" fmla="*/ 2319 h 740"/>
                  <a:gd name="T76" fmla="+- 0 7238 6833"/>
                  <a:gd name="T77" fmla="*/ T76 w 740"/>
                  <a:gd name="T78" fmla="+- 0 2331 1619"/>
                  <a:gd name="T79" fmla="*/ 2331 h 740"/>
                  <a:gd name="T80" fmla="+- 0 7203 6833"/>
                  <a:gd name="T81" fmla="*/ T80 w 740"/>
                  <a:gd name="T82" fmla="+- 0 2333 1619"/>
                  <a:gd name="T83" fmla="*/ 2333 h 740"/>
                  <a:gd name="T84" fmla="+- 0 7342 6833"/>
                  <a:gd name="T85" fmla="*/ T84 w 740"/>
                  <a:gd name="T86" fmla="+- 0 2333 1619"/>
                  <a:gd name="T87" fmla="*/ 2333 h 740"/>
                  <a:gd name="T88" fmla="+- 0 7411 6833"/>
                  <a:gd name="T89" fmla="*/ T88 w 740"/>
                  <a:gd name="T90" fmla="+- 0 2295 1619"/>
                  <a:gd name="T91" fmla="*/ 2295 h 740"/>
                  <a:gd name="T92" fmla="+- 0 7465 6833"/>
                  <a:gd name="T93" fmla="*/ T92 w 740"/>
                  <a:gd name="T94" fmla="+- 0 2249 1619"/>
                  <a:gd name="T95" fmla="*/ 2249 h 740"/>
                  <a:gd name="T96" fmla="+- 0 7510 6833"/>
                  <a:gd name="T97" fmla="*/ T96 w 740"/>
                  <a:gd name="T98" fmla="+- 0 2195 1619"/>
                  <a:gd name="T99" fmla="*/ 2195 h 740"/>
                  <a:gd name="T100" fmla="+- 0 7544 6833"/>
                  <a:gd name="T101" fmla="*/ T100 w 740"/>
                  <a:gd name="T102" fmla="+- 0 2131 1619"/>
                  <a:gd name="T103" fmla="*/ 2131 h 740"/>
                  <a:gd name="T104" fmla="+- 0 7565 6833"/>
                  <a:gd name="T105" fmla="*/ T104 w 740"/>
                  <a:gd name="T106" fmla="+- 0 2063 1619"/>
                  <a:gd name="T107" fmla="*/ 2063 h 740"/>
                  <a:gd name="T108" fmla="+- 0 7572 6833"/>
                  <a:gd name="T109" fmla="*/ T108 w 740"/>
                  <a:gd name="T110" fmla="+- 0 1987 1619"/>
                  <a:gd name="T111" fmla="*/ 1987 h 740"/>
                  <a:gd name="T112" fmla="+- 0 7570 6833"/>
                  <a:gd name="T113" fmla="*/ T112 w 740"/>
                  <a:gd name="T114" fmla="+- 0 1949 1619"/>
                  <a:gd name="T115" fmla="*/ 1949 h 740"/>
                  <a:gd name="T116" fmla="+- 0 7555 6833"/>
                  <a:gd name="T117" fmla="*/ T116 w 740"/>
                  <a:gd name="T118" fmla="+- 0 1877 1619"/>
                  <a:gd name="T119" fmla="*/ 1877 h 740"/>
                  <a:gd name="T120" fmla="+- 0 7526 6833"/>
                  <a:gd name="T121" fmla="*/ T120 w 740"/>
                  <a:gd name="T122" fmla="+- 0 1811 1619"/>
                  <a:gd name="T123" fmla="*/ 1811 h 740"/>
                  <a:gd name="T124" fmla="+- 0 7486 6833"/>
                  <a:gd name="T125" fmla="*/ T124 w 740"/>
                  <a:gd name="T126" fmla="+- 0 1753 1619"/>
                  <a:gd name="T127" fmla="*/ 1753 h 740"/>
                  <a:gd name="T128" fmla="+- 0 7436 6833"/>
                  <a:gd name="T129" fmla="*/ T128 w 740"/>
                  <a:gd name="T130" fmla="+- 0 1703 1619"/>
                  <a:gd name="T131" fmla="*/ 1703 h 740"/>
                  <a:gd name="T132" fmla="+- 0 7377 6833"/>
                  <a:gd name="T133" fmla="*/ T132 w 740"/>
                  <a:gd name="T134" fmla="+- 0 1663 1619"/>
                  <a:gd name="T135" fmla="*/ 1663 h 740"/>
                  <a:gd name="T136" fmla="+- 0 7345 6833"/>
                  <a:gd name="T137" fmla="*/ T136 w 740"/>
                  <a:gd name="T138" fmla="+- 0 1647 1619"/>
                  <a:gd name="T139" fmla="*/ 1647 h 740"/>
                  <a:gd name="T140" fmla="+- 0 7339 6833"/>
                  <a:gd name="T141" fmla="*/ T140 w 740"/>
                  <a:gd name="T142" fmla="+- 0 1645 1619"/>
                  <a:gd name="T143" fmla="*/ 1645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740" h="740">
                    <a:moveTo>
                      <a:pt x="506" y="26"/>
                    </a:moveTo>
                    <a:lnTo>
                      <a:pt x="369" y="26"/>
                    </a:lnTo>
                    <a:lnTo>
                      <a:pt x="404" y="28"/>
                    </a:lnTo>
                    <a:lnTo>
                      <a:pt x="438" y="32"/>
                    </a:lnTo>
                    <a:lnTo>
                      <a:pt x="502" y="52"/>
                    </a:lnTo>
                    <a:lnTo>
                      <a:pt x="561" y="84"/>
                    </a:lnTo>
                    <a:lnTo>
                      <a:pt x="612" y="126"/>
                    </a:lnTo>
                    <a:lnTo>
                      <a:pt x="654" y="178"/>
                    </a:lnTo>
                    <a:lnTo>
                      <a:pt x="685" y="236"/>
                    </a:lnTo>
                    <a:lnTo>
                      <a:pt x="705" y="300"/>
                    </a:lnTo>
                    <a:lnTo>
                      <a:pt x="713" y="368"/>
                    </a:lnTo>
                    <a:lnTo>
                      <a:pt x="713" y="372"/>
                    </a:lnTo>
                    <a:lnTo>
                      <a:pt x="711" y="404"/>
                    </a:lnTo>
                    <a:lnTo>
                      <a:pt x="697" y="472"/>
                    </a:lnTo>
                    <a:lnTo>
                      <a:pt x="671" y="534"/>
                    </a:lnTo>
                    <a:lnTo>
                      <a:pt x="635" y="588"/>
                    </a:lnTo>
                    <a:lnTo>
                      <a:pt x="588" y="636"/>
                    </a:lnTo>
                    <a:lnTo>
                      <a:pt x="534" y="672"/>
                    </a:lnTo>
                    <a:lnTo>
                      <a:pt x="472" y="700"/>
                    </a:lnTo>
                    <a:lnTo>
                      <a:pt x="405" y="712"/>
                    </a:lnTo>
                    <a:lnTo>
                      <a:pt x="370" y="714"/>
                    </a:lnTo>
                    <a:lnTo>
                      <a:pt x="509" y="714"/>
                    </a:lnTo>
                    <a:lnTo>
                      <a:pt x="578" y="676"/>
                    </a:lnTo>
                    <a:lnTo>
                      <a:pt x="632" y="630"/>
                    </a:lnTo>
                    <a:lnTo>
                      <a:pt x="677" y="576"/>
                    </a:lnTo>
                    <a:lnTo>
                      <a:pt x="711" y="512"/>
                    </a:lnTo>
                    <a:lnTo>
                      <a:pt x="732" y="444"/>
                    </a:lnTo>
                    <a:lnTo>
                      <a:pt x="739" y="368"/>
                    </a:lnTo>
                    <a:lnTo>
                      <a:pt x="737" y="330"/>
                    </a:lnTo>
                    <a:lnTo>
                      <a:pt x="722" y="258"/>
                    </a:lnTo>
                    <a:lnTo>
                      <a:pt x="693" y="192"/>
                    </a:lnTo>
                    <a:lnTo>
                      <a:pt x="653" y="134"/>
                    </a:lnTo>
                    <a:lnTo>
                      <a:pt x="603" y="84"/>
                    </a:lnTo>
                    <a:lnTo>
                      <a:pt x="544" y="44"/>
                    </a:lnTo>
                    <a:lnTo>
                      <a:pt x="512" y="28"/>
                    </a:lnTo>
                    <a:lnTo>
                      <a:pt x="506" y="26"/>
                    </a:lnTo>
                    <a:close/>
                  </a:path>
                </a:pathLst>
              </a:custGeom>
              <a:solidFill>
                <a:srgbClr val="C97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sp>
            <p:nvSpPr>
              <p:cNvPr id="34" name="Freeform 28"/>
              <p:cNvSpPr>
                <a:spLocks/>
              </p:cNvSpPr>
              <p:nvPr/>
            </p:nvSpPr>
            <p:spPr bwMode="auto">
              <a:xfrm>
                <a:off x="6833" y="1619"/>
                <a:ext cx="740" cy="740"/>
              </a:xfrm>
              <a:custGeom>
                <a:avLst/>
                <a:gdLst>
                  <a:gd name="T0" fmla="+- 0 7203 6833"/>
                  <a:gd name="T1" fmla="*/ T0 w 740"/>
                  <a:gd name="T2" fmla="+- 0 1671 1619"/>
                  <a:gd name="T3" fmla="*/ 1671 h 740"/>
                  <a:gd name="T4" fmla="+- 0 7139 6833"/>
                  <a:gd name="T5" fmla="*/ T4 w 740"/>
                  <a:gd name="T6" fmla="+- 0 1677 1619"/>
                  <a:gd name="T7" fmla="*/ 1677 h 740"/>
                  <a:gd name="T8" fmla="+- 0 7080 6833"/>
                  <a:gd name="T9" fmla="*/ T8 w 740"/>
                  <a:gd name="T10" fmla="+- 0 1697 1619"/>
                  <a:gd name="T11" fmla="*/ 1697 h 740"/>
                  <a:gd name="T12" fmla="+- 0 7026 6833"/>
                  <a:gd name="T13" fmla="*/ T12 w 740"/>
                  <a:gd name="T14" fmla="+- 0 1725 1619"/>
                  <a:gd name="T15" fmla="*/ 1725 h 740"/>
                  <a:gd name="T16" fmla="+- 0 6979 6833"/>
                  <a:gd name="T17" fmla="*/ T16 w 740"/>
                  <a:gd name="T18" fmla="+- 0 1765 1619"/>
                  <a:gd name="T19" fmla="*/ 1765 h 740"/>
                  <a:gd name="T20" fmla="+- 0 6940 6833"/>
                  <a:gd name="T21" fmla="*/ T20 w 740"/>
                  <a:gd name="T22" fmla="+- 0 1811 1619"/>
                  <a:gd name="T23" fmla="*/ 1811 h 740"/>
                  <a:gd name="T24" fmla="+- 0 6911 6833"/>
                  <a:gd name="T25" fmla="*/ T24 w 740"/>
                  <a:gd name="T26" fmla="+- 0 1865 1619"/>
                  <a:gd name="T27" fmla="*/ 1865 h 740"/>
                  <a:gd name="T28" fmla="+- 0 6892 6833"/>
                  <a:gd name="T29" fmla="*/ T28 w 740"/>
                  <a:gd name="T30" fmla="+- 0 1925 1619"/>
                  <a:gd name="T31" fmla="*/ 1925 h 740"/>
                  <a:gd name="T32" fmla="+- 0 6886 6833"/>
                  <a:gd name="T33" fmla="*/ T32 w 740"/>
                  <a:gd name="T34" fmla="+- 0 1987 1619"/>
                  <a:gd name="T35" fmla="*/ 1987 h 740"/>
                  <a:gd name="T36" fmla="+- 0 6886 6833"/>
                  <a:gd name="T37" fmla="*/ T36 w 740"/>
                  <a:gd name="T38" fmla="+- 0 1991 1619"/>
                  <a:gd name="T39" fmla="*/ 1991 h 740"/>
                  <a:gd name="T40" fmla="+- 0 6887 6833"/>
                  <a:gd name="T41" fmla="*/ T40 w 740"/>
                  <a:gd name="T42" fmla="+- 0 2021 1619"/>
                  <a:gd name="T43" fmla="*/ 2021 h 740"/>
                  <a:gd name="T44" fmla="+- 0 6900 6833"/>
                  <a:gd name="T45" fmla="*/ T44 w 740"/>
                  <a:gd name="T46" fmla="+- 0 2083 1619"/>
                  <a:gd name="T47" fmla="*/ 2083 h 740"/>
                  <a:gd name="T48" fmla="+- 0 6924 6833"/>
                  <a:gd name="T49" fmla="*/ T48 w 740"/>
                  <a:gd name="T50" fmla="+- 0 2141 1619"/>
                  <a:gd name="T51" fmla="*/ 2141 h 740"/>
                  <a:gd name="T52" fmla="+- 0 6957 6833"/>
                  <a:gd name="T53" fmla="*/ T52 w 740"/>
                  <a:gd name="T54" fmla="+- 0 2191 1619"/>
                  <a:gd name="T55" fmla="*/ 2191 h 740"/>
                  <a:gd name="T56" fmla="+- 0 7000 6833"/>
                  <a:gd name="T57" fmla="*/ T56 w 740"/>
                  <a:gd name="T58" fmla="+- 0 2235 1619"/>
                  <a:gd name="T59" fmla="*/ 2235 h 740"/>
                  <a:gd name="T60" fmla="+- 0 7051 6833"/>
                  <a:gd name="T61" fmla="*/ T60 w 740"/>
                  <a:gd name="T62" fmla="+- 0 2269 1619"/>
                  <a:gd name="T63" fmla="*/ 2269 h 740"/>
                  <a:gd name="T64" fmla="+- 0 7108 6833"/>
                  <a:gd name="T65" fmla="*/ T64 w 740"/>
                  <a:gd name="T66" fmla="+- 0 2293 1619"/>
                  <a:gd name="T67" fmla="*/ 2293 h 740"/>
                  <a:gd name="T68" fmla="+- 0 7169 6833"/>
                  <a:gd name="T69" fmla="*/ T68 w 740"/>
                  <a:gd name="T70" fmla="+- 0 2305 1619"/>
                  <a:gd name="T71" fmla="*/ 2305 h 740"/>
                  <a:gd name="T72" fmla="+- 0 7202 6833"/>
                  <a:gd name="T73" fmla="*/ T72 w 740"/>
                  <a:gd name="T74" fmla="+- 0 2307 1619"/>
                  <a:gd name="T75" fmla="*/ 2307 h 740"/>
                  <a:gd name="T76" fmla="+- 0 7234 6833"/>
                  <a:gd name="T77" fmla="*/ T76 w 740"/>
                  <a:gd name="T78" fmla="+- 0 2305 1619"/>
                  <a:gd name="T79" fmla="*/ 2305 h 740"/>
                  <a:gd name="T80" fmla="+- 0 7266 6833"/>
                  <a:gd name="T81" fmla="*/ T80 w 740"/>
                  <a:gd name="T82" fmla="+- 0 2301 1619"/>
                  <a:gd name="T83" fmla="*/ 2301 h 740"/>
                  <a:gd name="T84" fmla="+- 0 7296 6833"/>
                  <a:gd name="T85" fmla="*/ T84 w 740"/>
                  <a:gd name="T86" fmla="+- 0 2293 1619"/>
                  <a:gd name="T87" fmla="*/ 2293 h 740"/>
                  <a:gd name="T88" fmla="+- 0 7325 6833"/>
                  <a:gd name="T89" fmla="*/ T88 w 740"/>
                  <a:gd name="T90" fmla="+- 0 2283 1619"/>
                  <a:gd name="T91" fmla="*/ 2283 h 740"/>
                  <a:gd name="T92" fmla="+- 0 7329 6833"/>
                  <a:gd name="T93" fmla="*/ T92 w 740"/>
                  <a:gd name="T94" fmla="+- 0 2281 1619"/>
                  <a:gd name="T95" fmla="*/ 2281 h 740"/>
                  <a:gd name="T96" fmla="+- 0 7200 6833"/>
                  <a:gd name="T97" fmla="*/ T96 w 740"/>
                  <a:gd name="T98" fmla="+- 0 2281 1619"/>
                  <a:gd name="T99" fmla="*/ 2281 h 740"/>
                  <a:gd name="T100" fmla="+- 0 7171 6833"/>
                  <a:gd name="T101" fmla="*/ T100 w 740"/>
                  <a:gd name="T102" fmla="+- 0 2279 1619"/>
                  <a:gd name="T103" fmla="*/ 2279 h 740"/>
                  <a:gd name="T104" fmla="+- 0 7088 6833"/>
                  <a:gd name="T105" fmla="*/ T104 w 740"/>
                  <a:gd name="T106" fmla="+- 0 2257 1619"/>
                  <a:gd name="T107" fmla="*/ 2257 h 740"/>
                  <a:gd name="T108" fmla="+- 0 7016 6833"/>
                  <a:gd name="T109" fmla="*/ T108 w 740"/>
                  <a:gd name="T110" fmla="+- 0 2213 1619"/>
                  <a:gd name="T111" fmla="*/ 2213 h 740"/>
                  <a:gd name="T112" fmla="+- 0 6961 6833"/>
                  <a:gd name="T113" fmla="*/ T112 w 740"/>
                  <a:gd name="T114" fmla="+- 0 2151 1619"/>
                  <a:gd name="T115" fmla="*/ 2151 h 740"/>
                  <a:gd name="T116" fmla="+- 0 6924 6833"/>
                  <a:gd name="T117" fmla="*/ T116 w 740"/>
                  <a:gd name="T118" fmla="+- 0 2075 1619"/>
                  <a:gd name="T119" fmla="*/ 2075 h 740"/>
                  <a:gd name="T120" fmla="+- 0 6912 6833"/>
                  <a:gd name="T121" fmla="*/ T120 w 740"/>
                  <a:gd name="T122" fmla="+- 0 1987 1619"/>
                  <a:gd name="T123" fmla="*/ 1987 h 740"/>
                  <a:gd name="T124" fmla="+- 0 6914 6833"/>
                  <a:gd name="T125" fmla="*/ T124 w 740"/>
                  <a:gd name="T126" fmla="+- 0 1957 1619"/>
                  <a:gd name="T127" fmla="*/ 1957 h 740"/>
                  <a:gd name="T128" fmla="+- 0 6936 6833"/>
                  <a:gd name="T129" fmla="*/ T128 w 740"/>
                  <a:gd name="T130" fmla="+- 0 1875 1619"/>
                  <a:gd name="T131" fmla="*/ 1875 h 740"/>
                  <a:gd name="T132" fmla="+- 0 6980 6833"/>
                  <a:gd name="T133" fmla="*/ T132 w 740"/>
                  <a:gd name="T134" fmla="+- 0 1803 1619"/>
                  <a:gd name="T135" fmla="*/ 1803 h 740"/>
                  <a:gd name="T136" fmla="+- 0 7042 6833"/>
                  <a:gd name="T137" fmla="*/ T136 w 740"/>
                  <a:gd name="T138" fmla="+- 0 1747 1619"/>
                  <a:gd name="T139" fmla="*/ 1747 h 740"/>
                  <a:gd name="T140" fmla="+- 0 7118 6833"/>
                  <a:gd name="T141" fmla="*/ T140 w 740"/>
                  <a:gd name="T142" fmla="+- 0 1709 1619"/>
                  <a:gd name="T143" fmla="*/ 1709 h 740"/>
                  <a:gd name="T144" fmla="+- 0 7204 6833"/>
                  <a:gd name="T145" fmla="*/ T144 w 740"/>
                  <a:gd name="T146" fmla="+- 0 1697 1619"/>
                  <a:gd name="T147" fmla="*/ 1697 h 740"/>
                  <a:gd name="T148" fmla="+- 0 7326 6833"/>
                  <a:gd name="T149" fmla="*/ T148 w 740"/>
                  <a:gd name="T150" fmla="+- 0 1697 1619"/>
                  <a:gd name="T151" fmla="*/ 1697 h 740"/>
                  <a:gd name="T152" fmla="+- 0 7297 6833"/>
                  <a:gd name="T153" fmla="*/ T152 w 740"/>
                  <a:gd name="T154" fmla="+- 0 1685 1619"/>
                  <a:gd name="T155" fmla="*/ 1685 h 740"/>
                  <a:gd name="T156" fmla="+- 0 7267 6833"/>
                  <a:gd name="T157" fmla="*/ T156 w 740"/>
                  <a:gd name="T158" fmla="+- 0 1677 1619"/>
                  <a:gd name="T159" fmla="*/ 1677 h 740"/>
                  <a:gd name="T160" fmla="+- 0 7236 6833"/>
                  <a:gd name="T161" fmla="*/ T160 w 740"/>
                  <a:gd name="T162" fmla="+- 0 1673 1619"/>
                  <a:gd name="T163" fmla="*/ 1673 h 740"/>
                  <a:gd name="T164" fmla="+- 0 7203 6833"/>
                  <a:gd name="T165" fmla="*/ T164 w 740"/>
                  <a:gd name="T166" fmla="+- 0 1671 1619"/>
                  <a:gd name="T167" fmla="*/ 1671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740" h="740">
                    <a:moveTo>
                      <a:pt x="370" y="52"/>
                    </a:moveTo>
                    <a:lnTo>
                      <a:pt x="306" y="58"/>
                    </a:lnTo>
                    <a:lnTo>
                      <a:pt x="247" y="78"/>
                    </a:lnTo>
                    <a:lnTo>
                      <a:pt x="193" y="106"/>
                    </a:lnTo>
                    <a:lnTo>
                      <a:pt x="146" y="146"/>
                    </a:lnTo>
                    <a:lnTo>
                      <a:pt x="107" y="192"/>
                    </a:lnTo>
                    <a:lnTo>
                      <a:pt x="78" y="246"/>
                    </a:lnTo>
                    <a:lnTo>
                      <a:pt x="59" y="306"/>
                    </a:lnTo>
                    <a:lnTo>
                      <a:pt x="53" y="368"/>
                    </a:lnTo>
                    <a:lnTo>
                      <a:pt x="53" y="372"/>
                    </a:lnTo>
                    <a:lnTo>
                      <a:pt x="54" y="402"/>
                    </a:lnTo>
                    <a:lnTo>
                      <a:pt x="67" y="464"/>
                    </a:lnTo>
                    <a:lnTo>
                      <a:pt x="91" y="522"/>
                    </a:lnTo>
                    <a:lnTo>
                      <a:pt x="124" y="572"/>
                    </a:lnTo>
                    <a:lnTo>
                      <a:pt x="167" y="616"/>
                    </a:lnTo>
                    <a:lnTo>
                      <a:pt x="218" y="650"/>
                    </a:lnTo>
                    <a:lnTo>
                      <a:pt x="275" y="674"/>
                    </a:lnTo>
                    <a:lnTo>
                      <a:pt x="336" y="686"/>
                    </a:lnTo>
                    <a:lnTo>
                      <a:pt x="369" y="688"/>
                    </a:lnTo>
                    <a:lnTo>
                      <a:pt x="401" y="686"/>
                    </a:lnTo>
                    <a:lnTo>
                      <a:pt x="433" y="682"/>
                    </a:lnTo>
                    <a:lnTo>
                      <a:pt x="463" y="674"/>
                    </a:lnTo>
                    <a:lnTo>
                      <a:pt x="492" y="664"/>
                    </a:lnTo>
                    <a:lnTo>
                      <a:pt x="496" y="662"/>
                    </a:lnTo>
                    <a:lnTo>
                      <a:pt x="367" y="662"/>
                    </a:lnTo>
                    <a:lnTo>
                      <a:pt x="338" y="660"/>
                    </a:lnTo>
                    <a:lnTo>
                      <a:pt x="255" y="638"/>
                    </a:lnTo>
                    <a:lnTo>
                      <a:pt x="183" y="594"/>
                    </a:lnTo>
                    <a:lnTo>
                      <a:pt x="128" y="532"/>
                    </a:lnTo>
                    <a:lnTo>
                      <a:pt x="91" y="456"/>
                    </a:lnTo>
                    <a:lnTo>
                      <a:pt x="79" y="368"/>
                    </a:lnTo>
                    <a:lnTo>
                      <a:pt x="81" y="338"/>
                    </a:lnTo>
                    <a:lnTo>
                      <a:pt x="103" y="256"/>
                    </a:lnTo>
                    <a:lnTo>
                      <a:pt x="147" y="184"/>
                    </a:lnTo>
                    <a:lnTo>
                      <a:pt x="209" y="128"/>
                    </a:lnTo>
                    <a:lnTo>
                      <a:pt x="285" y="90"/>
                    </a:lnTo>
                    <a:lnTo>
                      <a:pt x="371" y="78"/>
                    </a:lnTo>
                    <a:lnTo>
                      <a:pt x="493" y="78"/>
                    </a:lnTo>
                    <a:lnTo>
                      <a:pt x="464" y="66"/>
                    </a:lnTo>
                    <a:lnTo>
                      <a:pt x="434" y="58"/>
                    </a:lnTo>
                    <a:lnTo>
                      <a:pt x="403" y="54"/>
                    </a:lnTo>
                    <a:lnTo>
                      <a:pt x="370" y="52"/>
                    </a:lnTo>
                    <a:close/>
                  </a:path>
                </a:pathLst>
              </a:custGeom>
              <a:solidFill>
                <a:srgbClr val="C97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sp>
            <p:nvSpPr>
              <p:cNvPr id="35" name="Freeform 29"/>
              <p:cNvSpPr>
                <a:spLocks/>
              </p:cNvSpPr>
              <p:nvPr/>
            </p:nvSpPr>
            <p:spPr bwMode="auto">
              <a:xfrm>
                <a:off x="6833" y="1619"/>
                <a:ext cx="740" cy="740"/>
              </a:xfrm>
              <a:custGeom>
                <a:avLst/>
                <a:gdLst>
                  <a:gd name="T0" fmla="+- 0 7326 6833"/>
                  <a:gd name="T1" fmla="*/ T0 w 740"/>
                  <a:gd name="T2" fmla="+- 0 1697 1619"/>
                  <a:gd name="T3" fmla="*/ 1697 h 740"/>
                  <a:gd name="T4" fmla="+- 0 7204 6833"/>
                  <a:gd name="T5" fmla="*/ T4 w 740"/>
                  <a:gd name="T6" fmla="+- 0 1697 1619"/>
                  <a:gd name="T7" fmla="*/ 1697 h 740"/>
                  <a:gd name="T8" fmla="+- 0 7234 6833"/>
                  <a:gd name="T9" fmla="*/ T8 w 740"/>
                  <a:gd name="T10" fmla="+- 0 1699 1619"/>
                  <a:gd name="T11" fmla="*/ 1699 h 740"/>
                  <a:gd name="T12" fmla="+- 0 7263 6833"/>
                  <a:gd name="T13" fmla="*/ T12 w 740"/>
                  <a:gd name="T14" fmla="+- 0 1703 1619"/>
                  <a:gd name="T15" fmla="*/ 1703 h 740"/>
                  <a:gd name="T16" fmla="+- 0 7343 6833"/>
                  <a:gd name="T17" fmla="*/ T16 w 740"/>
                  <a:gd name="T18" fmla="+- 0 1733 1619"/>
                  <a:gd name="T19" fmla="*/ 1733 h 740"/>
                  <a:gd name="T20" fmla="+- 0 7409 6833"/>
                  <a:gd name="T21" fmla="*/ T20 w 740"/>
                  <a:gd name="T22" fmla="+- 0 1785 1619"/>
                  <a:gd name="T23" fmla="*/ 1785 h 740"/>
                  <a:gd name="T24" fmla="+- 0 7459 6833"/>
                  <a:gd name="T25" fmla="*/ T24 w 740"/>
                  <a:gd name="T26" fmla="+- 0 1851 1619"/>
                  <a:gd name="T27" fmla="*/ 1851 h 740"/>
                  <a:gd name="T28" fmla="+- 0 7487 6833"/>
                  <a:gd name="T29" fmla="*/ T28 w 740"/>
                  <a:gd name="T30" fmla="+- 0 1933 1619"/>
                  <a:gd name="T31" fmla="*/ 1933 h 740"/>
                  <a:gd name="T32" fmla="+- 0 7493 6833"/>
                  <a:gd name="T33" fmla="*/ T32 w 740"/>
                  <a:gd name="T34" fmla="+- 0 1991 1619"/>
                  <a:gd name="T35" fmla="*/ 1991 h 740"/>
                  <a:gd name="T36" fmla="+- 0 7491 6833"/>
                  <a:gd name="T37" fmla="*/ T36 w 740"/>
                  <a:gd name="T38" fmla="+- 0 2021 1619"/>
                  <a:gd name="T39" fmla="*/ 2021 h 740"/>
                  <a:gd name="T40" fmla="+- 0 7469 6833"/>
                  <a:gd name="T41" fmla="*/ T40 w 740"/>
                  <a:gd name="T42" fmla="+- 0 2105 1619"/>
                  <a:gd name="T43" fmla="*/ 2105 h 740"/>
                  <a:gd name="T44" fmla="+- 0 7425 6833"/>
                  <a:gd name="T45" fmla="*/ T44 w 740"/>
                  <a:gd name="T46" fmla="+- 0 2177 1619"/>
                  <a:gd name="T47" fmla="*/ 2177 h 740"/>
                  <a:gd name="T48" fmla="+- 0 7363 6833"/>
                  <a:gd name="T49" fmla="*/ T48 w 740"/>
                  <a:gd name="T50" fmla="+- 0 2233 1619"/>
                  <a:gd name="T51" fmla="*/ 2233 h 740"/>
                  <a:gd name="T52" fmla="+- 0 7287 6833"/>
                  <a:gd name="T53" fmla="*/ T52 w 740"/>
                  <a:gd name="T54" fmla="+- 0 2269 1619"/>
                  <a:gd name="T55" fmla="*/ 2269 h 740"/>
                  <a:gd name="T56" fmla="+- 0 7200 6833"/>
                  <a:gd name="T57" fmla="*/ T56 w 740"/>
                  <a:gd name="T58" fmla="+- 0 2281 1619"/>
                  <a:gd name="T59" fmla="*/ 2281 h 740"/>
                  <a:gd name="T60" fmla="+- 0 7329 6833"/>
                  <a:gd name="T61" fmla="*/ T60 w 740"/>
                  <a:gd name="T62" fmla="+- 0 2281 1619"/>
                  <a:gd name="T63" fmla="*/ 2281 h 740"/>
                  <a:gd name="T64" fmla="+- 0 7403 6833"/>
                  <a:gd name="T65" fmla="*/ T64 w 740"/>
                  <a:gd name="T66" fmla="+- 0 2235 1619"/>
                  <a:gd name="T67" fmla="*/ 2235 h 740"/>
                  <a:gd name="T68" fmla="+- 0 7446 6833"/>
                  <a:gd name="T69" fmla="*/ T68 w 740"/>
                  <a:gd name="T70" fmla="+- 0 2193 1619"/>
                  <a:gd name="T71" fmla="*/ 2193 h 740"/>
                  <a:gd name="T72" fmla="+- 0 7481 6833"/>
                  <a:gd name="T73" fmla="*/ T72 w 740"/>
                  <a:gd name="T74" fmla="+- 0 2141 1619"/>
                  <a:gd name="T75" fmla="*/ 2141 h 740"/>
                  <a:gd name="T76" fmla="+- 0 7505 6833"/>
                  <a:gd name="T77" fmla="*/ T76 w 740"/>
                  <a:gd name="T78" fmla="+- 0 2085 1619"/>
                  <a:gd name="T79" fmla="*/ 2085 h 740"/>
                  <a:gd name="T80" fmla="+- 0 7518 6833"/>
                  <a:gd name="T81" fmla="*/ T80 w 740"/>
                  <a:gd name="T82" fmla="+- 0 2023 1619"/>
                  <a:gd name="T83" fmla="*/ 2023 h 740"/>
                  <a:gd name="T84" fmla="+- 0 7519 6833"/>
                  <a:gd name="T85" fmla="*/ T84 w 740"/>
                  <a:gd name="T86" fmla="+- 0 1987 1619"/>
                  <a:gd name="T87" fmla="*/ 1987 h 740"/>
                  <a:gd name="T88" fmla="+- 0 7518 6833"/>
                  <a:gd name="T89" fmla="*/ T88 w 740"/>
                  <a:gd name="T90" fmla="+- 0 1957 1619"/>
                  <a:gd name="T91" fmla="*/ 1957 h 740"/>
                  <a:gd name="T92" fmla="+- 0 7505 6833"/>
                  <a:gd name="T93" fmla="*/ T92 w 740"/>
                  <a:gd name="T94" fmla="+- 0 1895 1619"/>
                  <a:gd name="T95" fmla="*/ 1895 h 740"/>
                  <a:gd name="T96" fmla="+- 0 7481 6833"/>
                  <a:gd name="T97" fmla="*/ T96 w 740"/>
                  <a:gd name="T98" fmla="+- 0 1839 1619"/>
                  <a:gd name="T99" fmla="*/ 1839 h 740"/>
                  <a:gd name="T100" fmla="+- 0 7447 6833"/>
                  <a:gd name="T101" fmla="*/ T100 w 740"/>
                  <a:gd name="T102" fmla="+- 0 1787 1619"/>
                  <a:gd name="T103" fmla="*/ 1787 h 740"/>
                  <a:gd name="T104" fmla="+- 0 7404 6833"/>
                  <a:gd name="T105" fmla="*/ T104 w 740"/>
                  <a:gd name="T106" fmla="+- 0 1745 1619"/>
                  <a:gd name="T107" fmla="*/ 1745 h 740"/>
                  <a:gd name="T108" fmla="+- 0 7354 6833"/>
                  <a:gd name="T109" fmla="*/ T108 w 740"/>
                  <a:gd name="T110" fmla="+- 0 1709 1619"/>
                  <a:gd name="T111" fmla="*/ 1709 h 740"/>
                  <a:gd name="T112" fmla="+- 0 7326 6833"/>
                  <a:gd name="T113" fmla="*/ T112 w 740"/>
                  <a:gd name="T114" fmla="+- 0 1697 1619"/>
                  <a:gd name="T115" fmla="*/ 1697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40" h="740">
                    <a:moveTo>
                      <a:pt x="493" y="78"/>
                    </a:moveTo>
                    <a:lnTo>
                      <a:pt x="371" y="78"/>
                    </a:lnTo>
                    <a:lnTo>
                      <a:pt x="401" y="80"/>
                    </a:lnTo>
                    <a:lnTo>
                      <a:pt x="430" y="84"/>
                    </a:lnTo>
                    <a:lnTo>
                      <a:pt x="510" y="114"/>
                    </a:lnTo>
                    <a:lnTo>
                      <a:pt x="576" y="166"/>
                    </a:lnTo>
                    <a:lnTo>
                      <a:pt x="626" y="232"/>
                    </a:lnTo>
                    <a:lnTo>
                      <a:pt x="654" y="314"/>
                    </a:lnTo>
                    <a:lnTo>
                      <a:pt x="660" y="372"/>
                    </a:lnTo>
                    <a:lnTo>
                      <a:pt x="658" y="402"/>
                    </a:lnTo>
                    <a:lnTo>
                      <a:pt x="636" y="486"/>
                    </a:lnTo>
                    <a:lnTo>
                      <a:pt x="592" y="558"/>
                    </a:lnTo>
                    <a:lnTo>
                      <a:pt x="530" y="614"/>
                    </a:lnTo>
                    <a:lnTo>
                      <a:pt x="454" y="650"/>
                    </a:lnTo>
                    <a:lnTo>
                      <a:pt x="367" y="662"/>
                    </a:lnTo>
                    <a:lnTo>
                      <a:pt x="496" y="662"/>
                    </a:lnTo>
                    <a:lnTo>
                      <a:pt x="570" y="616"/>
                    </a:lnTo>
                    <a:lnTo>
                      <a:pt x="613" y="574"/>
                    </a:lnTo>
                    <a:lnTo>
                      <a:pt x="648" y="522"/>
                    </a:lnTo>
                    <a:lnTo>
                      <a:pt x="672" y="466"/>
                    </a:lnTo>
                    <a:lnTo>
                      <a:pt x="685" y="404"/>
                    </a:lnTo>
                    <a:lnTo>
                      <a:pt x="686" y="368"/>
                    </a:lnTo>
                    <a:lnTo>
                      <a:pt x="685" y="338"/>
                    </a:lnTo>
                    <a:lnTo>
                      <a:pt x="672" y="276"/>
                    </a:lnTo>
                    <a:lnTo>
                      <a:pt x="648" y="220"/>
                    </a:lnTo>
                    <a:lnTo>
                      <a:pt x="614" y="168"/>
                    </a:lnTo>
                    <a:lnTo>
                      <a:pt x="571" y="126"/>
                    </a:lnTo>
                    <a:lnTo>
                      <a:pt x="521" y="90"/>
                    </a:lnTo>
                    <a:lnTo>
                      <a:pt x="493" y="78"/>
                    </a:lnTo>
                    <a:close/>
                  </a:path>
                </a:pathLst>
              </a:custGeom>
              <a:solidFill>
                <a:srgbClr val="C97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8" name="Group 30"/>
            <p:cNvGrpSpPr>
              <a:grpSpLocks/>
            </p:cNvGrpSpPr>
            <p:nvPr/>
          </p:nvGrpSpPr>
          <p:grpSpPr bwMode="auto">
            <a:xfrm>
              <a:off x="7201" y="4561"/>
              <a:ext cx="5880" cy="4200"/>
              <a:chOff x="7201" y="4561"/>
              <a:chExt cx="5880" cy="4200"/>
            </a:xfrm>
          </p:grpSpPr>
          <p:sp>
            <p:nvSpPr>
              <p:cNvPr id="31" name="Freeform 31"/>
              <p:cNvSpPr>
                <a:spLocks/>
              </p:cNvSpPr>
              <p:nvPr/>
            </p:nvSpPr>
            <p:spPr bwMode="auto">
              <a:xfrm>
                <a:off x="7201" y="4561"/>
                <a:ext cx="5880" cy="4200"/>
              </a:xfrm>
              <a:custGeom>
                <a:avLst/>
                <a:gdLst>
                  <a:gd name="T0" fmla="+- 0 9900 7201"/>
                  <a:gd name="T1" fmla="*/ T0 w 5880"/>
                  <a:gd name="T2" fmla="+- 0 4568 4561"/>
                  <a:gd name="T3" fmla="*/ 4568 h 4200"/>
                  <a:gd name="T4" fmla="+- 0 9435 7201"/>
                  <a:gd name="T5" fmla="*/ T4 w 5880"/>
                  <a:gd name="T6" fmla="+- 0 4622 4561"/>
                  <a:gd name="T7" fmla="*/ 4622 h 4200"/>
                  <a:gd name="T8" fmla="+- 0 8997 7201"/>
                  <a:gd name="T9" fmla="*/ T8 w 5880"/>
                  <a:gd name="T10" fmla="+- 0 4726 4561"/>
                  <a:gd name="T11" fmla="*/ 4726 h 4200"/>
                  <a:gd name="T12" fmla="+- 0 8592 7201"/>
                  <a:gd name="T13" fmla="*/ T12 w 5880"/>
                  <a:gd name="T14" fmla="+- 0 4876 4561"/>
                  <a:gd name="T15" fmla="*/ 4876 h 4200"/>
                  <a:gd name="T16" fmla="+- 0 8228 7201"/>
                  <a:gd name="T17" fmla="*/ T16 w 5880"/>
                  <a:gd name="T18" fmla="+- 0 5067 4561"/>
                  <a:gd name="T19" fmla="*/ 5067 h 4200"/>
                  <a:gd name="T20" fmla="+- 0 7909 7201"/>
                  <a:gd name="T21" fmla="*/ T20 w 5880"/>
                  <a:gd name="T22" fmla="+- 0 5295 4561"/>
                  <a:gd name="T23" fmla="*/ 5295 h 4200"/>
                  <a:gd name="T24" fmla="+- 0 7642 7201"/>
                  <a:gd name="T25" fmla="*/ T24 w 5880"/>
                  <a:gd name="T26" fmla="+- 0 5555 4561"/>
                  <a:gd name="T27" fmla="*/ 5555 h 4200"/>
                  <a:gd name="T28" fmla="+- 0 7432 7201"/>
                  <a:gd name="T29" fmla="*/ T28 w 5880"/>
                  <a:gd name="T30" fmla="+- 0 5844 4561"/>
                  <a:gd name="T31" fmla="*/ 5844 h 4200"/>
                  <a:gd name="T32" fmla="+- 0 7287 7201"/>
                  <a:gd name="T33" fmla="*/ T32 w 5880"/>
                  <a:gd name="T34" fmla="+- 0 6157 4561"/>
                  <a:gd name="T35" fmla="*/ 6157 h 4200"/>
                  <a:gd name="T36" fmla="+- 0 7211 7201"/>
                  <a:gd name="T37" fmla="*/ T36 w 5880"/>
                  <a:gd name="T38" fmla="+- 0 6489 4561"/>
                  <a:gd name="T39" fmla="*/ 6489 h 4200"/>
                  <a:gd name="T40" fmla="+- 0 7211 7201"/>
                  <a:gd name="T41" fmla="*/ T40 w 5880"/>
                  <a:gd name="T42" fmla="+- 0 6833 4561"/>
                  <a:gd name="T43" fmla="*/ 6833 h 4200"/>
                  <a:gd name="T44" fmla="+- 0 7287 7201"/>
                  <a:gd name="T45" fmla="*/ T44 w 5880"/>
                  <a:gd name="T46" fmla="+- 0 7166 4561"/>
                  <a:gd name="T47" fmla="*/ 7166 h 4200"/>
                  <a:gd name="T48" fmla="+- 0 7432 7201"/>
                  <a:gd name="T49" fmla="*/ T48 w 5880"/>
                  <a:gd name="T50" fmla="+- 0 7479 4561"/>
                  <a:gd name="T51" fmla="*/ 7479 h 4200"/>
                  <a:gd name="T52" fmla="+- 0 7642 7201"/>
                  <a:gd name="T53" fmla="*/ T52 w 5880"/>
                  <a:gd name="T54" fmla="+- 0 7767 4561"/>
                  <a:gd name="T55" fmla="*/ 7767 h 4200"/>
                  <a:gd name="T56" fmla="+- 0 7909 7201"/>
                  <a:gd name="T57" fmla="*/ T56 w 5880"/>
                  <a:gd name="T58" fmla="+- 0 8028 4561"/>
                  <a:gd name="T59" fmla="*/ 8028 h 4200"/>
                  <a:gd name="T60" fmla="+- 0 8228 7201"/>
                  <a:gd name="T61" fmla="*/ T60 w 5880"/>
                  <a:gd name="T62" fmla="+- 0 8256 4561"/>
                  <a:gd name="T63" fmla="*/ 8256 h 4200"/>
                  <a:gd name="T64" fmla="+- 0 8592 7201"/>
                  <a:gd name="T65" fmla="*/ T64 w 5880"/>
                  <a:gd name="T66" fmla="+- 0 8447 4561"/>
                  <a:gd name="T67" fmla="*/ 8447 h 4200"/>
                  <a:gd name="T68" fmla="+- 0 8997 7201"/>
                  <a:gd name="T69" fmla="*/ T68 w 5880"/>
                  <a:gd name="T70" fmla="+- 0 8596 4561"/>
                  <a:gd name="T71" fmla="*/ 8596 h 4200"/>
                  <a:gd name="T72" fmla="+- 0 9435 7201"/>
                  <a:gd name="T73" fmla="*/ T72 w 5880"/>
                  <a:gd name="T74" fmla="+- 0 8700 4561"/>
                  <a:gd name="T75" fmla="*/ 8700 h 4200"/>
                  <a:gd name="T76" fmla="+- 0 9900 7201"/>
                  <a:gd name="T77" fmla="*/ T76 w 5880"/>
                  <a:gd name="T78" fmla="+- 0 8754 4561"/>
                  <a:gd name="T79" fmla="*/ 8754 h 4200"/>
                  <a:gd name="T80" fmla="+- 0 10382 7201"/>
                  <a:gd name="T81" fmla="*/ T80 w 5880"/>
                  <a:gd name="T82" fmla="+- 0 8754 4561"/>
                  <a:gd name="T83" fmla="*/ 8754 h 4200"/>
                  <a:gd name="T84" fmla="+- 0 10848 7201"/>
                  <a:gd name="T85" fmla="*/ T84 w 5880"/>
                  <a:gd name="T86" fmla="+- 0 8700 4561"/>
                  <a:gd name="T87" fmla="*/ 8700 h 4200"/>
                  <a:gd name="T88" fmla="+- 0 11286 7201"/>
                  <a:gd name="T89" fmla="*/ T88 w 5880"/>
                  <a:gd name="T90" fmla="+- 0 8596 4561"/>
                  <a:gd name="T91" fmla="*/ 8596 h 4200"/>
                  <a:gd name="T92" fmla="+- 0 11690 7201"/>
                  <a:gd name="T93" fmla="*/ T92 w 5880"/>
                  <a:gd name="T94" fmla="+- 0 8447 4561"/>
                  <a:gd name="T95" fmla="*/ 8447 h 4200"/>
                  <a:gd name="T96" fmla="+- 0 12055 7201"/>
                  <a:gd name="T97" fmla="*/ T96 w 5880"/>
                  <a:gd name="T98" fmla="+- 0 8256 4561"/>
                  <a:gd name="T99" fmla="*/ 8256 h 4200"/>
                  <a:gd name="T100" fmla="+- 0 12374 7201"/>
                  <a:gd name="T101" fmla="*/ T100 w 5880"/>
                  <a:gd name="T102" fmla="+- 0 8028 4561"/>
                  <a:gd name="T103" fmla="*/ 8028 h 4200"/>
                  <a:gd name="T104" fmla="+- 0 12641 7201"/>
                  <a:gd name="T105" fmla="*/ T104 w 5880"/>
                  <a:gd name="T106" fmla="+- 0 7767 4561"/>
                  <a:gd name="T107" fmla="*/ 7767 h 4200"/>
                  <a:gd name="T108" fmla="+- 0 12850 7201"/>
                  <a:gd name="T109" fmla="*/ T108 w 5880"/>
                  <a:gd name="T110" fmla="+- 0 7479 4561"/>
                  <a:gd name="T111" fmla="*/ 7479 h 4200"/>
                  <a:gd name="T112" fmla="+- 0 12996 7201"/>
                  <a:gd name="T113" fmla="*/ T112 w 5880"/>
                  <a:gd name="T114" fmla="+- 0 7166 4561"/>
                  <a:gd name="T115" fmla="*/ 7166 h 4200"/>
                  <a:gd name="T116" fmla="+- 0 13071 7201"/>
                  <a:gd name="T117" fmla="*/ T116 w 5880"/>
                  <a:gd name="T118" fmla="+- 0 6833 4561"/>
                  <a:gd name="T119" fmla="*/ 6833 h 4200"/>
                  <a:gd name="T120" fmla="+- 0 13071 7201"/>
                  <a:gd name="T121" fmla="*/ T120 w 5880"/>
                  <a:gd name="T122" fmla="+- 0 6489 4561"/>
                  <a:gd name="T123" fmla="*/ 6489 h 4200"/>
                  <a:gd name="T124" fmla="+- 0 12996 7201"/>
                  <a:gd name="T125" fmla="*/ T124 w 5880"/>
                  <a:gd name="T126" fmla="+- 0 6157 4561"/>
                  <a:gd name="T127" fmla="*/ 6157 h 4200"/>
                  <a:gd name="T128" fmla="+- 0 12850 7201"/>
                  <a:gd name="T129" fmla="*/ T128 w 5880"/>
                  <a:gd name="T130" fmla="+- 0 5844 4561"/>
                  <a:gd name="T131" fmla="*/ 5844 h 4200"/>
                  <a:gd name="T132" fmla="+- 0 12641 7201"/>
                  <a:gd name="T133" fmla="*/ T132 w 5880"/>
                  <a:gd name="T134" fmla="+- 0 5555 4561"/>
                  <a:gd name="T135" fmla="*/ 5555 h 4200"/>
                  <a:gd name="T136" fmla="+- 0 12374 7201"/>
                  <a:gd name="T137" fmla="*/ T136 w 5880"/>
                  <a:gd name="T138" fmla="+- 0 5295 4561"/>
                  <a:gd name="T139" fmla="*/ 5295 h 4200"/>
                  <a:gd name="T140" fmla="+- 0 12055 7201"/>
                  <a:gd name="T141" fmla="*/ T140 w 5880"/>
                  <a:gd name="T142" fmla="+- 0 5067 4561"/>
                  <a:gd name="T143" fmla="*/ 5067 h 4200"/>
                  <a:gd name="T144" fmla="+- 0 11690 7201"/>
                  <a:gd name="T145" fmla="*/ T144 w 5880"/>
                  <a:gd name="T146" fmla="+- 0 4876 4561"/>
                  <a:gd name="T147" fmla="*/ 4876 h 4200"/>
                  <a:gd name="T148" fmla="+- 0 11286 7201"/>
                  <a:gd name="T149" fmla="*/ T148 w 5880"/>
                  <a:gd name="T150" fmla="+- 0 4726 4561"/>
                  <a:gd name="T151" fmla="*/ 4726 h 4200"/>
                  <a:gd name="T152" fmla="+- 0 10848 7201"/>
                  <a:gd name="T153" fmla="*/ T152 w 5880"/>
                  <a:gd name="T154" fmla="+- 0 4622 4561"/>
                  <a:gd name="T155" fmla="*/ 4622 h 4200"/>
                  <a:gd name="T156" fmla="+- 0 10382 7201"/>
                  <a:gd name="T157" fmla="*/ T156 w 5880"/>
                  <a:gd name="T158" fmla="+- 0 4568 4561"/>
                  <a:gd name="T159" fmla="*/ 4568 h 4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80" h="4200">
                    <a:moveTo>
                      <a:pt x="2940" y="0"/>
                    </a:moveTo>
                    <a:lnTo>
                      <a:pt x="2699" y="7"/>
                    </a:lnTo>
                    <a:lnTo>
                      <a:pt x="2463" y="28"/>
                    </a:lnTo>
                    <a:lnTo>
                      <a:pt x="2234" y="61"/>
                    </a:lnTo>
                    <a:lnTo>
                      <a:pt x="2011" y="107"/>
                    </a:lnTo>
                    <a:lnTo>
                      <a:pt x="1796" y="165"/>
                    </a:lnTo>
                    <a:lnTo>
                      <a:pt x="1589" y="235"/>
                    </a:lnTo>
                    <a:lnTo>
                      <a:pt x="1391" y="315"/>
                    </a:lnTo>
                    <a:lnTo>
                      <a:pt x="1204" y="405"/>
                    </a:lnTo>
                    <a:lnTo>
                      <a:pt x="1027" y="506"/>
                    </a:lnTo>
                    <a:lnTo>
                      <a:pt x="861" y="615"/>
                    </a:lnTo>
                    <a:lnTo>
                      <a:pt x="708" y="734"/>
                    </a:lnTo>
                    <a:lnTo>
                      <a:pt x="567" y="860"/>
                    </a:lnTo>
                    <a:lnTo>
                      <a:pt x="441" y="994"/>
                    </a:lnTo>
                    <a:lnTo>
                      <a:pt x="328" y="1135"/>
                    </a:lnTo>
                    <a:lnTo>
                      <a:pt x="231" y="1283"/>
                    </a:lnTo>
                    <a:lnTo>
                      <a:pt x="150" y="1436"/>
                    </a:lnTo>
                    <a:lnTo>
                      <a:pt x="86" y="1596"/>
                    </a:lnTo>
                    <a:lnTo>
                      <a:pt x="39" y="1760"/>
                    </a:lnTo>
                    <a:lnTo>
                      <a:pt x="10" y="1928"/>
                    </a:lnTo>
                    <a:lnTo>
                      <a:pt x="0" y="2100"/>
                    </a:lnTo>
                    <a:lnTo>
                      <a:pt x="10" y="2272"/>
                    </a:lnTo>
                    <a:lnTo>
                      <a:pt x="39" y="2441"/>
                    </a:lnTo>
                    <a:lnTo>
                      <a:pt x="86" y="2605"/>
                    </a:lnTo>
                    <a:lnTo>
                      <a:pt x="150" y="2764"/>
                    </a:lnTo>
                    <a:lnTo>
                      <a:pt x="231" y="2918"/>
                    </a:lnTo>
                    <a:lnTo>
                      <a:pt x="328" y="3065"/>
                    </a:lnTo>
                    <a:lnTo>
                      <a:pt x="441" y="3206"/>
                    </a:lnTo>
                    <a:lnTo>
                      <a:pt x="567" y="3340"/>
                    </a:lnTo>
                    <a:lnTo>
                      <a:pt x="708" y="3467"/>
                    </a:lnTo>
                    <a:lnTo>
                      <a:pt x="861" y="3585"/>
                    </a:lnTo>
                    <a:lnTo>
                      <a:pt x="1027" y="3695"/>
                    </a:lnTo>
                    <a:lnTo>
                      <a:pt x="1204" y="3795"/>
                    </a:lnTo>
                    <a:lnTo>
                      <a:pt x="1391" y="3886"/>
                    </a:lnTo>
                    <a:lnTo>
                      <a:pt x="1589" y="3966"/>
                    </a:lnTo>
                    <a:lnTo>
                      <a:pt x="1796" y="4035"/>
                    </a:lnTo>
                    <a:lnTo>
                      <a:pt x="2011" y="4093"/>
                    </a:lnTo>
                    <a:lnTo>
                      <a:pt x="2234" y="4139"/>
                    </a:lnTo>
                    <a:lnTo>
                      <a:pt x="2463" y="4173"/>
                    </a:lnTo>
                    <a:lnTo>
                      <a:pt x="2699" y="4193"/>
                    </a:lnTo>
                    <a:lnTo>
                      <a:pt x="2940" y="4200"/>
                    </a:lnTo>
                    <a:lnTo>
                      <a:pt x="3181" y="4193"/>
                    </a:lnTo>
                    <a:lnTo>
                      <a:pt x="3417" y="4173"/>
                    </a:lnTo>
                    <a:lnTo>
                      <a:pt x="3647" y="4139"/>
                    </a:lnTo>
                    <a:lnTo>
                      <a:pt x="3869" y="4093"/>
                    </a:lnTo>
                    <a:lnTo>
                      <a:pt x="4085" y="4035"/>
                    </a:lnTo>
                    <a:lnTo>
                      <a:pt x="4291" y="3966"/>
                    </a:lnTo>
                    <a:lnTo>
                      <a:pt x="4489" y="3886"/>
                    </a:lnTo>
                    <a:lnTo>
                      <a:pt x="4677" y="3795"/>
                    </a:lnTo>
                    <a:lnTo>
                      <a:pt x="4854" y="3695"/>
                    </a:lnTo>
                    <a:lnTo>
                      <a:pt x="5019" y="3585"/>
                    </a:lnTo>
                    <a:lnTo>
                      <a:pt x="5173" y="3467"/>
                    </a:lnTo>
                    <a:lnTo>
                      <a:pt x="5313" y="3340"/>
                    </a:lnTo>
                    <a:lnTo>
                      <a:pt x="5440" y="3206"/>
                    </a:lnTo>
                    <a:lnTo>
                      <a:pt x="5552" y="3065"/>
                    </a:lnTo>
                    <a:lnTo>
                      <a:pt x="5649" y="2918"/>
                    </a:lnTo>
                    <a:lnTo>
                      <a:pt x="5730" y="2764"/>
                    </a:lnTo>
                    <a:lnTo>
                      <a:pt x="5795" y="2605"/>
                    </a:lnTo>
                    <a:lnTo>
                      <a:pt x="5842" y="2441"/>
                    </a:lnTo>
                    <a:lnTo>
                      <a:pt x="5870" y="2272"/>
                    </a:lnTo>
                    <a:lnTo>
                      <a:pt x="5880" y="2100"/>
                    </a:lnTo>
                    <a:lnTo>
                      <a:pt x="5870" y="1928"/>
                    </a:lnTo>
                    <a:lnTo>
                      <a:pt x="5842" y="1760"/>
                    </a:lnTo>
                    <a:lnTo>
                      <a:pt x="5795" y="1596"/>
                    </a:lnTo>
                    <a:lnTo>
                      <a:pt x="5730" y="1436"/>
                    </a:lnTo>
                    <a:lnTo>
                      <a:pt x="5649" y="1283"/>
                    </a:lnTo>
                    <a:lnTo>
                      <a:pt x="5552" y="1135"/>
                    </a:lnTo>
                    <a:lnTo>
                      <a:pt x="5440" y="994"/>
                    </a:lnTo>
                    <a:lnTo>
                      <a:pt x="5313" y="860"/>
                    </a:lnTo>
                    <a:lnTo>
                      <a:pt x="5173" y="734"/>
                    </a:lnTo>
                    <a:lnTo>
                      <a:pt x="5019" y="615"/>
                    </a:lnTo>
                    <a:lnTo>
                      <a:pt x="4854" y="506"/>
                    </a:lnTo>
                    <a:lnTo>
                      <a:pt x="4677" y="405"/>
                    </a:lnTo>
                    <a:lnTo>
                      <a:pt x="4489" y="315"/>
                    </a:lnTo>
                    <a:lnTo>
                      <a:pt x="4291" y="235"/>
                    </a:lnTo>
                    <a:lnTo>
                      <a:pt x="4085" y="165"/>
                    </a:lnTo>
                    <a:lnTo>
                      <a:pt x="3869" y="107"/>
                    </a:lnTo>
                    <a:lnTo>
                      <a:pt x="3647" y="61"/>
                    </a:lnTo>
                    <a:lnTo>
                      <a:pt x="3417" y="28"/>
                    </a:lnTo>
                    <a:lnTo>
                      <a:pt x="3181" y="7"/>
                    </a:lnTo>
                    <a:lnTo>
                      <a:pt x="2940" y="0"/>
                    </a:lnTo>
                    <a:close/>
                  </a:path>
                </a:pathLst>
              </a:custGeom>
              <a:solidFill>
                <a:srgbClr val="C6E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19" name="Group 32"/>
            <p:cNvGrpSpPr>
              <a:grpSpLocks/>
            </p:cNvGrpSpPr>
            <p:nvPr/>
          </p:nvGrpSpPr>
          <p:grpSpPr bwMode="auto">
            <a:xfrm>
              <a:off x="7201" y="4561"/>
              <a:ext cx="5880" cy="4200"/>
              <a:chOff x="7201" y="4561"/>
              <a:chExt cx="5880" cy="4200"/>
            </a:xfrm>
          </p:grpSpPr>
          <p:sp>
            <p:nvSpPr>
              <p:cNvPr id="30" name="Freeform 33"/>
              <p:cNvSpPr>
                <a:spLocks/>
              </p:cNvSpPr>
              <p:nvPr/>
            </p:nvSpPr>
            <p:spPr bwMode="auto">
              <a:xfrm>
                <a:off x="7201" y="4561"/>
                <a:ext cx="5880" cy="4200"/>
              </a:xfrm>
              <a:custGeom>
                <a:avLst/>
                <a:gdLst>
                  <a:gd name="T0" fmla="+- 0 7211 7201"/>
                  <a:gd name="T1" fmla="*/ T0 w 5880"/>
                  <a:gd name="T2" fmla="+- 0 6489 4561"/>
                  <a:gd name="T3" fmla="*/ 6489 h 4200"/>
                  <a:gd name="T4" fmla="+- 0 7287 7201"/>
                  <a:gd name="T5" fmla="*/ T4 w 5880"/>
                  <a:gd name="T6" fmla="+- 0 6157 4561"/>
                  <a:gd name="T7" fmla="*/ 6157 h 4200"/>
                  <a:gd name="T8" fmla="+- 0 7432 7201"/>
                  <a:gd name="T9" fmla="*/ T8 w 5880"/>
                  <a:gd name="T10" fmla="+- 0 5844 4561"/>
                  <a:gd name="T11" fmla="*/ 5844 h 4200"/>
                  <a:gd name="T12" fmla="+- 0 7642 7201"/>
                  <a:gd name="T13" fmla="*/ T12 w 5880"/>
                  <a:gd name="T14" fmla="+- 0 5555 4561"/>
                  <a:gd name="T15" fmla="*/ 5555 h 4200"/>
                  <a:gd name="T16" fmla="+- 0 7909 7201"/>
                  <a:gd name="T17" fmla="*/ T16 w 5880"/>
                  <a:gd name="T18" fmla="+- 0 5295 4561"/>
                  <a:gd name="T19" fmla="*/ 5295 h 4200"/>
                  <a:gd name="T20" fmla="+- 0 8228 7201"/>
                  <a:gd name="T21" fmla="*/ T20 w 5880"/>
                  <a:gd name="T22" fmla="+- 0 5067 4561"/>
                  <a:gd name="T23" fmla="*/ 5067 h 4200"/>
                  <a:gd name="T24" fmla="+- 0 8592 7201"/>
                  <a:gd name="T25" fmla="*/ T24 w 5880"/>
                  <a:gd name="T26" fmla="+- 0 4876 4561"/>
                  <a:gd name="T27" fmla="*/ 4876 h 4200"/>
                  <a:gd name="T28" fmla="+- 0 8997 7201"/>
                  <a:gd name="T29" fmla="*/ T28 w 5880"/>
                  <a:gd name="T30" fmla="+- 0 4726 4561"/>
                  <a:gd name="T31" fmla="*/ 4726 h 4200"/>
                  <a:gd name="T32" fmla="+- 0 9435 7201"/>
                  <a:gd name="T33" fmla="*/ T32 w 5880"/>
                  <a:gd name="T34" fmla="+- 0 4622 4561"/>
                  <a:gd name="T35" fmla="*/ 4622 h 4200"/>
                  <a:gd name="T36" fmla="+- 0 9900 7201"/>
                  <a:gd name="T37" fmla="*/ T36 w 5880"/>
                  <a:gd name="T38" fmla="+- 0 4568 4561"/>
                  <a:gd name="T39" fmla="*/ 4568 h 4200"/>
                  <a:gd name="T40" fmla="+- 0 10382 7201"/>
                  <a:gd name="T41" fmla="*/ T40 w 5880"/>
                  <a:gd name="T42" fmla="+- 0 4568 4561"/>
                  <a:gd name="T43" fmla="*/ 4568 h 4200"/>
                  <a:gd name="T44" fmla="+- 0 10848 7201"/>
                  <a:gd name="T45" fmla="*/ T44 w 5880"/>
                  <a:gd name="T46" fmla="+- 0 4622 4561"/>
                  <a:gd name="T47" fmla="*/ 4622 h 4200"/>
                  <a:gd name="T48" fmla="+- 0 11286 7201"/>
                  <a:gd name="T49" fmla="*/ T48 w 5880"/>
                  <a:gd name="T50" fmla="+- 0 4726 4561"/>
                  <a:gd name="T51" fmla="*/ 4726 h 4200"/>
                  <a:gd name="T52" fmla="+- 0 11690 7201"/>
                  <a:gd name="T53" fmla="*/ T52 w 5880"/>
                  <a:gd name="T54" fmla="+- 0 4876 4561"/>
                  <a:gd name="T55" fmla="*/ 4876 h 4200"/>
                  <a:gd name="T56" fmla="+- 0 12055 7201"/>
                  <a:gd name="T57" fmla="*/ T56 w 5880"/>
                  <a:gd name="T58" fmla="+- 0 5067 4561"/>
                  <a:gd name="T59" fmla="*/ 5067 h 4200"/>
                  <a:gd name="T60" fmla="+- 0 12374 7201"/>
                  <a:gd name="T61" fmla="*/ T60 w 5880"/>
                  <a:gd name="T62" fmla="+- 0 5295 4561"/>
                  <a:gd name="T63" fmla="*/ 5295 h 4200"/>
                  <a:gd name="T64" fmla="+- 0 12641 7201"/>
                  <a:gd name="T65" fmla="*/ T64 w 5880"/>
                  <a:gd name="T66" fmla="+- 0 5555 4561"/>
                  <a:gd name="T67" fmla="*/ 5555 h 4200"/>
                  <a:gd name="T68" fmla="+- 0 12850 7201"/>
                  <a:gd name="T69" fmla="*/ T68 w 5880"/>
                  <a:gd name="T70" fmla="+- 0 5844 4561"/>
                  <a:gd name="T71" fmla="*/ 5844 h 4200"/>
                  <a:gd name="T72" fmla="+- 0 12996 7201"/>
                  <a:gd name="T73" fmla="*/ T72 w 5880"/>
                  <a:gd name="T74" fmla="+- 0 6157 4561"/>
                  <a:gd name="T75" fmla="*/ 6157 h 4200"/>
                  <a:gd name="T76" fmla="+- 0 13071 7201"/>
                  <a:gd name="T77" fmla="*/ T76 w 5880"/>
                  <a:gd name="T78" fmla="+- 0 6489 4561"/>
                  <a:gd name="T79" fmla="*/ 6489 h 4200"/>
                  <a:gd name="T80" fmla="+- 0 13071 7201"/>
                  <a:gd name="T81" fmla="*/ T80 w 5880"/>
                  <a:gd name="T82" fmla="+- 0 6833 4561"/>
                  <a:gd name="T83" fmla="*/ 6833 h 4200"/>
                  <a:gd name="T84" fmla="+- 0 12996 7201"/>
                  <a:gd name="T85" fmla="*/ T84 w 5880"/>
                  <a:gd name="T86" fmla="+- 0 7166 4561"/>
                  <a:gd name="T87" fmla="*/ 7166 h 4200"/>
                  <a:gd name="T88" fmla="+- 0 12850 7201"/>
                  <a:gd name="T89" fmla="*/ T88 w 5880"/>
                  <a:gd name="T90" fmla="+- 0 7479 4561"/>
                  <a:gd name="T91" fmla="*/ 7479 h 4200"/>
                  <a:gd name="T92" fmla="+- 0 12641 7201"/>
                  <a:gd name="T93" fmla="*/ T92 w 5880"/>
                  <a:gd name="T94" fmla="+- 0 7767 4561"/>
                  <a:gd name="T95" fmla="*/ 7767 h 4200"/>
                  <a:gd name="T96" fmla="+- 0 12374 7201"/>
                  <a:gd name="T97" fmla="*/ T96 w 5880"/>
                  <a:gd name="T98" fmla="+- 0 8028 4561"/>
                  <a:gd name="T99" fmla="*/ 8028 h 4200"/>
                  <a:gd name="T100" fmla="+- 0 12055 7201"/>
                  <a:gd name="T101" fmla="*/ T100 w 5880"/>
                  <a:gd name="T102" fmla="+- 0 8256 4561"/>
                  <a:gd name="T103" fmla="*/ 8256 h 4200"/>
                  <a:gd name="T104" fmla="+- 0 11690 7201"/>
                  <a:gd name="T105" fmla="*/ T104 w 5880"/>
                  <a:gd name="T106" fmla="+- 0 8447 4561"/>
                  <a:gd name="T107" fmla="*/ 8447 h 4200"/>
                  <a:gd name="T108" fmla="+- 0 11286 7201"/>
                  <a:gd name="T109" fmla="*/ T108 w 5880"/>
                  <a:gd name="T110" fmla="+- 0 8596 4561"/>
                  <a:gd name="T111" fmla="*/ 8596 h 4200"/>
                  <a:gd name="T112" fmla="+- 0 10848 7201"/>
                  <a:gd name="T113" fmla="*/ T112 w 5880"/>
                  <a:gd name="T114" fmla="+- 0 8700 4561"/>
                  <a:gd name="T115" fmla="*/ 8700 h 4200"/>
                  <a:gd name="T116" fmla="+- 0 10382 7201"/>
                  <a:gd name="T117" fmla="*/ T116 w 5880"/>
                  <a:gd name="T118" fmla="+- 0 8754 4561"/>
                  <a:gd name="T119" fmla="*/ 8754 h 4200"/>
                  <a:gd name="T120" fmla="+- 0 9900 7201"/>
                  <a:gd name="T121" fmla="*/ T120 w 5880"/>
                  <a:gd name="T122" fmla="+- 0 8754 4561"/>
                  <a:gd name="T123" fmla="*/ 8754 h 4200"/>
                  <a:gd name="T124" fmla="+- 0 9435 7201"/>
                  <a:gd name="T125" fmla="*/ T124 w 5880"/>
                  <a:gd name="T126" fmla="+- 0 8700 4561"/>
                  <a:gd name="T127" fmla="*/ 8700 h 4200"/>
                  <a:gd name="T128" fmla="+- 0 8997 7201"/>
                  <a:gd name="T129" fmla="*/ T128 w 5880"/>
                  <a:gd name="T130" fmla="+- 0 8596 4561"/>
                  <a:gd name="T131" fmla="*/ 8596 h 4200"/>
                  <a:gd name="T132" fmla="+- 0 8592 7201"/>
                  <a:gd name="T133" fmla="*/ T132 w 5880"/>
                  <a:gd name="T134" fmla="+- 0 8447 4561"/>
                  <a:gd name="T135" fmla="*/ 8447 h 4200"/>
                  <a:gd name="T136" fmla="+- 0 8228 7201"/>
                  <a:gd name="T137" fmla="*/ T136 w 5880"/>
                  <a:gd name="T138" fmla="+- 0 8256 4561"/>
                  <a:gd name="T139" fmla="*/ 8256 h 4200"/>
                  <a:gd name="T140" fmla="+- 0 7909 7201"/>
                  <a:gd name="T141" fmla="*/ T140 w 5880"/>
                  <a:gd name="T142" fmla="+- 0 8028 4561"/>
                  <a:gd name="T143" fmla="*/ 8028 h 4200"/>
                  <a:gd name="T144" fmla="+- 0 7642 7201"/>
                  <a:gd name="T145" fmla="*/ T144 w 5880"/>
                  <a:gd name="T146" fmla="+- 0 7767 4561"/>
                  <a:gd name="T147" fmla="*/ 7767 h 4200"/>
                  <a:gd name="T148" fmla="+- 0 7432 7201"/>
                  <a:gd name="T149" fmla="*/ T148 w 5880"/>
                  <a:gd name="T150" fmla="+- 0 7479 4561"/>
                  <a:gd name="T151" fmla="*/ 7479 h 4200"/>
                  <a:gd name="T152" fmla="+- 0 7287 7201"/>
                  <a:gd name="T153" fmla="*/ T152 w 5880"/>
                  <a:gd name="T154" fmla="+- 0 7166 4561"/>
                  <a:gd name="T155" fmla="*/ 7166 h 4200"/>
                  <a:gd name="T156" fmla="+- 0 7211 7201"/>
                  <a:gd name="T157" fmla="*/ T156 w 5880"/>
                  <a:gd name="T158" fmla="+- 0 6833 4561"/>
                  <a:gd name="T159" fmla="*/ 6833 h 4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80" h="4200">
                    <a:moveTo>
                      <a:pt x="0" y="2100"/>
                    </a:moveTo>
                    <a:lnTo>
                      <a:pt x="10" y="1928"/>
                    </a:lnTo>
                    <a:lnTo>
                      <a:pt x="39" y="1760"/>
                    </a:lnTo>
                    <a:lnTo>
                      <a:pt x="86" y="1596"/>
                    </a:lnTo>
                    <a:lnTo>
                      <a:pt x="150" y="1436"/>
                    </a:lnTo>
                    <a:lnTo>
                      <a:pt x="231" y="1283"/>
                    </a:lnTo>
                    <a:lnTo>
                      <a:pt x="328" y="1135"/>
                    </a:lnTo>
                    <a:lnTo>
                      <a:pt x="441" y="994"/>
                    </a:lnTo>
                    <a:lnTo>
                      <a:pt x="567" y="860"/>
                    </a:lnTo>
                    <a:lnTo>
                      <a:pt x="708" y="734"/>
                    </a:lnTo>
                    <a:lnTo>
                      <a:pt x="861" y="615"/>
                    </a:lnTo>
                    <a:lnTo>
                      <a:pt x="1027" y="506"/>
                    </a:lnTo>
                    <a:lnTo>
                      <a:pt x="1204" y="405"/>
                    </a:lnTo>
                    <a:lnTo>
                      <a:pt x="1391" y="315"/>
                    </a:lnTo>
                    <a:lnTo>
                      <a:pt x="1589" y="235"/>
                    </a:lnTo>
                    <a:lnTo>
                      <a:pt x="1796" y="165"/>
                    </a:lnTo>
                    <a:lnTo>
                      <a:pt x="2011" y="107"/>
                    </a:lnTo>
                    <a:lnTo>
                      <a:pt x="2234" y="61"/>
                    </a:lnTo>
                    <a:lnTo>
                      <a:pt x="2463" y="28"/>
                    </a:lnTo>
                    <a:lnTo>
                      <a:pt x="2699" y="7"/>
                    </a:lnTo>
                    <a:lnTo>
                      <a:pt x="2940" y="0"/>
                    </a:lnTo>
                    <a:lnTo>
                      <a:pt x="3181" y="7"/>
                    </a:lnTo>
                    <a:lnTo>
                      <a:pt x="3417" y="28"/>
                    </a:lnTo>
                    <a:lnTo>
                      <a:pt x="3647" y="61"/>
                    </a:lnTo>
                    <a:lnTo>
                      <a:pt x="3869" y="107"/>
                    </a:lnTo>
                    <a:lnTo>
                      <a:pt x="4085" y="165"/>
                    </a:lnTo>
                    <a:lnTo>
                      <a:pt x="4291" y="235"/>
                    </a:lnTo>
                    <a:lnTo>
                      <a:pt x="4489" y="315"/>
                    </a:lnTo>
                    <a:lnTo>
                      <a:pt x="4677" y="405"/>
                    </a:lnTo>
                    <a:lnTo>
                      <a:pt x="4854" y="506"/>
                    </a:lnTo>
                    <a:lnTo>
                      <a:pt x="5019" y="615"/>
                    </a:lnTo>
                    <a:lnTo>
                      <a:pt x="5173" y="734"/>
                    </a:lnTo>
                    <a:lnTo>
                      <a:pt x="5313" y="860"/>
                    </a:lnTo>
                    <a:lnTo>
                      <a:pt x="5440" y="994"/>
                    </a:lnTo>
                    <a:lnTo>
                      <a:pt x="5552" y="1135"/>
                    </a:lnTo>
                    <a:lnTo>
                      <a:pt x="5649" y="1283"/>
                    </a:lnTo>
                    <a:lnTo>
                      <a:pt x="5730" y="1436"/>
                    </a:lnTo>
                    <a:lnTo>
                      <a:pt x="5795" y="1596"/>
                    </a:lnTo>
                    <a:lnTo>
                      <a:pt x="5842" y="1760"/>
                    </a:lnTo>
                    <a:lnTo>
                      <a:pt x="5870" y="1928"/>
                    </a:lnTo>
                    <a:lnTo>
                      <a:pt x="5880" y="2100"/>
                    </a:lnTo>
                    <a:lnTo>
                      <a:pt x="5870" y="2272"/>
                    </a:lnTo>
                    <a:lnTo>
                      <a:pt x="5842" y="2441"/>
                    </a:lnTo>
                    <a:lnTo>
                      <a:pt x="5795" y="2605"/>
                    </a:lnTo>
                    <a:lnTo>
                      <a:pt x="5730" y="2764"/>
                    </a:lnTo>
                    <a:lnTo>
                      <a:pt x="5649" y="2918"/>
                    </a:lnTo>
                    <a:lnTo>
                      <a:pt x="5552" y="3065"/>
                    </a:lnTo>
                    <a:lnTo>
                      <a:pt x="5440" y="3206"/>
                    </a:lnTo>
                    <a:lnTo>
                      <a:pt x="5313" y="3340"/>
                    </a:lnTo>
                    <a:lnTo>
                      <a:pt x="5173" y="3467"/>
                    </a:lnTo>
                    <a:lnTo>
                      <a:pt x="5019" y="3585"/>
                    </a:lnTo>
                    <a:lnTo>
                      <a:pt x="4854" y="3695"/>
                    </a:lnTo>
                    <a:lnTo>
                      <a:pt x="4677" y="3795"/>
                    </a:lnTo>
                    <a:lnTo>
                      <a:pt x="4489" y="3886"/>
                    </a:lnTo>
                    <a:lnTo>
                      <a:pt x="4291" y="3966"/>
                    </a:lnTo>
                    <a:lnTo>
                      <a:pt x="4085" y="4035"/>
                    </a:lnTo>
                    <a:lnTo>
                      <a:pt x="3869" y="4093"/>
                    </a:lnTo>
                    <a:lnTo>
                      <a:pt x="3647" y="4139"/>
                    </a:lnTo>
                    <a:lnTo>
                      <a:pt x="3417" y="4173"/>
                    </a:lnTo>
                    <a:lnTo>
                      <a:pt x="3181" y="4193"/>
                    </a:lnTo>
                    <a:lnTo>
                      <a:pt x="2940" y="4200"/>
                    </a:lnTo>
                    <a:lnTo>
                      <a:pt x="2699" y="4193"/>
                    </a:lnTo>
                    <a:lnTo>
                      <a:pt x="2463" y="4173"/>
                    </a:lnTo>
                    <a:lnTo>
                      <a:pt x="2234" y="4139"/>
                    </a:lnTo>
                    <a:lnTo>
                      <a:pt x="2011" y="4093"/>
                    </a:lnTo>
                    <a:lnTo>
                      <a:pt x="1796" y="4035"/>
                    </a:lnTo>
                    <a:lnTo>
                      <a:pt x="1589" y="3966"/>
                    </a:lnTo>
                    <a:lnTo>
                      <a:pt x="1391" y="3886"/>
                    </a:lnTo>
                    <a:lnTo>
                      <a:pt x="1204" y="3795"/>
                    </a:lnTo>
                    <a:lnTo>
                      <a:pt x="1027" y="3695"/>
                    </a:lnTo>
                    <a:lnTo>
                      <a:pt x="861" y="3585"/>
                    </a:lnTo>
                    <a:lnTo>
                      <a:pt x="708" y="3467"/>
                    </a:lnTo>
                    <a:lnTo>
                      <a:pt x="567" y="3340"/>
                    </a:lnTo>
                    <a:lnTo>
                      <a:pt x="441" y="3206"/>
                    </a:lnTo>
                    <a:lnTo>
                      <a:pt x="328" y="3065"/>
                    </a:lnTo>
                    <a:lnTo>
                      <a:pt x="231" y="2918"/>
                    </a:lnTo>
                    <a:lnTo>
                      <a:pt x="150" y="2764"/>
                    </a:lnTo>
                    <a:lnTo>
                      <a:pt x="86" y="2605"/>
                    </a:lnTo>
                    <a:lnTo>
                      <a:pt x="39" y="2441"/>
                    </a:lnTo>
                    <a:lnTo>
                      <a:pt x="10" y="2272"/>
                    </a:lnTo>
                    <a:lnTo>
                      <a:pt x="0" y="2100"/>
                    </a:lnTo>
                    <a:close/>
                  </a:path>
                </a:pathLst>
              </a:custGeom>
              <a:noFill/>
              <a:ln w="10668">
                <a:solidFill>
                  <a:srgbClr val="C7CCCE"/>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20" name="Group 34"/>
            <p:cNvGrpSpPr>
              <a:grpSpLocks/>
            </p:cNvGrpSpPr>
            <p:nvPr/>
          </p:nvGrpSpPr>
          <p:grpSpPr bwMode="auto">
            <a:xfrm>
              <a:off x="1602" y="3551"/>
              <a:ext cx="10999" cy="953"/>
              <a:chOff x="1602" y="3551"/>
              <a:chExt cx="10999" cy="953"/>
            </a:xfrm>
          </p:grpSpPr>
          <p:sp>
            <p:nvSpPr>
              <p:cNvPr id="29" name="Freeform 35"/>
              <p:cNvSpPr>
                <a:spLocks/>
              </p:cNvSpPr>
              <p:nvPr/>
            </p:nvSpPr>
            <p:spPr bwMode="auto">
              <a:xfrm>
                <a:off x="1602" y="3551"/>
                <a:ext cx="10999" cy="953"/>
              </a:xfrm>
              <a:custGeom>
                <a:avLst/>
                <a:gdLst>
                  <a:gd name="T0" fmla="+- 0 11885 2041"/>
                  <a:gd name="T1" fmla="*/ T0 w 10320"/>
                  <a:gd name="T2" fmla="+- 0 3728 3728"/>
                  <a:gd name="T3" fmla="*/ 3728 h 953"/>
                  <a:gd name="T4" fmla="+- 0 11885 2041"/>
                  <a:gd name="T5" fmla="*/ T4 w 10320"/>
                  <a:gd name="T6" fmla="+- 0 3967 3728"/>
                  <a:gd name="T7" fmla="*/ 3967 h 953"/>
                  <a:gd name="T8" fmla="+- 0 2041 2041"/>
                  <a:gd name="T9" fmla="*/ T8 w 10320"/>
                  <a:gd name="T10" fmla="+- 0 3967 3728"/>
                  <a:gd name="T11" fmla="*/ 3967 h 953"/>
                  <a:gd name="T12" fmla="+- 0 2041 2041"/>
                  <a:gd name="T13" fmla="*/ T12 w 10320"/>
                  <a:gd name="T14" fmla="+- 0 4443 3728"/>
                  <a:gd name="T15" fmla="*/ 4443 h 953"/>
                  <a:gd name="T16" fmla="+- 0 11885 2041"/>
                  <a:gd name="T17" fmla="*/ T16 w 10320"/>
                  <a:gd name="T18" fmla="+- 0 4443 3728"/>
                  <a:gd name="T19" fmla="*/ 4443 h 953"/>
                  <a:gd name="T20" fmla="+- 0 11885 2041"/>
                  <a:gd name="T21" fmla="*/ T20 w 10320"/>
                  <a:gd name="T22" fmla="+- 0 4681 3728"/>
                  <a:gd name="T23" fmla="*/ 4681 h 953"/>
                  <a:gd name="T24" fmla="+- 0 12361 2041"/>
                  <a:gd name="T25" fmla="*/ T24 w 10320"/>
                  <a:gd name="T26" fmla="+- 0 4205 3728"/>
                  <a:gd name="T27" fmla="*/ 4205 h 953"/>
                  <a:gd name="T28" fmla="+- 0 11885 2041"/>
                  <a:gd name="T29" fmla="*/ T28 w 10320"/>
                  <a:gd name="T30" fmla="+- 0 3728 3728"/>
                  <a:gd name="T31" fmla="*/ 3728 h 95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320" h="953">
                    <a:moveTo>
                      <a:pt x="9844" y="0"/>
                    </a:moveTo>
                    <a:lnTo>
                      <a:pt x="9844" y="239"/>
                    </a:lnTo>
                    <a:lnTo>
                      <a:pt x="0" y="239"/>
                    </a:lnTo>
                    <a:lnTo>
                      <a:pt x="0" y="715"/>
                    </a:lnTo>
                    <a:lnTo>
                      <a:pt x="9844" y="715"/>
                    </a:lnTo>
                    <a:lnTo>
                      <a:pt x="9844" y="953"/>
                    </a:lnTo>
                    <a:lnTo>
                      <a:pt x="10320" y="477"/>
                    </a:lnTo>
                    <a:lnTo>
                      <a:pt x="9844" y="0"/>
                    </a:lnTo>
                    <a:close/>
                  </a:path>
                </a:pathLst>
              </a:custGeom>
              <a:solidFill>
                <a:srgbClr val="5F76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5"/>
              </a:p>
            </p:txBody>
          </p:sp>
        </p:grpSp>
        <p:grpSp>
          <p:nvGrpSpPr>
            <p:cNvPr id="21" name="Group 36"/>
            <p:cNvGrpSpPr>
              <a:grpSpLocks/>
            </p:cNvGrpSpPr>
            <p:nvPr/>
          </p:nvGrpSpPr>
          <p:grpSpPr bwMode="auto">
            <a:xfrm>
              <a:off x="1589" y="3528"/>
              <a:ext cx="11012" cy="953"/>
              <a:chOff x="1589" y="3528"/>
              <a:chExt cx="11012" cy="953"/>
            </a:xfrm>
          </p:grpSpPr>
          <p:sp>
            <p:nvSpPr>
              <p:cNvPr id="28" name="Freeform 37"/>
              <p:cNvSpPr>
                <a:spLocks/>
              </p:cNvSpPr>
              <p:nvPr/>
            </p:nvSpPr>
            <p:spPr bwMode="auto">
              <a:xfrm>
                <a:off x="1589" y="3528"/>
                <a:ext cx="11012" cy="953"/>
              </a:xfrm>
              <a:custGeom>
                <a:avLst/>
                <a:gdLst>
                  <a:gd name="T0" fmla="+- 0 2041 2041"/>
                  <a:gd name="T1" fmla="*/ T0 w 10320"/>
                  <a:gd name="T2" fmla="+- 0 3967 3728"/>
                  <a:gd name="T3" fmla="*/ 3967 h 953"/>
                  <a:gd name="T4" fmla="+- 0 11885 2041"/>
                  <a:gd name="T5" fmla="*/ T4 w 10320"/>
                  <a:gd name="T6" fmla="+- 0 3967 3728"/>
                  <a:gd name="T7" fmla="*/ 3967 h 953"/>
                  <a:gd name="T8" fmla="+- 0 11885 2041"/>
                  <a:gd name="T9" fmla="*/ T8 w 10320"/>
                  <a:gd name="T10" fmla="+- 0 3728 3728"/>
                  <a:gd name="T11" fmla="*/ 3728 h 953"/>
                  <a:gd name="T12" fmla="+- 0 12361 2041"/>
                  <a:gd name="T13" fmla="*/ T12 w 10320"/>
                  <a:gd name="T14" fmla="+- 0 4205 3728"/>
                  <a:gd name="T15" fmla="*/ 4205 h 953"/>
                  <a:gd name="T16" fmla="+- 0 11885 2041"/>
                  <a:gd name="T17" fmla="*/ T16 w 10320"/>
                  <a:gd name="T18" fmla="+- 0 4681 3728"/>
                  <a:gd name="T19" fmla="*/ 4681 h 953"/>
                  <a:gd name="T20" fmla="+- 0 11885 2041"/>
                  <a:gd name="T21" fmla="*/ T20 w 10320"/>
                  <a:gd name="T22" fmla="+- 0 4443 3728"/>
                  <a:gd name="T23" fmla="*/ 4443 h 953"/>
                  <a:gd name="T24" fmla="+- 0 2041 2041"/>
                  <a:gd name="T25" fmla="*/ T24 w 10320"/>
                  <a:gd name="T26" fmla="+- 0 4443 3728"/>
                  <a:gd name="T27" fmla="*/ 4443 h 953"/>
                  <a:gd name="T28" fmla="+- 0 2041 2041"/>
                  <a:gd name="T29" fmla="*/ T28 w 10320"/>
                  <a:gd name="T30" fmla="+- 0 3967 3728"/>
                  <a:gd name="T31" fmla="*/ 3967 h 95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320" h="953">
                    <a:moveTo>
                      <a:pt x="0" y="239"/>
                    </a:moveTo>
                    <a:lnTo>
                      <a:pt x="9844" y="239"/>
                    </a:lnTo>
                    <a:lnTo>
                      <a:pt x="9844" y="0"/>
                    </a:lnTo>
                    <a:lnTo>
                      <a:pt x="10320" y="477"/>
                    </a:lnTo>
                    <a:lnTo>
                      <a:pt x="9844" y="953"/>
                    </a:lnTo>
                    <a:lnTo>
                      <a:pt x="9844" y="715"/>
                    </a:lnTo>
                    <a:lnTo>
                      <a:pt x="0" y="715"/>
                    </a:lnTo>
                    <a:lnTo>
                      <a:pt x="0" y="239"/>
                    </a:lnTo>
                    <a:close/>
                  </a:path>
                </a:pathLst>
              </a:custGeom>
              <a:noFill/>
              <a:ln w="10668">
                <a:solidFill>
                  <a:srgbClr val="445483"/>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205"/>
              </a:p>
            </p:txBody>
          </p:sp>
        </p:grpSp>
      </p:grpSp>
      <p:cxnSp>
        <p:nvCxnSpPr>
          <p:cNvPr id="50" name="Straight Connector 49"/>
          <p:cNvCxnSpPr/>
          <p:nvPr/>
        </p:nvCxnSpPr>
        <p:spPr>
          <a:xfrm>
            <a:off x="539568" y="1039876"/>
            <a:ext cx="6819" cy="380742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308696" y="1062855"/>
            <a:ext cx="38765" cy="380654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47"/>
          <p:cNvSpPr>
            <a:spLocks noChangeArrowheads="1"/>
          </p:cNvSpPr>
          <p:nvPr/>
        </p:nvSpPr>
        <p:spPr bwMode="auto">
          <a:xfrm>
            <a:off x="3353844" y="4322696"/>
            <a:ext cx="138564" cy="25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205"/>
          </a:p>
        </p:txBody>
      </p:sp>
      <p:sp>
        <p:nvSpPr>
          <p:cNvPr id="54" name="Text Box 46"/>
          <p:cNvSpPr txBox="1">
            <a:spLocks noChangeArrowheads="1"/>
          </p:cNvSpPr>
          <p:nvPr/>
        </p:nvSpPr>
        <p:spPr bwMode="auto">
          <a:xfrm>
            <a:off x="3764869" y="4423384"/>
            <a:ext cx="4229100" cy="346472"/>
          </a:xfrm>
          <a:prstGeom prst="rect">
            <a:avLst/>
          </a:prstGeom>
          <a:solidFill>
            <a:srgbClr val="E3E9EE"/>
          </a:solidFill>
          <a:ln w="12192">
            <a:noFill/>
            <a:miter lim="800000"/>
            <a:headEnd/>
            <a:tailEnd/>
          </a:ln>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pPr>
            <a:r>
              <a:rPr lang="en-US" altLang="en-US" sz="900" b="1" i="1" dirty="0" err="1">
                <a:latin typeface="Arial" panose="020B0604020202020204" pitchFamily="34" charset="0"/>
                <a:ea typeface="Calibri" panose="020F0502020204030204" pitchFamily="34" charset="0"/>
                <a:cs typeface="Arial" panose="020B0604020202020204" pitchFamily="34" charset="0"/>
              </a:rPr>
              <a:t>Flamboyan</a:t>
            </a:r>
            <a:r>
              <a:rPr lang="en-US" altLang="en-US" sz="900" b="1" i="1" dirty="0">
                <a:latin typeface="Arial" panose="020B0604020202020204" pitchFamily="34" charset="0"/>
                <a:ea typeface="Calibri" panose="020F0502020204030204" pitchFamily="34" charset="0"/>
                <a:cs typeface="Arial" panose="020B0604020202020204" pitchFamily="34" charset="0"/>
              </a:rPr>
              <a:t> Foundation defines family engagement as collaboration between families and educators that accelerates student learning.</a:t>
            </a:r>
            <a:endParaRPr lang="en-US" altLang="en-US" sz="1350" dirty="0">
              <a:latin typeface="Arial" panose="020B0604020202020204" pitchFamily="34" charset="0"/>
            </a:endParaRPr>
          </a:p>
        </p:txBody>
      </p:sp>
      <p:sp>
        <p:nvSpPr>
          <p:cNvPr id="95" name="Rectangle 94"/>
          <p:cNvSpPr/>
          <p:nvPr/>
        </p:nvSpPr>
        <p:spPr>
          <a:xfrm>
            <a:off x="2634994" y="2108585"/>
            <a:ext cx="1090063" cy="55402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Parent help on administrative tasks</a:t>
            </a:r>
          </a:p>
        </p:txBody>
      </p:sp>
      <p:sp>
        <p:nvSpPr>
          <p:cNvPr id="96" name="Rectangle 95"/>
          <p:cNvSpPr/>
          <p:nvPr/>
        </p:nvSpPr>
        <p:spPr>
          <a:xfrm>
            <a:off x="2424528" y="2784330"/>
            <a:ext cx="986110" cy="30139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Parent resource rooms</a:t>
            </a:r>
          </a:p>
        </p:txBody>
      </p:sp>
      <p:sp>
        <p:nvSpPr>
          <p:cNvPr id="97" name="Rectangle 96"/>
          <p:cNvSpPr/>
          <p:nvPr/>
        </p:nvSpPr>
        <p:spPr>
          <a:xfrm>
            <a:off x="3983028" y="2176521"/>
            <a:ext cx="863152" cy="51466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Parent training events</a:t>
            </a:r>
          </a:p>
        </p:txBody>
      </p:sp>
      <p:sp>
        <p:nvSpPr>
          <p:cNvPr id="98" name="Rectangle 97"/>
          <p:cNvSpPr/>
          <p:nvPr/>
        </p:nvSpPr>
        <p:spPr>
          <a:xfrm>
            <a:off x="3828642" y="2812710"/>
            <a:ext cx="904739" cy="33428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Back to school night</a:t>
            </a:r>
          </a:p>
        </p:txBody>
      </p:sp>
      <p:sp>
        <p:nvSpPr>
          <p:cNvPr id="99" name="Rectangle 98"/>
          <p:cNvSpPr/>
          <p:nvPr/>
        </p:nvSpPr>
        <p:spPr>
          <a:xfrm>
            <a:off x="1355903" y="2634493"/>
            <a:ext cx="747691" cy="26006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Fundraisers</a:t>
            </a:r>
          </a:p>
        </p:txBody>
      </p:sp>
      <p:sp>
        <p:nvSpPr>
          <p:cNvPr id="100" name="Rectangle 99"/>
          <p:cNvSpPr/>
          <p:nvPr/>
        </p:nvSpPr>
        <p:spPr>
          <a:xfrm>
            <a:off x="5017009" y="2218880"/>
            <a:ext cx="894745" cy="32512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Goal-setting talks</a:t>
            </a:r>
          </a:p>
        </p:txBody>
      </p:sp>
      <p:sp>
        <p:nvSpPr>
          <p:cNvPr id="101" name="Rectangle 100"/>
          <p:cNvSpPr/>
          <p:nvPr/>
        </p:nvSpPr>
        <p:spPr>
          <a:xfrm>
            <a:off x="1391229" y="3131686"/>
            <a:ext cx="694073" cy="49115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Potlucks</a:t>
            </a:r>
          </a:p>
        </p:txBody>
      </p:sp>
      <p:sp>
        <p:nvSpPr>
          <p:cNvPr id="102" name="Rectangle 101"/>
          <p:cNvSpPr/>
          <p:nvPr/>
        </p:nvSpPr>
        <p:spPr>
          <a:xfrm>
            <a:off x="6167352" y="2286282"/>
            <a:ext cx="929828" cy="298149"/>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Weekly data-sharing folders</a:t>
            </a:r>
          </a:p>
        </p:txBody>
      </p:sp>
      <p:sp>
        <p:nvSpPr>
          <p:cNvPr id="103" name="Rectangle 102"/>
          <p:cNvSpPr/>
          <p:nvPr/>
        </p:nvSpPr>
        <p:spPr>
          <a:xfrm>
            <a:off x="5186417" y="2658807"/>
            <a:ext cx="1183629" cy="42691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Regular, personalized communication</a:t>
            </a:r>
          </a:p>
        </p:txBody>
      </p:sp>
      <p:sp>
        <p:nvSpPr>
          <p:cNvPr id="104" name="Rectangle 103"/>
          <p:cNvSpPr/>
          <p:nvPr/>
        </p:nvSpPr>
        <p:spPr>
          <a:xfrm>
            <a:off x="2334249" y="3283907"/>
            <a:ext cx="1090063" cy="33893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Family support services</a:t>
            </a:r>
          </a:p>
        </p:txBody>
      </p:sp>
      <p:sp>
        <p:nvSpPr>
          <p:cNvPr id="105" name="Rectangle 104"/>
          <p:cNvSpPr/>
          <p:nvPr/>
        </p:nvSpPr>
        <p:spPr>
          <a:xfrm>
            <a:off x="4997120" y="3250972"/>
            <a:ext cx="858790" cy="47398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Positive phone calls home</a:t>
            </a:r>
          </a:p>
        </p:txBody>
      </p:sp>
      <p:sp>
        <p:nvSpPr>
          <p:cNvPr id="106" name="Rectangle 105"/>
          <p:cNvSpPr/>
          <p:nvPr/>
        </p:nvSpPr>
        <p:spPr>
          <a:xfrm>
            <a:off x="6154693" y="3228760"/>
            <a:ext cx="1169606" cy="45378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Modeling of learning support strategies</a:t>
            </a:r>
          </a:p>
        </p:txBody>
      </p:sp>
      <p:sp>
        <p:nvSpPr>
          <p:cNvPr id="107" name="Rectangle 106"/>
          <p:cNvSpPr/>
          <p:nvPr/>
        </p:nvSpPr>
        <p:spPr>
          <a:xfrm>
            <a:off x="6751124" y="2780902"/>
            <a:ext cx="692111" cy="26541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Home visits</a:t>
            </a:r>
          </a:p>
        </p:txBody>
      </p:sp>
      <p:sp>
        <p:nvSpPr>
          <p:cNvPr id="108" name="Rectangle 107"/>
          <p:cNvSpPr/>
          <p:nvPr/>
        </p:nvSpPr>
        <p:spPr>
          <a:xfrm>
            <a:off x="3771234" y="3231277"/>
            <a:ext cx="858790" cy="45671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Parent-teacher conferences</a:t>
            </a:r>
          </a:p>
        </p:txBody>
      </p:sp>
      <p:sp>
        <p:nvSpPr>
          <p:cNvPr id="109" name="Rectangle 108"/>
          <p:cNvSpPr/>
          <p:nvPr/>
        </p:nvSpPr>
        <p:spPr>
          <a:xfrm>
            <a:off x="4096189" y="3828685"/>
            <a:ext cx="771464" cy="3236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Interactive homework</a:t>
            </a:r>
          </a:p>
        </p:txBody>
      </p:sp>
      <p:sp>
        <p:nvSpPr>
          <p:cNvPr id="110" name="Rectangle 109"/>
          <p:cNvSpPr/>
          <p:nvPr/>
        </p:nvSpPr>
        <p:spPr>
          <a:xfrm>
            <a:off x="2906079" y="3809202"/>
            <a:ext cx="858790" cy="48553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Generic school newsletters</a:t>
            </a:r>
          </a:p>
        </p:txBody>
      </p:sp>
      <p:sp>
        <p:nvSpPr>
          <p:cNvPr id="111" name="Rectangle 110"/>
          <p:cNvSpPr/>
          <p:nvPr/>
        </p:nvSpPr>
        <p:spPr>
          <a:xfrm>
            <a:off x="1735291" y="3795241"/>
            <a:ext cx="858790" cy="42552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Performances and showcases</a:t>
            </a:r>
          </a:p>
        </p:txBody>
      </p:sp>
      <p:sp>
        <p:nvSpPr>
          <p:cNvPr id="112" name="Rectangle 111"/>
          <p:cNvSpPr/>
          <p:nvPr/>
        </p:nvSpPr>
        <p:spPr>
          <a:xfrm>
            <a:off x="5067558" y="3828685"/>
            <a:ext cx="858790" cy="3011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Classroom observations</a:t>
            </a:r>
          </a:p>
        </p:txBody>
      </p:sp>
      <p:sp>
        <p:nvSpPr>
          <p:cNvPr id="113" name="Rectangle 112"/>
          <p:cNvSpPr/>
          <p:nvPr/>
        </p:nvSpPr>
        <p:spPr>
          <a:xfrm>
            <a:off x="6045080" y="3783913"/>
            <a:ext cx="1052100" cy="340339"/>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Parent help on learning projects</a:t>
            </a:r>
          </a:p>
        </p:txBody>
      </p:sp>
      <p:sp>
        <p:nvSpPr>
          <p:cNvPr id="115" name="TextBox 114"/>
          <p:cNvSpPr txBox="1"/>
          <p:nvPr/>
        </p:nvSpPr>
        <p:spPr>
          <a:xfrm>
            <a:off x="2925272" y="1334120"/>
            <a:ext cx="914183" cy="277768"/>
          </a:xfrm>
          <a:prstGeom prst="rect">
            <a:avLst/>
          </a:prstGeom>
          <a:noFill/>
        </p:spPr>
        <p:txBody>
          <a:bodyPr wrap="square" rtlCol="0">
            <a:spAutoFit/>
          </a:bodyPr>
          <a:lstStyle/>
          <a:p>
            <a:endParaRPr lang="en-US" sz="1205" dirty="0"/>
          </a:p>
        </p:txBody>
      </p:sp>
      <p:sp>
        <p:nvSpPr>
          <p:cNvPr id="116" name="TextBox 115"/>
          <p:cNvSpPr txBox="1"/>
          <p:nvPr/>
        </p:nvSpPr>
        <p:spPr>
          <a:xfrm>
            <a:off x="1111761" y="1773359"/>
            <a:ext cx="792423" cy="277768"/>
          </a:xfrm>
          <a:prstGeom prst="rect">
            <a:avLst/>
          </a:prstGeom>
          <a:noFill/>
        </p:spPr>
        <p:txBody>
          <a:bodyPr wrap="square" rtlCol="0">
            <a:spAutoFit/>
          </a:bodyPr>
          <a:lstStyle/>
          <a:p>
            <a:endParaRPr lang="en-US" sz="1205" dirty="0"/>
          </a:p>
        </p:txBody>
      </p:sp>
      <p:sp>
        <p:nvSpPr>
          <p:cNvPr id="117" name="TextBox 116"/>
          <p:cNvSpPr txBox="1"/>
          <p:nvPr/>
        </p:nvSpPr>
        <p:spPr>
          <a:xfrm>
            <a:off x="726136" y="1660211"/>
            <a:ext cx="772664" cy="584775"/>
          </a:xfrm>
          <a:prstGeom prst="rect">
            <a:avLst/>
          </a:prstGeom>
          <a:noFill/>
        </p:spPr>
        <p:txBody>
          <a:bodyPr wrap="square" rtlCol="0">
            <a:spAutoFit/>
          </a:bodyPr>
          <a:lstStyle/>
          <a:p>
            <a:r>
              <a:rPr lang="en-US" sz="1600" b="1" dirty="0"/>
              <a:t>Lower</a:t>
            </a:r>
            <a:r>
              <a:rPr lang="en-US" sz="1205" b="1" dirty="0"/>
              <a:t> </a:t>
            </a:r>
            <a:r>
              <a:rPr lang="en-US" sz="1600" b="1" dirty="0"/>
              <a:t>Impact</a:t>
            </a:r>
          </a:p>
        </p:txBody>
      </p:sp>
      <p:sp>
        <p:nvSpPr>
          <p:cNvPr id="118" name="TextBox 117"/>
          <p:cNvSpPr txBox="1"/>
          <p:nvPr/>
        </p:nvSpPr>
        <p:spPr>
          <a:xfrm>
            <a:off x="7356284" y="1652320"/>
            <a:ext cx="838014" cy="584775"/>
          </a:xfrm>
          <a:prstGeom prst="rect">
            <a:avLst/>
          </a:prstGeom>
          <a:noFill/>
        </p:spPr>
        <p:txBody>
          <a:bodyPr wrap="square" rtlCol="0">
            <a:spAutoFit/>
          </a:bodyPr>
          <a:lstStyle/>
          <a:p>
            <a:r>
              <a:rPr lang="en-US" sz="1600" b="1" dirty="0"/>
              <a:t>Higher Impact</a:t>
            </a:r>
          </a:p>
        </p:txBody>
      </p:sp>
    </p:spTree>
    <p:extLst>
      <p:ext uri="{BB962C8B-B14F-4D97-AF65-F5344CB8AC3E}">
        <p14:creationId xmlns:p14="http://schemas.microsoft.com/office/powerpoint/2010/main" val="327141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A CCLC Guiding Principle</a:t>
            </a:r>
            <a:endParaRPr lang="en-US" dirty="0"/>
          </a:p>
        </p:txBody>
      </p:sp>
      <p:sp>
        <p:nvSpPr>
          <p:cNvPr id="3" name="Text Placeholder 2"/>
          <p:cNvSpPr>
            <a:spLocks noGrp="1"/>
          </p:cNvSpPr>
          <p:nvPr>
            <p:ph type="body" sz="quarter" idx="14"/>
          </p:nvPr>
        </p:nvSpPr>
        <p:spPr>
          <a:xfrm>
            <a:off x="523568" y="921657"/>
            <a:ext cx="8096863" cy="3974808"/>
          </a:xfrm>
        </p:spPr>
        <p:txBody>
          <a:bodyPr>
            <a:normAutofit fontScale="92500"/>
          </a:bodyPr>
          <a:lstStyle/>
          <a:p>
            <a:pPr marL="0" indent="0">
              <a:buNone/>
            </a:pPr>
            <a:r>
              <a:rPr lang="en-US" dirty="0" smtClean="0"/>
              <a:t>“Families </a:t>
            </a:r>
            <a:r>
              <a:rPr lang="en-US" dirty="0"/>
              <a:t>are treated as essential partners in program’s efforts to support youth</a:t>
            </a:r>
            <a:r>
              <a:rPr lang="en-US" dirty="0" smtClean="0"/>
              <a:t>.”</a:t>
            </a:r>
          </a:p>
          <a:p>
            <a:r>
              <a:rPr lang="en-US" dirty="0" smtClean="0"/>
              <a:t>Address student/family needs</a:t>
            </a:r>
          </a:p>
          <a:p>
            <a:r>
              <a:rPr lang="en-US" dirty="0" smtClean="0"/>
              <a:t>Empower families</a:t>
            </a:r>
          </a:p>
          <a:p>
            <a:r>
              <a:rPr lang="en-US" dirty="0" smtClean="0"/>
              <a:t>Staff inform families of student progress</a:t>
            </a:r>
          </a:p>
          <a:p>
            <a:r>
              <a:rPr lang="en-US" dirty="0" smtClean="0"/>
              <a:t>Families inform program structure and activities</a:t>
            </a:r>
          </a:p>
          <a:p>
            <a:pPr marL="0" indent="0" algn="r">
              <a:buNone/>
            </a:pPr>
            <a:r>
              <a:rPr lang="en-US" sz="1900" dirty="0">
                <a:hlinkClick r:id="rId3"/>
              </a:rPr>
              <a:t>https://</a:t>
            </a:r>
            <a:r>
              <a:rPr lang="en-US" sz="1900" dirty="0" smtClean="0">
                <a:hlinkClick r:id="rId3"/>
              </a:rPr>
              <a:t>dpi.wi.gov/sites/default/files/imce/sspw/pdf/clcguideprinciplesfull.pdf</a:t>
            </a:r>
            <a:r>
              <a:rPr lang="en-US" sz="1900" dirty="0" smtClean="0"/>
              <a:t> </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1268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Address Student/Family Need</a:t>
            </a:r>
            <a:endParaRPr lang="en-US" dirty="0"/>
          </a:p>
        </p:txBody>
      </p:sp>
      <p:sp>
        <p:nvSpPr>
          <p:cNvPr id="3" name="Text Placeholder 2"/>
          <p:cNvSpPr>
            <a:spLocks noGrp="1"/>
          </p:cNvSpPr>
          <p:nvPr>
            <p:ph type="body" sz="quarter" idx="14"/>
          </p:nvPr>
        </p:nvSpPr>
        <p:spPr>
          <a:xfrm>
            <a:off x="342900" y="921657"/>
            <a:ext cx="8496300" cy="3974193"/>
          </a:xfrm>
        </p:spPr>
        <p:txBody>
          <a:bodyPr>
            <a:normAutofit/>
          </a:bodyPr>
          <a:lstStyle/>
          <a:p>
            <a:r>
              <a:rPr lang="en-US" dirty="0" smtClean="0"/>
              <a:t>Have a parent suggestion box</a:t>
            </a:r>
          </a:p>
          <a:p>
            <a:r>
              <a:rPr lang="en-US" dirty="0" smtClean="0"/>
              <a:t>Host a discussion group for families </a:t>
            </a:r>
          </a:p>
          <a:p>
            <a:r>
              <a:rPr lang="en-US" dirty="0" smtClean="0"/>
              <a:t>Strike up conversations with parents that focus on them</a:t>
            </a:r>
          </a:p>
          <a:p>
            <a:r>
              <a:rPr lang="en-US" dirty="0" smtClean="0"/>
              <a:t>Connect with day teachers and district staff </a:t>
            </a:r>
          </a:p>
          <a:p>
            <a:r>
              <a:rPr lang="en-US" dirty="0" smtClean="0"/>
              <a:t>Track meaningful family contacts in a communication log</a:t>
            </a:r>
          </a:p>
          <a:p>
            <a:r>
              <a:rPr lang="en-US" dirty="0" smtClean="0"/>
              <a:t>Invite children to plan a family appreciation event</a:t>
            </a:r>
            <a:endParaRPr lang="en-US" dirty="0"/>
          </a:p>
        </p:txBody>
      </p:sp>
    </p:spTree>
    <p:extLst>
      <p:ext uri="{BB962C8B-B14F-4D97-AF65-F5344CB8AC3E}">
        <p14:creationId xmlns:p14="http://schemas.microsoft.com/office/powerpoint/2010/main" val="396820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Empower Families</a:t>
            </a:r>
            <a:endParaRPr lang="en-US" dirty="0"/>
          </a:p>
        </p:txBody>
      </p:sp>
      <p:sp>
        <p:nvSpPr>
          <p:cNvPr id="3" name="Text Placeholder 2"/>
          <p:cNvSpPr>
            <a:spLocks noGrp="1"/>
          </p:cNvSpPr>
          <p:nvPr>
            <p:ph type="body" sz="quarter" idx="14"/>
          </p:nvPr>
        </p:nvSpPr>
        <p:spPr>
          <a:xfrm>
            <a:off x="479685" y="1197429"/>
            <a:ext cx="8364511" cy="3554453"/>
          </a:xfrm>
        </p:spPr>
        <p:txBody>
          <a:bodyPr/>
          <a:lstStyle/>
          <a:p>
            <a:pPr marL="0" indent="0">
              <a:buNone/>
            </a:pPr>
            <a:r>
              <a:rPr lang="en-US" dirty="0" smtClean="0"/>
              <a:t>Families as Assets</a:t>
            </a:r>
          </a:p>
          <a:p>
            <a:r>
              <a:rPr lang="en-US" dirty="0" smtClean="0"/>
              <a:t>Invite families to be “community connectors”</a:t>
            </a:r>
          </a:p>
          <a:p>
            <a:r>
              <a:rPr lang="en-US" dirty="0" smtClean="0"/>
              <a:t>Host opportunities for families to meet one another</a:t>
            </a:r>
          </a:p>
          <a:p>
            <a:r>
              <a:rPr lang="en-US" dirty="0" smtClean="0"/>
              <a:t>Invite families on field trips, to share talents/interests</a:t>
            </a:r>
          </a:p>
          <a:p>
            <a:r>
              <a:rPr lang="en-US" dirty="0" smtClean="0"/>
              <a:t>Sponsor classes to boost families’ skills and knowledge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5214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Turn and Talk</a:t>
            </a:r>
            <a:endParaRPr lang="en-US" dirty="0"/>
          </a:p>
        </p:txBody>
      </p:sp>
      <p:sp>
        <p:nvSpPr>
          <p:cNvPr id="3" name="Text Placeholder 2"/>
          <p:cNvSpPr>
            <a:spLocks noGrp="1"/>
          </p:cNvSpPr>
          <p:nvPr>
            <p:ph type="body" sz="quarter" idx="14"/>
          </p:nvPr>
        </p:nvSpPr>
        <p:spPr>
          <a:xfrm>
            <a:off x="1066800" y="1148038"/>
            <a:ext cx="7594397" cy="3290612"/>
          </a:xfrm>
        </p:spPr>
        <p:txBody>
          <a:bodyPr>
            <a:noAutofit/>
          </a:bodyPr>
          <a:lstStyle/>
          <a:p>
            <a:pPr marL="0" indent="0">
              <a:lnSpc>
                <a:spcPct val="120000"/>
              </a:lnSpc>
              <a:spcAft>
                <a:spcPts val="1800"/>
              </a:spcAft>
              <a:buNone/>
            </a:pPr>
            <a:r>
              <a:rPr lang="en-US" dirty="0" smtClean="0"/>
              <a:t>How does your program address families’ needs?</a:t>
            </a:r>
          </a:p>
          <a:p>
            <a:pPr marL="0" indent="0">
              <a:lnSpc>
                <a:spcPct val="120000"/>
              </a:lnSpc>
              <a:spcAft>
                <a:spcPts val="1800"/>
              </a:spcAft>
              <a:buNone/>
            </a:pPr>
            <a:r>
              <a:rPr lang="en-US" dirty="0" smtClean="0"/>
              <a:t>How does your program empower families?</a:t>
            </a:r>
          </a:p>
          <a:p>
            <a:pPr marL="0" indent="0">
              <a:lnSpc>
                <a:spcPct val="120000"/>
              </a:lnSpc>
              <a:spcAft>
                <a:spcPts val="1800"/>
              </a:spcAft>
              <a:buNone/>
            </a:pPr>
            <a:r>
              <a:rPr lang="en-US" dirty="0" smtClean="0"/>
              <a:t>What could you consider doing differently in </a:t>
            </a:r>
            <a:r>
              <a:rPr lang="en-US" dirty="0"/>
              <a:t>the future?</a:t>
            </a:r>
          </a:p>
          <a:p>
            <a:endParaRPr lang="en-US" dirty="0" smtClean="0"/>
          </a:p>
        </p:txBody>
      </p:sp>
    </p:spTree>
    <p:extLst>
      <p:ext uri="{BB962C8B-B14F-4D97-AF65-F5344CB8AC3E}">
        <p14:creationId xmlns:p14="http://schemas.microsoft.com/office/powerpoint/2010/main" val="111701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High and Low Impact Communication</a:t>
            </a:r>
            <a:endParaRPr lang="en-US" dirty="0"/>
          </a:p>
        </p:txBody>
      </p:sp>
      <p:sp>
        <p:nvSpPr>
          <p:cNvPr id="8" name="Content Placeholder 7"/>
          <p:cNvSpPr>
            <a:spLocks noGrp="1"/>
          </p:cNvSpPr>
          <p:nvPr>
            <p:ph sz="half" idx="1"/>
          </p:nvPr>
        </p:nvSpPr>
        <p:spPr>
          <a:xfrm>
            <a:off x="731050" y="1121680"/>
            <a:ext cx="3528508" cy="3706798"/>
          </a:xfrm>
          <a:ln>
            <a:noFill/>
          </a:ln>
        </p:spPr>
        <p:txBody>
          <a:bodyPr>
            <a:normAutofit fontScale="25000" lnSpcReduction="20000"/>
          </a:bodyPr>
          <a:lstStyle/>
          <a:p>
            <a:pPr marL="0" indent="0">
              <a:spcAft>
                <a:spcPts val="1800"/>
              </a:spcAft>
              <a:buNone/>
            </a:pPr>
            <a:r>
              <a:rPr lang="en-US" sz="11200" u="sng" dirty="0" smtClean="0"/>
              <a:t>High Impact</a:t>
            </a:r>
          </a:p>
          <a:p>
            <a:pPr>
              <a:lnSpc>
                <a:spcPct val="120000"/>
              </a:lnSpc>
              <a:spcAft>
                <a:spcPts val="1200"/>
              </a:spcAft>
            </a:pPr>
            <a:r>
              <a:rPr lang="en-US" sz="9600" b="0" dirty="0"/>
              <a:t>Face to </a:t>
            </a:r>
            <a:r>
              <a:rPr lang="en-US" sz="9600" b="0" dirty="0" smtClean="0"/>
              <a:t>face</a:t>
            </a:r>
          </a:p>
          <a:p>
            <a:pPr>
              <a:lnSpc>
                <a:spcPct val="120000"/>
              </a:lnSpc>
              <a:spcAft>
                <a:spcPts val="1200"/>
              </a:spcAft>
            </a:pPr>
            <a:r>
              <a:rPr lang="en-US" sz="9600" b="0" dirty="0" smtClean="0"/>
              <a:t>Personal phone calls</a:t>
            </a:r>
          </a:p>
          <a:p>
            <a:pPr>
              <a:lnSpc>
                <a:spcPct val="120000"/>
              </a:lnSpc>
              <a:spcAft>
                <a:spcPts val="1200"/>
              </a:spcAft>
            </a:pPr>
            <a:r>
              <a:rPr lang="en-US" sz="9600" b="0" dirty="0" smtClean="0"/>
              <a:t>Personalized texts and emails</a:t>
            </a:r>
          </a:p>
          <a:p>
            <a:endParaRPr lang="en-US" dirty="0"/>
          </a:p>
        </p:txBody>
      </p:sp>
      <p:sp>
        <p:nvSpPr>
          <p:cNvPr id="9" name="Content Placeholder 8"/>
          <p:cNvSpPr>
            <a:spLocks noGrp="1"/>
          </p:cNvSpPr>
          <p:nvPr>
            <p:ph sz="half" idx="2"/>
          </p:nvPr>
        </p:nvSpPr>
        <p:spPr>
          <a:xfrm>
            <a:off x="4760193" y="1129552"/>
            <a:ext cx="3742765" cy="3698926"/>
          </a:xfrm>
          <a:ln>
            <a:noFill/>
          </a:ln>
        </p:spPr>
        <p:txBody>
          <a:bodyPr>
            <a:normAutofit fontScale="25000" lnSpcReduction="20000"/>
          </a:bodyPr>
          <a:lstStyle/>
          <a:p>
            <a:pPr marL="0" indent="0">
              <a:spcAft>
                <a:spcPts val="1800"/>
              </a:spcAft>
              <a:buNone/>
            </a:pPr>
            <a:r>
              <a:rPr lang="en-US" sz="11200" u="sng" dirty="0" smtClean="0"/>
              <a:t>Low Impact</a:t>
            </a:r>
          </a:p>
          <a:p>
            <a:pPr>
              <a:lnSpc>
                <a:spcPct val="120000"/>
              </a:lnSpc>
              <a:spcAft>
                <a:spcPts val="1200"/>
              </a:spcAft>
            </a:pPr>
            <a:r>
              <a:rPr lang="en-US" sz="9600" b="0" dirty="0" smtClean="0"/>
              <a:t>Backpack mail</a:t>
            </a:r>
          </a:p>
          <a:p>
            <a:pPr>
              <a:lnSpc>
                <a:spcPct val="120000"/>
              </a:lnSpc>
              <a:spcAft>
                <a:spcPts val="1200"/>
              </a:spcAft>
            </a:pPr>
            <a:r>
              <a:rPr lang="en-US" sz="9600" b="0" dirty="0" err="1" smtClean="0"/>
              <a:t>Robo</a:t>
            </a:r>
            <a:r>
              <a:rPr lang="en-US" sz="9600" b="0" dirty="0" smtClean="0"/>
              <a:t> calls</a:t>
            </a:r>
          </a:p>
          <a:p>
            <a:pPr>
              <a:lnSpc>
                <a:spcPct val="120000"/>
              </a:lnSpc>
              <a:spcAft>
                <a:spcPts val="1200"/>
              </a:spcAft>
            </a:pPr>
            <a:r>
              <a:rPr lang="en-US" sz="9600" b="0" dirty="0" smtClean="0"/>
              <a:t>Group texts</a:t>
            </a:r>
          </a:p>
          <a:p>
            <a:pPr>
              <a:lnSpc>
                <a:spcPct val="120000"/>
              </a:lnSpc>
              <a:spcAft>
                <a:spcPts val="1200"/>
              </a:spcAft>
            </a:pPr>
            <a:r>
              <a:rPr lang="en-US" sz="9600" b="0" dirty="0" smtClean="0"/>
              <a:t>Digital </a:t>
            </a:r>
            <a:r>
              <a:rPr lang="en-US" sz="9600" b="0" dirty="0"/>
              <a:t>Message Board </a:t>
            </a:r>
            <a:endParaRPr lang="en-US" sz="9600" b="0" dirty="0" smtClean="0"/>
          </a:p>
          <a:p>
            <a:pPr>
              <a:lnSpc>
                <a:spcPct val="120000"/>
              </a:lnSpc>
              <a:spcAft>
                <a:spcPts val="1200"/>
              </a:spcAft>
            </a:pPr>
            <a:r>
              <a:rPr lang="en-US" sz="9600" b="0" dirty="0" smtClean="0"/>
              <a:t>Posted flyers</a:t>
            </a:r>
          </a:p>
          <a:p>
            <a:pPr>
              <a:lnSpc>
                <a:spcPct val="120000"/>
              </a:lnSpc>
              <a:spcAft>
                <a:spcPts val="1200"/>
              </a:spcAft>
            </a:pPr>
            <a:r>
              <a:rPr lang="en-US" sz="9600" b="0" dirty="0" smtClean="0"/>
              <a:t>Bulk emails </a:t>
            </a:r>
            <a:endParaRPr lang="en-US" sz="9600" b="0" dirty="0"/>
          </a:p>
          <a:p>
            <a:endParaRPr lang="en-US" dirty="0"/>
          </a:p>
        </p:txBody>
      </p:sp>
    </p:spTree>
    <p:extLst>
      <p:ext uri="{BB962C8B-B14F-4D97-AF65-F5344CB8AC3E}">
        <p14:creationId xmlns:p14="http://schemas.microsoft.com/office/powerpoint/2010/main" val="178082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Communication Questions to Consider</a:t>
            </a:r>
            <a:endParaRPr lang="en-US" dirty="0"/>
          </a:p>
        </p:txBody>
      </p:sp>
      <p:sp>
        <p:nvSpPr>
          <p:cNvPr id="3" name="Text Placeholder 2"/>
          <p:cNvSpPr>
            <a:spLocks noGrp="1"/>
          </p:cNvSpPr>
          <p:nvPr>
            <p:ph type="body" sz="quarter" idx="14"/>
          </p:nvPr>
        </p:nvSpPr>
        <p:spPr>
          <a:xfrm>
            <a:off x="1234951" y="1166983"/>
            <a:ext cx="6674097" cy="3449737"/>
          </a:xfrm>
        </p:spPr>
        <p:txBody>
          <a:bodyPr>
            <a:noAutofit/>
          </a:bodyPr>
          <a:lstStyle/>
          <a:p>
            <a:pPr>
              <a:lnSpc>
                <a:spcPct val="120000"/>
              </a:lnSpc>
              <a:spcAft>
                <a:spcPts val="1200"/>
              </a:spcAft>
            </a:pPr>
            <a:r>
              <a:rPr lang="en-US" b="0" dirty="0" smtClean="0"/>
              <a:t>Do our CCLC’s methods of communication  reach our most vulnerable families? </a:t>
            </a:r>
          </a:p>
          <a:p>
            <a:pPr>
              <a:lnSpc>
                <a:spcPct val="120000"/>
              </a:lnSpc>
              <a:spcAft>
                <a:spcPts val="1800"/>
              </a:spcAft>
            </a:pPr>
            <a:r>
              <a:rPr lang="en-US" b="0" dirty="0" smtClean="0"/>
              <a:t>What </a:t>
            </a:r>
            <a:r>
              <a:rPr lang="en-US" b="0" dirty="0"/>
              <a:t>structures </a:t>
            </a:r>
            <a:r>
              <a:rPr lang="en-US" b="0" dirty="0" smtClean="0"/>
              <a:t>do we </a:t>
            </a:r>
            <a:r>
              <a:rPr lang="en-US" b="0" dirty="0"/>
              <a:t>have in place to support this? </a:t>
            </a:r>
            <a:endParaRPr lang="en-US" b="0" dirty="0" smtClean="0"/>
          </a:p>
          <a:p>
            <a:pPr marL="0" indent="0" algn="ctr">
              <a:lnSpc>
                <a:spcPct val="120000"/>
              </a:lnSpc>
              <a:buNone/>
            </a:pPr>
            <a:r>
              <a:rPr lang="en-US" dirty="0"/>
              <a:t>How do we know?</a:t>
            </a:r>
          </a:p>
          <a:p>
            <a:pPr marL="0" indent="0">
              <a:lnSpc>
                <a:spcPct val="120000"/>
              </a:lnSpc>
              <a:buNone/>
            </a:pPr>
            <a:endParaRPr lang="en-US" dirty="0" smtClean="0"/>
          </a:p>
        </p:txBody>
      </p:sp>
    </p:spTree>
    <p:extLst>
      <p:ext uri="{BB962C8B-B14F-4D97-AF65-F5344CB8AC3E}">
        <p14:creationId xmlns:p14="http://schemas.microsoft.com/office/powerpoint/2010/main" val="59762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Today’s Objectives</a:t>
            </a:r>
            <a:endParaRPr lang="en-US" dirty="0"/>
          </a:p>
        </p:txBody>
      </p:sp>
      <p:sp>
        <p:nvSpPr>
          <p:cNvPr id="3" name="Text Placeholder 2"/>
          <p:cNvSpPr>
            <a:spLocks noGrp="1"/>
          </p:cNvSpPr>
          <p:nvPr>
            <p:ph type="body" sz="quarter" idx="14"/>
          </p:nvPr>
        </p:nvSpPr>
        <p:spPr>
          <a:xfrm>
            <a:off x="786064" y="1197429"/>
            <a:ext cx="7956884" cy="3727497"/>
          </a:xfrm>
        </p:spPr>
        <p:txBody>
          <a:bodyPr>
            <a:normAutofit/>
          </a:bodyPr>
          <a:lstStyle/>
          <a:p>
            <a:pPr marL="0" indent="0">
              <a:buNone/>
            </a:pPr>
            <a:r>
              <a:rPr lang="en-US" dirty="0" smtClean="0"/>
              <a:t>Participants will</a:t>
            </a:r>
          </a:p>
          <a:p>
            <a:r>
              <a:rPr lang="en-US" dirty="0" smtClean="0"/>
              <a:t>Consider the role educational equity plays in building </a:t>
            </a:r>
            <a:r>
              <a:rPr lang="en-US" dirty="0"/>
              <a:t>the capacity of schools to engage </a:t>
            </a:r>
            <a:r>
              <a:rPr lang="en-US" dirty="0" smtClean="0"/>
              <a:t>families</a:t>
            </a:r>
          </a:p>
          <a:p>
            <a:r>
              <a:rPr lang="en-US" dirty="0" smtClean="0"/>
              <a:t>learn </a:t>
            </a:r>
            <a:r>
              <a:rPr lang="en-US" dirty="0"/>
              <a:t>and share ideas to develop </a:t>
            </a:r>
            <a:r>
              <a:rPr lang="en-US" dirty="0" smtClean="0"/>
              <a:t>high-impact family </a:t>
            </a:r>
            <a:r>
              <a:rPr lang="en-US" dirty="0"/>
              <a:t>engagement </a:t>
            </a:r>
            <a:endParaRPr lang="en-US" dirty="0" smtClean="0"/>
          </a:p>
        </p:txBody>
      </p:sp>
    </p:spTree>
    <p:extLst>
      <p:ext uri="{BB962C8B-B14F-4D97-AF65-F5344CB8AC3E}">
        <p14:creationId xmlns:p14="http://schemas.microsoft.com/office/powerpoint/2010/main" val="406288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Inform Families of Student Progress</a:t>
            </a:r>
            <a:endParaRPr lang="en-US" dirty="0"/>
          </a:p>
        </p:txBody>
      </p:sp>
      <p:sp>
        <p:nvSpPr>
          <p:cNvPr id="3" name="Text Placeholder 2"/>
          <p:cNvSpPr>
            <a:spLocks noGrp="1"/>
          </p:cNvSpPr>
          <p:nvPr>
            <p:ph type="body" sz="quarter" idx="14"/>
          </p:nvPr>
        </p:nvSpPr>
        <p:spPr>
          <a:xfrm>
            <a:off x="738890" y="1083128"/>
            <a:ext cx="7947910" cy="3641271"/>
          </a:xfrm>
        </p:spPr>
        <p:txBody>
          <a:bodyPr>
            <a:normAutofit/>
          </a:bodyPr>
          <a:lstStyle/>
          <a:p>
            <a:r>
              <a:rPr lang="en-US" dirty="0"/>
              <a:t>Use face time to build positive relationships</a:t>
            </a:r>
          </a:p>
          <a:p>
            <a:r>
              <a:rPr lang="en-US" dirty="0" smtClean="0"/>
              <a:t>Ensure communication with families is frequent, personalized</a:t>
            </a:r>
          </a:p>
          <a:p>
            <a:r>
              <a:rPr lang="en-US" dirty="0" smtClean="0"/>
              <a:t>Consider making one of your four family events a one-on-one “listening session”</a:t>
            </a:r>
          </a:p>
          <a:p>
            <a:r>
              <a:rPr lang="en-US" dirty="0" smtClean="0"/>
              <a:t>Convey how learning happens anytime, anywhere  </a:t>
            </a:r>
          </a:p>
          <a:p>
            <a:endParaRPr lang="en-US" dirty="0"/>
          </a:p>
        </p:txBody>
      </p:sp>
    </p:spTree>
    <p:extLst>
      <p:ext uri="{BB962C8B-B14F-4D97-AF65-F5344CB8AC3E}">
        <p14:creationId xmlns:p14="http://schemas.microsoft.com/office/powerpoint/2010/main" val="296537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Families Shape CCLC Program</a:t>
            </a:r>
            <a:endParaRPr lang="en-US" dirty="0"/>
          </a:p>
        </p:txBody>
      </p:sp>
      <p:sp>
        <p:nvSpPr>
          <p:cNvPr id="3" name="Text Placeholder 2"/>
          <p:cNvSpPr>
            <a:spLocks noGrp="1"/>
          </p:cNvSpPr>
          <p:nvPr>
            <p:ph type="body" sz="quarter" idx="14"/>
          </p:nvPr>
        </p:nvSpPr>
        <p:spPr>
          <a:xfrm>
            <a:off x="344905" y="944956"/>
            <a:ext cx="8454189" cy="3762638"/>
          </a:xfrm>
        </p:spPr>
        <p:txBody>
          <a:bodyPr>
            <a:normAutofit fontScale="92500"/>
          </a:bodyPr>
          <a:lstStyle/>
          <a:p>
            <a:pPr marL="0" indent="0">
              <a:buNone/>
            </a:pPr>
            <a:endParaRPr lang="en-US" dirty="0" smtClean="0"/>
          </a:p>
          <a:p>
            <a:pPr marL="0" indent="0">
              <a:buNone/>
            </a:pPr>
            <a:r>
              <a:rPr lang="en-US" dirty="0" smtClean="0"/>
              <a:t>Families can help shape program’s </a:t>
            </a:r>
            <a:r>
              <a:rPr lang="en-US" dirty="0" smtClean="0">
                <a:solidFill>
                  <a:srgbClr val="262087"/>
                </a:solidFill>
              </a:rPr>
              <a:t>Structure </a:t>
            </a:r>
            <a:r>
              <a:rPr lang="en-US" dirty="0" smtClean="0"/>
              <a:t>and </a:t>
            </a:r>
            <a:r>
              <a:rPr lang="en-US" dirty="0" smtClean="0">
                <a:solidFill>
                  <a:srgbClr val="262087"/>
                </a:solidFill>
              </a:rPr>
              <a:t>Activities </a:t>
            </a:r>
            <a:r>
              <a:rPr lang="en-US" dirty="0" smtClean="0"/>
              <a:t>by</a:t>
            </a:r>
          </a:p>
          <a:p>
            <a:r>
              <a:rPr lang="en-US" dirty="0" smtClean="0"/>
              <a:t>Serving on boards and committees</a:t>
            </a:r>
          </a:p>
          <a:p>
            <a:r>
              <a:rPr lang="en-US" dirty="0" smtClean="0"/>
              <a:t>Representing student groups served by program</a:t>
            </a:r>
          </a:p>
          <a:p>
            <a:r>
              <a:rPr lang="en-US" dirty="0" smtClean="0"/>
              <a:t>Participating in surveys, focus groups,  one-on-one interviews</a:t>
            </a:r>
          </a:p>
          <a:p>
            <a:r>
              <a:rPr lang="en-US" dirty="0" smtClean="0"/>
              <a:t> Contributing to vision, mission, policies and plans</a:t>
            </a:r>
          </a:p>
          <a:p>
            <a:pPr marL="0" indent="0">
              <a:buNone/>
            </a:pPr>
            <a:endParaRPr lang="en-US" dirty="0"/>
          </a:p>
        </p:txBody>
      </p:sp>
    </p:spTree>
    <p:extLst>
      <p:ext uri="{BB962C8B-B14F-4D97-AF65-F5344CB8AC3E}">
        <p14:creationId xmlns:p14="http://schemas.microsoft.com/office/powerpoint/2010/main" val="258503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Guest CCLC Coordinators </a:t>
            </a:r>
            <a:endParaRPr lang="en-US" dirty="0"/>
          </a:p>
        </p:txBody>
      </p:sp>
      <p:sp>
        <p:nvSpPr>
          <p:cNvPr id="3" name="Text Placeholder 2"/>
          <p:cNvSpPr>
            <a:spLocks noGrp="1"/>
          </p:cNvSpPr>
          <p:nvPr>
            <p:ph type="body" sz="quarter" idx="14"/>
          </p:nvPr>
        </p:nvSpPr>
        <p:spPr/>
        <p:txBody>
          <a:bodyPr/>
          <a:lstStyle/>
          <a:p>
            <a:r>
              <a:rPr lang="en-US" dirty="0"/>
              <a:t>Courtney Janak, Phillips </a:t>
            </a:r>
            <a:endParaRPr lang="en-US" dirty="0" smtClean="0"/>
          </a:p>
          <a:p>
            <a:r>
              <a:rPr lang="en-US" dirty="0" smtClean="0"/>
              <a:t>Cola DeNucci, Unity</a:t>
            </a:r>
          </a:p>
          <a:p>
            <a:endParaRPr lang="en-US" dirty="0"/>
          </a:p>
        </p:txBody>
      </p:sp>
    </p:spTree>
    <p:extLst>
      <p:ext uri="{BB962C8B-B14F-4D97-AF65-F5344CB8AC3E}">
        <p14:creationId xmlns:p14="http://schemas.microsoft.com/office/powerpoint/2010/main" val="1374878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Turn and Talk</a:t>
            </a:r>
            <a:endParaRPr lang="en-US" dirty="0"/>
          </a:p>
        </p:txBody>
      </p:sp>
      <p:sp>
        <p:nvSpPr>
          <p:cNvPr id="3" name="Text Placeholder 2"/>
          <p:cNvSpPr>
            <a:spLocks noGrp="1"/>
          </p:cNvSpPr>
          <p:nvPr>
            <p:ph type="body" sz="quarter" idx="14"/>
          </p:nvPr>
        </p:nvSpPr>
        <p:spPr>
          <a:xfrm>
            <a:off x="1280067" y="1365347"/>
            <a:ext cx="6880486" cy="3207895"/>
          </a:xfrm>
        </p:spPr>
        <p:txBody>
          <a:bodyPr>
            <a:noAutofit/>
          </a:bodyPr>
          <a:lstStyle/>
          <a:p>
            <a:pPr marL="0" indent="0">
              <a:lnSpc>
                <a:spcPct val="120000"/>
              </a:lnSpc>
              <a:spcAft>
                <a:spcPts val="1800"/>
              </a:spcAft>
              <a:buNone/>
            </a:pPr>
            <a:r>
              <a:rPr lang="en-US" dirty="0" smtClean="0"/>
              <a:t>What are some ways your CCLC</a:t>
            </a:r>
          </a:p>
          <a:p>
            <a:pPr>
              <a:lnSpc>
                <a:spcPct val="120000"/>
              </a:lnSpc>
              <a:spcAft>
                <a:spcPts val="1800"/>
              </a:spcAft>
            </a:pPr>
            <a:r>
              <a:rPr lang="en-US" dirty="0" smtClean="0"/>
              <a:t>Informs families of student progress? </a:t>
            </a:r>
          </a:p>
          <a:p>
            <a:pPr>
              <a:lnSpc>
                <a:spcPct val="120000"/>
              </a:lnSpc>
              <a:spcAft>
                <a:spcPts val="1800"/>
              </a:spcAft>
            </a:pPr>
            <a:r>
              <a:rPr lang="en-US" dirty="0" smtClean="0"/>
              <a:t>Invites families to help shape the program?</a:t>
            </a:r>
          </a:p>
          <a:p>
            <a:pPr>
              <a:lnSpc>
                <a:spcPct val="120000"/>
              </a:lnSpc>
            </a:pPr>
            <a:r>
              <a:rPr lang="en-US" dirty="0" smtClean="0"/>
              <a:t>What additional methods would you consider in the future?</a:t>
            </a:r>
            <a:endParaRPr lang="en-US" dirty="0"/>
          </a:p>
        </p:txBody>
      </p:sp>
    </p:spTree>
    <p:extLst>
      <p:ext uri="{BB962C8B-B14F-4D97-AF65-F5344CB8AC3E}">
        <p14:creationId xmlns:p14="http://schemas.microsoft.com/office/powerpoint/2010/main" val="2665326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Family Engagement Resources for CCLCs </a:t>
            </a:r>
            <a:endParaRPr lang="en-US" dirty="0"/>
          </a:p>
        </p:txBody>
      </p:sp>
      <p:sp>
        <p:nvSpPr>
          <p:cNvPr id="3" name="Text Placeholder 2"/>
          <p:cNvSpPr>
            <a:spLocks noGrp="1"/>
          </p:cNvSpPr>
          <p:nvPr>
            <p:ph type="body" sz="quarter" idx="14"/>
          </p:nvPr>
        </p:nvSpPr>
        <p:spPr>
          <a:xfrm>
            <a:off x="545432" y="1122948"/>
            <a:ext cx="5975289" cy="3545306"/>
          </a:xfrm>
        </p:spPr>
        <p:txBody>
          <a:bodyPr>
            <a:normAutofit fontScale="92500" lnSpcReduction="20000"/>
          </a:bodyPr>
          <a:lstStyle/>
          <a:p>
            <a:r>
              <a:rPr lang="en-US" dirty="0" smtClean="0"/>
              <a:t>Build the Out-of-School Time Network </a:t>
            </a:r>
            <a:r>
              <a:rPr lang="en-US" dirty="0" smtClean="0">
                <a:hlinkClick r:id="rId2"/>
              </a:rPr>
              <a:t>Engaging Families Toolkit</a:t>
            </a:r>
            <a:endParaRPr lang="en-US" dirty="0" smtClean="0">
              <a:hlinkClick r:id="rId3"/>
            </a:endParaRPr>
          </a:p>
          <a:p>
            <a:r>
              <a:rPr lang="en-US" dirty="0" smtClean="0">
                <a:hlinkClick r:id="rId4"/>
              </a:rPr>
              <a:t>Structuring Out of School Time to Improve Student Achievement</a:t>
            </a:r>
            <a:r>
              <a:rPr lang="en-US" dirty="0" smtClean="0"/>
              <a:t>, What Works Clearinghouse</a:t>
            </a:r>
          </a:p>
          <a:p>
            <a:r>
              <a:rPr lang="en-US" dirty="0" smtClean="0"/>
              <a:t>You for Youth </a:t>
            </a:r>
            <a:r>
              <a:rPr lang="en-US" dirty="0" smtClean="0">
                <a:hlinkClick r:id="rId5"/>
              </a:rPr>
              <a:t>Family Engagement Tools</a:t>
            </a:r>
            <a:endParaRPr lang="en-US" dirty="0" smtClean="0"/>
          </a:p>
          <a:p>
            <a:r>
              <a:rPr lang="en-US" dirty="0" smtClean="0">
                <a:hlinkClick r:id="rId3"/>
              </a:rPr>
              <a:t>Arizona </a:t>
            </a:r>
            <a:r>
              <a:rPr lang="en-US" dirty="0">
                <a:hlinkClick r:id="rId3"/>
              </a:rPr>
              <a:t>CCLC activities</a:t>
            </a:r>
            <a:endParaRPr lang="en-US" dirty="0"/>
          </a:p>
          <a:p>
            <a:endParaRPr lang="en-US" dirty="0"/>
          </a:p>
        </p:txBody>
      </p:sp>
    </p:spTree>
    <p:extLst>
      <p:ext uri="{BB962C8B-B14F-4D97-AF65-F5344CB8AC3E}">
        <p14:creationId xmlns:p14="http://schemas.microsoft.com/office/powerpoint/2010/main" val="121389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Know Your Why</a:t>
            </a:r>
            <a:endParaRPr lang="en-US" dirty="0"/>
          </a:p>
        </p:txBody>
      </p:sp>
      <p:pic>
        <p:nvPicPr>
          <p:cNvPr id="4" name="LZe5y2D60YU"/>
          <p:cNvPicPr>
            <a:picLocks noGrp="1" noRot="1" noChangeAspect="1"/>
          </p:cNvPicPr>
          <p:nvPr>
            <p:ph type="media" sz="quarter" idx="15"/>
            <a:videoFile r:link="rId1"/>
          </p:nvPr>
        </p:nvPicPr>
        <p:blipFill>
          <a:blip r:embed="rId3"/>
          <a:stretch>
            <a:fillRect/>
          </a:stretch>
        </p:blipFill>
        <p:spPr>
          <a:xfrm>
            <a:off x="2415591" y="948761"/>
            <a:ext cx="4312818" cy="3235429"/>
          </a:xfrm>
          <a:prstGeom prst="rect">
            <a:avLst/>
          </a:prstGeom>
        </p:spPr>
      </p:pic>
      <p:sp>
        <p:nvSpPr>
          <p:cNvPr id="5" name="TextBox 4"/>
          <p:cNvSpPr txBox="1"/>
          <p:nvPr/>
        </p:nvSpPr>
        <p:spPr>
          <a:xfrm>
            <a:off x="2741530" y="4211294"/>
            <a:ext cx="3660939" cy="708977"/>
          </a:xfrm>
          <a:prstGeom prst="rect">
            <a:avLst/>
          </a:prstGeom>
          <a:noFill/>
        </p:spPr>
        <p:txBody>
          <a:bodyPr wrap="none" rtlCol="0">
            <a:spAutoFit/>
          </a:bodyPr>
          <a:lstStyle/>
          <a:p>
            <a:r>
              <a:rPr lang="en-US" sz="2400" b="1" dirty="0"/>
              <a:t>Michael Jr: Know Your Why</a:t>
            </a:r>
          </a:p>
          <a:p>
            <a:endParaRPr lang="en-US" dirty="0"/>
          </a:p>
        </p:txBody>
      </p:sp>
    </p:spTree>
    <p:extLst>
      <p:ext uri="{BB962C8B-B14F-4D97-AF65-F5344CB8AC3E}">
        <p14:creationId xmlns:p14="http://schemas.microsoft.com/office/powerpoint/2010/main" val="288052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0" y="1"/>
            <a:ext cx="9144000" cy="92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4000" b="1" i="0" u="none" strike="noStrike" cap="none">
                <a:solidFill>
                  <a:schemeClr val="lt1"/>
                </a:solidFill>
                <a:latin typeface="Lato Black"/>
                <a:ea typeface="Lato Black"/>
                <a:cs typeface="Lato Black"/>
                <a:sym typeface="Lato Black"/>
              </a:rPr>
              <a:t>Educational Equity</a:t>
            </a:r>
            <a:endParaRPr sz="4000" b="1" i="0" u="none" strike="noStrike" cap="none">
              <a:solidFill>
                <a:schemeClr val="lt1"/>
              </a:solidFill>
              <a:latin typeface="Lato Black"/>
              <a:ea typeface="Lato Black"/>
              <a:cs typeface="Lato Black"/>
              <a:sym typeface="Lato Black"/>
            </a:endParaRPr>
          </a:p>
        </p:txBody>
      </p:sp>
      <p:sp>
        <p:nvSpPr>
          <p:cNvPr id="66" name="Google Shape;66;p10"/>
          <p:cNvSpPr txBox="1"/>
          <p:nvPr/>
        </p:nvSpPr>
        <p:spPr>
          <a:xfrm>
            <a:off x="5649557" y="1066800"/>
            <a:ext cx="2747700" cy="130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endParaRPr sz="2400" b="1" i="0" u="none" strike="noStrike" cap="none">
              <a:solidFill>
                <a:srgbClr val="000000"/>
              </a:solidFill>
              <a:latin typeface="Lato"/>
              <a:ea typeface="Lato"/>
              <a:cs typeface="Lato"/>
              <a:sym typeface="Lato"/>
            </a:endParaRPr>
          </a:p>
        </p:txBody>
      </p:sp>
      <p:sp>
        <p:nvSpPr>
          <p:cNvPr id="67" name="Google Shape;67;p10"/>
          <p:cNvSpPr txBox="1"/>
          <p:nvPr/>
        </p:nvSpPr>
        <p:spPr>
          <a:xfrm>
            <a:off x="5696757" y="1066800"/>
            <a:ext cx="2747700" cy="130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rgbClr val="000000"/>
                </a:solidFill>
                <a:latin typeface="Lato"/>
                <a:ea typeface="Lato"/>
                <a:cs typeface="Lato"/>
                <a:sym typeface="Lato"/>
              </a:rPr>
              <a:t>Educational equity means that every student has access to the educational resources and rigor they need at the right moment in their education across race, gender, ethnicity, language, disability, sexual orientation, family background and/or family income.</a:t>
            </a:r>
            <a:endParaRPr sz="1800" b="0" i="0" u="none" strike="noStrike" cap="none">
              <a:solidFill>
                <a:srgbClr val="000000"/>
              </a:solidFill>
              <a:latin typeface="Lato"/>
              <a:ea typeface="Lato"/>
              <a:cs typeface="Lato"/>
              <a:sym typeface="Lato"/>
            </a:endParaRPr>
          </a:p>
        </p:txBody>
      </p:sp>
      <p:pic>
        <p:nvPicPr>
          <p:cNvPr id="68" name="Google Shape;68;p10"/>
          <p:cNvPicPr preferRelativeResize="0"/>
          <p:nvPr/>
        </p:nvPicPr>
        <p:blipFill>
          <a:blip r:embed="rId3">
            <a:alphaModFix/>
          </a:blip>
          <a:stretch>
            <a:fillRect/>
          </a:stretch>
        </p:blipFill>
        <p:spPr>
          <a:xfrm>
            <a:off x="0" y="921600"/>
            <a:ext cx="4569149" cy="4221898"/>
          </a:xfrm>
          <a:prstGeom prst="rect">
            <a:avLst/>
          </a:prstGeom>
          <a:noFill/>
          <a:ln>
            <a:noFill/>
          </a:ln>
        </p:spPr>
      </p:pic>
    </p:spTree>
    <p:extLst>
      <p:ext uri="{BB962C8B-B14F-4D97-AF65-F5344CB8AC3E}">
        <p14:creationId xmlns:p14="http://schemas.microsoft.com/office/powerpoint/2010/main" val="2927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body" idx="1"/>
          </p:nvPr>
        </p:nvSpPr>
        <p:spPr>
          <a:xfrm>
            <a:off x="0" y="1"/>
            <a:ext cx="9144000" cy="92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4000"/>
              <a:t>Educational Equity </a:t>
            </a:r>
            <a:endParaRPr sz="4000" b="1" i="0" u="none" strike="noStrike" cap="none">
              <a:solidFill>
                <a:schemeClr val="lt1"/>
              </a:solidFill>
              <a:latin typeface="Lato Black"/>
              <a:ea typeface="Lato Black"/>
              <a:cs typeface="Lato Black"/>
              <a:sym typeface="Lato Black"/>
            </a:endParaRPr>
          </a:p>
        </p:txBody>
      </p:sp>
      <p:sp>
        <p:nvSpPr>
          <p:cNvPr id="75" name="Google Shape;75;p11"/>
          <p:cNvSpPr txBox="1"/>
          <p:nvPr/>
        </p:nvSpPr>
        <p:spPr>
          <a:xfrm>
            <a:off x="5649557" y="1066800"/>
            <a:ext cx="2747700" cy="130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endParaRPr sz="2400" b="1" i="0" u="none" strike="noStrike" cap="none">
              <a:solidFill>
                <a:srgbClr val="000000"/>
              </a:solidFill>
              <a:latin typeface="Lato"/>
              <a:ea typeface="Lato"/>
              <a:cs typeface="Lato"/>
              <a:sym typeface="Lato"/>
            </a:endParaRPr>
          </a:p>
        </p:txBody>
      </p:sp>
      <p:sp>
        <p:nvSpPr>
          <p:cNvPr id="76" name="Google Shape;76;p11"/>
          <p:cNvSpPr txBox="1"/>
          <p:nvPr/>
        </p:nvSpPr>
        <p:spPr>
          <a:xfrm>
            <a:off x="1104800" y="1196775"/>
            <a:ext cx="7181400" cy="130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3600" b="1">
              <a:latin typeface="Lato"/>
              <a:ea typeface="Lato"/>
              <a:cs typeface="Lato"/>
              <a:sym typeface="Lato"/>
            </a:endParaRPr>
          </a:p>
          <a:p>
            <a:pPr marL="0" marR="0" lvl="0" indent="0" algn="ctr" rtl="0">
              <a:lnSpc>
                <a:spcPct val="115000"/>
              </a:lnSpc>
              <a:spcBef>
                <a:spcPts val="0"/>
              </a:spcBef>
              <a:spcAft>
                <a:spcPts val="0"/>
              </a:spcAft>
              <a:buClr>
                <a:schemeClr val="dk1"/>
              </a:buClr>
              <a:buSzPts val="1100"/>
              <a:buFont typeface="Arial"/>
              <a:buNone/>
            </a:pPr>
            <a:r>
              <a:rPr lang="en-US" sz="4800" b="1">
                <a:latin typeface="Lato"/>
                <a:ea typeface="Lato"/>
                <a:cs typeface="Lato"/>
                <a:sym typeface="Lato"/>
              </a:rPr>
              <a:t>What’s your why? </a:t>
            </a:r>
            <a:r>
              <a:rPr lang="en-US" sz="4800" b="1" u="sng">
                <a:solidFill>
                  <a:schemeClr val="hlink"/>
                </a:solidFill>
                <a:latin typeface="Lato"/>
                <a:ea typeface="Lato"/>
                <a:cs typeface="Lato"/>
                <a:sym typeface="Lato"/>
                <a:hlinkClick r:id="rId3"/>
              </a:rPr>
              <a:t> </a:t>
            </a:r>
            <a:endParaRPr sz="4800" b="1"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243489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333286" y="0"/>
            <a:ext cx="9144000" cy="921600"/>
          </a:xfrm>
          <a:prstGeom prst="rect">
            <a:avLst/>
          </a:prstGeom>
          <a:noFill/>
          <a:ln>
            <a:noFill/>
          </a:ln>
        </p:spPr>
        <p:txBody>
          <a:bodyPr spcFirstLastPara="1" wrap="square" lIns="91425" tIns="45700" rIns="91425" bIns="45700" anchor="ctr" anchorCtr="0">
            <a:noAutofit/>
          </a:bodyPr>
          <a:lstStyle/>
          <a:p>
            <a:pPr marL="91440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Culturally Responsive </a:t>
            </a:r>
            <a:r>
              <a:rPr lang="en-US"/>
              <a:t>Practices</a:t>
            </a:r>
            <a:endParaRPr sz="3600" b="1" i="0" u="none" strike="noStrike" cap="none">
              <a:solidFill>
                <a:schemeClr val="lt1"/>
              </a:solidFill>
              <a:latin typeface="Lato Black"/>
              <a:ea typeface="Lato Black"/>
              <a:cs typeface="Lato Black"/>
              <a:sym typeface="Lato Black"/>
            </a:endParaRPr>
          </a:p>
        </p:txBody>
      </p:sp>
      <p:sp>
        <p:nvSpPr>
          <p:cNvPr id="83" name="Google Shape;83;p15"/>
          <p:cNvSpPr>
            <a:spLocks noGrp="1"/>
          </p:cNvSpPr>
          <p:nvPr>
            <p:ph type="media" idx="2"/>
          </p:nvPr>
        </p:nvSpPr>
        <p:spPr>
          <a:xfrm>
            <a:off x="417689" y="921600"/>
            <a:ext cx="8393025" cy="319845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200"/>
              </a:spcBef>
              <a:spcAft>
                <a:spcPts val="0"/>
              </a:spcAft>
              <a:buClr>
                <a:schemeClr val="dk1"/>
              </a:buClr>
              <a:buSzPts val="2400"/>
              <a:buFont typeface="Arial"/>
              <a:buNone/>
            </a:pPr>
            <a:r>
              <a:rPr lang="en-US" sz="2400" b="1" i="0" u="none" strike="noStrike" cap="none">
                <a:solidFill>
                  <a:schemeClr val="dk1"/>
                </a:solidFill>
                <a:latin typeface="Lato"/>
                <a:ea typeface="Lato"/>
                <a:cs typeface="Lato"/>
                <a:sym typeface="Lato"/>
              </a:rPr>
              <a:t>Culturally Responsive Practices: </a:t>
            </a:r>
            <a:r>
              <a:rPr lang="en-US" sz="2400" b="0" i="0" u="none" strike="noStrike" cap="none">
                <a:solidFill>
                  <a:schemeClr val="dk1"/>
                </a:solidFill>
                <a:latin typeface="Lato"/>
                <a:ea typeface="Lato"/>
                <a:cs typeface="Lato"/>
                <a:sym typeface="Lato"/>
              </a:rPr>
              <a:t>An approach to teaching that recognizes the value of learners’ cultural beliefs and practices and draws upon them to inform instruction, enhance learner self-advocacy, and bridge learners’ home and school experiences.</a:t>
            </a:r>
            <a:endParaRPr/>
          </a:p>
          <a:p>
            <a:pPr marL="0" marR="0" lvl="0" indent="0" algn="l" rtl="0">
              <a:lnSpc>
                <a:spcPct val="150000"/>
              </a:lnSpc>
              <a:spcBef>
                <a:spcPts val="1200"/>
              </a:spcBef>
              <a:spcAft>
                <a:spcPts val="0"/>
              </a:spcAft>
              <a:buClr>
                <a:schemeClr val="dk1"/>
              </a:buClr>
              <a:buSzPts val="2400"/>
              <a:buFont typeface="Arial"/>
              <a:buNone/>
            </a:pPr>
            <a:r>
              <a:rPr lang="en-US" sz="2000" b="0" i="0" u="none" strike="noStrike" cap="none">
                <a:solidFill>
                  <a:schemeClr val="dk1"/>
                </a:solidFill>
                <a:latin typeface="Lato"/>
                <a:ea typeface="Lato"/>
                <a:cs typeface="Lato"/>
                <a:sym typeface="Lato"/>
              </a:rPr>
              <a:t>						 						            </a:t>
            </a:r>
            <a:endParaRPr sz="2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4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3000"/>
              </a:spcAft>
              <a:buClr>
                <a:schemeClr val="dk1"/>
              </a:buClr>
              <a:buSzPts val="2400"/>
              <a:buFont typeface="Arial"/>
              <a:buNone/>
            </a:pPr>
            <a:endParaRPr sz="1600" b="1" i="0" u="none" strike="noStrike" cap="none">
              <a:solidFill>
                <a:schemeClr val="dk1"/>
              </a:solidFill>
              <a:latin typeface="Lato"/>
              <a:ea typeface="Lato"/>
              <a:cs typeface="Lato"/>
              <a:sym typeface="Lato"/>
            </a:endParaRPr>
          </a:p>
        </p:txBody>
      </p:sp>
    </p:spTree>
    <p:extLst>
      <p:ext uri="{BB962C8B-B14F-4D97-AF65-F5344CB8AC3E}">
        <p14:creationId xmlns:p14="http://schemas.microsoft.com/office/powerpoint/2010/main" val="343629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Definition of Culture</a:t>
            </a:r>
            <a:endParaRPr sz="3600" b="1" i="0" u="none" strike="noStrike" cap="none">
              <a:solidFill>
                <a:schemeClr val="lt1"/>
              </a:solidFill>
              <a:latin typeface="Lato Black"/>
              <a:ea typeface="Lato Black"/>
              <a:cs typeface="Lato Black"/>
              <a:sym typeface="Lato Black"/>
            </a:endParaRPr>
          </a:p>
        </p:txBody>
      </p:sp>
      <p:sp>
        <p:nvSpPr>
          <p:cNvPr id="89" name="Google Shape;89;p16"/>
          <p:cNvSpPr>
            <a:spLocks noGrp="1"/>
          </p:cNvSpPr>
          <p:nvPr>
            <p:ph type="media" idx="2"/>
          </p:nvPr>
        </p:nvSpPr>
        <p:spPr>
          <a:xfrm>
            <a:off x="885298" y="1079306"/>
            <a:ext cx="7617600" cy="29136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2400" b="1" i="0" u="none" strike="noStrike" cap="none">
                <a:solidFill>
                  <a:schemeClr val="dk1"/>
                </a:solidFill>
                <a:latin typeface="Lato"/>
                <a:ea typeface="Lato"/>
                <a:cs typeface="Lato"/>
                <a:sym typeface="Lato"/>
              </a:rPr>
              <a:t>Culture</a:t>
            </a:r>
            <a:r>
              <a:rPr lang="en-US" sz="2400" b="0" i="0" u="none" strike="noStrike" cap="none">
                <a:solidFill>
                  <a:schemeClr val="dk1"/>
                </a:solidFill>
                <a:latin typeface="Lato"/>
                <a:ea typeface="Lato"/>
                <a:cs typeface="Lato"/>
                <a:sym typeface="Lato"/>
              </a:rPr>
              <a:t> describes how we live on a daily basis in terms of our language, ancestry, religion, food, dress, musical tastes, traditions, values, political and social affiliations, recreation, and so on.</a:t>
            </a:r>
            <a:endParaRPr sz="2400" b="0" i="0" u="none" strike="noStrike" cap="none">
              <a:solidFill>
                <a:schemeClr val="dk1"/>
              </a:solidFill>
              <a:latin typeface="Lato"/>
              <a:ea typeface="Lato"/>
              <a:cs typeface="Lato"/>
              <a:sym typeface="Lato"/>
            </a:endParaRPr>
          </a:p>
          <a:p>
            <a:pPr marL="4114800" marR="0" lvl="0" indent="45720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Lato"/>
                <a:ea typeface="Lato"/>
                <a:cs typeface="Lato"/>
                <a:sym typeface="Lato"/>
              </a:rPr>
              <a:t>(Singleton, 2006)  </a:t>
            </a:r>
            <a:endParaRPr sz="2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3000"/>
              </a:spcAft>
              <a:buClr>
                <a:schemeClr val="dk1"/>
              </a:buClr>
              <a:buSzPts val="2400"/>
              <a:buFont typeface="Arial"/>
              <a:buNone/>
            </a:pPr>
            <a:endParaRPr sz="2400" b="1" i="0" u="none" strike="noStrike" cap="none">
              <a:solidFill>
                <a:schemeClr val="dk1"/>
              </a:solidFill>
              <a:latin typeface="Lato"/>
              <a:ea typeface="Lato"/>
              <a:cs typeface="Lato"/>
              <a:sym typeface="Lato"/>
            </a:endParaRPr>
          </a:p>
        </p:txBody>
      </p:sp>
    </p:spTree>
    <p:extLst>
      <p:ext uri="{BB962C8B-B14F-4D97-AF65-F5344CB8AC3E}">
        <p14:creationId xmlns:p14="http://schemas.microsoft.com/office/powerpoint/2010/main" val="18764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ESSA Title IV</a:t>
            </a:r>
            <a:endParaRPr lang="en-US" dirty="0"/>
          </a:p>
        </p:txBody>
      </p:sp>
      <p:sp>
        <p:nvSpPr>
          <p:cNvPr id="3" name="Text Placeholder 2"/>
          <p:cNvSpPr>
            <a:spLocks noGrp="1"/>
          </p:cNvSpPr>
          <p:nvPr>
            <p:ph type="body" sz="quarter" idx="14"/>
          </p:nvPr>
        </p:nvSpPr>
        <p:spPr>
          <a:xfrm>
            <a:off x="854128" y="1349839"/>
            <a:ext cx="3588275" cy="3461151"/>
          </a:xfrm>
        </p:spPr>
        <p:txBody>
          <a:bodyPr>
            <a:normAutofit/>
          </a:bodyPr>
          <a:lstStyle/>
          <a:p>
            <a:pPr marL="0" indent="0">
              <a:buNone/>
            </a:pPr>
            <a:endParaRPr lang="en-US" dirty="0" smtClean="0"/>
          </a:p>
          <a:p>
            <a:endParaRPr lang="en-US" dirty="0"/>
          </a:p>
        </p:txBody>
      </p:sp>
      <p:sp>
        <p:nvSpPr>
          <p:cNvPr id="4" name="Rectangle 3"/>
          <p:cNvSpPr/>
          <p:nvPr/>
        </p:nvSpPr>
        <p:spPr>
          <a:xfrm>
            <a:off x="623454" y="1100815"/>
            <a:ext cx="3818949" cy="3850221"/>
          </a:xfrm>
          <a:prstGeom prst="rect">
            <a:avLst/>
          </a:prstGeom>
        </p:spPr>
        <p:txBody>
          <a:bodyPr wrap="square">
            <a:spAutoFit/>
          </a:bodyPr>
          <a:lstStyle/>
          <a:p>
            <a:pPr>
              <a:lnSpc>
                <a:spcPct val="120000"/>
              </a:lnSpc>
              <a:spcAft>
                <a:spcPts val="1800"/>
              </a:spcAft>
            </a:pPr>
            <a:r>
              <a:rPr lang="en-US" sz="2200" b="1" dirty="0">
                <a:latin typeface="Lato" panose="020F0502020204030203" pitchFamily="34" charset="0"/>
              </a:rPr>
              <a:t>CCLCs must offer families of students served opportunities for active and meaningful engagement in their children’s education, including opportunities for literacy and related educational development</a:t>
            </a:r>
            <a:r>
              <a:rPr lang="en-US" sz="2200" b="1" dirty="0" smtClean="0">
                <a:latin typeface="Lato" panose="020F0502020204030203" pitchFamily="34" charset="0"/>
              </a:rPr>
              <a:t>.</a:t>
            </a:r>
            <a:endParaRPr lang="en-US" sz="2200" dirty="0"/>
          </a:p>
          <a:p>
            <a:pPr>
              <a:lnSpc>
                <a:spcPct val="120000"/>
              </a:lnSpc>
              <a:spcAft>
                <a:spcPts val="1800"/>
              </a:spcAft>
            </a:pPr>
            <a:endParaRPr lang="en-US" dirty="0"/>
          </a:p>
        </p:txBody>
      </p:sp>
      <p:pic>
        <p:nvPicPr>
          <p:cNvPr id="8" name="Picture Placeholder 7"/>
          <p:cNvPicPr>
            <a:picLocks noGrp="1" noChangeAspect="1"/>
          </p:cNvPicPr>
          <p:nvPr>
            <p:ph type="pic" sz="quarter" idx="15"/>
          </p:nvPr>
        </p:nvPicPr>
        <p:blipFill>
          <a:blip r:embed="rId3"/>
          <a:srcRect t="2039" b="2039"/>
          <a:stretch>
            <a:fillRect/>
          </a:stretch>
        </p:blipFill>
        <p:spPr>
          <a:xfrm>
            <a:off x="5064071" y="1291773"/>
            <a:ext cx="3618804" cy="3269836"/>
          </a:xfrm>
          <a:prstGeom prst="rect">
            <a:avLst/>
          </a:prstGeom>
        </p:spPr>
      </p:pic>
    </p:spTree>
    <p:extLst>
      <p:ext uri="{BB962C8B-B14F-4D97-AF65-F5344CB8AC3E}">
        <p14:creationId xmlns:p14="http://schemas.microsoft.com/office/powerpoint/2010/main" val="2009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6444"/>
          <p:cNvSpPr/>
          <p:nvPr/>
        </p:nvSpPr>
        <p:spPr>
          <a:xfrm>
            <a:off x="1302149" y="1216821"/>
            <a:ext cx="6634738" cy="330670"/>
          </a:xfrm>
          <a:custGeom>
            <a:avLst/>
            <a:gdLst/>
            <a:ahLst/>
            <a:cxnLst/>
            <a:rect l="0" t="0" r="0" b="0"/>
            <a:pathLst>
              <a:path w="8205509" h="440893">
                <a:moveTo>
                  <a:pt x="0" y="0"/>
                </a:moveTo>
                <a:lnTo>
                  <a:pt x="8205509" y="0"/>
                </a:lnTo>
                <a:lnTo>
                  <a:pt x="8205509" y="440893"/>
                </a:lnTo>
                <a:lnTo>
                  <a:pt x="0" y="440893"/>
                </a:lnTo>
                <a:lnTo>
                  <a:pt x="0" y="0"/>
                </a:lnTo>
              </a:path>
            </a:pathLst>
          </a:custGeom>
          <a:solidFill>
            <a:schemeClr val="accent1"/>
          </a:solidFill>
          <a:ln w="0" cap="flat">
            <a:miter lim="127000"/>
          </a:ln>
        </p:spPr>
        <p:style>
          <a:lnRef idx="0">
            <a:srgbClr val="000000">
              <a:alpha val="0"/>
            </a:srgbClr>
          </a:lnRef>
          <a:fillRef idx="1">
            <a:srgbClr val="A7A8A8"/>
          </a:fillRef>
          <a:effectRef idx="0">
            <a:scrgbClr r="0" g="0" b="0"/>
          </a:effectRef>
          <a:fontRef idx="none"/>
        </p:style>
        <p:txBody>
          <a:bodyPr tIns="91440"/>
          <a:lstStyle/>
          <a:p>
            <a:r>
              <a:rPr lang="en-US" sz="1205" dirty="0"/>
              <a:t> </a:t>
            </a:r>
            <a:r>
              <a:rPr lang="en-US" sz="1205" dirty="0" smtClean="0"/>
              <a:t>      </a:t>
            </a:r>
            <a:r>
              <a:rPr lang="en-US" sz="1600" dirty="0" smtClean="0">
                <a:solidFill>
                  <a:schemeClr val="bg1"/>
                </a:solidFill>
                <a:latin typeface="Lato" panose="020F0502020204030203" pitchFamily="34" charset="0"/>
              </a:rPr>
              <a:t>Parents of students from subgroups identified in the law</a:t>
            </a:r>
            <a:endParaRPr lang="en-US" sz="1600" dirty="0">
              <a:solidFill>
                <a:schemeClr val="bg1"/>
              </a:solidFill>
              <a:latin typeface="Lato" panose="020F0502020204030203" pitchFamily="34" charset="0"/>
            </a:endParaRPr>
          </a:p>
        </p:txBody>
      </p:sp>
      <p:sp>
        <p:nvSpPr>
          <p:cNvPr id="8" name="Shape 5667"/>
          <p:cNvSpPr/>
          <p:nvPr/>
        </p:nvSpPr>
        <p:spPr>
          <a:xfrm>
            <a:off x="1283167" y="1216824"/>
            <a:ext cx="6653729" cy="330670"/>
          </a:xfrm>
          <a:custGeom>
            <a:avLst/>
            <a:gdLst/>
            <a:ahLst/>
            <a:cxnLst/>
            <a:rect l="0" t="0" r="0" b="0"/>
            <a:pathLst>
              <a:path w="8205509" h="440893">
                <a:moveTo>
                  <a:pt x="0" y="440893"/>
                </a:moveTo>
                <a:lnTo>
                  <a:pt x="8205509" y="440893"/>
                </a:lnTo>
                <a:lnTo>
                  <a:pt x="8205509"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US" sz="1205"/>
          </a:p>
        </p:txBody>
      </p:sp>
      <p:sp>
        <p:nvSpPr>
          <p:cNvPr id="12" name="Shape 26464"/>
          <p:cNvSpPr/>
          <p:nvPr/>
        </p:nvSpPr>
        <p:spPr>
          <a:xfrm>
            <a:off x="1606924" y="1713124"/>
            <a:ext cx="6329962" cy="330670"/>
          </a:xfrm>
          <a:custGeom>
            <a:avLst/>
            <a:gdLst/>
            <a:ahLst/>
            <a:cxnLst/>
            <a:rect l="0" t="0" r="0" b="0"/>
            <a:pathLst>
              <a:path w="7806233" h="440893">
                <a:moveTo>
                  <a:pt x="0" y="0"/>
                </a:moveTo>
                <a:lnTo>
                  <a:pt x="7806233" y="0"/>
                </a:lnTo>
                <a:lnTo>
                  <a:pt x="7806233" y="440893"/>
                </a:lnTo>
                <a:lnTo>
                  <a:pt x="0" y="440893"/>
                </a:lnTo>
                <a:lnTo>
                  <a:pt x="0" y="0"/>
                </a:lnTo>
              </a:path>
            </a:pathLst>
          </a:custGeom>
          <a:solidFill>
            <a:srgbClr val="009939"/>
          </a:solidFill>
          <a:ln w="25400" cap="flat">
            <a:round/>
          </a:ln>
        </p:spPr>
        <p:style>
          <a:lnRef idx="1">
            <a:srgbClr val="FFFFFF"/>
          </a:lnRef>
          <a:fillRef idx="1">
            <a:srgbClr val="008900"/>
          </a:fillRef>
          <a:effectRef idx="0">
            <a:scrgbClr r="0" g="0" b="0"/>
          </a:effectRef>
          <a:fontRef idx="none"/>
        </p:style>
        <p:txBody>
          <a:bodyPr tIns="91440"/>
          <a:lstStyle/>
          <a:p>
            <a:r>
              <a:rPr lang="en-US" sz="1205" dirty="0" smtClean="0"/>
              <a:t>       </a:t>
            </a:r>
            <a:r>
              <a:rPr lang="en-US" sz="1600" dirty="0" smtClean="0">
                <a:solidFill>
                  <a:schemeClr val="bg1"/>
                </a:solidFill>
                <a:latin typeface="Lato" panose="020F0502020204030203" pitchFamily="34" charset="0"/>
              </a:rPr>
              <a:t>Parents of students from socioeconomically diverse backgrounds</a:t>
            </a:r>
            <a:endParaRPr lang="en-US" sz="1600" dirty="0">
              <a:solidFill>
                <a:schemeClr val="bg1"/>
              </a:solidFill>
              <a:latin typeface="Lato" panose="020F0502020204030203" pitchFamily="34" charset="0"/>
            </a:endParaRPr>
          </a:p>
        </p:txBody>
      </p:sp>
      <p:sp>
        <p:nvSpPr>
          <p:cNvPr id="16" name="Shape 26480"/>
          <p:cNvSpPr/>
          <p:nvPr/>
        </p:nvSpPr>
        <p:spPr>
          <a:xfrm>
            <a:off x="1784352" y="2209052"/>
            <a:ext cx="6152544" cy="330670"/>
          </a:xfrm>
          <a:custGeom>
            <a:avLst/>
            <a:gdLst/>
            <a:ahLst/>
            <a:cxnLst/>
            <a:rect l="0" t="0" r="0" b="0"/>
            <a:pathLst>
              <a:path w="7587437" h="440893">
                <a:moveTo>
                  <a:pt x="0" y="0"/>
                </a:moveTo>
                <a:lnTo>
                  <a:pt x="7587437" y="0"/>
                </a:lnTo>
                <a:lnTo>
                  <a:pt x="7587437" y="440893"/>
                </a:lnTo>
                <a:lnTo>
                  <a:pt x="0" y="440893"/>
                </a:lnTo>
                <a:lnTo>
                  <a:pt x="0" y="0"/>
                </a:lnTo>
              </a:path>
            </a:pathLst>
          </a:custGeom>
          <a:solidFill>
            <a:schemeClr val="accent1"/>
          </a:solidFill>
          <a:ln w="0" cap="flat">
            <a:miter lim="127000"/>
          </a:ln>
        </p:spPr>
        <p:style>
          <a:lnRef idx="0">
            <a:srgbClr val="000000">
              <a:alpha val="0"/>
            </a:srgbClr>
          </a:lnRef>
          <a:fillRef idx="1">
            <a:srgbClr val="A7A8A8"/>
          </a:fillRef>
          <a:effectRef idx="0">
            <a:scrgbClr r="0" g="0" b="0"/>
          </a:effectRef>
          <a:fontRef idx="none"/>
        </p:style>
        <p:txBody>
          <a:bodyPr tIns="91440"/>
          <a:lstStyle/>
          <a:p>
            <a:r>
              <a:rPr lang="en-US" sz="1400" dirty="0" smtClean="0">
                <a:solidFill>
                  <a:schemeClr val="bg1"/>
                </a:solidFill>
                <a:latin typeface="Lato" panose="020F0502020204030203" pitchFamily="34" charset="0"/>
              </a:rPr>
              <a:t>       </a:t>
            </a:r>
            <a:r>
              <a:rPr lang="en-US" sz="1600" dirty="0" smtClean="0">
                <a:solidFill>
                  <a:schemeClr val="bg1"/>
                </a:solidFill>
                <a:latin typeface="Lato" panose="020F0502020204030203" pitchFamily="34" charset="0"/>
              </a:rPr>
              <a:t>Parents of students with disabilities</a:t>
            </a:r>
            <a:endParaRPr lang="en-US" sz="1600" dirty="0">
              <a:solidFill>
                <a:schemeClr val="bg1"/>
              </a:solidFill>
              <a:latin typeface="Lato" panose="020F0502020204030203" pitchFamily="34" charset="0"/>
            </a:endParaRPr>
          </a:p>
        </p:txBody>
      </p:sp>
      <p:sp>
        <p:nvSpPr>
          <p:cNvPr id="17" name="Shape 5676"/>
          <p:cNvSpPr/>
          <p:nvPr/>
        </p:nvSpPr>
        <p:spPr>
          <a:xfrm>
            <a:off x="1784352" y="2209052"/>
            <a:ext cx="6152544" cy="330670"/>
          </a:xfrm>
          <a:custGeom>
            <a:avLst/>
            <a:gdLst/>
            <a:ahLst/>
            <a:cxnLst/>
            <a:rect l="0" t="0" r="0" b="0"/>
            <a:pathLst>
              <a:path w="7587437" h="440893">
                <a:moveTo>
                  <a:pt x="0" y="440893"/>
                </a:moveTo>
                <a:lnTo>
                  <a:pt x="7587437" y="440893"/>
                </a:lnTo>
                <a:lnTo>
                  <a:pt x="758743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US" sz="1205"/>
          </a:p>
        </p:txBody>
      </p:sp>
      <p:sp>
        <p:nvSpPr>
          <p:cNvPr id="21" name="Shape 26492"/>
          <p:cNvSpPr/>
          <p:nvPr/>
        </p:nvSpPr>
        <p:spPr>
          <a:xfrm>
            <a:off x="1841003" y="2705353"/>
            <a:ext cx="6095893" cy="330670"/>
          </a:xfrm>
          <a:custGeom>
            <a:avLst/>
            <a:gdLst/>
            <a:ahLst/>
            <a:cxnLst/>
            <a:rect l="0" t="0" r="0" b="0"/>
            <a:pathLst>
              <a:path w="7517574" h="440893">
                <a:moveTo>
                  <a:pt x="0" y="0"/>
                </a:moveTo>
                <a:lnTo>
                  <a:pt x="7517574" y="0"/>
                </a:lnTo>
                <a:lnTo>
                  <a:pt x="7517574" y="440893"/>
                </a:lnTo>
                <a:lnTo>
                  <a:pt x="0" y="440893"/>
                </a:lnTo>
                <a:lnTo>
                  <a:pt x="0" y="0"/>
                </a:lnTo>
              </a:path>
            </a:pathLst>
          </a:custGeom>
          <a:solidFill>
            <a:srgbClr val="009939"/>
          </a:solidFill>
          <a:ln w="25400" cap="flat">
            <a:round/>
          </a:ln>
        </p:spPr>
        <p:style>
          <a:lnRef idx="1">
            <a:srgbClr val="FFFFFF"/>
          </a:lnRef>
          <a:fillRef idx="1">
            <a:srgbClr val="008900"/>
          </a:fillRef>
          <a:effectRef idx="0">
            <a:scrgbClr r="0" g="0" b="0"/>
          </a:effectRef>
          <a:fontRef idx="none"/>
        </p:style>
        <p:txBody>
          <a:bodyPr tIns="91440"/>
          <a:lstStyle/>
          <a:p>
            <a:r>
              <a:rPr lang="en-US" sz="1400" dirty="0" smtClean="0">
                <a:solidFill>
                  <a:schemeClr val="bg1"/>
                </a:solidFill>
                <a:latin typeface="Lato" panose="020F0502020204030203" pitchFamily="34" charset="0"/>
              </a:rPr>
              <a:t>       </a:t>
            </a:r>
            <a:r>
              <a:rPr lang="en-US" sz="1600" dirty="0" smtClean="0">
                <a:solidFill>
                  <a:schemeClr val="bg1"/>
                </a:solidFill>
                <a:latin typeface="Lato" panose="020F0502020204030203" pitchFamily="34" charset="0"/>
              </a:rPr>
              <a:t>Parents of migrant and immigrant families</a:t>
            </a:r>
            <a:endParaRPr lang="en-US" sz="1600" dirty="0">
              <a:solidFill>
                <a:schemeClr val="bg1"/>
              </a:solidFill>
              <a:latin typeface="Lato" panose="020F0502020204030203" pitchFamily="34" charset="0"/>
            </a:endParaRPr>
          </a:p>
        </p:txBody>
      </p:sp>
      <p:sp>
        <p:nvSpPr>
          <p:cNvPr id="25" name="Shape 26506"/>
          <p:cNvSpPr/>
          <p:nvPr/>
        </p:nvSpPr>
        <p:spPr>
          <a:xfrm>
            <a:off x="1812677" y="3210404"/>
            <a:ext cx="6124209" cy="336566"/>
          </a:xfrm>
          <a:custGeom>
            <a:avLst/>
            <a:gdLst/>
            <a:ahLst/>
            <a:cxnLst/>
            <a:rect l="0" t="0" r="0" b="0"/>
            <a:pathLst>
              <a:path w="7587437" h="440893">
                <a:moveTo>
                  <a:pt x="0" y="0"/>
                </a:moveTo>
                <a:lnTo>
                  <a:pt x="7587437" y="0"/>
                </a:lnTo>
                <a:lnTo>
                  <a:pt x="7587437" y="440893"/>
                </a:lnTo>
                <a:lnTo>
                  <a:pt x="0" y="440893"/>
                </a:lnTo>
                <a:lnTo>
                  <a:pt x="0" y="0"/>
                </a:lnTo>
              </a:path>
            </a:pathLst>
          </a:custGeom>
          <a:solidFill>
            <a:schemeClr val="accent1"/>
          </a:solidFill>
          <a:ln w="0" cap="flat">
            <a:miter lim="127000"/>
          </a:ln>
        </p:spPr>
        <p:style>
          <a:lnRef idx="0">
            <a:srgbClr val="000000">
              <a:alpha val="0"/>
            </a:srgbClr>
          </a:lnRef>
          <a:fillRef idx="1">
            <a:srgbClr val="A7A8A8"/>
          </a:fillRef>
          <a:effectRef idx="0">
            <a:scrgbClr r="0" g="0" b="0"/>
          </a:effectRef>
          <a:fontRef idx="none"/>
        </p:style>
        <p:txBody>
          <a:bodyPr tIns="91440"/>
          <a:lstStyle/>
          <a:p>
            <a:r>
              <a:rPr lang="en-US" sz="1400" dirty="0" smtClean="0">
                <a:solidFill>
                  <a:schemeClr val="bg1"/>
                </a:solidFill>
                <a:latin typeface="Lato" panose="020F0502020204030203" pitchFamily="34" charset="0"/>
              </a:rPr>
              <a:t>        </a:t>
            </a:r>
            <a:r>
              <a:rPr lang="en-US" sz="1600" dirty="0" smtClean="0">
                <a:solidFill>
                  <a:schemeClr val="bg1"/>
                </a:solidFill>
                <a:latin typeface="Lato" panose="020F0502020204030203" pitchFamily="34" charset="0"/>
              </a:rPr>
              <a:t>Parents of English learners</a:t>
            </a:r>
            <a:endParaRPr lang="en-US" sz="1600" dirty="0">
              <a:solidFill>
                <a:schemeClr val="bg1"/>
              </a:solidFill>
              <a:latin typeface="Lato" panose="020F0502020204030203" pitchFamily="34" charset="0"/>
            </a:endParaRPr>
          </a:p>
        </p:txBody>
      </p:sp>
      <p:sp>
        <p:nvSpPr>
          <p:cNvPr id="26" name="Shape 5685"/>
          <p:cNvSpPr/>
          <p:nvPr/>
        </p:nvSpPr>
        <p:spPr>
          <a:xfrm>
            <a:off x="1784352" y="3201653"/>
            <a:ext cx="6152544" cy="330670"/>
          </a:xfrm>
          <a:custGeom>
            <a:avLst/>
            <a:gdLst/>
            <a:ahLst/>
            <a:cxnLst/>
            <a:rect l="0" t="0" r="0" b="0"/>
            <a:pathLst>
              <a:path w="7587437" h="440893">
                <a:moveTo>
                  <a:pt x="0" y="440893"/>
                </a:moveTo>
                <a:lnTo>
                  <a:pt x="7587437" y="440893"/>
                </a:lnTo>
                <a:lnTo>
                  <a:pt x="758743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US" sz="1205"/>
          </a:p>
        </p:txBody>
      </p:sp>
      <p:sp>
        <p:nvSpPr>
          <p:cNvPr id="30" name="Shape 26516"/>
          <p:cNvSpPr/>
          <p:nvPr/>
        </p:nvSpPr>
        <p:spPr>
          <a:xfrm>
            <a:off x="1606924" y="3709632"/>
            <a:ext cx="6329962" cy="330670"/>
          </a:xfrm>
          <a:custGeom>
            <a:avLst/>
            <a:gdLst/>
            <a:ahLst/>
            <a:cxnLst/>
            <a:rect l="0" t="0" r="0" b="0"/>
            <a:pathLst>
              <a:path w="7806233" h="440893">
                <a:moveTo>
                  <a:pt x="0" y="0"/>
                </a:moveTo>
                <a:lnTo>
                  <a:pt x="7806233" y="0"/>
                </a:lnTo>
                <a:lnTo>
                  <a:pt x="7806233" y="440893"/>
                </a:lnTo>
                <a:lnTo>
                  <a:pt x="0" y="440893"/>
                </a:lnTo>
                <a:lnTo>
                  <a:pt x="0" y="0"/>
                </a:lnTo>
              </a:path>
            </a:pathLst>
          </a:custGeom>
          <a:solidFill>
            <a:srgbClr val="009939"/>
          </a:solidFill>
          <a:ln w="25400" cap="flat">
            <a:round/>
          </a:ln>
        </p:spPr>
        <p:style>
          <a:lnRef idx="1">
            <a:srgbClr val="FFFFFF"/>
          </a:lnRef>
          <a:fillRef idx="1">
            <a:srgbClr val="008900"/>
          </a:fillRef>
          <a:effectRef idx="0">
            <a:scrgbClr r="0" g="0" b="0"/>
          </a:effectRef>
          <a:fontRef idx="none"/>
        </p:style>
        <p:txBody>
          <a:bodyPr tIns="91440"/>
          <a:lstStyle/>
          <a:p>
            <a:r>
              <a:rPr lang="en-US" sz="1400" dirty="0" smtClean="0">
                <a:solidFill>
                  <a:schemeClr val="bg1"/>
                </a:solidFill>
                <a:latin typeface="Lato" panose="020F0502020204030203" pitchFamily="34" charset="0"/>
              </a:rPr>
              <a:t>        </a:t>
            </a:r>
            <a:r>
              <a:rPr lang="en-US" sz="1600" dirty="0" smtClean="0">
                <a:solidFill>
                  <a:schemeClr val="bg1"/>
                </a:solidFill>
                <a:latin typeface="Lato" panose="020F0502020204030203" pitchFamily="34" charset="0"/>
              </a:rPr>
              <a:t>Community based and civil rights organizations</a:t>
            </a:r>
            <a:endParaRPr lang="en-US" sz="1600" dirty="0">
              <a:solidFill>
                <a:schemeClr val="bg1"/>
              </a:solidFill>
              <a:latin typeface="Lato" panose="020F0502020204030203" pitchFamily="34" charset="0"/>
            </a:endParaRPr>
          </a:p>
        </p:txBody>
      </p:sp>
      <p:sp>
        <p:nvSpPr>
          <p:cNvPr id="34" name="Shape 26530"/>
          <p:cNvSpPr/>
          <p:nvPr/>
        </p:nvSpPr>
        <p:spPr>
          <a:xfrm>
            <a:off x="1283166" y="4185262"/>
            <a:ext cx="6653729" cy="330670"/>
          </a:xfrm>
          <a:custGeom>
            <a:avLst/>
            <a:gdLst/>
            <a:ahLst/>
            <a:cxnLst/>
            <a:rect l="0" t="0" r="0" b="0"/>
            <a:pathLst>
              <a:path w="8205509" h="440893">
                <a:moveTo>
                  <a:pt x="0" y="0"/>
                </a:moveTo>
                <a:lnTo>
                  <a:pt x="8205509" y="0"/>
                </a:lnTo>
                <a:lnTo>
                  <a:pt x="8205509" y="440893"/>
                </a:lnTo>
                <a:lnTo>
                  <a:pt x="0" y="440893"/>
                </a:lnTo>
                <a:lnTo>
                  <a:pt x="0" y="0"/>
                </a:lnTo>
              </a:path>
            </a:pathLst>
          </a:custGeom>
          <a:solidFill>
            <a:schemeClr val="accent1"/>
          </a:solidFill>
          <a:ln w="25400" cap="flat">
            <a:round/>
          </a:ln>
        </p:spPr>
        <p:style>
          <a:lnRef idx="1">
            <a:srgbClr val="FFFFFF"/>
          </a:lnRef>
          <a:fillRef idx="1">
            <a:srgbClr val="A7A8A8"/>
          </a:fillRef>
          <a:effectRef idx="0">
            <a:scrgbClr r="0" g="0" b="0"/>
          </a:effectRef>
          <a:fontRef idx="none"/>
        </p:style>
        <p:txBody>
          <a:bodyPr tIns="91440"/>
          <a:lstStyle/>
          <a:p>
            <a:r>
              <a:rPr lang="en-US" sz="1400" dirty="0" smtClean="0">
                <a:solidFill>
                  <a:schemeClr val="bg1"/>
                </a:solidFill>
                <a:latin typeface="Lato" panose="020F0502020204030203" pitchFamily="34" charset="0"/>
              </a:rPr>
              <a:t>        </a:t>
            </a:r>
            <a:r>
              <a:rPr lang="en-US" sz="1600" dirty="0" smtClean="0">
                <a:solidFill>
                  <a:schemeClr val="bg1"/>
                </a:solidFill>
                <a:latin typeface="Lato" panose="020F0502020204030203" pitchFamily="34" charset="0"/>
              </a:rPr>
              <a:t>Employers and business organizations</a:t>
            </a:r>
            <a:endParaRPr lang="en-US" sz="1600" dirty="0">
              <a:solidFill>
                <a:schemeClr val="bg1"/>
              </a:solidFill>
              <a:latin typeface="Lato" panose="020F0502020204030203" pitchFamily="34" charset="0"/>
            </a:endParaRPr>
          </a:p>
        </p:txBody>
      </p:sp>
      <p:sp>
        <p:nvSpPr>
          <p:cNvPr id="6" name="Shape 5665"/>
          <p:cNvSpPr/>
          <p:nvPr/>
        </p:nvSpPr>
        <p:spPr>
          <a:xfrm>
            <a:off x="1059719" y="1160143"/>
            <a:ext cx="1046497" cy="3500749"/>
          </a:xfrm>
          <a:custGeom>
            <a:avLst/>
            <a:gdLst/>
            <a:ahLst/>
            <a:cxnLst/>
            <a:rect l="0" t="0" r="0" b="0"/>
            <a:pathLst>
              <a:path w="1290561" h="4618177">
                <a:moveTo>
                  <a:pt x="15291" y="0"/>
                </a:moveTo>
                <a:cubicBezTo>
                  <a:pt x="1290561" y="1275271"/>
                  <a:pt x="1290561" y="3342894"/>
                  <a:pt x="15291" y="4618177"/>
                </a:cubicBezTo>
                <a:lnTo>
                  <a:pt x="0" y="4602887"/>
                </a:lnTo>
                <a:cubicBezTo>
                  <a:pt x="1266838" y="3336049"/>
                  <a:pt x="1266838" y="1282116"/>
                  <a:pt x="0" y="15291"/>
                </a:cubicBezTo>
                <a:close/>
              </a:path>
            </a:pathLst>
          </a:custGeom>
          <a:solidFill>
            <a:srgbClr val="0064FB"/>
          </a:solidFill>
          <a:ln w="25400" cap="flat">
            <a:solidFill>
              <a:srgbClr val="0064FB"/>
            </a:solidFill>
            <a:round/>
          </a:ln>
        </p:spPr>
        <p:style>
          <a:lnRef idx="1">
            <a:srgbClr val="006C00"/>
          </a:lnRef>
          <a:fillRef idx="0">
            <a:srgbClr val="000000">
              <a:alpha val="0"/>
            </a:srgbClr>
          </a:fillRef>
          <a:effectRef idx="0">
            <a:scrgbClr r="0" g="0" b="0"/>
          </a:effectRef>
          <a:fontRef idx="none"/>
        </p:style>
        <p:txBody>
          <a:bodyPr/>
          <a:lstStyle/>
          <a:p>
            <a:endParaRPr lang="en-US" sz="1205"/>
          </a:p>
        </p:txBody>
      </p:sp>
      <p:sp>
        <p:nvSpPr>
          <p:cNvPr id="11" name="Shape 5670"/>
          <p:cNvSpPr/>
          <p:nvPr/>
        </p:nvSpPr>
        <p:spPr>
          <a:xfrm>
            <a:off x="1059719" y="1175483"/>
            <a:ext cx="446893" cy="413347"/>
          </a:xfrm>
          <a:custGeom>
            <a:avLst/>
            <a:gdLst/>
            <a:ahLst/>
            <a:cxnLst/>
            <a:rect l="0" t="0" r="0" b="0"/>
            <a:pathLst>
              <a:path w="551117" h="551129">
                <a:moveTo>
                  <a:pt x="0" y="275565"/>
                </a:moveTo>
                <a:cubicBezTo>
                  <a:pt x="0" y="123380"/>
                  <a:pt x="123368" y="0"/>
                  <a:pt x="275565" y="0"/>
                </a:cubicBezTo>
                <a:cubicBezTo>
                  <a:pt x="427749" y="0"/>
                  <a:pt x="551117" y="123380"/>
                  <a:pt x="551117" y="275565"/>
                </a:cubicBezTo>
                <a:cubicBezTo>
                  <a:pt x="551117"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15" name="Shape 5674"/>
          <p:cNvSpPr/>
          <p:nvPr/>
        </p:nvSpPr>
        <p:spPr>
          <a:xfrm>
            <a:off x="1383482" y="1671781"/>
            <a:ext cx="446892" cy="413347"/>
          </a:xfrm>
          <a:custGeom>
            <a:avLst/>
            <a:gdLst/>
            <a:ahLst/>
            <a:cxnLst/>
            <a:rect l="0" t="0" r="0" b="0"/>
            <a:pathLst>
              <a:path w="551116" h="551129">
                <a:moveTo>
                  <a:pt x="0" y="275565"/>
                </a:moveTo>
                <a:cubicBezTo>
                  <a:pt x="0" y="123380"/>
                  <a:pt x="123368" y="0"/>
                  <a:pt x="275565" y="0"/>
                </a:cubicBezTo>
                <a:cubicBezTo>
                  <a:pt x="427749" y="0"/>
                  <a:pt x="551116" y="123380"/>
                  <a:pt x="551116" y="275565"/>
                </a:cubicBezTo>
                <a:cubicBezTo>
                  <a:pt x="551116"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20" name="Shape 5679"/>
          <p:cNvSpPr/>
          <p:nvPr/>
        </p:nvSpPr>
        <p:spPr>
          <a:xfrm>
            <a:off x="1560902" y="2167716"/>
            <a:ext cx="446892" cy="413347"/>
          </a:xfrm>
          <a:custGeom>
            <a:avLst/>
            <a:gdLst/>
            <a:ahLst/>
            <a:cxnLst/>
            <a:rect l="0" t="0" r="0" b="0"/>
            <a:pathLst>
              <a:path w="551116" h="551129">
                <a:moveTo>
                  <a:pt x="0" y="275565"/>
                </a:moveTo>
                <a:cubicBezTo>
                  <a:pt x="0" y="123380"/>
                  <a:pt x="123368" y="0"/>
                  <a:pt x="275565" y="0"/>
                </a:cubicBezTo>
                <a:cubicBezTo>
                  <a:pt x="427749" y="0"/>
                  <a:pt x="551116" y="123380"/>
                  <a:pt x="551116" y="275565"/>
                </a:cubicBezTo>
                <a:cubicBezTo>
                  <a:pt x="551116"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24" name="Shape 5683"/>
          <p:cNvSpPr/>
          <p:nvPr/>
        </p:nvSpPr>
        <p:spPr>
          <a:xfrm>
            <a:off x="1617551" y="2664014"/>
            <a:ext cx="446893" cy="413347"/>
          </a:xfrm>
          <a:custGeom>
            <a:avLst/>
            <a:gdLst/>
            <a:ahLst/>
            <a:cxnLst/>
            <a:rect l="0" t="0" r="0" b="0"/>
            <a:pathLst>
              <a:path w="551117" h="551129">
                <a:moveTo>
                  <a:pt x="0" y="275565"/>
                </a:moveTo>
                <a:cubicBezTo>
                  <a:pt x="0" y="123380"/>
                  <a:pt x="123368" y="0"/>
                  <a:pt x="275565" y="0"/>
                </a:cubicBezTo>
                <a:cubicBezTo>
                  <a:pt x="427749" y="0"/>
                  <a:pt x="551117" y="123380"/>
                  <a:pt x="551117" y="275565"/>
                </a:cubicBezTo>
                <a:cubicBezTo>
                  <a:pt x="551117"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29" name="Shape 5688"/>
          <p:cNvSpPr/>
          <p:nvPr/>
        </p:nvSpPr>
        <p:spPr>
          <a:xfrm>
            <a:off x="1560902" y="3160313"/>
            <a:ext cx="446892" cy="413347"/>
          </a:xfrm>
          <a:custGeom>
            <a:avLst/>
            <a:gdLst/>
            <a:ahLst/>
            <a:cxnLst/>
            <a:rect l="0" t="0" r="0" b="0"/>
            <a:pathLst>
              <a:path w="551116" h="551129">
                <a:moveTo>
                  <a:pt x="0" y="275565"/>
                </a:moveTo>
                <a:cubicBezTo>
                  <a:pt x="0" y="123380"/>
                  <a:pt x="123368" y="0"/>
                  <a:pt x="275565" y="0"/>
                </a:cubicBezTo>
                <a:cubicBezTo>
                  <a:pt x="427749" y="0"/>
                  <a:pt x="551116" y="123380"/>
                  <a:pt x="551116" y="275565"/>
                </a:cubicBezTo>
                <a:cubicBezTo>
                  <a:pt x="551116"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33" name="Shape 5692"/>
          <p:cNvSpPr/>
          <p:nvPr/>
        </p:nvSpPr>
        <p:spPr>
          <a:xfrm>
            <a:off x="1383482" y="3656248"/>
            <a:ext cx="446892" cy="413347"/>
          </a:xfrm>
          <a:custGeom>
            <a:avLst/>
            <a:gdLst/>
            <a:ahLst/>
            <a:cxnLst/>
            <a:rect l="0" t="0" r="0" b="0"/>
            <a:pathLst>
              <a:path w="551116" h="551129">
                <a:moveTo>
                  <a:pt x="0" y="275565"/>
                </a:moveTo>
                <a:cubicBezTo>
                  <a:pt x="0" y="123380"/>
                  <a:pt x="123368" y="0"/>
                  <a:pt x="275565" y="0"/>
                </a:cubicBezTo>
                <a:cubicBezTo>
                  <a:pt x="427749" y="0"/>
                  <a:pt x="551116" y="123380"/>
                  <a:pt x="551116" y="275565"/>
                </a:cubicBezTo>
                <a:cubicBezTo>
                  <a:pt x="551116"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37" name="Shape 5696"/>
          <p:cNvSpPr/>
          <p:nvPr/>
        </p:nvSpPr>
        <p:spPr>
          <a:xfrm>
            <a:off x="1059719" y="4152546"/>
            <a:ext cx="446893" cy="413347"/>
          </a:xfrm>
          <a:custGeom>
            <a:avLst/>
            <a:gdLst/>
            <a:ahLst/>
            <a:cxnLst/>
            <a:rect l="0" t="0" r="0" b="0"/>
            <a:pathLst>
              <a:path w="551117" h="551129">
                <a:moveTo>
                  <a:pt x="0" y="275565"/>
                </a:moveTo>
                <a:cubicBezTo>
                  <a:pt x="0" y="123380"/>
                  <a:pt x="123368" y="0"/>
                  <a:pt x="275565" y="0"/>
                </a:cubicBezTo>
                <a:cubicBezTo>
                  <a:pt x="427749" y="0"/>
                  <a:pt x="551117" y="123380"/>
                  <a:pt x="551117" y="275565"/>
                </a:cubicBezTo>
                <a:cubicBezTo>
                  <a:pt x="551117" y="427749"/>
                  <a:pt x="427749" y="551129"/>
                  <a:pt x="275565" y="551129"/>
                </a:cubicBezTo>
                <a:cubicBezTo>
                  <a:pt x="123368" y="551129"/>
                  <a:pt x="0" y="427749"/>
                  <a:pt x="0" y="275565"/>
                </a:cubicBezTo>
                <a:close/>
              </a:path>
            </a:pathLst>
          </a:custGeom>
          <a:solidFill>
            <a:srgbClr val="F2F8EC"/>
          </a:solidFill>
          <a:ln w="25400" cap="flat">
            <a:solidFill>
              <a:srgbClr val="333399"/>
            </a:solidFill>
            <a:round/>
          </a:ln>
        </p:spPr>
        <p:style>
          <a:lnRef idx="1">
            <a:srgbClr val="008900"/>
          </a:lnRef>
          <a:fillRef idx="0">
            <a:srgbClr val="000000">
              <a:alpha val="0"/>
            </a:srgbClr>
          </a:fillRef>
          <a:effectRef idx="0">
            <a:scrgbClr r="0" g="0" b="0"/>
          </a:effectRef>
          <a:fontRef idx="none"/>
        </p:style>
        <p:txBody>
          <a:bodyPr/>
          <a:lstStyle/>
          <a:p>
            <a:endParaRPr lang="en-US" sz="1205"/>
          </a:p>
        </p:txBody>
      </p:sp>
      <p:sp>
        <p:nvSpPr>
          <p:cNvPr id="38" name="Rectangle 37"/>
          <p:cNvSpPr/>
          <p:nvPr/>
        </p:nvSpPr>
        <p:spPr>
          <a:xfrm>
            <a:off x="3125972" y="4660892"/>
            <a:ext cx="4933507" cy="389573"/>
          </a:xfrm>
          <a:prstGeom prst="rect">
            <a:avLst/>
          </a:prstGeom>
          <a:ln>
            <a:noFill/>
          </a:ln>
        </p:spPr>
        <p:txBody>
          <a:bodyPr vert="horz" lIns="0" tIns="0" rIns="0" bIns="0" rtlCol="0">
            <a:noAutofit/>
          </a:bodyPr>
          <a:lstStyle/>
          <a:p>
            <a:pPr>
              <a:lnSpc>
                <a:spcPct val="107000"/>
              </a:lnSpc>
              <a:spcAft>
                <a:spcPts val="600"/>
              </a:spcAft>
            </a:pPr>
            <a:r>
              <a:rPr lang="en-US" sz="1100" i="1" dirty="0">
                <a:solidFill>
                  <a:srgbClr val="000000"/>
                </a:solidFill>
                <a:latin typeface="Lato" panose="020F0502020204030203" pitchFamily="34" charset="0"/>
                <a:ea typeface="Calibri" panose="020F0502020204030204" pitchFamily="34" charset="0"/>
                <a:cs typeface="Calibri" panose="020F0502020204030204" pitchFamily="34" charset="0"/>
              </a:rPr>
              <a:t>Dear Colleague letter from Secretary King – ESSA </a:t>
            </a:r>
            <a:r>
              <a:rPr lang="en-US" sz="1100" i="1" dirty="0" smtClean="0">
                <a:solidFill>
                  <a:srgbClr val="000000"/>
                </a:solidFill>
                <a:latin typeface="Lato" panose="020F0502020204030203" pitchFamily="34" charset="0"/>
                <a:ea typeface="Calibri" panose="020F0502020204030204" pitchFamily="34" charset="0"/>
                <a:cs typeface="Calibri" panose="020F0502020204030204" pitchFamily="34" charset="0"/>
              </a:rPr>
              <a:t>Stakeholder Engagement, June 2016 </a:t>
            </a:r>
            <a:endParaRPr lang="en-US" sz="1050" dirty="0">
              <a:solidFill>
                <a:srgbClr val="000000"/>
              </a:solidFill>
              <a:latin typeface="Lato" panose="020F0502020204030203" pitchFamily="34" charset="0"/>
              <a:ea typeface="Calibri" panose="020F0502020204030204" pitchFamily="34" charset="0"/>
              <a:cs typeface="Calibri" panose="020F0502020204030204" pitchFamily="34" charset="0"/>
            </a:endParaRPr>
          </a:p>
        </p:txBody>
      </p:sp>
      <p:sp>
        <p:nvSpPr>
          <p:cNvPr id="40" name="TextBox 39"/>
          <p:cNvSpPr txBox="1"/>
          <p:nvPr/>
        </p:nvSpPr>
        <p:spPr>
          <a:xfrm>
            <a:off x="0" y="101600"/>
            <a:ext cx="9144000" cy="646331"/>
          </a:xfrm>
          <a:prstGeom prst="rect">
            <a:avLst/>
          </a:prstGeom>
          <a:noFill/>
        </p:spPr>
        <p:txBody>
          <a:bodyPr wrap="square" rtlCol="0">
            <a:spAutoFit/>
          </a:bodyPr>
          <a:lstStyle/>
          <a:p>
            <a:pPr algn="ctr"/>
            <a:r>
              <a:rPr lang="en-US" sz="3600" b="1" dirty="0" smtClean="0">
                <a:solidFill>
                  <a:srgbClr val="F2F8EC"/>
                </a:solidFill>
                <a:latin typeface="Lato Black" panose="020F0A02020204030203" pitchFamily="34" charset="0"/>
              </a:rPr>
              <a:t>ESSA Stakeholders</a:t>
            </a:r>
            <a:endParaRPr lang="en-US" sz="3600" b="1" dirty="0">
              <a:solidFill>
                <a:srgbClr val="F2F8EC"/>
              </a:solidFill>
              <a:latin typeface="Lato Black" panose="020F0A02020204030203" pitchFamily="34" charset="0"/>
            </a:endParaRPr>
          </a:p>
        </p:txBody>
      </p:sp>
    </p:spTree>
    <p:extLst>
      <p:ext uri="{BB962C8B-B14F-4D97-AF65-F5344CB8AC3E}">
        <p14:creationId xmlns:p14="http://schemas.microsoft.com/office/powerpoint/2010/main" val="199775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4653</TotalTime>
  <Words>1941</Words>
  <Application>Microsoft Office PowerPoint</Application>
  <PresentationFormat>On-screen Show (16:9)</PresentationFormat>
  <Paragraphs>217</Paragraphs>
  <Slides>24</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Gadget</vt:lpstr>
      <vt:lpstr>Lato</vt:lpstr>
      <vt:lpstr>Lato Black</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and Low Impact Communication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Salzman, Laurie  B.   DPI</cp:lastModifiedBy>
  <cp:revision>160</cp:revision>
  <cp:lastPrinted>2018-08-30T18:04:15Z</cp:lastPrinted>
  <dcterms:created xsi:type="dcterms:W3CDTF">2016-02-23T19:34:17Z</dcterms:created>
  <dcterms:modified xsi:type="dcterms:W3CDTF">2018-09-28T13:54:34Z</dcterms:modified>
</cp:coreProperties>
</file>