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4" r:id="rId3"/>
    <p:sldId id="339" r:id="rId4"/>
    <p:sldId id="297" r:id="rId5"/>
    <p:sldId id="298" r:id="rId6"/>
    <p:sldId id="332" r:id="rId7"/>
    <p:sldId id="331" r:id="rId8"/>
    <p:sldId id="330" r:id="rId9"/>
    <p:sldId id="282" r:id="rId10"/>
    <p:sldId id="337" r:id="rId11"/>
    <p:sldId id="283" r:id="rId12"/>
    <p:sldId id="338" r:id="rId13"/>
    <p:sldId id="334" r:id="rId14"/>
    <p:sldId id="301" r:id="rId15"/>
    <p:sldId id="289" r:id="rId16"/>
    <p:sldId id="323" r:id="rId17"/>
    <p:sldId id="292" r:id="rId18"/>
    <p:sldId id="342" r:id="rId19"/>
    <p:sldId id="341" r:id="rId20"/>
    <p:sldId id="302" r:id="rId21"/>
    <p:sldId id="335" r:id="rId22"/>
    <p:sldId id="340" r:id="rId23"/>
    <p:sldId id="336" r:id="rId24"/>
    <p:sldId id="303" r:id="rId25"/>
    <p:sldId id="306" r:id="rId26"/>
    <p:sldId id="307" r:id="rId27"/>
    <p:sldId id="291" r:id="rId28"/>
    <p:sldId id="325" r:id="rId29"/>
    <p:sldId id="324" r:id="rId30"/>
    <p:sldId id="326" r:id="rId31"/>
    <p:sldId id="327" r:id="rId32"/>
    <p:sldId id="328" r:id="rId33"/>
    <p:sldId id="329" r:id="rId34"/>
    <p:sldId id="304" r:id="rId35"/>
    <p:sldId id="293" r:id="rId36"/>
    <p:sldId id="321" r:id="rId37"/>
    <p:sldId id="320" r:id="rId38"/>
    <p:sldId id="316" r:id="rId39"/>
    <p:sldId id="27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0000C0"/>
    <a:srgbClr val="5926FF"/>
    <a:srgbClr val="2F08A5"/>
    <a:srgbClr val="400EDA"/>
    <a:srgbClr val="0D0F80"/>
    <a:srgbClr val="4C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fld id="{67F3CF05-1C50-46B4-A555-70CF5BFB99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2B474C7-9753-47EC-A819-D0DB4E7DB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D92CA9-7DCB-4EE0-926C-306726027578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4C7-9753-47EC-A819-D0DB4E7DB3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4C7-9753-47EC-A819-D0DB4E7DB3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</a:t>
            </a:r>
            <a:r>
              <a:rPr lang="en-US" baseline="0" dirty="0" smtClean="0"/>
              <a:t> want your contact, specifically?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4C7-9753-47EC-A819-D0DB4E7DB37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1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A5FE1-9110-4167-A078-0EC0B67673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6DF741-416D-4610-8147-BCEC2FA8DB99}" type="slidenum">
              <a:rPr lang="en-US"/>
              <a:pPr/>
              <a:t>39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8077200" cy="1752600"/>
          </a:xfrm>
        </p:spPr>
        <p:txBody>
          <a:bodyPr/>
          <a:lstStyle>
            <a:lvl1pPr algn="l">
              <a:lnSpc>
                <a:spcPct val="80000"/>
              </a:lnSpc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657600"/>
            <a:ext cx="4343400" cy="1219200"/>
          </a:xfrm>
        </p:spPr>
        <p:txBody>
          <a:bodyPr/>
          <a:lstStyle>
            <a:lvl1pPr marL="0" indent="0" algn="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/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62200" y="6400800"/>
            <a:ext cx="434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/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DEF6B29C-FD66-4770-8860-19F46FF6A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1148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114800"/>
            <a:ext cx="40767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B0D7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 descr="dpilogo_ppt.tif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877" b="4762"/>
          <a:stretch>
            <a:fillRect/>
          </a:stretch>
        </p:blipFill>
        <p:spPr bwMode="auto">
          <a:xfrm>
            <a:off x="7620000" y="60198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accent2"/>
          </a:solidFill>
          <a:latin typeface="Tahoma"/>
          <a:ea typeface="ＭＳ Ｐゴシック" pitchFamily="-111" charset="-128"/>
          <a:cs typeface="Tahom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3200">
          <a:solidFill>
            <a:schemeClr val="accent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—"/>
        <a:defRPr sz="2400">
          <a:solidFill>
            <a:schemeClr val="accent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400">
          <a:solidFill>
            <a:schemeClr val="accent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pitchFamily="-111" charset="0"/>
        <a:buChar char="•"/>
        <a:defRPr sz="2000">
          <a:solidFill>
            <a:schemeClr val="accent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21apr.e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pi.wi.gov/sspw/clc/performance-repor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wineberg@dpi.wi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eresa.lesage@dpi.wi.gov" TargetMode="External"/><Relationship Id="rId4" Type="http://schemas.openxmlformats.org/officeDocument/2006/relationships/hyperlink" Target="mailto:tanya.morin@dpi.wi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21apr.ed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3.amazonaws.com/21cclc-documents/21APR_Data_Guide_August201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077200" cy="1752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Tahoma"/>
                <a:cs typeface="Tahoma"/>
              </a:rPr>
              <a:t>21</a:t>
            </a:r>
            <a:r>
              <a:rPr lang="en-US" sz="4000" baseline="30000" dirty="0" smtClean="0">
                <a:latin typeface="Tahoma"/>
                <a:cs typeface="Tahoma"/>
              </a:rPr>
              <a:t>st</a:t>
            </a:r>
            <a:r>
              <a:rPr lang="en-US" sz="4000" dirty="0" smtClean="0">
                <a:latin typeface="Tahoma"/>
                <a:cs typeface="Tahoma"/>
              </a:rPr>
              <a:t> CCLC APR System Webinar</a:t>
            </a:r>
            <a:endParaRPr lang="en-US" dirty="0" smtClean="0">
              <a:solidFill>
                <a:srgbClr val="009900"/>
              </a:solidFill>
              <a:latin typeface="Tahoma"/>
              <a:cs typeface="Tahoma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2819400"/>
            <a:ext cx="4572000" cy="1676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000" dirty="0" smtClean="0"/>
              <a:t>Teri LeSage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/>
              <a:t>Tanya Morin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/>
              <a:t>Alison Wineberg</a:t>
            </a:r>
          </a:p>
          <a:p>
            <a:pPr algn="l" eaLnBrk="1" hangingPunct="1">
              <a:lnSpc>
                <a:spcPct val="80000"/>
              </a:lnSpc>
            </a:pPr>
            <a:endParaRPr lang="en-US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2000" dirty="0" smtClean="0"/>
              <a:t>March 10, 2017</a:t>
            </a:r>
          </a:p>
        </p:txBody>
      </p:sp>
      <p:pic>
        <p:nvPicPr>
          <p:cNvPr id="65540" name="Picture 4" descr="class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2286000" cy="1981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53732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pitchFamily="-111" charset="0"/>
              <a:ea typeface="+mn-ea"/>
            </a:endParaRPr>
          </a:p>
        </p:txBody>
      </p:sp>
      <p:pic>
        <p:nvPicPr>
          <p:cNvPr id="12" name="Picture 11" descr="el girl w notebook.jpg"/>
          <p:cNvPicPr>
            <a:picLocks noChangeAspect="1"/>
          </p:cNvPicPr>
          <p:nvPr/>
        </p:nvPicPr>
        <p:blipFill>
          <a:blip r:embed="rId4"/>
          <a:srcRect r="19478"/>
          <a:stretch>
            <a:fillRect/>
          </a:stretch>
        </p:blipFill>
        <p:spPr bwMode="auto">
          <a:xfrm>
            <a:off x="609600" y="2743200"/>
            <a:ext cx="2667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WICCLCACL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446642"/>
            <a:ext cx="1524000" cy="12589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changes have been made to the APR system this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Outcomes now pre-selected by SEA</a:t>
            </a:r>
          </a:p>
          <a:p>
            <a:r>
              <a:rPr lang="en-US" sz="2800" dirty="0" smtClean="0"/>
              <a:t>Ability to view data from other terms</a:t>
            </a:r>
          </a:p>
          <a:p>
            <a:r>
              <a:rPr lang="en-US" sz="2800" dirty="0" smtClean="0"/>
              <a:t>Some changes to way system is navigated</a:t>
            </a:r>
          </a:p>
          <a:p>
            <a:r>
              <a:rPr lang="en-US" sz="2800" dirty="0" smtClean="0"/>
              <a:t>DPI has made slight changes to guidance</a:t>
            </a:r>
          </a:p>
          <a:p>
            <a:pPr lvl="1"/>
            <a:r>
              <a:rPr lang="en-US" dirty="0" smtClean="0"/>
              <a:t>Clearer definitions</a:t>
            </a:r>
          </a:p>
          <a:p>
            <a:pPr lvl="1"/>
            <a:r>
              <a:rPr lang="en-US" dirty="0" smtClean="0"/>
              <a:t>Additional guidance related to activities and staffing</a:t>
            </a:r>
          </a:p>
          <a:p>
            <a:pPr lvl="1"/>
            <a:r>
              <a:rPr lang="en-US" dirty="0" smtClean="0"/>
              <a:t>Slight change in way survey data is used to calculate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36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access the APR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system via following web </a:t>
            </a:r>
            <a:r>
              <a:rPr lang="en-US" dirty="0"/>
              <a:t>address: </a:t>
            </a:r>
            <a:r>
              <a:rPr lang="en-US" dirty="0" smtClean="0">
                <a:hlinkClick r:id="rId2"/>
              </a:rPr>
              <a:t>21apr.ed.gov/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Enter user name and password</a:t>
            </a:r>
          </a:p>
          <a:p>
            <a:r>
              <a:rPr lang="en-US" dirty="0"/>
              <a:t>Recommended that users interact with APR System via: Chrome, Firefox, </a:t>
            </a:r>
            <a:r>
              <a:rPr lang="en-US" dirty="0" smtClean="0"/>
              <a:t>or Safari</a:t>
            </a:r>
            <a:endParaRPr lang="en-US" dirty="0"/>
          </a:p>
          <a:p>
            <a:r>
              <a:rPr lang="en-US" dirty="0" smtClean="0"/>
              <a:t>Will be required to update password periodically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41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8"/>
            <a:ext cx="8305800" cy="1219200"/>
          </a:xfrm>
        </p:spPr>
        <p:txBody>
          <a:bodyPr/>
          <a:lstStyle/>
          <a:p>
            <a:r>
              <a:rPr lang="en-US" dirty="0" smtClean="0"/>
              <a:t>What do I see when I log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46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overview pages?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Grantee Overview page</a:t>
            </a:r>
          </a:p>
          <a:p>
            <a:pPr lvl="1"/>
            <a:r>
              <a:rPr lang="en-US" sz="2000" dirty="0" smtClean="0"/>
              <a:t>Information about grantee (i.e. fiscal agent)</a:t>
            </a:r>
          </a:p>
          <a:p>
            <a:pPr lvl="1"/>
            <a:r>
              <a:rPr lang="en-US" sz="2000" dirty="0" smtClean="0"/>
              <a:t>Includes list of centers</a:t>
            </a:r>
          </a:p>
          <a:p>
            <a:pPr lvl="1"/>
            <a:r>
              <a:rPr lang="en-US" sz="2000" dirty="0" smtClean="0"/>
              <a:t>Click on “Edit” button to change grantee information</a:t>
            </a:r>
          </a:p>
          <a:p>
            <a:r>
              <a:rPr lang="en-US" sz="2800" dirty="0" smtClean="0"/>
              <a:t>Center Overview page</a:t>
            </a:r>
          </a:p>
          <a:p>
            <a:pPr lvl="1"/>
            <a:r>
              <a:rPr lang="en-US" sz="2000" dirty="0"/>
              <a:t>Click on name of center to </a:t>
            </a:r>
            <a:r>
              <a:rPr lang="en-US" sz="2000" dirty="0" smtClean="0"/>
              <a:t>get to overview page </a:t>
            </a:r>
          </a:p>
          <a:p>
            <a:pPr lvl="1"/>
            <a:r>
              <a:rPr lang="en-US" sz="2000" dirty="0" smtClean="0"/>
              <a:t>Information about individual center</a:t>
            </a:r>
          </a:p>
          <a:p>
            <a:pPr lvl="1"/>
            <a:r>
              <a:rPr lang="en-US" sz="2000" dirty="0" smtClean="0"/>
              <a:t>Only place to enter information about feeder schools and partners</a:t>
            </a:r>
            <a:endParaRPr lang="en-US" sz="2000" dirty="0"/>
          </a:p>
          <a:p>
            <a:pPr lvl="1"/>
            <a:r>
              <a:rPr lang="en-US" sz="2000" dirty="0" smtClean="0"/>
              <a:t>Information entered </a:t>
            </a:r>
            <a:r>
              <a:rPr lang="en-US" sz="2000" dirty="0"/>
              <a:t>applies to </a:t>
            </a:r>
            <a:r>
              <a:rPr lang="en-US" sz="2000" dirty="0" smtClean="0"/>
              <a:t>entire programming </a:t>
            </a:r>
            <a:r>
              <a:rPr lang="en-US" sz="2000" dirty="0"/>
              <a:t>year, not just reporting period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39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</a:t>
            </a:r>
            <a:r>
              <a:rPr lang="en-US" dirty="0" smtClean="0"/>
              <a:t>can I change on “Grantee Overview” </a:t>
            </a:r>
            <a:r>
              <a:rPr lang="en-US" dirty="0"/>
              <a:t>page?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dirty="0" smtClean="0"/>
              <a:t>Do NOT 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Name of grantee</a:t>
            </a:r>
          </a:p>
          <a:p>
            <a:r>
              <a:rPr lang="en-US" dirty="0" smtClean="0"/>
              <a:t>Grantee award information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Name of centers </a:t>
            </a:r>
            <a:r>
              <a:rPr lang="en-US" dirty="0" smtClean="0"/>
              <a:t>associated with grant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Do not add or delete centers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dirty="0" smtClean="0"/>
              <a:t>Do Edit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Contact name and information</a:t>
            </a:r>
          </a:p>
          <a:p>
            <a:r>
              <a:rPr lang="en-US" dirty="0" smtClean="0"/>
              <a:t>Grantee location</a:t>
            </a:r>
          </a:p>
          <a:p>
            <a:r>
              <a:rPr lang="en-US" dirty="0" smtClean="0"/>
              <a:t>Grantee type </a:t>
            </a:r>
          </a:p>
          <a:p>
            <a:pPr lvl="1"/>
            <a:r>
              <a:rPr lang="en-US" dirty="0" smtClean="0"/>
              <a:t>Refers to fiscal agent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chool-based, CBO,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73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can I change </a:t>
            </a:r>
            <a:r>
              <a:rPr lang="en-US" dirty="0" smtClean="0"/>
              <a:t>on “Center Overview”  </a:t>
            </a:r>
            <a:r>
              <a:rPr lang="en-US" dirty="0"/>
              <a:t>page?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dirty="0" smtClean="0"/>
              <a:t>Do NOT 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Name of center </a:t>
            </a:r>
          </a:p>
          <a:p>
            <a:r>
              <a:rPr lang="en-US" dirty="0" smtClean="0"/>
              <a:t>Extended Learning Time (ELT) status (Should always be “no”)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dirty="0" smtClean="0"/>
              <a:t>Do Edit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Center address</a:t>
            </a:r>
          </a:p>
          <a:p>
            <a:r>
              <a:rPr lang="en-US" dirty="0" smtClean="0"/>
              <a:t>Contact name and information</a:t>
            </a:r>
          </a:p>
          <a:p>
            <a:r>
              <a:rPr lang="en-US" dirty="0" smtClean="0"/>
              <a:t>Center type </a:t>
            </a:r>
          </a:p>
          <a:p>
            <a:pPr lvl="1"/>
            <a:r>
              <a:rPr lang="en-US" dirty="0" smtClean="0"/>
              <a:t>Refers to location where program takes place</a:t>
            </a:r>
          </a:p>
          <a:p>
            <a:pPr lvl="1"/>
            <a:r>
              <a:rPr lang="en-US" dirty="0" smtClean="0"/>
              <a:t>School-based, CBO, etc.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Feeder schools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Partners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20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r>
              <a:rPr lang="en-US" dirty="0" smtClean="0"/>
              <a:t>Grantee and Center Overviews: Important 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Feeder </a:t>
            </a:r>
            <a:r>
              <a:rPr lang="en-US" dirty="0">
                <a:solidFill>
                  <a:srgbClr val="FFFF00"/>
                </a:solidFill>
              </a:rPr>
              <a:t>School: </a:t>
            </a:r>
            <a:r>
              <a:rPr lang="en-US" dirty="0" smtClean="0">
                <a:solidFill>
                  <a:schemeClr val="bg1"/>
                </a:solidFill>
              </a:rPr>
              <a:t>Choose </a:t>
            </a:r>
            <a:r>
              <a:rPr lang="en-US" dirty="0" smtClean="0"/>
              <a:t>“Yes” </a:t>
            </a:r>
            <a:r>
              <a:rPr lang="en-US" dirty="0"/>
              <a:t>if participants are enrolled in </a:t>
            </a:r>
            <a:r>
              <a:rPr lang="en-US" dirty="0">
                <a:solidFill>
                  <a:srgbClr val="FFFF00"/>
                </a:solidFill>
              </a:rPr>
              <a:t>school other than center </a:t>
            </a:r>
            <a:r>
              <a:rPr lang="en-US" dirty="0" smtClean="0">
                <a:solidFill>
                  <a:srgbClr val="FFFF00"/>
                </a:solidFill>
              </a:rPr>
              <a:t>location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Partners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Entities other than the grantees or school(s) served which </a:t>
            </a:r>
            <a:r>
              <a:rPr lang="en-US" dirty="0" smtClean="0">
                <a:solidFill>
                  <a:srgbClr val="FFFF00"/>
                </a:solidFill>
              </a:rPr>
              <a:t>provide an in-kind or cash contribution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151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ready to start entering data, what do I do?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b="1" dirty="0" smtClean="0">
                <a:solidFill>
                  <a:srgbClr val="FFFF00"/>
                </a:solidFill>
              </a:rPr>
              <a:t>“Grantee </a:t>
            </a:r>
            <a:r>
              <a:rPr lang="en-US" b="1" dirty="0">
                <a:solidFill>
                  <a:srgbClr val="FFFF00"/>
                </a:solidFill>
              </a:rPr>
              <a:t>Overview” </a:t>
            </a:r>
            <a:r>
              <a:rPr lang="en-US" b="1" dirty="0" smtClean="0">
                <a:solidFill>
                  <a:srgbClr val="FFFF00"/>
                </a:solidFill>
              </a:rPr>
              <a:t>page </a:t>
            </a:r>
            <a:r>
              <a:rPr lang="en-US" dirty="0" smtClean="0"/>
              <a:t>and scroll </a:t>
            </a:r>
            <a:r>
              <a:rPr lang="en-US" dirty="0"/>
              <a:t>down to </a:t>
            </a:r>
            <a:r>
              <a:rPr lang="en-US" dirty="0" smtClean="0"/>
              <a:t>list of centers </a:t>
            </a:r>
          </a:p>
          <a:p>
            <a:r>
              <a:rPr lang="en-US" dirty="0" smtClean="0"/>
              <a:t>Click on </a:t>
            </a:r>
            <a:r>
              <a:rPr lang="en-US" b="1" dirty="0">
                <a:solidFill>
                  <a:srgbClr val="FFFF00"/>
                </a:solidFill>
              </a:rPr>
              <a:t>name of </a:t>
            </a:r>
            <a:r>
              <a:rPr lang="en-US" b="1" dirty="0" smtClean="0">
                <a:solidFill>
                  <a:srgbClr val="FFFF00"/>
                </a:solidFill>
              </a:rPr>
              <a:t>center </a:t>
            </a:r>
            <a:r>
              <a:rPr lang="en-US" dirty="0"/>
              <a:t>for which you will be entering </a:t>
            </a:r>
            <a:r>
              <a:rPr lang="en-US" dirty="0" smtClean="0"/>
              <a:t>data to go to “Center Overview” page </a:t>
            </a:r>
          </a:p>
          <a:p>
            <a:r>
              <a:rPr lang="en-US" dirty="0" smtClean="0"/>
              <a:t>Click on </a:t>
            </a:r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en-US" b="1" dirty="0" smtClean="0">
                <a:solidFill>
                  <a:srgbClr val="FFFF00"/>
                </a:solidFill>
              </a:rPr>
              <a:t>Activities” </a:t>
            </a:r>
            <a:r>
              <a:rPr lang="en-US" b="1" dirty="0">
                <a:solidFill>
                  <a:srgbClr val="FFFF00"/>
                </a:solidFill>
              </a:rPr>
              <a:t>tab </a:t>
            </a:r>
            <a:r>
              <a:rPr lang="en-US" dirty="0"/>
              <a:t>that is located in </a:t>
            </a:r>
            <a:r>
              <a:rPr lang="en-US" dirty="0" smtClean="0"/>
              <a:t>upper </a:t>
            </a:r>
            <a:r>
              <a:rPr lang="en-US" dirty="0"/>
              <a:t>right-hand corner of </a:t>
            </a:r>
            <a:r>
              <a:rPr lang="en-US" dirty="0" smtClean="0"/>
              <a:t>screen </a:t>
            </a:r>
            <a:r>
              <a:rPr lang="en-US" b="1" dirty="0" smtClean="0">
                <a:solidFill>
                  <a:srgbClr val="FFFF00"/>
                </a:solidFill>
              </a:rPr>
              <a:t>OR</a:t>
            </a:r>
          </a:p>
          <a:p>
            <a:r>
              <a:rPr lang="en-US" dirty="0" smtClean="0"/>
              <a:t>Click on “Enter APR Data” button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515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305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11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609600"/>
            <a:ext cx="8420100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73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APR System</a:t>
            </a:r>
          </a:p>
          <a:p>
            <a:r>
              <a:rPr lang="en-US" dirty="0" smtClean="0"/>
              <a:t>Entering Grant and Center Information</a:t>
            </a:r>
          </a:p>
          <a:p>
            <a:r>
              <a:rPr lang="en-US" dirty="0" smtClean="0"/>
              <a:t>How to Report: Activities, Participation, Staffing, and Outcomes</a:t>
            </a:r>
          </a:p>
          <a:p>
            <a:r>
              <a:rPr lang="en-US" dirty="0" smtClean="0"/>
              <a:t>Data Submission</a:t>
            </a:r>
          </a:p>
          <a:p>
            <a:r>
              <a:rPr lang="en-US" dirty="0" smtClean="0"/>
              <a:t>Help Desk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4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report on activities?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b="1" dirty="0">
                <a:solidFill>
                  <a:srgbClr val="FFFF00"/>
                </a:solidFill>
              </a:rPr>
              <a:t>21APR Data </a:t>
            </a:r>
            <a:r>
              <a:rPr lang="en-US" b="1" dirty="0" smtClean="0">
                <a:solidFill>
                  <a:srgbClr val="FFFF00"/>
                </a:solidFill>
              </a:rPr>
              <a:t>Guide, </a:t>
            </a:r>
            <a:r>
              <a:rPr lang="en-US" b="1" dirty="0">
                <a:solidFill>
                  <a:srgbClr val="FFFF00"/>
                </a:solidFill>
              </a:rPr>
              <a:t>pp. 9-12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/>
              <a:t>list of categories</a:t>
            </a:r>
          </a:p>
          <a:p>
            <a:r>
              <a:rPr lang="en-US" dirty="0" smtClean="0"/>
              <a:t>Report each activity </a:t>
            </a:r>
            <a:r>
              <a:rPr lang="en-US" b="1" dirty="0" smtClean="0">
                <a:solidFill>
                  <a:srgbClr val="FFFF00"/>
                </a:solidFill>
              </a:rPr>
              <a:t>only once</a:t>
            </a:r>
          </a:p>
          <a:p>
            <a:r>
              <a:rPr lang="en-US" dirty="0"/>
              <a:t>Exception: College and Career Readiness </a:t>
            </a:r>
          </a:p>
          <a:p>
            <a:r>
              <a:rPr lang="en-US" dirty="0" smtClean="0"/>
              <a:t>Choose category </a:t>
            </a:r>
            <a:r>
              <a:rPr lang="en-US" dirty="0"/>
              <a:t>that best </a:t>
            </a:r>
            <a:r>
              <a:rPr lang="en-US" dirty="0" smtClean="0"/>
              <a:t>describes </a:t>
            </a:r>
            <a:r>
              <a:rPr lang="en-US" b="1" dirty="0">
                <a:solidFill>
                  <a:srgbClr val="FFFF00"/>
                </a:solidFill>
              </a:rPr>
              <a:t>primary focus or intent </a:t>
            </a:r>
            <a:r>
              <a:rPr lang="en-US" dirty="0" smtClean="0"/>
              <a:t>of activity</a:t>
            </a:r>
          </a:p>
          <a:p>
            <a:r>
              <a:rPr lang="en-US" dirty="0" smtClean="0"/>
              <a:t>If </a:t>
            </a:r>
            <a:r>
              <a:rPr lang="en-US" dirty="0"/>
              <a:t>activity does not easily fit into a given category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choose </a:t>
            </a:r>
            <a:r>
              <a:rPr lang="en-US" b="1" dirty="0">
                <a:solidFill>
                  <a:srgbClr val="FFFF00"/>
                </a:solidFill>
              </a:rPr>
              <a:t>best fit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2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report on activities?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each activity type, required to report: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/>
              <a:t>Frequency of sessions</a:t>
            </a:r>
          </a:p>
          <a:p>
            <a:pPr lvl="1"/>
            <a:r>
              <a:rPr lang="en-US" sz="2200" dirty="0" smtClean="0"/>
              <a:t>Number of hours per session</a:t>
            </a:r>
          </a:p>
          <a:p>
            <a:pPr lvl="1"/>
            <a:r>
              <a:rPr lang="en-US" sz="2200" dirty="0" smtClean="0"/>
              <a:t>Number of participants </a:t>
            </a:r>
          </a:p>
          <a:p>
            <a:r>
              <a:rPr lang="en-US" sz="2800" dirty="0" smtClean="0"/>
              <a:t>Should report the </a:t>
            </a:r>
            <a:r>
              <a:rPr lang="en-US" sz="2800" dirty="0" smtClean="0">
                <a:solidFill>
                  <a:srgbClr val="FFFF00"/>
                </a:solidFill>
              </a:rPr>
              <a:t>aggregate or average </a:t>
            </a:r>
            <a:r>
              <a:rPr lang="en-US" sz="2800" dirty="0" smtClean="0"/>
              <a:t>amount </a:t>
            </a:r>
          </a:p>
          <a:p>
            <a:r>
              <a:rPr lang="en-US" sz="2800" dirty="0" smtClean="0"/>
              <a:t>Intent is capture </a:t>
            </a:r>
            <a:r>
              <a:rPr lang="en-US" sz="2800" dirty="0">
                <a:solidFill>
                  <a:srgbClr val="FFFF00"/>
                </a:solidFill>
              </a:rPr>
              <a:t>participation </a:t>
            </a:r>
            <a:r>
              <a:rPr lang="en-US" sz="2800" dirty="0" smtClean="0">
                <a:solidFill>
                  <a:srgbClr val="FFFF00"/>
                </a:solidFill>
              </a:rPr>
              <a:t>rates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dosage</a:t>
            </a:r>
            <a:r>
              <a:rPr lang="en-US" sz="2800" dirty="0"/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/>
              <a:t>How many students are participating in those types of activities?</a:t>
            </a:r>
          </a:p>
          <a:p>
            <a:pPr lvl="1"/>
            <a:r>
              <a:rPr lang="en-US" sz="2200" dirty="0" smtClean="0"/>
              <a:t>How much time do they spend doing those types of 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222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report on activities?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</a:t>
            </a:r>
            <a:r>
              <a:rPr lang="en-US" dirty="0" smtClean="0"/>
              <a:t>hours per session:</a:t>
            </a:r>
          </a:p>
          <a:p>
            <a:pPr lvl="1"/>
            <a:r>
              <a:rPr lang="en-US" dirty="0" smtClean="0"/>
              <a:t>Amount </a:t>
            </a:r>
            <a:r>
              <a:rPr lang="en-US" dirty="0"/>
              <a:t>of time on average that a student has access to that type of programming </a:t>
            </a:r>
          </a:p>
          <a:p>
            <a:pPr lvl="1"/>
            <a:r>
              <a:rPr lang="en-US" dirty="0" smtClean="0"/>
              <a:t>If number is different for different groups, take average</a:t>
            </a:r>
          </a:p>
          <a:p>
            <a:pPr lvl="1"/>
            <a:r>
              <a:rPr lang="en-US" dirty="0" smtClean="0"/>
              <a:t>Unduplicated  </a:t>
            </a:r>
            <a:endParaRPr lang="en-US" dirty="0"/>
          </a:p>
          <a:p>
            <a:r>
              <a:rPr lang="en-US" dirty="0" smtClean="0"/>
              <a:t>Number of students attending sessions:</a:t>
            </a:r>
          </a:p>
          <a:p>
            <a:pPr lvl="1"/>
            <a:r>
              <a:rPr lang="en-US" dirty="0" smtClean="0"/>
              <a:t>Average number of students who participate in activities of that type</a:t>
            </a:r>
          </a:p>
          <a:p>
            <a:pPr lvl="1"/>
            <a:r>
              <a:rPr lang="en-US" dirty="0" smtClean="0"/>
              <a:t>Unduplicated - Count </a:t>
            </a:r>
            <a:r>
              <a:rPr lang="en-US" dirty="0"/>
              <a:t>students only </a:t>
            </a:r>
            <a:r>
              <a:rPr lang="en-US" dirty="0" smtClean="0"/>
              <a:t>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950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report on staffing?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b="1" dirty="0" smtClean="0">
                <a:solidFill>
                  <a:srgbClr val="FFFF00"/>
                </a:solidFill>
              </a:rPr>
              <a:t>21APR Data Guide, p. 13 </a:t>
            </a:r>
            <a:r>
              <a:rPr lang="en-US" dirty="0" smtClean="0"/>
              <a:t>for staffing categories and definitions</a:t>
            </a:r>
          </a:p>
          <a:p>
            <a:r>
              <a:rPr lang="en-US" dirty="0" smtClean="0"/>
              <a:t>Indicate number of paid and volunteer staff for each category</a:t>
            </a:r>
          </a:p>
          <a:p>
            <a:r>
              <a:rPr lang="en-US" dirty="0" smtClean="0"/>
              <a:t>Select “Paid” if staff members are compensated, even if paid through other funding sources</a:t>
            </a:r>
          </a:p>
          <a:p>
            <a:r>
              <a:rPr lang="en-US" dirty="0" smtClean="0"/>
              <a:t>List day school aides as “Other”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87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Staffing: Who is an “administrator”? Who is a “subcontractor”?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Administrator: </a:t>
            </a:r>
          </a:p>
          <a:p>
            <a:pPr lvl="1"/>
            <a:r>
              <a:rPr lang="en-US" dirty="0"/>
              <a:t>Staff </a:t>
            </a:r>
            <a:r>
              <a:rPr lang="en-US" dirty="0" smtClean="0"/>
              <a:t>members who have primary oversight capacity of  </a:t>
            </a:r>
            <a:r>
              <a:rPr lang="en-US" dirty="0"/>
              <a:t>program </a:t>
            </a:r>
          </a:p>
          <a:p>
            <a:pPr lvl="1"/>
            <a:r>
              <a:rPr lang="en-US" dirty="0"/>
              <a:t>Site </a:t>
            </a:r>
            <a:r>
              <a:rPr lang="en-US" dirty="0" smtClean="0"/>
              <a:t>coordinator or </a:t>
            </a:r>
            <a:r>
              <a:rPr lang="en-US" dirty="0"/>
              <a:t>districtwide program </a:t>
            </a:r>
            <a:r>
              <a:rPr lang="en-US" dirty="0" smtClean="0"/>
              <a:t>coordinator</a:t>
            </a:r>
            <a:endParaRPr lang="en-US" dirty="0"/>
          </a:p>
          <a:p>
            <a:r>
              <a:rPr lang="en-US" sz="2800" dirty="0" smtClean="0"/>
              <a:t>Subcontractor:</a:t>
            </a:r>
          </a:p>
          <a:p>
            <a:pPr lvl="1"/>
            <a:r>
              <a:rPr lang="en-US" dirty="0" smtClean="0"/>
              <a:t>Individuals who enter into a formal contract to provide services </a:t>
            </a:r>
          </a:p>
          <a:p>
            <a:pPr lvl="1"/>
            <a:r>
              <a:rPr lang="en-US" dirty="0" smtClean="0"/>
              <a:t>May include staff </a:t>
            </a:r>
            <a:r>
              <a:rPr lang="en-US" dirty="0"/>
              <a:t>from partner organizations who </a:t>
            </a:r>
            <a:r>
              <a:rPr lang="en-US" dirty="0" smtClean="0"/>
              <a:t>come in </a:t>
            </a:r>
            <a:r>
              <a:rPr lang="en-US" dirty="0"/>
              <a:t>to lead specific </a:t>
            </a:r>
            <a:r>
              <a:rPr lang="en-US" dirty="0" smtClean="0"/>
              <a:t>activities </a:t>
            </a:r>
          </a:p>
          <a:p>
            <a:pPr lvl="1"/>
            <a:r>
              <a:rPr lang="en-US" dirty="0" smtClean="0"/>
              <a:t>Also known as “vendors”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924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is collected in “Participation” section?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b="1" dirty="0">
                <a:solidFill>
                  <a:srgbClr val="FFFF00"/>
                </a:solidFill>
              </a:rPr>
              <a:t>21APR Data </a:t>
            </a:r>
            <a:r>
              <a:rPr lang="en-US" b="1" dirty="0" smtClean="0">
                <a:solidFill>
                  <a:srgbClr val="FFFF00"/>
                </a:solidFill>
              </a:rPr>
              <a:t>Guide, </a:t>
            </a:r>
            <a:r>
              <a:rPr lang="en-US" b="1" dirty="0">
                <a:solidFill>
                  <a:srgbClr val="FFFF00"/>
                </a:solidFill>
              </a:rPr>
              <a:t>pp. 14 -17</a:t>
            </a:r>
          </a:p>
          <a:p>
            <a:r>
              <a:rPr lang="en-US" dirty="0" smtClean="0"/>
              <a:t>Student </a:t>
            </a:r>
            <a:r>
              <a:rPr lang="en-US" dirty="0" smtClean="0">
                <a:solidFill>
                  <a:schemeClr val="bg1"/>
                </a:solidFill>
              </a:rPr>
              <a:t>attendance</a:t>
            </a:r>
            <a:r>
              <a:rPr lang="en-US" dirty="0" smtClean="0"/>
              <a:t> (&gt;30, 30-59, 60-89, and 90+ days)</a:t>
            </a:r>
          </a:p>
          <a:p>
            <a:r>
              <a:rPr lang="en-US" dirty="0" smtClean="0"/>
              <a:t>Student </a:t>
            </a:r>
            <a:r>
              <a:rPr lang="en-US" dirty="0" smtClean="0">
                <a:solidFill>
                  <a:schemeClr val="bg1"/>
                </a:solidFill>
              </a:rPr>
              <a:t>grade levels</a:t>
            </a:r>
          </a:p>
          <a:p>
            <a:r>
              <a:rPr lang="en-US" dirty="0" smtClean="0"/>
              <a:t>Student </a:t>
            </a:r>
            <a:r>
              <a:rPr lang="en-US" dirty="0" smtClean="0">
                <a:solidFill>
                  <a:schemeClr val="bg1"/>
                </a:solidFill>
              </a:rPr>
              <a:t>sub groups </a:t>
            </a:r>
            <a:r>
              <a:rPr lang="en-US" sz="2800" dirty="0" smtClean="0"/>
              <a:t>(gender, race, </a:t>
            </a:r>
            <a:r>
              <a:rPr lang="en-US" sz="2800" dirty="0" smtClean="0">
                <a:solidFill>
                  <a:schemeClr val="bg1"/>
                </a:solidFill>
              </a:rPr>
              <a:t>FRL</a:t>
            </a:r>
            <a:r>
              <a:rPr lang="en-US" sz="2800" dirty="0" smtClean="0"/>
              <a:t>, ELL, Special Education)</a:t>
            </a:r>
          </a:p>
          <a:p>
            <a:r>
              <a:rPr lang="en-US" dirty="0" smtClean="0"/>
              <a:t>Report according to </a:t>
            </a:r>
            <a:r>
              <a:rPr lang="en-US" dirty="0" smtClean="0">
                <a:solidFill>
                  <a:schemeClr val="bg1"/>
                </a:solidFill>
              </a:rPr>
              <a:t>grade bands</a:t>
            </a:r>
            <a:r>
              <a:rPr lang="en-US" sz="2800" dirty="0"/>
              <a:t> </a:t>
            </a:r>
            <a:r>
              <a:rPr lang="en-US" sz="2800" dirty="0" smtClean="0"/>
              <a:t>(K-5, 6-12)</a:t>
            </a:r>
          </a:p>
        </p:txBody>
      </p:sp>
    </p:spTree>
    <p:extLst>
      <p:ext uri="{BB962C8B-B14F-4D97-AF65-F5344CB8AC3E}">
        <p14:creationId xmlns:p14="http://schemas.microsoft.com/office/powerpoint/2010/main" val="1087744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answer the question about family members?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question of “Participation” section</a:t>
            </a:r>
          </a:p>
          <a:p>
            <a:r>
              <a:rPr lang="en-US" dirty="0"/>
              <a:t>N</a:t>
            </a:r>
            <a:r>
              <a:rPr lang="en-US" dirty="0" smtClean="0"/>
              <a:t>umber of </a:t>
            </a:r>
            <a:r>
              <a:rPr lang="en-US" b="1" dirty="0" smtClean="0">
                <a:solidFill>
                  <a:srgbClr val="FFFF00"/>
                </a:solidFill>
              </a:rPr>
              <a:t>adult family members of CLC participants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who attended CLC-sponsored </a:t>
            </a:r>
            <a:r>
              <a:rPr lang="en-US" b="1" dirty="0" smtClean="0">
                <a:solidFill>
                  <a:srgbClr val="FFFF00"/>
                </a:solidFill>
              </a:rPr>
              <a:t>family programming events</a:t>
            </a:r>
          </a:p>
          <a:p>
            <a:r>
              <a:rPr lang="en-US" dirty="0"/>
              <a:t>O</a:t>
            </a:r>
            <a:r>
              <a:rPr lang="en-US" dirty="0" smtClean="0"/>
              <a:t>nly count </a:t>
            </a:r>
            <a:r>
              <a:rPr lang="en-US" dirty="0"/>
              <a:t>family members </a:t>
            </a:r>
            <a:r>
              <a:rPr lang="en-US" dirty="0" smtClean="0"/>
              <a:t>of students </a:t>
            </a:r>
            <a:r>
              <a:rPr lang="en-US" dirty="0"/>
              <a:t>enrolled in </a:t>
            </a:r>
            <a:r>
              <a:rPr lang="en-US" dirty="0" smtClean="0"/>
              <a:t>CLC program</a:t>
            </a:r>
          </a:p>
          <a:p>
            <a:r>
              <a:rPr lang="en-US" dirty="0" smtClean="0"/>
              <a:t>Can be family members who do not reside in household (i.e. grandparents,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0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outcomes do I report?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2016-17 all WI 21</a:t>
            </a:r>
            <a:r>
              <a:rPr lang="en-US" baseline="30000" dirty="0" smtClean="0"/>
              <a:t>st</a:t>
            </a:r>
            <a:r>
              <a:rPr lang="en-US" dirty="0" smtClean="0"/>
              <a:t> CCLC grantees should report on </a:t>
            </a:r>
            <a:r>
              <a:rPr lang="en-US" b="1" dirty="0" smtClean="0">
                <a:solidFill>
                  <a:srgbClr val="FFFF00"/>
                </a:solidFill>
              </a:rPr>
              <a:t>teacher survey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Surveys </a:t>
            </a:r>
            <a:r>
              <a:rPr lang="en-US" dirty="0"/>
              <a:t>measure change in following areas </a:t>
            </a:r>
            <a:r>
              <a:rPr lang="en-US" dirty="0">
                <a:solidFill>
                  <a:schemeClr val="bg1"/>
                </a:solidFill>
              </a:rPr>
              <a:t>over course of school year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Homework &amp; Class Participation</a:t>
            </a:r>
          </a:p>
          <a:p>
            <a:pPr lvl="1"/>
            <a:r>
              <a:rPr lang="en-US" dirty="0"/>
              <a:t>Classroom Behavior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973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the teacher survey?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survey is posted on the DPI 21</a:t>
            </a:r>
            <a:r>
              <a:rPr lang="en-US" baseline="30000" dirty="0" smtClean="0"/>
              <a:t>st</a:t>
            </a:r>
            <a:r>
              <a:rPr lang="en-US" dirty="0" smtClean="0"/>
              <a:t> CCLC webpage</a:t>
            </a:r>
          </a:p>
          <a:p>
            <a:r>
              <a:rPr lang="en-US" dirty="0" smtClean="0"/>
              <a:t>Instructions for administering surveys and compiling survey data will also be posted</a:t>
            </a:r>
          </a:p>
          <a:p>
            <a:r>
              <a:rPr lang="en-US" dirty="0" smtClean="0"/>
              <a:t>Updated versions will be </a:t>
            </a:r>
            <a:r>
              <a:rPr lang="en-US" smtClean="0"/>
              <a:t>posted the week of March 13, 2017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dpi.wi.gov/sspw/clc/performance-report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29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administer teacher surveys?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 administered </a:t>
            </a:r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end of school year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for all </a:t>
            </a:r>
            <a:r>
              <a:rPr lang="en-US" dirty="0">
                <a:solidFill>
                  <a:srgbClr val="FFFF00"/>
                </a:solidFill>
              </a:rPr>
              <a:t>regular attendees</a:t>
            </a:r>
          </a:p>
          <a:p>
            <a:r>
              <a:rPr lang="en-US" dirty="0"/>
              <a:t>Completed by classroom teacher or teacher familiar with student’s homework completion, class participation, and classroom behavior</a:t>
            </a:r>
          </a:p>
          <a:p>
            <a:r>
              <a:rPr lang="en-US" dirty="0" smtClean="0"/>
              <a:t>Obligated </a:t>
            </a:r>
            <a:r>
              <a:rPr lang="en-US" dirty="0"/>
              <a:t>to get </a:t>
            </a:r>
            <a:r>
              <a:rPr lang="en-US" dirty="0">
                <a:solidFill>
                  <a:srgbClr val="FFFF00"/>
                </a:solidFill>
              </a:rPr>
              <a:t>at least 75% of surveys </a:t>
            </a:r>
            <a:r>
              <a:rPr lang="en-US" dirty="0" smtClean="0"/>
              <a:t>returned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22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Meet Your Presenters</a:t>
            </a:r>
            <a:endParaRPr lang="en-US" dirty="0"/>
          </a:p>
        </p:txBody>
      </p:sp>
      <p:pic>
        <p:nvPicPr>
          <p:cNvPr id="5" name="Content Placeholder 7" descr="Alison3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971800"/>
            <a:ext cx="2133600" cy="284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20574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Teri LeSage,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CCLC Grant Consultant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05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Alison Wineberg,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CCLC Grant Consultant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Tanya Mo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029194"/>
            <a:ext cx="3707531" cy="2792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2057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Tanya Morin,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CCLC Grant Consultant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Tanya Mo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994585"/>
            <a:ext cx="3707531" cy="279259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2994585"/>
            <a:ext cx="2743935" cy="2822015"/>
          </a:xfrm>
        </p:spPr>
      </p:pic>
    </p:spTree>
    <p:extLst>
      <p:ext uri="{BB962C8B-B14F-4D97-AF65-F5344CB8AC3E}">
        <p14:creationId xmlns:p14="http://schemas.microsoft.com/office/powerpoint/2010/main" val="3534344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447800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408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report our teacher survey results?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teacher surveys to </a:t>
            </a:r>
            <a:r>
              <a:rPr lang="en-US" b="1" dirty="0" smtClean="0">
                <a:solidFill>
                  <a:srgbClr val="FFFF00"/>
                </a:solidFill>
              </a:rPr>
              <a:t>calculate two numbers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students who showed improvement in </a:t>
            </a:r>
            <a:r>
              <a:rPr lang="en-US" b="1" dirty="0">
                <a:solidFill>
                  <a:srgbClr val="FFFF00"/>
                </a:solidFill>
              </a:rPr>
              <a:t>homework completion AND class </a:t>
            </a:r>
            <a:r>
              <a:rPr lang="en-US" b="1" dirty="0" smtClean="0">
                <a:solidFill>
                  <a:srgbClr val="FFFF00"/>
                </a:solidFill>
              </a:rPr>
              <a:t>participation</a:t>
            </a:r>
            <a:endParaRPr lang="en-US" dirty="0"/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students who showed improvement in </a:t>
            </a:r>
            <a:r>
              <a:rPr lang="en-US" b="1" dirty="0">
                <a:solidFill>
                  <a:srgbClr val="FFFF00"/>
                </a:solidFill>
              </a:rPr>
              <a:t>classroom </a:t>
            </a:r>
            <a:r>
              <a:rPr lang="en-US" b="1" dirty="0" smtClean="0">
                <a:solidFill>
                  <a:srgbClr val="FFFF00"/>
                </a:solidFill>
              </a:rPr>
              <a:t>behavior</a:t>
            </a:r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Report according to: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Student attendance </a:t>
            </a:r>
            <a:r>
              <a:rPr lang="en-US" dirty="0" smtClean="0">
                <a:solidFill>
                  <a:schemeClr val="bg1"/>
                </a:solidFill>
              </a:rPr>
              <a:t>(30-59 days, 60-89, 90+)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Two grade bands</a:t>
            </a:r>
            <a:r>
              <a:rPr lang="en-US" dirty="0"/>
              <a:t> </a:t>
            </a:r>
            <a:r>
              <a:rPr lang="en-US" dirty="0" smtClean="0"/>
              <a:t>(K-5 and 6-12)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65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25"/>
            <a:ext cx="8305800" cy="1219200"/>
          </a:xfrm>
        </p:spPr>
        <p:txBody>
          <a:bodyPr/>
          <a:lstStyle/>
          <a:p>
            <a:r>
              <a:rPr lang="en-US" sz="3200" dirty="0" smtClean="0"/>
              <a:t>How do I calculate homework completion and class participation?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r>
              <a:rPr lang="en-US" sz="2400" dirty="0"/>
              <a:t>To calculate </a:t>
            </a:r>
            <a:r>
              <a:rPr lang="en-US" sz="2400" b="1" dirty="0" smtClean="0">
                <a:solidFill>
                  <a:srgbClr val="FFFF00"/>
                </a:solidFill>
              </a:rPr>
              <a:t>first </a:t>
            </a:r>
            <a:r>
              <a:rPr lang="en-US" sz="2400" b="1" dirty="0">
                <a:solidFill>
                  <a:srgbClr val="FFFF00"/>
                </a:solidFill>
              </a:rPr>
              <a:t>number </a:t>
            </a:r>
            <a:r>
              <a:rPr lang="en-US" sz="2400" dirty="0"/>
              <a:t>(</a:t>
            </a:r>
            <a:r>
              <a:rPr lang="en-US" sz="2400" dirty="0" smtClean="0"/>
              <a:t>homework and participation):</a:t>
            </a:r>
          </a:p>
          <a:p>
            <a:pPr lvl="1"/>
            <a:r>
              <a:rPr lang="en-US" sz="2000" dirty="0"/>
              <a:t>Count </a:t>
            </a:r>
            <a:r>
              <a:rPr lang="en-US" sz="2000" dirty="0">
                <a:solidFill>
                  <a:schemeClr val="bg1"/>
                </a:solidFill>
              </a:rPr>
              <a:t>number of students whose teachers marked: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 On </a:t>
            </a:r>
            <a:r>
              <a:rPr lang="en-US" sz="2000" b="1" dirty="0">
                <a:solidFill>
                  <a:srgbClr val="FFFF00"/>
                </a:solidFill>
              </a:rPr>
              <a:t>Question 1</a:t>
            </a:r>
            <a:r>
              <a:rPr lang="en-US" sz="2000" dirty="0">
                <a:solidFill>
                  <a:schemeClr val="bg1"/>
                </a:solidFill>
              </a:rPr>
              <a:t>, either 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“A” (Did Improve), 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“D” (Did Not Need to Improve), or 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“E” (Not Applicable)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00"/>
                </a:solidFill>
              </a:rPr>
              <a:t>AND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b="1" dirty="0">
                <a:solidFill>
                  <a:srgbClr val="FFFF00"/>
                </a:solidFill>
              </a:rPr>
              <a:t>Question 2</a:t>
            </a:r>
            <a:r>
              <a:rPr lang="en-US" sz="2000" dirty="0">
                <a:solidFill>
                  <a:schemeClr val="bg1"/>
                </a:solidFill>
              </a:rPr>
              <a:t>, either 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“A” (Did Improve) or </a:t>
            </a:r>
          </a:p>
          <a:p>
            <a:pPr lvl="3"/>
            <a:r>
              <a:rPr lang="en-US" sz="1800" dirty="0">
                <a:solidFill>
                  <a:schemeClr val="bg1"/>
                </a:solidFill>
              </a:rPr>
              <a:t>“D” (Did Not Need to Improve) </a:t>
            </a:r>
            <a:endParaRPr lang="en-US" sz="1600" dirty="0" smtClean="0"/>
          </a:p>
          <a:p>
            <a:r>
              <a:rPr lang="en-US" sz="2400" dirty="0" smtClean="0"/>
              <a:t>Only count students who improved (or did not need to improve) in </a:t>
            </a:r>
            <a:r>
              <a:rPr lang="en-US" sz="2400" b="1" dirty="0" smtClean="0">
                <a:solidFill>
                  <a:srgbClr val="FFFF00"/>
                </a:solidFill>
              </a:rPr>
              <a:t>BOTH</a:t>
            </a:r>
            <a:r>
              <a:rPr lang="en-US" sz="2400" dirty="0" smtClean="0"/>
              <a:t> areas!</a:t>
            </a:r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dirty="0" smtClean="0"/>
          </a:p>
          <a:p>
            <a:pPr marL="0" lv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12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calculate classroom behavior?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/>
              <a:t>To calculate </a:t>
            </a:r>
            <a:r>
              <a:rPr lang="en-US" sz="3600" b="1" dirty="0" smtClean="0">
                <a:solidFill>
                  <a:srgbClr val="FFFF00"/>
                </a:solidFill>
              </a:rPr>
              <a:t>second </a:t>
            </a:r>
            <a:r>
              <a:rPr lang="en-US" sz="3600" b="1" dirty="0">
                <a:solidFill>
                  <a:srgbClr val="FFFF00"/>
                </a:solidFill>
              </a:rPr>
              <a:t>number </a:t>
            </a:r>
            <a:r>
              <a:rPr lang="en-US" sz="3600" b="1" dirty="0"/>
              <a:t>(behavior):</a:t>
            </a:r>
            <a:r>
              <a:rPr lang="en-US" sz="3600" dirty="0"/>
              <a:t> </a:t>
            </a:r>
            <a:endParaRPr lang="en-US" sz="6000" dirty="0"/>
          </a:p>
          <a:p>
            <a:pPr lvl="1"/>
            <a:r>
              <a:rPr lang="en-US" sz="3200" dirty="0"/>
              <a:t>Count </a:t>
            </a:r>
            <a:r>
              <a:rPr lang="en-US" sz="3200" dirty="0" smtClean="0"/>
              <a:t>number </a:t>
            </a:r>
            <a:r>
              <a:rPr lang="en-US" sz="3200" dirty="0"/>
              <a:t>of students whose teachers </a:t>
            </a:r>
            <a:r>
              <a:rPr lang="en-US" sz="3200" dirty="0">
                <a:solidFill>
                  <a:schemeClr val="bg1"/>
                </a:solidFill>
              </a:rPr>
              <a:t>marked </a:t>
            </a:r>
            <a:r>
              <a:rPr lang="en-US" sz="3200" dirty="0" smtClean="0">
                <a:solidFill>
                  <a:schemeClr val="bg1"/>
                </a:solidFill>
              </a:rPr>
              <a:t>either </a:t>
            </a:r>
            <a:r>
              <a:rPr lang="en-US" sz="3200" dirty="0" smtClean="0">
                <a:solidFill>
                  <a:srgbClr val="FFFF00"/>
                </a:solidFill>
              </a:rPr>
              <a:t>“A</a:t>
            </a:r>
            <a:r>
              <a:rPr lang="en-US" sz="3200" dirty="0">
                <a:solidFill>
                  <a:srgbClr val="FFFF00"/>
                </a:solidFill>
              </a:rPr>
              <a:t>” </a:t>
            </a:r>
            <a:r>
              <a:rPr lang="en-US" sz="3200" dirty="0" smtClean="0">
                <a:solidFill>
                  <a:schemeClr val="bg1"/>
                </a:solidFill>
              </a:rPr>
              <a:t>(Did Improve) or </a:t>
            </a:r>
            <a:r>
              <a:rPr lang="en-US" sz="3200" dirty="0" smtClean="0">
                <a:solidFill>
                  <a:srgbClr val="FFFF00"/>
                </a:solidFill>
              </a:rPr>
              <a:t>“D” </a:t>
            </a:r>
            <a:r>
              <a:rPr lang="en-US" sz="3200" dirty="0" smtClean="0">
                <a:solidFill>
                  <a:schemeClr val="bg1"/>
                </a:solidFill>
              </a:rPr>
              <a:t>(Did Not Need to Improve) for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Question 3 </a:t>
            </a:r>
            <a:r>
              <a:rPr lang="en-US" sz="3200" dirty="0" smtClean="0"/>
              <a:t>on </a:t>
            </a:r>
            <a:r>
              <a:rPr lang="en-US" sz="3200" dirty="0"/>
              <a:t>teacher </a:t>
            </a:r>
            <a:r>
              <a:rPr lang="en-US" sz="3200" dirty="0" smtClean="0"/>
              <a:t>survey 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6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the data was submitted?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is saved as you go</a:t>
            </a:r>
          </a:p>
          <a:p>
            <a:r>
              <a:rPr lang="en-US" sz="2800" dirty="0" smtClean="0"/>
              <a:t>To ensure data is submitted:</a:t>
            </a:r>
          </a:p>
          <a:p>
            <a:pPr lvl="1"/>
            <a:r>
              <a:rPr lang="en-US" dirty="0" smtClean="0"/>
              <a:t>At end of section, scroll down and hit “Review”</a:t>
            </a:r>
          </a:p>
          <a:p>
            <a:pPr lvl="1"/>
            <a:r>
              <a:rPr lang="en-US" dirty="0" smtClean="0"/>
              <a:t>Review data</a:t>
            </a:r>
          </a:p>
          <a:p>
            <a:pPr lvl="1"/>
            <a:r>
              <a:rPr lang="en-US" dirty="0" smtClean="0"/>
              <a:t>If correct, scroll down and hit “Submit”</a:t>
            </a:r>
          </a:p>
          <a:p>
            <a:r>
              <a:rPr lang="en-US" sz="2800" dirty="0" smtClean="0"/>
              <a:t>APR system </a:t>
            </a:r>
            <a:r>
              <a:rPr lang="en-US" sz="2800" b="1" dirty="0" smtClean="0">
                <a:solidFill>
                  <a:srgbClr val="FFFF00"/>
                </a:solidFill>
              </a:rPr>
              <a:t>does not send confirmation</a:t>
            </a:r>
            <a:r>
              <a:rPr lang="en-US" sz="2800" b="1" dirty="0" smtClean="0"/>
              <a:t> </a:t>
            </a:r>
            <a:r>
              <a:rPr lang="en-US" sz="2800" dirty="0" smtClean="0"/>
              <a:t>that data was successfully submitted</a:t>
            </a:r>
          </a:p>
          <a:p>
            <a:r>
              <a:rPr lang="en-US" sz="2800" dirty="0" smtClean="0"/>
              <a:t>DPI reviews and certifies data after system closes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522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do I contact if I need help?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get locked out of the system, contact the DPI</a:t>
            </a:r>
          </a:p>
          <a:p>
            <a:r>
              <a:rPr lang="en-US" dirty="0" smtClean="0"/>
              <a:t>For clarification regarding how to report activities, staffing, participation, or outcomes, contact DPI</a:t>
            </a:r>
          </a:p>
          <a:p>
            <a:r>
              <a:rPr lang="en-US" dirty="0" smtClean="0"/>
              <a:t>For all other questions, </a:t>
            </a:r>
            <a:r>
              <a:rPr lang="en-US" dirty="0" smtClean="0">
                <a:solidFill>
                  <a:schemeClr val="bg1"/>
                </a:solidFill>
              </a:rPr>
              <a:t>contact the APR help desk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678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contact the help desk?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Via the </a:t>
            </a:r>
            <a:r>
              <a:rPr lang="en-US" dirty="0" smtClean="0">
                <a:solidFill>
                  <a:srgbClr val="FFFF00"/>
                </a:solidFill>
              </a:rPr>
              <a:t>new contact form</a:t>
            </a:r>
            <a:r>
              <a:rPr lang="en-US" dirty="0" smtClean="0">
                <a:solidFill>
                  <a:schemeClr val="bg1"/>
                </a:solidFill>
              </a:rPr>
              <a:t> on the APR website (see next slide)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	        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email: 21apr@thetactilegroup.com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Reminder: Help desk will only respond to inquiries from registered users</a:t>
            </a:r>
          </a:p>
        </p:txBody>
      </p:sp>
    </p:spTree>
    <p:extLst>
      <p:ext uri="{BB962C8B-B14F-4D97-AF65-F5344CB8AC3E}">
        <p14:creationId xmlns:p14="http://schemas.microsoft.com/office/powerpoint/2010/main" val="3151530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725488" y="348147"/>
            <a:ext cx="7620000" cy="5608240"/>
          </a:xfrm>
          <a:prstGeom prst="rect">
            <a:avLst/>
          </a:prstGeom>
          <a:ln>
            <a:noFill/>
          </a:ln>
        </p:spPr>
      </p:pic>
      <p:sp>
        <p:nvSpPr>
          <p:cNvPr id="6" name="Right Arrow 5"/>
          <p:cNvSpPr/>
          <p:nvPr/>
        </p:nvSpPr>
        <p:spPr bwMode="auto">
          <a:xfrm rot="3477970">
            <a:off x="1953537" y="3803092"/>
            <a:ext cx="818077" cy="2081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32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-"/>
            </a:pPr>
            <a:r>
              <a:rPr lang="en-US" sz="2800" dirty="0" smtClean="0"/>
              <a:t>Alison Wineberg, Consultant 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(608) 267-3751 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>
                <a:hlinkClick r:id="rId3"/>
              </a:rPr>
              <a:t>alison.wineberg@dpi.wi.gov</a:t>
            </a:r>
            <a:endParaRPr lang="en-US" sz="2000" dirty="0" smtClean="0"/>
          </a:p>
          <a:p>
            <a:pPr>
              <a:buFont typeface="Arial" pitchFamily="34" charset="0"/>
              <a:buChar char="-"/>
            </a:pPr>
            <a:r>
              <a:rPr lang="en-US" sz="2800" dirty="0" smtClean="0"/>
              <a:t>Tanya Morin, Consultant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/>
              <a:t>(608) 267-9393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 smtClean="0">
                <a:hlinkClick r:id="rId4"/>
              </a:rPr>
              <a:t>tanya.morin@dpi.wi.gov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-"/>
            </a:pPr>
            <a:r>
              <a:rPr lang="en-US" sz="2800" dirty="0"/>
              <a:t>Teri LeSage, Consultant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/>
              <a:t>(608) 267-5078</a:t>
            </a:r>
          </a:p>
          <a:p>
            <a:pPr lvl="1">
              <a:buFont typeface="Arial" pitchFamily="34" charset="0"/>
              <a:buChar char="-"/>
            </a:pPr>
            <a:r>
              <a:rPr lang="en-US" sz="2000" dirty="0">
                <a:hlinkClick r:id="rId5"/>
              </a:rPr>
              <a:t>teresa.lesage@dpi.wi.gov</a:t>
            </a:r>
            <a:r>
              <a:rPr lang="en-US" sz="2000" dirty="0"/>
              <a:t> </a:t>
            </a:r>
          </a:p>
          <a:p>
            <a:pPr lvl="1">
              <a:buFont typeface="Arial" pitchFamily="34" charset="0"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0854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Thank You</a:t>
            </a:r>
            <a:endParaRPr lang="en-US" smtClean="0"/>
          </a:p>
        </p:txBody>
      </p:sp>
      <p:pic>
        <p:nvPicPr>
          <p:cNvPr id="114694" name="Picture 6" descr="j04306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71800" y="1752600"/>
            <a:ext cx="3305175" cy="4267200"/>
          </a:xfrm>
          <a:effectLst>
            <a:outerShdw dist="38099" dir="2700000" algn="ctr" rotWithShape="0">
              <a:schemeClr val="tx1">
                <a:alpha val="74997"/>
              </a:scheme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APR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Annual Performance Report (APR)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ederal data collection system for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CCLC grant </a:t>
            </a:r>
          </a:p>
          <a:p>
            <a:r>
              <a:rPr lang="en-US" sz="3600" dirty="0"/>
              <a:t>Entering data is obligation of grant award</a:t>
            </a:r>
          </a:p>
          <a:p>
            <a:r>
              <a:rPr lang="en-US" sz="3600" dirty="0" smtClean="0"/>
              <a:t>Official name: 21APR</a:t>
            </a:r>
          </a:p>
          <a:p>
            <a:r>
              <a:rPr lang="en-US" sz="3600" dirty="0"/>
              <a:t>Updated URL: </a:t>
            </a:r>
            <a:r>
              <a:rPr lang="en-US" sz="3600" dirty="0" smtClean="0">
                <a:hlinkClick r:id="rId2"/>
              </a:rPr>
              <a:t>21apr.ed.gov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information does the APR system collect?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Collects </a:t>
            </a:r>
            <a:r>
              <a:rPr lang="en-US" dirty="0"/>
              <a:t>data related to </a:t>
            </a:r>
            <a:r>
              <a:rPr lang="en-US" dirty="0">
                <a:solidFill>
                  <a:schemeClr val="bg1"/>
                </a:solidFill>
              </a:rPr>
              <a:t>four </a:t>
            </a:r>
            <a:r>
              <a:rPr lang="en-US" dirty="0" smtClean="0">
                <a:solidFill>
                  <a:schemeClr val="bg1"/>
                </a:solidFill>
              </a:rPr>
              <a:t>areas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/>
              <a:t>Activities </a:t>
            </a:r>
          </a:p>
          <a:p>
            <a:pPr lvl="1"/>
            <a:r>
              <a:rPr lang="en-US" b="1" dirty="0"/>
              <a:t>Staffing </a:t>
            </a:r>
          </a:p>
          <a:p>
            <a:pPr lvl="1"/>
            <a:r>
              <a:rPr lang="en-US" b="1" dirty="0"/>
              <a:t>Participation </a:t>
            </a:r>
          </a:p>
          <a:p>
            <a:pPr lvl="1"/>
            <a:r>
              <a:rPr lang="en-US" b="1" dirty="0" smtClean="0"/>
              <a:t>Outcomes</a:t>
            </a:r>
            <a:endParaRPr lang="en-US" sz="3200" b="1" dirty="0" smtClean="0"/>
          </a:p>
          <a:p>
            <a:r>
              <a:rPr lang="en-US" dirty="0" smtClean="0"/>
              <a:t>APR system has four sections aligned with these areas </a:t>
            </a:r>
          </a:p>
          <a:p>
            <a:r>
              <a:rPr lang="en-US" dirty="0" smtClean="0"/>
              <a:t>21APR </a:t>
            </a:r>
            <a:r>
              <a:rPr lang="en-US" dirty="0"/>
              <a:t>Data </a:t>
            </a:r>
            <a:r>
              <a:rPr lang="en-US" dirty="0" smtClean="0"/>
              <a:t>Guide: To access </a:t>
            </a:r>
            <a:r>
              <a:rPr lang="en-US" dirty="0"/>
              <a:t>click </a:t>
            </a:r>
            <a:r>
              <a:rPr lang="en-US" dirty="0">
                <a:hlinkClick r:id="rId2"/>
              </a:rPr>
              <a:t>here</a:t>
            </a:r>
            <a:endParaRPr lang="en-US" sz="2400" dirty="0"/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7145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APR system collect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Data collected according </a:t>
            </a:r>
            <a:r>
              <a:rPr lang="en-US" sz="3400" dirty="0"/>
              <a:t>to </a:t>
            </a:r>
            <a:r>
              <a:rPr lang="en-US" sz="3400" dirty="0">
                <a:solidFill>
                  <a:schemeClr val="bg1"/>
                </a:solidFill>
              </a:rPr>
              <a:t>three </a:t>
            </a:r>
            <a:r>
              <a:rPr lang="en-US" sz="3400" dirty="0" smtClean="0">
                <a:solidFill>
                  <a:schemeClr val="bg1"/>
                </a:solidFill>
              </a:rPr>
              <a:t>terms</a:t>
            </a:r>
            <a:r>
              <a:rPr lang="en-US" sz="3400" dirty="0" smtClean="0"/>
              <a:t>: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ummer </a:t>
            </a:r>
          </a:p>
          <a:p>
            <a:pPr lvl="1"/>
            <a:r>
              <a:rPr lang="en-US" sz="2800" dirty="0" smtClean="0"/>
              <a:t>Fall</a:t>
            </a:r>
            <a:endParaRPr lang="en-US" sz="2800" dirty="0"/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pring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Three discrete windows </a:t>
            </a:r>
            <a:r>
              <a:rPr lang="en-US" sz="3400" dirty="0" smtClean="0"/>
              <a:t>of time for entering data related to each of </a:t>
            </a:r>
            <a:r>
              <a:rPr lang="en-US" sz="3400" dirty="0"/>
              <a:t>these </a:t>
            </a:r>
            <a:r>
              <a:rPr lang="en-US" sz="3400" dirty="0" smtClean="0"/>
              <a:t>terms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373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2016-17 data collection windows?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Dates for entering 2016-17 data: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Summer</a:t>
            </a:r>
            <a:r>
              <a:rPr lang="en-US" dirty="0" smtClean="0"/>
              <a:t> data window </a:t>
            </a:r>
          </a:p>
          <a:p>
            <a:pPr lvl="1"/>
            <a:r>
              <a:rPr lang="en-US" sz="2800" dirty="0" smtClean="0"/>
              <a:t>March 16, 2017 – April 10, 2017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Fall </a:t>
            </a:r>
            <a:r>
              <a:rPr lang="en-US" dirty="0" smtClean="0"/>
              <a:t>data window </a:t>
            </a:r>
          </a:p>
          <a:p>
            <a:pPr lvl="1"/>
            <a:r>
              <a:rPr lang="en-US" sz="2800" dirty="0" smtClean="0"/>
              <a:t>April 18, 2017 – July 17, 2017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Spring</a:t>
            </a:r>
            <a:r>
              <a:rPr lang="en-US" dirty="0" smtClean="0"/>
              <a:t> data window </a:t>
            </a:r>
          </a:p>
          <a:p>
            <a:pPr lvl="1"/>
            <a:r>
              <a:rPr lang="en-US" sz="2800" dirty="0" smtClean="0"/>
              <a:t>August 1, 2017 – December 1, 2017 </a:t>
            </a:r>
          </a:p>
        </p:txBody>
      </p:sp>
    </p:spTree>
    <p:extLst>
      <p:ext uri="{BB962C8B-B14F-4D97-AF65-F5344CB8AC3E}">
        <p14:creationId xmlns:p14="http://schemas.microsoft.com/office/powerpoint/2010/main" val="3415460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time periods are covered by each of the terms?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Summer term:  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rogramming from </a:t>
            </a:r>
            <a:r>
              <a:rPr lang="en-US" sz="2000" b="1" dirty="0"/>
              <a:t>June 13, 2016 - August 26, </a:t>
            </a:r>
            <a:r>
              <a:rPr lang="en-US" sz="2000" b="1" dirty="0" smtClean="0"/>
              <a:t>2016</a:t>
            </a:r>
            <a:endParaRPr lang="en-US" sz="2200" b="1" dirty="0"/>
          </a:p>
          <a:p>
            <a:pPr lvl="0"/>
            <a:r>
              <a:rPr lang="en-US" sz="2800" dirty="0"/>
              <a:t>Fall </a:t>
            </a:r>
            <a:r>
              <a:rPr lang="en-US" sz="2800" dirty="0" smtClean="0"/>
              <a:t>term: 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rogramming from </a:t>
            </a:r>
            <a:r>
              <a:rPr lang="en-US" sz="2000" b="1" dirty="0"/>
              <a:t>August 29, 2016 - January 20, </a:t>
            </a:r>
            <a:r>
              <a:rPr lang="en-US" sz="2000" b="1" dirty="0" smtClean="0"/>
              <a:t>2017</a:t>
            </a:r>
            <a:endParaRPr lang="en-US" sz="2200" b="1" dirty="0"/>
          </a:p>
          <a:p>
            <a:pPr lvl="0"/>
            <a:r>
              <a:rPr lang="en-US" sz="2800" dirty="0" smtClean="0"/>
              <a:t>Spring term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Activities and Staffing</a:t>
            </a:r>
            <a:r>
              <a:rPr lang="en-US" sz="2400" dirty="0" smtClean="0"/>
              <a:t>):</a:t>
            </a:r>
            <a:endParaRPr lang="en-US" sz="28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200" dirty="0" smtClean="0"/>
              <a:t>Programming from </a:t>
            </a:r>
            <a:r>
              <a:rPr lang="en-US" sz="2200" b="1" dirty="0" smtClean="0"/>
              <a:t>January 23, 2017 - </a:t>
            </a:r>
            <a:r>
              <a:rPr lang="en-US" sz="2200" b="1" smtClean="0"/>
              <a:t>June 9</a:t>
            </a:r>
            <a:r>
              <a:rPr lang="en-US" sz="2200" b="1" dirty="0" smtClean="0"/>
              <a:t>, 2017</a:t>
            </a:r>
            <a:endParaRPr lang="en-US" sz="2200" dirty="0" smtClean="0"/>
          </a:p>
          <a:p>
            <a:pPr lvl="0"/>
            <a:r>
              <a:rPr lang="en-US" sz="2800" dirty="0" smtClean="0"/>
              <a:t>Spring term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Participation and Outcomes</a:t>
            </a:r>
            <a:r>
              <a:rPr lang="en-US" sz="2400" dirty="0" smtClean="0"/>
              <a:t>)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 smtClean="0"/>
              <a:t>Cumulative</a:t>
            </a:r>
          </a:p>
          <a:p>
            <a:pPr lvl="1"/>
            <a:r>
              <a:rPr lang="en-US" sz="2200" dirty="0" smtClean="0"/>
              <a:t>Entire 2016-2017 school year (</a:t>
            </a:r>
            <a:r>
              <a:rPr lang="en-US" sz="2200" dirty="0" smtClean="0">
                <a:solidFill>
                  <a:srgbClr val="FFFF00"/>
                </a:solidFill>
              </a:rPr>
              <a:t>NOT including summer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377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enter data into the APR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allows </a:t>
            </a:r>
            <a:r>
              <a:rPr lang="en-US" dirty="0" smtClean="0">
                <a:solidFill>
                  <a:srgbClr val="FFFF00"/>
                </a:solidFill>
              </a:rPr>
              <a:t>ONE grantee level </a:t>
            </a:r>
            <a:r>
              <a:rPr lang="en-US" dirty="0" smtClean="0"/>
              <a:t>user account </a:t>
            </a:r>
            <a:r>
              <a:rPr lang="en-US" dirty="0" smtClean="0">
                <a:solidFill>
                  <a:srgbClr val="FFFF00"/>
                </a:solidFill>
              </a:rPr>
              <a:t>per fiscal agent </a:t>
            </a:r>
          </a:p>
          <a:p>
            <a:r>
              <a:rPr lang="en-US" dirty="0" smtClean="0"/>
              <a:t>Grantees </a:t>
            </a:r>
            <a:r>
              <a:rPr lang="en-US" dirty="0" smtClean="0">
                <a:solidFill>
                  <a:schemeClr val="bg1"/>
                </a:solidFill>
              </a:rPr>
              <a:t>cannot add </a:t>
            </a:r>
            <a:r>
              <a:rPr lang="en-US" dirty="0" smtClean="0"/>
              <a:t>additional users</a:t>
            </a:r>
          </a:p>
          <a:p>
            <a:r>
              <a:rPr lang="en-US" dirty="0" smtClean="0"/>
              <a:t>Editing contact information in grant or center profile DOES NOT create new user account</a:t>
            </a:r>
          </a:p>
          <a:p>
            <a:r>
              <a:rPr lang="en-US" dirty="0" smtClean="0"/>
              <a:t>Help desk will only answer questions from registered users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9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t lightning design template">
  <a:themeElements>
    <a:clrScheme name="Custom 4">
      <a:dk1>
        <a:srgbClr val="000000"/>
      </a:dk1>
      <a:lt1>
        <a:srgbClr val="FFFFFF"/>
      </a:lt1>
      <a:dk2>
        <a:srgbClr val="2317B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243BFF"/>
      </a:hlink>
      <a:folHlink>
        <a:srgbClr val="FF9900"/>
      </a:folHlink>
    </a:clrScheme>
    <a:fontScheme name="Sheet lightning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1" charset="0"/>
          </a:defRPr>
        </a:defPPr>
      </a:lstStyle>
    </a:lnDef>
  </a:objectDefaults>
  <a:extraClrSchemeLst>
    <a:extraClrScheme>
      <a:clrScheme name="Sheet lightning design template 1">
        <a:dk1>
          <a:srgbClr val="3366CC"/>
        </a:dk1>
        <a:lt1>
          <a:srgbClr val="33CCFF"/>
        </a:lt1>
        <a:dk2>
          <a:srgbClr val="FFFFFF"/>
        </a:dk2>
        <a:lt2>
          <a:srgbClr val="3E3E5C"/>
        </a:lt2>
        <a:accent1>
          <a:srgbClr val="5F9FCB"/>
        </a:accent1>
        <a:accent2>
          <a:srgbClr val="0099FF"/>
        </a:accent2>
        <a:accent3>
          <a:srgbClr val="ADE2FF"/>
        </a:accent3>
        <a:accent4>
          <a:srgbClr val="2A56AE"/>
        </a:accent4>
        <a:accent5>
          <a:srgbClr val="B6CDE2"/>
        </a:accent5>
        <a:accent6>
          <a:srgbClr val="008AE7"/>
        </a:accent6>
        <a:hlink>
          <a:srgbClr val="CCE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2">
        <a:dk1>
          <a:srgbClr val="006699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0056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3">
        <a:dk1>
          <a:srgbClr val="0000CC"/>
        </a:dk1>
        <a:lt1>
          <a:srgbClr val="33CCCC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E2E2"/>
        </a:accent3>
        <a:accent4>
          <a:srgbClr val="0000AE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4">
        <a:dk1>
          <a:srgbClr val="003366"/>
        </a:dk1>
        <a:lt1>
          <a:srgbClr val="336699"/>
        </a:lt1>
        <a:dk2>
          <a:srgbClr val="62584E"/>
        </a:dk2>
        <a:lt2>
          <a:srgbClr val="336699"/>
        </a:lt2>
        <a:accent1>
          <a:srgbClr val="3D7AB7"/>
        </a:accent1>
        <a:accent2>
          <a:srgbClr val="468A4B"/>
        </a:accent2>
        <a:accent3>
          <a:srgbClr val="ADB8CA"/>
        </a:accent3>
        <a:accent4>
          <a:srgbClr val="002A56"/>
        </a:accent4>
        <a:accent5>
          <a:srgbClr val="AFBED8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5">
        <a:dk1>
          <a:srgbClr val="000000"/>
        </a:dk1>
        <a:lt1>
          <a:srgbClr val="FFFFFF"/>
        </a:lt1>
        <a:dk2>
          <a:srgbClr val="FF66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6">
        <a:dk1>
          <a:srgbClr val="000000"/>
        </a:dk1>
        <a:lt1>
          <a:srgbClr val="DEF6F1"/>
        </a:lt1>
        <a:dk2>
          <a:srgbClr val="23607B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8BA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7">
        <a:dk1>
          <a:srgbClr val="000000"/>
        </a:dk1>
        <a:lt1>
          <a:srgbClr val="FFFFD9"/>
        </a:lt1>
        <a:dk2>
          <a:srgbClr val="BF3737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79D7ED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BEE8F4"/>
        </a:accent5>
        <a:accent6>
          <a:srgbClr val="B9E7E7"/>
        </a:accent6>
        <a:hlink>
          <a:srgbClr val="3333CC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0">
        <a:dk1>
          <a:srgbClr val="4D4D4D"/>
        </a:dk1>
        <a:lt1>
          <a:srgbClr val="008080"/>
        </a:lt1>
        <a:dk2>
          <a:srgbClr val="007086"/>
        </a:dk2>
        <a:lt2>
          <a:srgbClr val="005A58"/>
        </a:lt2>
        <a:accent1>
          <a:srgbClr val="0099B8"/>
        </a:accent1>
        <a:accent2>
          <a:srgbClr val="76C2E0"/>
        </a:accent2>
        <a:accent3>
          <a:srgbClr val="AAC0C0"/>
        </a:accent3>
        <a:accent4>
          <a:srgbClr val="404040"/>
        </a:accent4>
        <a:accent5>
          <a:srgbClr val="AACAD8"/>
        </a:accent5>
        <a:accent6>
          <a:srgbClr val="6AB0CB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1">
        <a:dk1>
          <a:srgbClr val="000000"/>
        </a:dk1>
        <a:lt1>
          <a:srgbClr val="FFFFFF"/>
        </a:lt1>
        <a:dk2>
          <a:srgbClr val="5F5F5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2">
        <a:dk1>
          <a:srgbClr val="003399"/>
        </a:dk1>
        <a:lt1>
          <a:srgbClr val="8E6C42"/>
        </a:lt1>
        <a:dk2>
          <a:srgbClr val="8A6426"/>
        </a:dk2>
        <a:lt2>
          <a:srgbClr val="2D2015"/>
        </a:lt2>
        <a:accent1>
          <a:srgbClr val="739EA3"/>
        </a:accent1>
        <a:accent2>
          <a:srgbClr val="8F5F2F"/>
        </a:accent2>
        <a:accent3>
          <a:srgbClr val="C6BAB0"/>
        </a:accent3>
        <a:accent4>
          <a:srgbClr val="002A82"/>
        </a:accent4>
        <a:accent5>
          <a:srgbClr val="BCCCCE"/>
        </a:accent5>
        <a:accent6>
          <a:srgbClr val="81552A"/>
        </a:accent6>
        <a:hlink>
          <a:srgbClr val="CCB4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et lightning design template 13">
        <a:dk1>
          <a:srgbClr val="993300"/>
        </a:dk1>
        <a:lt1>
          <a:srgbClr val="CCECFF"/>
        </a:lt1>
        <a:dk2>
          <a:srgbClr val="817227"/>
        </a:dk2>
        <a:lt2>
          <a:srgbClr val="5C1F00"/>
        </a:lt2>
        <a:accent1>
          <a:srgbClr val="FF9999"/>
        </a:accent1>
        <a:accent2>
          <a:srgbClr val="BE7960"/>
        </a:accent2>
        <a:accent3>
          <a:srgbClr val="E2F4FF"/>
        </a:accent3>
        <a:accent4>
          <a:srgbClr val="822A00"/>
        </a:accent4>
        <a:accent5>
          <a:srgbClr val="FFCACA"/>
        </a:accent5>
        <a:accent6>
          <a:srgbClr val="AC6D56"/>
        </a:accent6>
        <a:hlink>
          <a:srgbClr val="FFFF99"/>
        </a:hlink>
        <a:folHlink>
          <a:srgbClr val="9A7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template</Template>
  <TotalTime>3629</TotalTime>
  <Words>1649</Words>
  <Application>Microsoft Office PowerPoint</Application>
  <PresentationFormat>On-screen Show (4:3)</PresentationFormat>
  <Paragraphs>239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ＭＳ Ｐゴシック</vt:lpstr>
      <vt:lpstr>Arial</vt:lpstr>
      <vt:lpstr>Arial Black</vt:lpstr>
      <vt:lpstr>Tahoma</vt:lpstr>
      <vt:lpstr>Times</vt:lpstr>
      <vt:lpstr>Sheet lightning design template</vt:lpstr>
      <vt:lpstr>21st CCLC APR System Webinar</vt:lpstr>
      <vt:lpstr>Agenda</vt:lpstr>
      <vt:lpstr>Meet Your Presenters</vt:lpstr>
      <vt:lpstr>What is the APR System?</vt:lpstr>
      <vt:lpstr>What information does the APR system collect?</vt:lpstr>
      <vt:lpstr>How does the APR system collect data?</vt:lpstr>
      <vt:lpstr>What are the 2016-17 data collection windows?</vt:lpstr>
      <vt:lpstr>What time periods are covered by each of the terms? </vt:lpstr>
      <vt:lpstr>Who can enter data into the APR system?</vt:lpstr>
      <vt:lpstr>What changes have been made to the APR system this year?</vt:lpstr>
      <vt:lpstr>How do I access the APR system?</vt:lpstr>
      <vt:lpstr>What do I see when I log on?</vt:lpstr>
      <vt:lpstr>What are the overview pages?</vt:lpstr>
      <vt:lpstr>What information can I change on “Grantee Overview” page?</vt:lpstr>
      <vt:lpstr>What information can I change on “Center Overview”  page?</vt:lpstr>
      <vt:lpstr>Grantee and Center Overviews: Important Definitions</vt:lpstr>
      <vt:lpstr>I am ready to start entering data, what do I do?</vt:lpstr>
      <vt:lpstr>PowerPoint Presentation</vt:lpstr>
      <vt:lpstr>PowerPoint Presentation</vt:lpstr>
      <vt:lpstr>How do I report on activities?</vt:lpstr>
      <vt:lpstr>How do I report on activities?</vt:lpstr>
      <vt:lpstr>How do I report on activities?</vt:lpstr>
      <vt:lpstr>How do I report on staffing?</vt:lpstr>
      <vt:lpstr>Staffing: Who is an “administrator”? Who is a “subcontractor”? </vt:lpstr>
      <vt:lpstr>What information is collected in “Participation” section?</vt:lpstr>
      <vt:lpstr>How do I answer the question about family members?</vt:lpstr>
      <vt:lpstr>What outcomes do I report? </vt:lpstr>
      <vt:lpstr>Where can I get the teacher survey?</vt:lpstr>
      <vt:lpstr>How do I administer teacher surveys?</vt:lpstr>
      <vt:lpstr>PowerPoint Presentation</vt:lpstr>
      <vt:lpstr>How do I report our teacher survey results? </vt:lpstr>
      <vt:lpstr>How do I calculate homework completion and class participation?</vt:lpstr>
      <vt:lpstr>How do I calculate classroom behavior?</vt:lpstr>
      <vt:lpstr>How do I know the data was submitted?</vt:lpstr>
      <vt:lpstr>Who do I contact if I need help?</vt:lpstr>
      <vt:lpstr>How do I contact the help desk?</vt:lpstr>
      <vt:lpstr>PowerPoint Presentation</vt:lpstr>
      <vt:lpstr>Contacts</vt:lpstr>
      <vt:lpstr>Thank You</vt:lpstr>
    </vt:vector>
  </TitlesOfParts>
  <Company>Department of Public Instruction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Salzman, Laurie  B.   DPI</cp:lastModifiedBy>
  <cp:revision>153</cp:revision>
  <cp:lastPrinted>2007-03-19T21:18:19Z</cp:lastPrinted>
  <dcterms:created xsi:type="dcterms:W3CDTF">2011-08-03T15:51:49Z</dcterms:created>
  <dcterms:modified xsi:type="dcterms:W3CDTF">2017-03-14T15:57:59Z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TC010721531033</vt:lpwstr>
  </property>
  <property fmtid="{D5CDD505-2E9C-101B-9397-08002B2CF9AE}" pid="3" name="_AdHocReviewCycleID">
    <vt:i4>-1278481905</vt:i4>
  </property>
  <property fmtid="{D5CDD505-2E9C-101B-9397-08002B2CF9AE}" pid="4" name="_NewReviewCycle">
    <vt:lpwstr/>
  </property>
  <property fmtid="{D5CDD505-2E9C-101B-9397-08002B2CF9AE}" pid="5" name="_EmailSubject">
    <vt:lpwstr>CLC webpages</vt:lpwstr>
  </property>
  <property fmtid="{D5CDD505-2E9C-101B-9397-08002B2CF9AE}" pid="6" name="_AuthorEmail">
    <vt:lpwstr>Alison.Wineberg@dpi.wi.gov</vt:lpwstr>
  </property>
  <property fmtid="{D5CDD505-2E9C-101B-9397-08002B2CF9AE}" pid="7" name="_AuthorEmailDisplayName">
    <vt:lpwstr>Wineberg, Alison B.   DPI</vt:lpwstr>
  </property>
</Properties>
</file>