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8"/>
      <p:bold r:id="rId19"/>
    </p:embeddedFont>
    <p:embeddedFont>
      <p:font typeface="Questrial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3C5BB1-6C92-4563-84FF-97A9AE2C60CB}">
  <a:tblStyle styleId="{623C5BB1-6C92-4563-84FF-97A9AE2C60CB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9805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414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17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66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52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05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279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88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928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557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590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82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5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19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81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38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hape 13"/>
          <p:cNvGrpSpPr/>
          <p:nvPr/>
        </p:nvGrpSpPr>
        <p:grpSpPr>
          <a:xfrm>
            <a:off x="0" y="-30476"/>
            <a:ext cx="9067799" cy="6889272"/>
            <a:chOff x="0" y="-30476"/>
            <a:chExt cx="9067799" cy="6889272"/>
          </a:xfrm>
        </p:grpSpPr>
        <p:cxnSp>
          <p:nvCxnSpPr>
            <p:cNvPr id="14" name="Shape 14"/>
            <p:cNvCxnSpPr/>
            <p:nvPr/>
          </p:nvCxnSpPr>
          <p:spPr>
            <a:xfrm rot="-5400000" flipH="1">
              <a:off x="-14477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 flipH="1">
              <a:off x="-3124200" y="3276600"/>
              <a:ext cx="6858000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 flipH="1">
              <a:off x="-28194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 flipH="1">
              <a:off x="-2438400" y="3124200"/>
              <a:ext cx="6858000" cy="609599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5400000">
              <a:off x="-914400" y="3276600"/>
              <a:ext cx="6858000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5400000">
              <a:off x="-1855469" y="3227070"/>
              <a:ext cx="685800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Shape 32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 rot="-5400000" flipH="1">
              <a:off x="-23622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 rot="-5400000" flipH="1">
              <a:off x="-2133600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 flipH="1">
              <a:off x="10667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 flipH="1">
              <a:off x="876298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 rot="5400000">
              <a:off x="1028698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 rot="5400000">
              <a:off x="-152398" y="3429000"/>
              <a:ext cx="6858000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 rot="5400000">
              <a:off x="-190498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 rot="-5400000" flipH="1">
              <a:off x="380999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 rot="-5400000" flipH="1">
              <a:off x="-609599" y="3276600"/>
              <a:ext cx="6858000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 flipH="1">
              <a:off x="685800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 flipH="1">
              <a:off x="-3047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5400000">
              <a:off x="1600198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5400000">
              <a:off x="659129" y="3227070"/>
              <a:ext cx="685800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 flipH="1">
              <a:off x="-128585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 flipH="1">
              <a:off x="560068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 flipH="1">
              <a:off x="1523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 flipH="1">
              <a:off x="3809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 flipH="1">
              <a:off x="2743199" y="3352801"/>
              <a:ext cx="6858000" cy="152399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5400000">
              <a:off x="2705098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5400000">
              <a:off x="1828799" y="3276600"/>
              <a:ext cx="6857999" cy="30479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60"/>
            <p:cNvCxnSpPr/>
            <p:nvPr/>
          </p:nvCxnSpPr>
          <p:spPr>
            <a:xfrm rot="-5400000" flipH="1">
              <a:off x="1066799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Shape 61"/>
            <p:cNvCxnSpPr/>
            <p:nvPr/>
          </p:nvCxnSpPr>
          <p:spPr>
            <a:xfrm rot="-5400000" flipH="1">
              <a:off x="2362200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 rot="5400000">
              <a:off x="2646044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29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Shape 63"/>
            <p:cNvCxnSpPr/>
            <p:nvPr/>
          </p:nvCxnSpPr>
          <p:spPr>
            <a:xfrm rot="5400000">
              <a:off x="3048950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64"/>
            <p:cNvCxnSpPr/>
            <p:nvPr/>
          </p:nvCxnSpPr>
          <p:spPr>
            <a:xfrm rot="5400000">
              <a:off x="2895598" y="3276601"/>
              <a:ext cx="6858000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 rot="5400000">
              <a:off x="2388868" y="3227071"/>
              <a:ext cx="6858000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rot="-5400000" flipH="1">
              <a:off x="2236468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 rot="-5400000" flipH="1">
              <a:off x="1752599" y="3352801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 rot="-5400000" flipH="1">
              <a:off x="1981199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rot="5400000">
              <a:off x="3467099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rot="5400000">
              <a:off x="4038598" y="3429001"/>
              <a:ext cx="6858000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 rot="-5400000" flipH="1">
              <a:off x="3886199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 rot="5400000">
              <a:off x="4000499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 rot="-5400000" flipH="1">
              <a:off x="3733798" y="3352800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/>
            <p:nvPr/>
          </p:nvCxnSpPr>
          <p:spPr>
            <a:xfrm rot="5400000">
              <a:off x="3619499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Shape 77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37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78"/>
            <p:cNvCxnSpPr/>
            <p:nvPr/>
          </p:nvCxnSpPr>
          <p:spPr>
            <a:xfrm rot="-5400000" flipH="1">
              <a:off x="4751069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 rot="-5400000" flipH="1">
              <a:off x="4343398" y="3352801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Shape 80"/>
            <p:cNvCxnSpPr/>
            <p:nvPr/>
          </p:nvCxnSpPr>
          <p:spPr>
            <a:xfrm rot="-5400000" flipH="1">
              <a:off x="4571998" y="3352801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Shape 81"/>
            <p:cNvCxnSpPr/>
            <p:nvPr/>
          </p:nvCxnSpPr>
          <p:spPr>
            <a:xfrm rot="-5400000" flipH="1">
              <a:off x="5257798" y="3352802"/>
              <a:ext cx="6858000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Shape 82"/>
            <p:cNvCxnSpPr/>
            <p:nvPr/>
          </p:nvCxnSpPr>
          <p:spPr>
            <a:xfrm rot="-5400000" flipH="1">
              <a:off x="5067299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5400000">
              <a:off x="5219699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84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Shape 85"/>
            <p:cNvCxnSpPr/>
            <p:nvPr/>
          </p:nvCxnSpPr>
          <p:spPr>
            <a:xfrm rot="5400000">
              <a:off x="5527993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Shape 86"/>
            <p:cNvCxnSpPr/>
            <p:nvPr/>
          </p:nvCxnSpPr>
          <p:spPr>
            <a:xfrm rot="5400000">
              <a:off x="4850129" y="3227072"/>
              <a:ext cx="6858000" cy="40385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Shape 87"/>
            <p:cNvCxnSpPr/>
            <p:nvPr/>
          </p:nvCxnSpPr>
          <p:spPr>
            <a:xfrm rot="-5400000" flipH="1">
              <a:off x="4751069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Shape 88"/>
            <p:cNvCxnSpPr/>
            <p:nvPr/>
          </p:nvCxnSpPr>
          <p:spPr>
            <a:xfrm rot="5400000">
              <a:off x="5562597" y="3429001"/>
              <a:ext cx="6858002" cy="1587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Shape 89"/>
            <p:cNvCxnSpPr/>
            <p:nvPr/>
          </p:nvCxnSpPr>
          <p:spPr>
            <a:xfrm rot="5400000">
              <a:off x="2552698" y="3390900"/>
              <a:ext cx="6858000" cy="76198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Shape 90"/>
            <p:cNvCxnSpPr/>
            <p:nvPr/>
          </p:nvCxnSpPr>
          <p:spPr>
            <a:xfrm rot="-5400000" flipH="1">
              <a:off x="3047999" y="3352800"/>
              <a:ext cx="6858000" cy="15239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Shape 91"/>
            <p:cNvCxnSpPr/>
            <p:nvPr/>
          </p:nvCxnSpPr>
          <p:spPr>
            <a:xfrm rot="-5400000" flipH="1">
              <a:off x="3238498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Shape 92"/>
            <p:cNvCxnSpPr/>
            <p:nvPr/>
          </p:nvCxnSpPr>
          <p:spPr>
            <a:xfrm rot="5400000">
              <a:off x="2133598" y="3276600"/>
              <a:ext cx="6858000" cy="304798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Shape 93"/>
            <p:cNvCxnSpPr/>
            <p:nvPr/>
          </p:nvCxnSpPr>
          <p:spPr>
            <a:xfrm rot="-5400000" flipH="1">
              <a:off x="3148012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37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Shape 94"/>
            <p:cNvCxnSpPr/>
            <p:nvPr/>
          </p:nvCxnSpPr>
          <p:spPr>
            <a:xfrm rot="5400000">
              <a:off x="3771899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 rot="5400000">
              <a:off x="4229098" y="2933700"/>
              <a:ext cx="6858000" cy="99059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Shape 96"/>
            <p:cNvCxnSpPr/>
            <p:nvPr/>
          </p:nvCxnSpPr>
          <p:spPr>
            <a:xfrm rot="-5400000" flipH="1">
              <a:off x="1371599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1905000"/>
            <a:ext cx="4953000" cy="3124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dist="38100" dir="2700000" algn="ct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0" y="2057400"/>
            <a:ext cx="4801392" cy="2820987"/>
            <a:chOff x="0" y="2057400"/>
            <a:chExt cx="4801392" cy="2820987"/>
          </a:xfrm>
        </p:grpSpPr>
        <p:cxnSp>
          <p:nvCxnSpPr>
            <p:cNvPr id="102" name="Shape 102"/>
            <p:cNvCxnSpPr/>
            <p:nvPr/>
          </p:nvCxnSpPr>
          <p:spPr>
            <a:xfrm>
              <a:off x="0" y="2057400"/>
              <a:ext cx="4800600" cy="1587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103"/>
            <p:cNvCxnSpPr/>
            <p:nvPr/>
          </p:nvCxnSpPr>
          <p:spPr>
            <a:xfrm>
              <a:off x="0" y="4876800"/>
              <a:ext cx="4800600" cy="1587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Shape 104"/>
            <p:cNvCxnSpPr/>
            <p:nvPr/>
          </p:nvCxnSpPr>
          <p:spPr>
            <a:xfrm rot="5400000">
              <a:off x="3391693" y="3467099"/>
              <a:ext cx="2818605" cy="792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599" cy="1600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04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79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04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79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04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79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0" y="-30478"/>
            <a:ext cx="9067798" cy="4846320"/>
            <a:chOff x="0" y="-30477"/>
            <a:chExt cx="9067798" cy="4526277"/>
          </a:xfrm>
        </p:grpSpPr>
        <p:cxnSp>
          <p:nvCxnSpPr>
            <p:cNvPr id="115" name="Shape 115"/>
            <p:cNvCxnSpPr/>
            <p:nvPr/>
          </p:nvCxnSpPr>
          <p:spPr>
            <a:xfrm rot="-5400000" flipH="1">
              <a:off x="-271663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116"/>
            <p:cNvCxnSpPr/>
            <p:nvPr/>
          </p:nvCxnSpPr>
          <p:spPr>
            <a:xfrm rot="-5400000" flipH="1">
              <a:off x="-462163" y="2051910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Shape 117"/>
            <p:cNvCxnSpPr/>
            <p:nvPr/>
          </p:nvCxnSpPr>
          <p:spPr>
            <a:xfrm rot="5400000">
              <a:off x="-309763" y="2051910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Shape 118"/>
            <p:cNvCxnSpPr/>
            <p:nvPr/>
          </p:nvCxnSpPr>
          <p:spPr>
            <a:xfrm rot="5400000">
              <a:off x="-2062364" y="2128110"/>
              <a:ext cx="4505729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Shape 119"/>
            <p:cNvCxnSpPr/>
            <p:nvPr/>
          </p:nvCxnSpPr>
          <p:spPr>
            <a:xfrm rot="-5400000" flipH="1">
              <a:off x="-2138563" y="2128110"/>
              <a:ext cx="4505729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Shape 120"/>
            <p:cNvCxnSpPr/>
            <p:nvPr/>
          </p:nvCxnSpPr>
          <p:spPr>
            <a:xfrm rot="-5400000" flipH="1">
              <a:off x="-195463" y="1785210"/>
              <a:ext cx="4505729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Shape 121"/>
            <p:cNvCxnSpPr/>
            <p:nvPr/>
          </p:nvCxnSpPr>
          <p:spPr>
            <a:xfrm rot="-5400000" flipH="1">
              <a:off x="-1643264" y="2013810"/>
              <a:ext cx="4505729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 rot="5400000">
              <a:off x="-1528963" y="2051910"/>
              <a:ext cx="4505729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 rot="-5400000" flipH="1">
              <a:off x="-957464" y="2013810"/>
              <a:ext cx="4505729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 rot="-5400000" flipH="1">
              <a:off x="-1948063" y="2090010"/>
              <a:ext cx="4505729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Shape 125"/>
            <p:cNvCxnSpPr/>
            <p:nvPr/>
          </p:nvCxnSpPr>
          <p:spPr>
            <a:xfrm rot="-5400000" flipH="1">
              <a:off x="-652663" y="2166209"/>
              <a:ext cx="4505729" cy="152401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 rot="-5400000" flipH="1">
              <a:off x="-164326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Shape 127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Shape 128"/>
            <p:cNvCxnSpPr/>
            <p:nvPr/>
          </p:nvCxnSpPr>
          <p:spPr>
            <a:xfrm rot="5400000">
              <a:off x="-555509" y="1535655"/>
              <a:ext cx="4505729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 rot="5400000">
              <a:off x="34086" y="2090962"/>
              <a:ext cx="4505729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Shape 130"/>
            <p:cNvCxnSpPr/>
            <p:nvPr/>
          </p:nvCxnSpPr>
          <p:spPr>
            <a:xfrm rot="5400000">
              <a:off x="261734" y="2090010"/>
              <a:ext cx="4505729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hape 131"/>
            <p:cNvCxnSpPr/>
            <p:nvPr/>
          </p:nvCxnSpPr>
          <p:spPr>
            <a:xfrm rot="5400000">
              <a:off x="-679333" y="2040480"/>
              <a:ext cx="4505729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 rot="-5400000" flipH="1">
              <a:off x="-1467051" y="2066198"/>
              <a:ext cx="4505729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Shape 133"/>
            <p:cNvCxnSpPr/>
            <p:nvPr/>
          </p:nvCxnSpPr>
          <p:spPr>
            <a:xfrm rot="-5400000" flipH="1">
              <a:off x="-778394" y="2139540"/>
              <a:ext cx="4505729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 rot="-5400000" flipH="1">
              <a:off x="-118606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Shape 135"/>
            <p:cNvCxnSpPr/>
            <p:nvPr/>
          </p:nvCxnSpPr>
          <p:spPr>
            <a:xfrm rot="-5400000" flipH="1">
              <a:off x="-95746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Shape 136"/>
            <p:cNvCxnSpPr/>
            <p:nvPr/>
          </p:nvCxnSpPr>
          <p:spPr>
            <a:xfrm rot="-5400000" flipH="1">
              <a:off x="224293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Shape 137"/>
            <p:cNvCxnSpPr/>
            <p:nvPr/>
          </p:nvCxnSpPr>
          <p:spPr>
            <a:xfrm rot="-5400000" flipH="1">
              <a:off x="2052433" y="2051910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 rot="5400000">
              <a:off x="2204833" y="2051910"/>
              <a:ext cx="4505729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 rot="5400000">
              <a:off x="452235" y="2128110"/>
              <a:ext cx="4505729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 rot="-5400000" flipH="1">
              <a:off x="376035" y="2128110"/>
              <a:ext cx="4505729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 rot="5400000">
              <a:off x="1023734" y="2242137"/>
              <a:ext cx="4505729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Shape 142"/>
            <p:cNvCxnSpPr/>
            <p:nvPr/>
          </p:nvCxnSpPr>
          <p:spPr>
            <a:xfrm rot="-5400000" flipH="1">
              <a:off x="871335" y="2013810"/>
              <a:ext cx="4505729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Shape 143"/>
            <p:cNvCxnSpPr/>
            <p:nvPr/>
          </p:nvCxnSpPr>
          <p:spPr>
            <a:xfrm rot="5400000">
              <a:off x="985636" y="2051910"/>
              <a:ext cx="4505729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-5400000" flipH="1">
              <a:off x="1557134" y="2013810"/>
              <a:ext cx="4505729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 rot="-5400000" flipH="1">
              <a:off x="566535" y="2090010"/>
              <a:ext cx="4505729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Shape 146"/>
            <p:cNvCxnSpPr/>
            <p:nvPr/>
          </p:nvCxnSpPr>
          <p:spPr>
            <a:xfrm rot="-5400000" flipH="1">
              <a:off x="1861935" y="2166209"/>
              <a:ext cx="4505729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Shape 147"/>
            <p:cNvCxnSpPr/>
            <p:nvPr/>
          </p:nvCxnSpPr>
          <p:spPr>
            <a:xfrm rot="-5400000" flipH="1">
              <a:off x="871335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Shape 148"/>
            <p:cNvCxnSpPr/>
            <p:nvPr/>
          </p:nvCxnSpPr>
          <p:spPr>
            <a:xfrm rot="5400000">
              <a:off x="147435" y="2128110"/>
              <a:ext cx="4505729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Shape 149"/>
            <p:cNvCxnSpPr/>
            <p:nvPr/>
          </p:nvCxnSpPr>
          <p:spPr>
            <a:xfrm rot="5400000">
              <a:off x="1959090" y="1535655"/>
              <a:ext cx="4505729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43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Shape 150"/>
            <p:cNvCxnSpPr/>
            <p:nvPr/>
          </p:nvCxnSpPr>
          <p:spPr>
            <a:xfrm rot="5400000">
              <a:off x="2548687" y="2090962"/>
              <a:ext cx="4505729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Shape 151"/>
            <p:cNvCxnSpPr/>
            <p:nvPr/>
          </p:nvCxnSpPr>
          <p:spPr>
            <a:xfrm rot="5400000">
              <a:off x="2776333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Shape 152"/>
            <p:cNvCxnSpPr/>
            <p:nvPr/>
          </p:nvCxnSpPr>
          <p:spPr>
            <a:xfrm rot="5400000">
              <a:off x="1835264" y="2040480"/>
              <a:ext cx="4505729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Shape 153"/>
            <p:cNvCxnSpPr/>
            <p:nvPr/>
          </p:nvCxnSpPr>
          <p:spPr>
            <a:xfrm rot="-5400000" flipH="1">
              <a:off x="1047546" y="2066198"/>
              <a:ext cx="4505729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Shape 154"/>
            <p:cNvCxnSpPr/>
            <p:nvPr/>
          </p:nvCxnSpPr>
          <p:spPr>
            <a:xfrm rot="-5400000" flipH="1">
              <a:off x="1736203" y="2139540"/>
              <a:ext cx="4505729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Shape 155"/>
            <p:cNvCxnSpPr/>
            <p:nvPr/>
          </p:nvCxnSpPr>
          <p:spPr>
            <a:xfrm rot="-5400000" flipH="1">
              <a:off x="132853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Shape 156"/>
            <p:cNvCxnSpPr/>
            <p:nvPr/>
          </p:nvCxnSpPr>
          <p:spPr>
            <a:xfrm rot="-5400000" flipH="1">
              <a:off x="155713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-5400000" flipH="1">
              <a:off x="3919334" y="2166210"/>
              <a:ext cx="4505729" cy="152399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rot="-5400000" flipH="1">
              <a:off x="3271636" y="2051910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 rot="5400000">
              <a:off x="3881233" y="2051910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5400000">
              <a:off x="3004936" y="2090010"/>
              <a:ext cx="4505728" cy="30479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-5400000" flipH="1">
              <a:off x="2242934" y="2013811"/>
              <a:ext cx="4505729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 rot="-5400000" flipH="1">
              <a:off x="3538335" y="2166210"/>
              <a:ext cx="4505729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 rot="5400000">
              <a:off x="3822180" y="1535655"/>
              <a:ext cx="4505729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29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5400000">
              <a:off x="4225086" y="2090963"/>
              <a:ext cx="4505729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 rot="5400000">
              <a:off x="4071733" y="2090010"/>
              <a:ext cx="4505729" cy="3047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Shape 166"/>
            <p:cNvCxnSpPr/>
            <p:nvPr/>
          </p:nvCxnSpPr>
          <p:spPr>
            <a:xfrm rot="5400000">
              <a:off x="3565003" y="2040480"/>
              <a:ext cx="4505729" cy="4038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 rot="-5400000" flipH="1">
              <a:off x="3412603" y="2139540"/>
              <a:ext cx="4505729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 rot="-5400000" flipH="1">
              <a:off x="2928734" y="2166210"/>
              <a:ext cx="4505729" cy="152399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Shape 169"/>
            <p:cNvCxnSpPr/>
            <p:nvPr/>
          </p:nvCxnSpPr>
          <p:spPr>
            <a:xfrm rot="-5400000" flipH="1">
              <a:off x="3081134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Shape 170"/>
            <p:cNvCxnSpPr/>
            <p:nvPr/>
          </p:nvCxnSpPr>
          <p:spPr>
            <a:xfrm rot="5400000">
              <a:off x="4643235" y="2128110"/>
              <a:ext cx="4505729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Shape 171"/>
            <p:cNvCxnSpPr/>
            <p:nvPr/>
          </p:nvCxnSpPr>
          <p:spPr>
            <a:xfrm rot="-5400000" flipH="1">
              <a:off x="4643232" y="2128110"/>
              <a:ext cx="4505729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Shape 172"/>
            <p:cNvCxnSpPr/>
            <p:nvPr/>
          </p:nvCxnSpPr>
          <p:spPr>
            <a:xfrm rot="5400000">
              <a:off x="5214735" y="2242138"/>
              <a:ext cx="4505729" cy="1587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Shape 173"/>
            <p:cNvCxnSpPr/>
            <p:nvPr/>
          </p:nvCxnSpPr>
          <p:spPr>
            <a:xfrm rot="-5400000" flipH="1">
              <a:off x="5062335" y="2013810"/>
              <a:ext cx="4505729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411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Shape 174"/>
            <p:cNvCxnSpPr/>
            <p:nvPr/>
          </p:nvCxnSpPr>
          <p:spPr>
            <a:xfrm rot="5400000">
              <a:off x="5176635" y="2051910"/>
              <a:ext cx="4505729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Shape 175"/>
            <p:cNvCxnSpPr/>
            <p:nvPr/>
          </p:nvCxnSpPr>
          <p:spPr>
            <a:xfrm rot="-5400000" flipH="1">
              <a:off x="5748133" y="2013811"/>
              <a:ext cx="4505729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Shape 176"/>
            <p:cNvCxnSpPr/>
            <p:nvPr/>
          </p:nvCxnSpPr>
          <p:spPr>
            <a:xfrm rot="-5400000" flipH="1">
              <a:off x="4909935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Shape 177"/>
            <p:cNvCxnSpPr/>
            <p:nvPr/>
          </p:nvCxnSpPr>
          <p:spPr>
            <a:xfrm rot="5400000">
              <a:off x="4795635" y="2128110"/>
              <a:ext cx="4505729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-5400000" flipH="1">
              <a:off x="5390946" y="2066198"/>
              <a:ext cx="4505729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37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-5400000" flipH="1">
              <a:off x="5927205" y="2139540"/>
              <a:ext cx="4505729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-5400000" flipH="1">
              <a:off x="5519535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-5400000" flipH="1">
              <a:off x="5748135" y="2166210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-5400000" flipH="1">
              <a:off x="6433935" y="2166211"/>
              <a:ext cx="4505729" cy="152399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-5400000" flipH="1">
              <a:off x="6243435" y="2051911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Shape 184"/>
            <p:cNvCxnSpPr/>
            <p:nvPr/>
          </p:nvCxnSpPr>
          <p:spPr>
            <a:xfrm rot="5400000">
              <a:off x="6395835" y="2051911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Shape 185"/>
            <p:cNvCxnSpPr/>
            <p:nvPr/>
          </p:nvCxnSpPr>
          <p:spPr>
            <a:xfrm rot="-5400000" flipH="1">
              <a:off x="6052934" y="2166210"/>
              <a:ext cx="4505729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Shape 186"/>
            <p:cNvCxnSpPr/>
            <p:nvPr/>
          </p:nvCxnSpPr>
          <p:spPr>
            <a:xfrm rot="5400000">
              <a:off x="6709355" y="2136832"/>
              <a:ext cx="4525753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Shape 187"/>
            <p:cNvCxnSpPr/>
            <p:nvPr/>
          </p:nvCxnSpPr>
          <p:spPr>
            <a:xfrm rot="5400000">
              <a:off x="6026264" y="2040481"/>
              <a:ext cx="4505729" cy="40385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Shape 188"/>
            <p:cNvCxnSpPr/>
            <p:nvPr/>
          </p:nvCxnSpPr>
          <p:spPr>
            <a:xfrm rot="-5400000" flipH="1">
              <a:off x="5927205" y="2139541"/>
              <a:ext cx="4505729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Shape 189"/>
            <p:cNvCxnSpPr/>
            <p:nvPr/>
          </p:nvCxnSpPr>
          <p:spPr>
            <a:xfrm rot="5400000">
              <a:off x="6738732" y="2242140"/>
              <a:ext cx="4505732" cy="1587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Shape 190"/>
            <p:cNvCxnSpPr/>
            <p:nvPr/>
          </p:nvCxnSpPr>
          <p:spPr>
            <a:xfrm rot="5400000">
              <a:off x="3728833" y="2204310"/>
              <a:ext cx="4505729" cy="76198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 rot="-5400000" flipH="1">
              <a:off x="4224134" y="2166210"/>
              <a:ext cx="4505729" cy="152399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Shape 192"/>
            <p:cNvCxnSpPr/>
            <p:nvPr/>
          </p:nvCxnSpPr>
          <p:spPr>
            <a:xfrm rot="-5400000" flipH="1">
              <a:off x="4414633" y="2051910"/>
              <a:ext cx="4505729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Shape 193"/>
            <p:cNvCxnSpPr/>
            <p:nvPr/>
          </p:nvCxnSpPr>
          <p:spPr>
            <a:xfrm rot="5400000">
              <a:off x="3309733" y="2090010"/>
              <a:ext cx="4505729" cy="304798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35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 rot="-5400000" flipH="1">
              <a:off x="4324147" y="2066198"/>
              <a:ext cx="4505729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372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Shape 195"/>
            <p:cNvCxnSpPr/>
            <p:nvPr/>
          </p:nvCxnSpPr>
          <p:spPr>
            <a:xfrm rot="5400000">
              <a:off x="4948035" y="2051910"/>
              <a:ext cx="4505729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Shape 196"/>
            <p:cNvCxnSpPr/>
            <p:nvPr/>
          </p:nvCxnSpPr>
          <p:spPr>
            <a:xfrm rot="5400000">
              <a:off x="5405234" y="1747111"/>
              <a:ext cx="4505729" cy="99059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25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Shape 197"/>
            <p:cNvCxnSpPr/>
            <p:nvPr/>
          </p:nvCxnSpPr>
          <p:spPr>
            <a:xfrm rot="-5400000" flipH="1">
              <a:off x="2547734" y="2013812"/>
              <a:ext cx="4505729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27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8" name="Shape 198"/>
          <p:cNvSpPr/>
          <p:nvPr/>
        </p:nvSpPr>
        <p:spPr>
          <a:xfrm>
            <a:off x="0" y="4311167"/>
            <a:ext cx="9144000" cy="1904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99" name="Shape 199"/>
          <p:cNvCxnSpPr/>
          <p:nvPr/>
        </p:nvCxnSpPr>
        <p:spPr>
          <a:xfrm>
            <a:off x="0" y="4387367"/>
            <a:ext cx="914400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Shape 200"/>
          <p:cNvCxnSpPr/>
          <p:nvPr/>
        </p:nvCxnSpPr>
        <p:spPr>
          <a:xfrm>
            <a:off x="0" y="6138380"/>
            <a:ext cx="914400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799" cy="414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446356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8127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1117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5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8127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1117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5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04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330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79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04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330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79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399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1320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1625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228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dist="38100" dir="2700000" algn="ct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37" name="Shape 237"/>
          <p:cNvCxnSpPr/>
          <p:nvPr/>
        </p:nvCxnSpPr>
        <p:spPr>
          <a:xfrm rot="5400000">
            <a:off x="1128157" y="3221338"/>
            <a:ext cx="3017519" cy="79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52400" y="1901950"/>
            <a:ext cx="2377439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152400" y="3273550"/>
            <a:ext cx="2377439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799" dist="38100" dir="2700000" algn="ct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8" name="Shape 248"/>
          <p:cNvCxnSpPr/>
          <p:nvPr/>
        </p:nvCxnSpPr>
        <p:spPr>
          <a:xfrm rot="5400000">
            <a:off x="1128157" y="3221338"/>
            <a:ext cx="3017519" cy="79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Shape 249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Shape 250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55446" y="1905000"/>
            <a:ext cx="2377439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39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7982"/>
            </a:gs>
            <a:gs pos="100000">
              <a:srgbClr val="00273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49352" y="137158"/>
            <a:ext cx="8869678" cy="658368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3047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48640" marR="0" lvl="1" indent="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188720" marR="0" lvl="3" indent="-76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463040" marR="0" lvl="4" indent="-279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91640" marR="0" lvl="5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148840" marR="0" lvl="7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3774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regerson_ky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gic.about.com/od/libraryofsimpletricks/tp/032306cardtrick.htm" TargetMode="External"/><Relationship Id="rId4" Type="http://schemas.openxmlformats.org/officeDocument/2006/relationships/hyperlink" Target="http://magic.about.com/od/libraryofsimpletricks/ss/cardtrick.htm#step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ysicscentral.com/experiment/physicsathome/cannon.cfm" TargetMode="External"/><Relationship Id="rId13" Type="http://schemas.openxmlformats.org/officeDocument/2006/relationships/hyperlink" Target="https://www.aurasma.com/" TargetMode="External"/><Relationship Id="rId3" Type="http://schemas.openxmlformats.org/officeDocument/2006/relationships/hyperlink" Target="https://twitter.com/gregerson_kyle" TargetMode="External"/><Relationship Id="rId7" Type="http://schemas.openxmlformats.org/officeDocument/2006/relationships/hyperlink" Target="http://www.sphero.com/" TargetMode="External"/><Relationship Id="rId12" Type="http://schemas.openxmlformats.org/officeDocument/2006/relationships/hyperlink" Target="http://www.quivervisio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keymakey.com/" TargetMode="External"/><Relationship Id="rId11" Type="http://schemas.openxmlformats.org/officeDocument/2006/relationships/hyperlink" Target="http://modernparentsmessykids.com/gift-guide-2013-top-toys-for-building-stem-skills/" TargetMode="External"/><Relationship Id="rId5" Type="http://schemas.openxmlformats.org/officeDocument/2006/relationships/hyperlink" Target="http://courseweb.stthomas.edu/apthomas/SquishyCircuits/index.htm" TargetMode="External"/><Relationship Id="rId10" Type="http://schemas.openxmlformats.org/officeDocument/2006/relationships/hyperlink" Target="https://www.makerspaces.com/" TargetMode="External"/><Relationship Id="rId4" Type="http://schemas.openxmlformats.org/officeDocument/2006/relationships/hyperlink" Target="http://makered.org/resources/projects-learning/" TargetMode="External"/><Relationship Id="rId9" Type="http://schemas.openxmlformats.org/officeDocument/2006/relationships/hyperlink" Target="https://youtu.be/IyAyd4WnvhU" TargetMode="External"/><Relationship Id="rId14" Type="http://schemas.openxmlformats.org/officeDocument/2006/relationships/hyperlink" Target="http://e.littlebits.cc/education-referra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engraves.org/" TargetMode="External"/><Relationship Id="rId3" Type="http://schemas.openxmlformats.org/officeDocument/2006/relationships/hyperlink" Target="http://renovatedlearning.com/our-makerspace-journey/" TargetMode="External"/><Relationship Id="rId7" Type="http://schemas.openxmlformats.org/officeDocument/2006/relationships/hyperlink" Target="http://makerfair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kezine.com/" TargetMode="External"/><Relationship Id="rId5" Type="http://schemas.openxmlformats.org/officeDocument/2006/relationships/hyperlink" Target="https://www.buildwithchrome.com/" TargetMode="External"/><Relationship Id="rId10" Type="http://schemas.openxmlformats.org/officeDocument/2006/relationships/hyperlink" Target="http://www.breakoutedu.com/" TargetMode="External"/><Relationship Id="rId4" Type="http://schemas.openxmlformats.org/officeDocument/2006/relationships/hyperlink" Target="http://tinkerlab.com/" TargetMode="External"/><Relationship Id="rId9" Type="http://schemas.openxmlformats.org/officeDocument/2006/relationships/hyperlink" Target="https://www.geocaching.com/track/details.aspx?id=584689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ourofcode.com/cv" TargetMode="External"/><Relationship Id="rId3" Type="http://schemas.openxmlformats.org/officeDocument/2006/relationships/hyperlink" Target="https://code.org/" TargetMode="External"/><Relationship Id="rId7" Type="http://schemas.openxmlformats.org/officeDocument/2006/relationships/hyperlink" Target="https://codecombat.com/pla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decademy.com/hour-of-code" TargetMode="External"/><Relationship Id="rId11" Type="http://schemas.openxmlformats.org/officeDocument/2006/relationships/hyperlink" Target="https://www.playcodemonkey.com/challenges/0" TargetMode="External"/><Relationship Id="rId5" Type="http://schemas.openxmlformats.org/officeDocument/2006/relationships/hyperlink" Target="https://bitsbox.com/teachers/" TargetMode="External"/><Relationship Id="rId10" Type="http://schemas.openxmlformats.org/officeDocument/2006/relationships/hyperlink" Target="https://scratch.mit.edu/" TargetMode="External"/><Relationship Id="rId4" Type="http://schemas.openxmlformats.org/officeDocument/2006/relationships/hyperlink" Target="https://bitsbox.com/" TargetMode="External"/><Relationship Id="rId9" Type="http://schemas.openxmlformats.org/officeDocument/2006/relationships/hyperlink" Target="https://www.tynker.co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2study.com/" TargetMode="External"/><Relationship Id="rId3" Type="http://schemas.openxmlformats.org/officeDocument/2006/relationships/hyperlink" Target="https://www.edx.org/" TargetMode="External"/><Relationship Id="rId7" Type="http://schemas.openxmlformats.org/officeDocument/2006/relationships/hyperlink" Target="http://openuped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turelearn.com/" TargetMode="External"/><Relationship Id="rId5" Type="http://schemas.openxmlformats.org/officeDocument/2006/relationships/hyperlink" Target="https://www.udacity.com/" TargetMode="External"/><Relationship Id="rId10" Type="http://schemas.openxmlformats.org/officeDocument/2006/relationships/hyperlink" Target="http://www.technoduet.com/a-comprehensive-list-of-mooc-massive-open-online-courses-providers/" TargetMode="External"/><Relationship Id="rId4" Type="http://schemas.openxmlformats.org/officeDocument/2006/relationships/hyperlink" Target="https://www.coursera.org/" TargetMode="External"/><Relationship Id="rId9" Type="http://schemas.openxmlformats.org/officeDocument/2006/relationships/hyperlink" Target="https://www.khanacademy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yle_gregerson@msd.k12.wi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onnie_scheel@msd.k12.wi.us" TargetMode="External"/><Relationship Id="rId4" Type="http://schemas.openxmlformats.org/officeDocument/2006/relationships/hyperlink" Target="https://twitter.com/gregerson_ky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228600" y="1827725"/>
            <a:ext cx="4419599" cy="145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Engaging Students and Their Families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228600" y="3426475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Kyle Gregerson, 3</a:t>
            </a:r>
            <a:r>
              <a:rPr lang="en-US" sz="2035" b="0" i="0" u="none" strike="noStrike" cap="none" baseline="30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rd</a:t>
            </a:r>
            <a:r>
              <a:rPr lang="en-US" sz="2035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Grade Teacher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035" u="sng">
                <a:solidFill>
                  <a:srgbClr val="0000FF"/>
                </a:solidFill>
                <a:hlinkClick r:id="rId3"/>
              </a:rPr>
              <a:t>@gregerson_kyle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Bonnie Scheel, 21</a:t>
            </a:r>
            <a:r>
              <a:rPr lang="en-US" sz="2035" b="0" i="0" u="none" strike="noStrike" cap="none" baseline="30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lang="en-US" sz="2035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CLC Coordinator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River Heights Elementary, Menomonie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 descr="Image result for magic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587" y="399850"/>
            <a:ext cx="6702825" cy="39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545250" y="4797450"/>
            <a:ext cx="8053500" cy="13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World's Greatest Easy Card Magic Trick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Easy Card Magic Tricks for Beginners and Kids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STEAM ideas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Follow on Twitter for ongoing ideas -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@gregerson_kyle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4"/>
              </a:rPr>
              <a:t>Maker Ed</a:t>
            </a:r>
            <a:r>
              <a:rPr lang="en-US"/>
              <a:t> - ideas for short-term activities as well as open-ended long-term projects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5"/>
              </a:rPr>
              <a:t>Squishy Circuits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6"/>
              </a:rPr>
              <a:t>Makey Makey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7"/>
              </a:rPr>
              <a:t>Sphero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8"/>
              </a:rPr>
              <a:t>Vortex Cannon</a:t>
            </a:r>
            <a:r>
              <a:rPr lang="en-US"/>
              <a:t> - sample  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Vortex Cannon Video</a:t>
            </a:r>
            <a:r>
              <a:rPr lang="en-US"/>
              <a:t>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10"/>
              </a:rPr>
              <a:t>Makersaces.com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11"/>
              </a:rPr>
              <a:t>STEM top toys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12"/>
              </a:rPr>
              <a:t>Quiver</a:t>
            </a:r>
            <a:r>
              <a:rPr lang="en-US"/>
              <a:t> - 3D augmented reality coloring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13"/>
              </a:rPr>
              <a:t>Aurasma</a:t>
            </a:r>
            <a:r>
              <a:rPr lang="en-US"/>
              <a:t> - Augmented reality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14"/>
              </a:rPr>
              <a:t>littleBits</a:t>
            </a:r>
            <a:r>
              <a:rPr lang="en-US"/>
              <a:t> - Free Synth Kit referral code KyleGregerson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More Ideas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rgbClr val="6FA8DC"/>
                </a:solidFill>
                <a:hlinkClick r:id="rId3"/>
              </a:rPr>
              <a:t>Renovated Learning</a:t>
            </a:r>
          </a:p>
          <a:p>
            <a:pPr marL="457200" lvl="0" indent="-3746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rgbClr val="6FA8DC"/>
                </a:solidFill>
                <a:hlinkClick r:id="rId4"/>
              </a:rPr>
              <a:t>Tinkerlab</a:t>
            </a:r>
          </a:p>
          <a:p>
            <a:pPr marL="457200" lvl="0" indent="-3746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rgbClr val="6FA8DC"/>
                </a:solidFill>
                <a:hlinkClick r:id="rId5"/>
              </a:rPr>
              <a:t>Build With Chrome</a:t>
            </a:r>
          </a:p>
          <a:p>
            <a:pPr marL="457200" lvl="0" indent="-3746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rgbClr val="6FA8DC"/>
                </a:solidFill>
                <a:hlinkClick r:id="rId6"/>
              </a:rPr>
              <a:t>Make</a:t>
            </a:r>
          </a:p>
          <a:p>
            <a:pPr marL="457200" lvl="0" indent="-3746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rgbClr val="6FA8DC"/>
                </a:solidFill>
                <a:hlinkClick r:id="rId7"/>
              </a:rPr>
              <a:t>Maker Faire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rgbClr val="6FA8DC"/>
                </a:solidFill>
                <a:hlinkClick r:id="rId8"/>
              </a:rPr>
              <a:t>Resources and Program Ideas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chemeClr val="hlink"/>
                </a:solidFill>
                <a:hlinkClick r:id="rId9"/>
              </a:rPr>
              <a:t>Geocaching Travel Bug</a:t>
            </a:r>
            <a:r>
              <a:rPr lang="en-US" sz="2300">
                <a:solidFill>
                  <a:srgbClr val="6FA8DC"/>
                </a:solidFill>
              </a:rPr>
              <a:t> </a:t>
            </a:r>
            <a:r>
              <a:rPr lang="en-US" sz="2300">
                <a:solidFill>
                  <a:srgbClr val="FFFFFF"/>
                </a:solidFill>
              </a:rPr>
              <a:t>- release for school, group, or class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 u="sng">
                <a:solidFill>
                  <a:schemeClr val="hlink"/>
                </a:solidFill>
                <a:hlinkClick r:id="rId10"/>
              </a:rPr>
              <a:t>Breakout EDU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FA8DC"/>
              </a:buClr>
              <a:buSzPct val="100000"/>
              <a:buFont typeface="Arial"/>
              <a:buChar char="●"/>
            </a:pPr>
            <a:r>
              <a:rPr lang="en-US" sz="2300">
                <a:solidFill>
                  <a:srgbClr val="FFFFFF"/>
                </a:solidFill>
              </a:rPr>
              <a:t>Electronics to be recycled for taking apart</a:t>
            </a:r>
          </a:p>
          <a:p>
            <a:pPr marL="914400" lvl="1" indent="-3746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300">
                <a:solidFill>
                  <a:srgbClr val="FFFFFF"/>
                </a:solidFill>
              </a:rPr>
              <a:t>City / County Dump</a:t>
            </a:r>
          </a:p>
          <a:p>
            <a:pPr marL="914400" lvl="1" indent="-3746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300">
                <a:solidFill>
                  <a:srgbClr val="FFFFFF"/>
                </a:solidFill>
              </a:rPr>
              <a:t>School District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Coding / Programming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3"/>
              </a:rPr>
              <a:t>Code.org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4"/>
              </a:rPr>
              <a:t>Bitsbox.com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Courier New"/>
              <a:buChar char="o"/>
            </a:pPr>
            <a:r>
              <a:rPr lang="en-US" sz="2400" u="sng">
                <a:solidFill>
                  <a:srgbClr val="9FC5E8"/>
                </a:solidFill>
                <a:hlinkClick r:id="rId5"/>
              </a:rPr>
              <a:t>Teacher’s Page for Bitsbox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6"/>
              </a:rPr>
              <a:t>Codecademy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7"/>
              </a:rPr>
              <a:t>Code Combat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8"/>
              </a:rPr>
              <a:t>Code Avengers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9"/>
              </a:rPr>
              <a:t>Tynker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10"/>
              </a:rPr>
              <a:t>Scratch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9FC5E8"/>
              </a:buClr>
              <a:buSzPct val="100000"/>
              <a:buFont typeface="Arial"/>
              <a:buChar char="●"/>
            </a:pPr>
            <a:r>
              <a:rPr lang="en-US" u="sng">
                <a:solidFill>
                  <a:srgbClr val="9FC5E8"/>
                </a:solidFill>
                <a:hlinkClick r:id="rId11"/>
              </a:rPr>
              <a:t>CodeMonkey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Online Learning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edX.org</a:t>
            </a:r>
            <a:r>
              <a:rPr lang="en-US" sz="3000"/>
              <a:t> 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Coursera</a:t>
            </a:r>
            <a:r>
              <a:rPr lang="en-US" sz="3000"/>
              <a:t> 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5"/>
              </a:rPr>
              <a:t>Udacity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6"/>
              </a:rPr>
              <a:t>Futurelearn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7"/>
              </a:rPr>
              <a:t>OpenUpEd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8"/>
              </a:rPr>
              <a:t>Open2Study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9"/>
              </a:rPr>
              <a:t>Khan Academy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 u="sng">
                <a:solidFill>
                  <a:schemeClr val="hlink"/>
                </a:solidFill>
                <a:hlinkClick r:id="rId10"/>
              </a:rPr>
              <a:t>A Comprehensive list of MOOC (Massive Open Online Courses) providers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Contact: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Kyle Gregerson 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kyle_gregerson@msd.k12.wi.us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Twitter: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@gregerson_kyle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Bonnie Scheel    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bonnie_scheel@msd.k12.wi.us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3600"/>
              <a:t>bit.do/clcengage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88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River Heights Elementary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325225"/>
            <a:ext cx="8229600" cy="4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Program History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Early Risers – Before School </a:t>
            </a:r>
          </a:p>
          <a:p>
            <a:pPr marL="548640" marR="0" lvl="1" indent="-1930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Schedule</a:t>
            </a:r>
          </a:p>
          <a:p>
            <a:pPr marL="548640" marR="0" lvl="1" indent="-1930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Lesson Plan Examples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Family Nights – Engaging Students and Families</a:t>
            </a:r>
          </a:p>
          <a:p>
            <a:pPr marL="548640" marR="0" lvl="1" indent="-1930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STEAM – Science, Technology, Engineering, Arts, Mathematics</a:t>
            </a:r>
          </a:p>
          <a:p>
            <a:pPr marL="548640" marR="0" lvl="1" indent="-1930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Activities</a:t>
            </a:r>
          </a:p>
          <a:p>
            <a:pPr marL="365760" marR="0" lvl="1" indent="-10159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96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Questions</a:t>
            </a:r>
          </a:p>
          <a:p>
            <a:pPr marL="365760" marR="0" lvl="1" indent="-10159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Program History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2007 – 21</a:t>
            </a:r>
            <a:r>
              <a:rPr lang="en-US" sz="4000" b="0" i="0" u="none" strike="noStrike" cap="none" baseline="30000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 CLC funded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Before and After School Programs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Transitions</a:t>
            </a:r>
          </a:p>
          <a:p>
            <a:pPr marL="9144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FE6D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Sustainability with reduced funding</a:t>
            </a:r>
          </a:p>
          <a:p>
            <a:pPr marL="1828800" marR="0" lvl="1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FE6D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Early Risers - Fee based 2016-17 179 student days</a:t>
            </a:r>
          </a:p>
          <a:p>
            <a:pPr marL="2286000" marR="0" lvl="2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FE6D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Per student fee $300/year  (options)</a:t>
            </a:r>
          </a:p>
          <a:p>
            <a:pPr marL="9144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FE6D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Boys and Girls Club</a:t>
            </a:r>
          </a:p>
          <a:p>
            <a:pPr marL="9144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FE6D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DFE6D0"/>
                </a:solidFill>
                <a:latin typeface="Arial"/>
                <a:ea typeface="Arial"/>
                <a:cs typeface="Arial"/>
                <a:sym typeface="Arial"/>
              </a:rPr>
              <a:t>Arts Integration Menomonie - PAINT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DFE6D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45"/>
            <a:ext cx="8229600" cy="7928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EARLY RISERS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067550"/>
            <a:ext cx="8229600" cy="505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Program Goals: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Strengthen student academic skills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Teach problem solving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Provide a safe, positive environment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Provide positive adult role models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Connect the community, families and school together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Increased academic achievement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Motivation and Social Emotional Skill development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Completion of quality homework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CC2C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ACC2C9"/>
                </a:solidFill>
                <a:latin typeface="Arial"/>
                <a:ea typeface="Arial"/>
                <a:cs typeface="Arial"/>
                <a:sym typeface="Arial"/>
              </a:rPr>
              <a:t>Improved attendance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9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Early Risers Daily Schedule	</a:t>
            </a:r>
          </a:p>
        </p:txBody>
      </p:sp>
      <p:graphicFrame>
        <p:nvGraphicFramePr>
          <p:cNvPr id="294" name="Shape 294"/>
          <p:cNvGraphicFramePr/>
          <p:nvPr/>
        </p:nvGraphicFramePr>
        <p:xfrm>
          <a:off x="790750" y="118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{623C5BB1-6C92-4563-84FF-97A9AE2C60CB}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C9DAF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6:30-7:15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7:15-7:30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7:30-8:00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8:00-8:10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Monday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Table Games &amp; homework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Structured Gym Activities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Reading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Large Group Meeting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Tuesday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Table Games &amp; homework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Structured Gym Activities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Reading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Large Group Meeting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Wednesday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Table Games &amp; homework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Structured Gym Activities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Math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Large Group Meeting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Thursday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Table Games &amp; homework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Structured Gym Activities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Math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Large Group Meeting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Friday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Table Games &amp; homework time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Structured Gym Activities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DAF8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Lg Group Science, Social Studies, SEL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C9DAF8"/>
                          </a:solidFill>
                        </a:rPr>
                        <a:t>Large Group Meeting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54"/>
            <a:ext cx="8229600" cy="121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Example - Lesson  and Activities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Early Risers Presidential Election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73975" y="1600200"/>
            <a:ext cx="8512799" cy="50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Candidate Posters</a:t>
            </a: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Candidate Speeches</a:t>
            </a: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Primary Election</a:t>
            </a:r>
          </a:p>
        </p:txBody>
      </p:sp>
      <p:pic>
        <p:nvPicPr>
          <p:cNvPr id="301" name="Shape 301" descr="DSC003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9125" y="1572205"/>
            <a:ext cx="2835124" cy="157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DSC003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9962" y="1546725"/>
            <a:ext cx="2883701" cy="162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DSC0030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9125" y="3222274"/>
            <a:ext cx="2835124" cy="159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4250" y="3222275"/>
            <a:ext cx="2835124" cy="159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09125" y="4958723"/>
            <a:ext cx="2835124" cy="159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59712" y="5002700"/>
            <a:ext cx="2678775" cy="150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Early Risers Presidential Election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Monday - 	Debate - Final 2 Candidates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Tuesday - 	Election</a:t>
            </a:r>
          </a:p>
          <a:p>
            <a:pPr marL="16459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	Verify Registration and cast vote - “I voted     stickers” (Students designed)</a:t>
            </a:r>
          </a:p>
          <a:p>
            <a:pPr marL="16459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	Announcement of “Early Risers President”</a:t>
            </a:r>
          </a:p>
          <a:p>
            <a:pPr marL="16459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   Twitter, Picture and article for building and</a:t>
            </a:r>
          </a:p>
          <a:p>
            <a:pPr marL="16459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	district website.   	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Family Nights (4 - 6 per year)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Collaborative with Title I, both programming and cost.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Format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5:30 - 6:00 PM  Meal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100000"/>
              <a:buFont typeface="Arial"/>
              <a:buAutoNum type="alphaLcPeriod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6:00 - 7:00 (7:30) PM  Family activities</a:t>
            </a: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romanLcPeriod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October, 2016 Family Night</a:t>
            </a:r>
          </a:p>
          <a:p>
            <a: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Eureka Math for Parents</a:t>
            </a:r>
          </a:p>
          <a:p>
            <a: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GameSTORM - Children</a:t>
            </a:r>
          </a:p>
          <a:p>
            <a: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AutoNum type="alphaLcPeriod"/>
            </a:pPr>
            <a:r>
              <a:rPr lang="en-US"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Skills taught through interactive Theater Games:</a:t>
            </a:r>
          </a:p>
          <a:p>
            <a: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AutoNum type="romanLcPeriod"/>
            </a:pPr>
            <a:r>
              <a:rPr lang="en-US"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Listening</a:t>
            </a:r>
          </a:p>
          <a:p>
            <a: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AutoNum type="romanLcPeriod"/>
            </a:pPr>
            <a:r>
              <a:rPr lang="en-US"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Cooperation</a:t>
            </a:r>
          </a:p>
          <a:p>
            <a: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AutoNum type="romanLcPeriod"/>
            </a:pPr>
            <a:r>
              <a:rPr lang="en-US"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Respect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AutoNum type="romanLcPeriod"/>
            </a:pP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STEAM </a:t>
            </a: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 descr="IMAG203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39" y="1078449"/>
            <a:ext cx="8357520" cy="47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On-screen Show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Comic Sans MS</vt:lpstr>
      <vt:lpstr>Arial</vt:lpstr>
      <vt:lpstr>Courier New</vt:lpstr>
      <vt:lpstr>Questrial</vt:lpstr>
      <vt:lpstr>Thatch</vt:lpstr>
      <vt:lpstr>Engaging Students and Their Families</vt:lpstr>
      <vt:lpstr>River Heights Elementary</vt:lpstr>
      <vt:lpstr>Program History</vt:lpstr>
      <vt:lpstr>EARLY RISERS</vt:lpstr>
      <vt:lpstr>Early Risers Daily Schedule </vt:lpstr>
      <vt:lpstr>Example - Lesson  and Activities Early Risers Presidential Election</vt:lpstr>
      <vt:lpstr>Early Risers Presidential Election</vt:lpstr>
      <vt:lpstr>Family Nights (4 - 6 per year)</vt:lpstr>
      <vt:lpstr>PowerPoint Presentation</vt:lpstr>
      <vt:lpstr>PowerPoint Presentation</vt:lpstr>
      <vt:lpstr>STEAM ideas</vt:lpstr>
      <vt:lpstr>More Ideas</vt:lpstr>
      <vt:lpstr>Coding / Programming</vt:lpstr>
      <vt:lpstr>Online Learning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Students and Their Families</dc:title>
  <dc:creator>Wineberg, Alison B.   DPI</dc:creator>
  <cp:lastModifiedBy>Salzman, Laurie  B.   DPI</cp:lastModifiedBy>
  <cp:revision>1</cp:revision>
  <dcterms:modified xsi:type="dcterms:W3CDTF">2016-11-15T20:38:19Z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-79112600</vt:i4>
  </property>
  <property fmtid="{D5CDD505-2E9C-101B-9397-08002B2CF9AE}" pid="3" name="_NewReviewCycle">
    <vt:lpwstr/>
  </property>
  <property fmtid="{D5CDD505-2E9C-101B-9397-08002B2CF9AE}" pid="4" name="_EmailSubject">
    <vt:lpwstr>CLC website</vt:lpwstr>
  </property>
  <property fmtid="{D5CDD505-2E9C-101B-9397-08002B2CF9AE}" pid="5" name="_AuthorEmail">
    <vt:lpwstr>Alison.Wineberg@dpi.wi.gov</vt:lpwstr>
  </property>
  <property fmtid="{D5CDD505-2E9C-101B-9397-08002B2CF9AE}" pid="6" name="_AuthorEmailDisplayName">
    <vt:lpwstr>Wineberg, Alison B.   DPI</vt:lpwstr>
  </property>
</Properties>
</file>