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4"/>
  </p:notesMasterIdLst>
  <p:sldIdLst>
    <p:sldId id="300" r:id="rId2"/>
    <p:sldId id="307" r:id="rId3"/>
    <p:sldId id="298" r:id="rId4"/>
    <p:sldId id="301" r:id="rId5"/>
    <p:sldId id="299" r:id="rId6"/>
    <p:sldId id="291" r:id="rId7"/>
    <p:sldId id="287" r:id="rId8"/>
    <p:sldId id="296" r:id="rId9"/>
    <p:sldId id="306" r:id="rId10"/>
    <p:sldId id="304" r:id="rId11"/>
    <p:sldId id="305" r:id="rId12"/>
    <p:sldId id="302" r:id="rId13"/>
  </p:sldIdLst>
  <p:sldSz cx="9144000" cy="5143500" type="screen16x9"/>
  <p:notesSz cx="7010400" cy="92964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pos="28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8B5"/>
    <a:srgbClr val="262087"/>
    <a:srgbClr val="33A056"/>
    <a:srgbClr val="F2F8EC"/>
    <a:srgbClr val="DBECCC"/>
    <a:srgbClr val="0066CC"/>
    <a:srgbClr val="0099CC"/>
    <a:srgbClr val="0099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9430" autoAdjust="0"/>
  </p:normalViewPr>
  <p:slideViewPr>
    <p:cSldViewPr snapToGrid="0">
      <p:cViewPr varScale="1">
        <p:scale>
          <a:sx n="137" d="100"/>
          <a:sy n="137" d="100"/>
        </p:scale>
        <p:origin x="138" y="222"/>
      </p:cViewPr>
      <p:guideLst>
        <p:guide pos="2880"/>
        <p:guide orient="horz" pos="2358"/>
        <p:guide orient="horz" pos="2868"/>
        <p:guide pos="2863"/>
        <p:guide orient="horz" pos="3239"/>
        <p:guide pos="2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2116C3-08F3-46F3-994D-AE691FE9D57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8F483E-0C00-4941-A105-A957A522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9:30-9:33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min)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>
                <a:latin typeface="Cambria"/>
                <a:ea typeface="Cambria"/>
                <a:cs typeface="Cambria"/>
                <a:sym typeface="Cambria"/>
              </a:rPr>
              <a:t>Welcome and thank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review of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Lot</a:t>
            </a:r>
            <a:endParaRPr lang="en-US" sz="1200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(words generated from meeting)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B6B3-B23C-41A3-97B4-06B162268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Revising Norms</a:t>
            </a:r>
            <a:r>
              <a:rPr lang="en-US" dirty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9:33-9:40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min)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r>
              <a:rPr lang="en-US" b="1" dirty="0"/>
              <a:t>Description: </a:t>
            </a:r>
            <a:endParaRPr lang="en-US" b="1" dirty="0" smtClean="0"/>
          </a:p>
          <a:p>
            <a:pPr marL="171450" lvl="0" indent="-171450" fontAlgn="base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members that during the last meeting the group reviewed the responses to ,“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specific suggestions you have to make the meetings successful for you?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related to each norm. They then worked in small groups to create sentences or statements that explains what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 should looks 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meetings. </a:t>
            </a:r>
          </a:p>
          <a:p>
            <a:pPr marL="171450" lvl="0" indent="-171450" fontAlgn="base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on each table there is a “norm table tent,” to be used as a reference, that captures the groups’ thoughts </a:t>
            </a:r>
          </a:p>
          <a:p>
            <a:pPr marL="171450" lvl="0" indent="-171450" fontAlgn="base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norms and statements. Ask members to turn to a partner to discuss how we are doing in relationship to the norms. </a:t>
            </a:r>
          </a:p>
          <a:p>
            <a:pPr marL="171450" lvl="0" indent="-171450" fontAlgn="base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for a couple of volunteers to share out.</a:t>
            </a:r>
          </a:p>
          <a:p>
            <a:pPr marL="171450" lvl="0" indent="-171450" fontAlgn="base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 of the need for Table Facilitators, that I will reinforce norms throughout meeting, and there will be end-of-meeting check-in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Jenn in meeting with Governor</a:t>
            </a:r>
            <a:r>
              <a:rPr lang="en-US" baseline="0" dirty="0" smtClean="0"/>
              <a:t> of Washington, couldn’t be here today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3815-32B5-0E46-876E-70DE07A706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B6B3-B23C-41A3-97B4-06B162268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B6B3-B23C-41A3-97B4-06B162268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B6B3-B23C-41A3-97B4-06B162268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B6B3-B23C-41A3-97B4-06B162268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anninmp/Documents/Jobs%20In%20Progress/%20LOGOS/%20DPI%20Logos/dpi_logo_horizSS-REV.emf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1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 smtClean="0"/>
              <a:t>Sample Video Slide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4" y="1304874"/>
            <a:ext cx="5045075" cy="2530475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74036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364321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Slide Master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" y="3248879"/>
            <a:ext cx="9144058" cy="1896438"/>
            <a:chOff x="-1" y="3248879"/>
            <a:chExt cx="9144058" cy="189643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" t="7103" r="1" b="14555"/>
            <a:stretch/>
          </p:blipFill>
          <p:spPr>
            <a:xfrm>
              <a:off x="-1" y="3248879"/>
              <a:ext cx="9144058" cy="1896438"/>
            </a:xfrm>
            <a:prstGeom prst="rect">
              <a:avLst/>
            </a:prstGeom>
          </p:spPr>
        </p:pic>
        <p:pic>
          <p:nvPicPr>
            <p:cNvPr id="3" name="dpi_logo_horizSS-REV.emf" descr="/Users/anninmp/Documents/Jobs In Progress/ LOGOS/ DPI Logos/dpi_logo_horizSS-REV.emf"/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957" y="4481264"/>
              <a:ext cx="2246156" cy="461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3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 smtClean="0"/>
              <a:t>Sample Text Slide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9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5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1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Text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3587" y="1199849"/>
            <a:ext cx="5039480" cy="173313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/>
              <a:t>Equity in </a:t>
            </a:r>
            <a:br>
              <a:rPr lang="en-US" sz="4000" dirty="0" smtClean="0"/>
            </a:br>
            <a:r>
              <a:rPr lang="en-US" sz="4000" dirty="0" smtClean="0"/>
              <a:t>ESSA Stakeholder Council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Meeting 4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95462" y="3295933"/>
            <a:ext cx="2543689" cy="106841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Dr. Roxie </a:t>
            </a:r>
            <a:r>
              <a:rPr lang="en-US" dirty="0" err="1" smtClean="0"/>
              <a:t>Hentz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1" dirty="0" smtClean="0"/>
              <a:t>Facilitator</a:t>
            </a:r>
            <a:endParaRPr lang="en-US" b="0" i="1" dirty="0"/>
          </a:p>
          <a:p>
            <a:pPr>
              <a:spcAft>
                <a:spcPts val="1200"/>
              </a:spcAft>
            </a:pPr>
            <a:r>
              <a:rPr lang="en-US" dirty="0" smtClean="0"/>
              <a:t>January 26, 2016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1373" r="1443" b="3106"/>
          <a:stretch/>
        </p:blipFill>
        <p:spPr bwMode="auto">
          <a:xfrm>
            <a:off x="0" y="914402"/>
            <a:ext cx="4013587" cy="32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">
            <a:hlinkClick r:id="" action="ppaction://noaction"/>
          </p:cNvPr>
          <p:cNvSpPr>
            <a:spLocks noEditPoints="1"/>
          </p:cNvSpPr>
          <p:nvPr/>
        </p:nvSpPr>
        <p:spPr bwMode="auto">
          <a:xfrm>
            <a:off x="245746" y="1773517"/>
            <a:ext cx="1862454" cy="2252384"/>
          </a:xfrm>
          <a:custGeom>
            <a:avLst/>
            <a:gdLst>
              <a:gd name="T0" fmla="*/ 106 w 211"/>
              <a:gd name="T1" fmla="*/ 0 h 280"/>
              <a:gd name="T2" fmla="*/ 99 w 211"/>
              <a:gd name="T3" fmla="*/ 0 h 280"/>
              <a:gd name="T4" fmla="*/ 2 w 211"/>
              <a:gd name="T5" fmla="*/ 97 h 280"/>
              <a:gd name="T6" fmla="*/ 25 w 211"/>
              <a:gd name="T7" fmla="*/ 171 h 280"/>
              <a:gd name="T8" fmla="*/ 31 w 211"/>
              <a:gd name="T9" fmla="*/ 189 h 280"/>
              <a:gd name="T10" fmla="*/ 31 w 211"/>
              <a:gd name="T11" fmla="*/ 203 h 280"/>
              <a:gd name="T12" fmla="*/ 37 w 211"/>
              <a:gd name="T13" fmla="*/ 220 h 280"/>
              <a:gd name="T14" fmla="*/ 37 w 211"/>
              <a:gd name="T15" fmla="*/ 253 h 280"/>
              <a:gd name="T16" fmla="*/ 52 w 211"/>
              <a:gd name="T17" fmla="*/ 268 h 280"/>
              <a:gd name="T18" fmla="*/ 74 w 211"/>
              <a:gd name="T19" fmla="*/ 268 h 280"/>
              <a:gd name="T20" fmla="*/ 89 w 211"/>
              <a:gd name="T21" fmla="*/ 280 h 280"/>
              <a:gd name="T22" fmla="*/ 124 w 211"/>
              <a:gd name="T23" fmla="*/ 280 h 280"/>
              <a:gd name="T24" fmla="*/ 138 w 211"/>
              <a:gd name="T25" fmla="*/ 268 h 280"/>
              <a:gd name="T26" fmla="*/ 161 w 211"/>
              <a:gd name="T27" fmla="*/ 268 h 280"/>
              <a:gd name="T28" fmla="*/ 176 w 211"/>
              <a:gd name="T29" fmla="*/ 253 h 280"/>
              <a:gd name="T30" fmla="*/ 176 w 211"/>
              <a:gd name="T31" fmla="*/ 220 h 280"/>
              <a:gd name="T32" fmla="*/ 181 w 211"/>
              <a:gd name="T33" fmla="*/ 203 h 280"/>
              <a:gd name="T34" fmla="*/ 181 w 211"/>
              <a:gd name="T35" fmla="*/ 189 h 280"/>
              <a:gd name="T36" fmla="*/ 188 w 211"/>
              <a:gd name="T37" fmla="*/ 171 h 280"/>
              <a:gd name="T38" fmla="*/ 211 w 211"/>
              <a:gd name="T39" fmla="*/ 105 h 280"/>
              <a:gd name="T40" fmla="*/ 106 w 211"/>
              <a:gd name="T41" fmla="*/ 0 h 280"/>
              <a:gd name="T42" fmla="*/ 114 w 211"/>
              <a:gd name="T43" fmla="*/ 203 h 280"/>
              <a:gd name="T44" fmla="*/ 99 w 211"/>
              <a:gd name="T45" fmla="*/ 203 h 280"/>
              <a:gd name="T46" fmla="*/ 99 w 211"/>
              <a:gd name="T47" fmla="*/ 158 h 280"/>
              <a:gd name="T48" fmla="*/ 114 w 211"/>
              <a:gd name="T49" fmla="*/ 158 h 280"/>
              <a:gd name="T50" fmla="*/ 114 w 211"/>
              <a:gd name="T51" fmla="*/ 203 h 280"/>
              <a:gd name="T52" fmla="*/ 164 w 211"/>
              <a:gd name="T53" fmla="*/ 152 h 280"/>
              <a:gd name="T54" fmla="*/ 151 w 211"/>
              <a:gd name="T55" fmla="*/ 189 h 280"/>
              <a:gd name="T56" fmla="*/ 151 w 211"/>
              <a:gd name="T57" fmla="*/ 203 h 280"/>
              <a:gd name="T58" fmla="*/ 129 w 211"/>
              <a:gd name="T59" fmla="*/ 203 h 280"/>
              <a:gd name="T60" fmla="*/ 129 w 211"/>
              <a:gd name="T61" fmla="*/ 158 h 280"/>
              <a:gd name="T62" fmla="*/ 149 w 211"/>
              <a:gd name="T63" fmla="*/ 131 h 280"/>
              <a:gd name="T64" fmla="*/ 146 w 211"/>
              <a:gd name="T65" fmla="*/ 111 h 280"/>
              <a:gd name="T66" fmla="*/ 132 w 211"/>
              <a:gd name="T67" fmla="*/ 105 h 280"/>
              <a:gd name="T68" fmla="*/ 121 w 211"/>
              <a:gd name="T69" fmla="*/ 110 h 280"/>
              <a:gd name="T70" fmla="*/ 113 w 211"/>
              <a:gd name="T71" fmla="*/ 143 h 280"/>
              <a:gd name="T72" fmla="*/ 99 w 211"/>
              <a:gd name="T73" fmla="*/ 143 h 280"/>
              <a:gd name="T74" fmla="*/ 92 w 211"/>
              <a:gd name="T75" fmla="*/ 110 h 280"/>
              <a:gd name="T76" fmla="*/ 81 w 211"/>
              <a:gd name="T77" fmla="*/ 105 h 280"/>
              <a:gd name="T78" fmla="*/ 67 w 211"/>
              <a:gd name="T79" fmla="*/ 111 h 280"/>
              <a:gd name="T80" fmla="*/ 63 w 211"/>
              <a:gd name="T81" fmla="*/ 131 h 280"/>
              <a:gd name="T82" fmla="*/ 84 w 211"/>
              <a:gd name="T83" fmla="*/ 158 h 280"/>
              <a:gd name="T84" fmla="*/ 84 w 211"/>
              <a:gd name="T85" fmla="*/ 203 h 280"/>
              <a:gd name="T86" fmla="*/ 61 w 211"/>
              <a:gd name="T87" fmla="*/ 203 h 280"/>
              <a:gd name="T88" fmla="*/ 61 w 211"/>
              <a:gd name="T89" fmla="*/ 189 h 280"/>
              <a:gd name="T90" fmla="*/ 48 w 211"/>
              <a:gd name="T91" fmla="*/ 152 h 280"/>
              <a:gd name="T92" fmla="*/ 32 w 211"/>
              <a:gd name="T93" fmla="*/ 99 h 280"/>
              <a:gd name="T94" fmla="*/ 101 w 211"/>
              <a:gd name="T95" fmla="*/ 30 h 280"/>
              <a:gd name="T96" fmla="*/ 106 w 211"/>
              <a:gd name="T97" fmla="*/ 30 h 280"/>
              <a:gd name="T98" fmla="*/ 181 w 211"/>
              <a:gd name="T99" fmla="*/ 105 h 280"/>
              <a:gd name="T100" fmla="*/ 164 w 211"/>
              <a:gd name="T101" fmla="*/ 152 h 280"/>
              <a:gd name="T102" fmla="*/ 128 w 211"/>
              <a:gd name="T103" fmla="*/ 142 h 280"/>
              <a:gd name="T104" fmla="*/ 132 w 211"/>
              <a:gd name="T105" fmla="*/ 120 h 280"/>
              <a:gd name="T106" fmla="*/ 134 w 211"/>
              <a:gd name="T107" fmla="*/ 120 h 280"/>
              <a:gd name="T108" fmla="*/ 135 w 211"/>
              <a:gd name="T109" fmla="*/ 128 h 280"/>
              <a:gd name="T110" fmla="*/ 128 w 211"/>
              <a:gd name="T111" fmla="*/ 142 h 280"/>
              <a:gd name="T112" fmla="*/ 84 w 211"/>
              <a:gd name="T113" fmla="*/ 142 h 280"/>
              <a:gd name="T114" fmla="*/ 78 w 211"/>
              <a:gd name="T115" fmla="*/ 128 h 280"/>
              <a:gd name="T116" fmla="*/ 79 w 211"/>
              <a:gd name="T117" fmla="*/ 120 h 280"/>
              <a:gd name="T118" fmla="*/ 81 w 211"/>
              <a:gd name="T119" fmla="*/ 120 h 280"/>
              <a:gd name="T120" fmla="*/ 84 w 211"/>
              <a:gd name="T121" fmla="*/ 14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" h="280">
                <a:moveTo>
                  <a:pt x="106" y="0"/>
                </a:moveTo>
                <a:cubicBezTo>
                  <a:pt x="104" y="0"/>
                  <a:pt x="101" y="0"/>
                  <a:pt x="99" y="0"/>
                </a:cubicBezTo>
                <a:cubicBezTo>
                  <a:pt x="47" y="4"/>
                  <a:pt x="5" y="46"/>
                  <a:pt x="2" y="97"/>
                </a:cubicBezTo>
                <a:cubicBezTo>
                  <a:pt x="0" y="125"/>
                  <a:pt x="9" y="151"/>
                  <a:pt x="25" y="171"/>
                </a:cubicBezTo>
                <a:cubicBezTo>
                  <a:pt x="29" y="176"/>
                  <a:pt x="31" y="183"/>
                  <a:pt x="31" y="189"/>
                </a:cubicBezTo>
                <a:cubicBezTo>
                  <a:pt x="31" y="203"/>
                  <a:pt x="31" y="203"/>
                  <a:pt x="31" y="203"/>
                </a:cubicBezTo>
                <a:cubicBezTo>
                  <a:pt x="31" y="210"/>
                  <a:pt x="33" y="216"/>
                  <a:pt x="37" y="220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7" y="261"/>
                  <a:pt x="43" y="268"/>
                  <a:pt x="52" y="268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5"/>
                  <a:pt x="82" y="280"/>
                  <a:pt x="89" y="280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31" y="280"/>
                  <a:pt x="137" y="275"/>
                  <a:pt x="138" y="268"/>
                </a:cubicBezTo>
                <a:cubicBezTo>
                  <a:pt x="161" y="268"/>
                  <a:pt x="161" y="268"/>
                  <a:pt x="161" y="268"/>
                </a:cubicBezTo>
                <a:cubicBezTo>
                  <a:pt x="169" y="268"/>
                  <a:pt x="176" y="261"/>
                  <a:pt x="176" y="253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9" y="216"/>
                  <a:pt x="181" y="210"/>
                  <a:pt x="181" y="203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3"/>
                  <a:pt x="183" y="176"/>
                  <a:pt x="188" y="171"/>
                </a:cubicBezTo>
                <a:cubicBezTo>
                  <a:pt x="202" y="153"/>
                  <a:pt x="211" y="130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14" y="203"/>
                </a:moveTo>
                <a:cubicBezTo>
                  <a:pt x="99" y="203"/>
                  <a:pt x="99" y="203"/>
                  <a:pt x="99" y="20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114" y="158"/>
                  <a:pt x="114" y="158"/>
                  <a:pt x="114" y="158"/>
                </a:cubicBezTo>
                <a:lnTo>
                  <a:pt x="114" y="203"/>
                </a:lnTo>
                <a:close/>
                <a:moveTo>
                  <a:pt x="164" y="152"/>
                </a:moveTo>
                <a:cubicBezTo>
                  <a:pt x="156" y="162"/>
                  <a:pt x="151" y="176"/>
                  <a:pt x="151" y="189"/>
                </a:cubicBezTo>
                <a:cubicBezTo>
                  <a:pt x="151" y="203"/>
                  <a:pt x="151" y="203"/>
                  <a:pt x="151" y="203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43" y="155"/>
                  <a:pt x="148" y="136"/>
                  <a:pt x="149" y="131"/>
                </a:cubicBezTo>
                <a:cubicBezTo>
                  <a:pt x="149" y="130"/>
                  <a:pt x="152" y="119"/>
                  <a:pt x="146" y="111"/>
                </a:cubicBezTo>
                <a:cubicBezTo>
                  <a:pt x="144" y="108"/>
                  <a:pt x="139" y="105"/>
                  <a:pt x="132" y="105"/>
                </a:cubicBezTo>
                <a:cubicBezTo>
                  <a:pt x="127" y="105"/>
                  <a:pt x="124" y="106"/>
                  <a:pt x="121" y="110"/>
                </a:cubicBezTo>
                <a:cubicBezTo>
                  <a:pt x="114" y="117"/>
                  <a:pt x="113" y="131"/>
                  <a:pt x="113" y="143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0" y="131"/>
                  <a:pt x="98" y="117"/>
                  <a:pt x="92" y="110"/>
                </a:cubicBezTo>
                <a:cubicBezTo>
                  <a:pt x="89" y="106"/>
                  <a:pt x="85" y="105"/>
                  <a:pt x="81" y="105"/>
                </a:cubicBezTo>
                <a:cubicBezTo>
                  <a:pt x="73" y="105"/>
                  <a:pt x="69" y="108"/>
                  <a:pt x="67" y="111"/>
                </a:cubicBezTo>
                <a:cubicBezTo>
                  <a:pt x="61" y="119"/>
                  <a:pt x="63" y="130"/>
                  <a:pt x="63" y="131"/>
                </a:cubicBezTo>
                <a:cubicBezTo>
                  <a:pt x="64" y="135"/>
                  <a:pt x="70" y="155"/>
                  <a:pt x="84" y="158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61" y="189"/>
                  <a:pt x="61" y="189"/>
                  <a:pt x="61" y="189"/>
                </a:cubicBezTo>
                <a:cubicBezTo>
                  <a:pt x="61" y="176"/>
                  <a:pt x="57" y="162"/>
                  <a:pt x="48" y="152"/>
                </a:cubicBezTo>
                <a:cubicBezTo>
                  <a:pt x="36" y="137"/>
                  <a:pt x="30" y="118"/>
                  <a:pt x="32" y="99"/>
                </a:cubicBezTo>
                <a:cubicBezTo>
                  <a:pt x="34" y="62"/>
                  <a:pt x="64" y="32"/>
                  <a:pt x="101" y="30"/>
                </a:cubicBezTo>
                <a:cubicBezTo>
                  <a:pt x="103" y="30"/>
                  <a:pt x="105" y="30"/>
                  <a:pt x="106" y="30"/>
                </a:cubicBezTo>
                <a:cubicBezTo>
                  <a:pt x="148" y="30"/>
                  <a:pt x="181" y="63"/>
                  <a:pt x="181" y="105"/>
                </a:cubicBezTo>
                <a:cubicBezTo>
                  <a:pt x="181" y="122"/>
                  <a:pt x="175" y="138"/>
                  <a:pt x="164" y="152"/>
                </a:cubicBezTo>
                <a:close/>
                <a:moveTo>
                  <a:pt x="128" y="142"/>
                </a:moveTo>
                <a:cubicBezTo>
                  <a:pt x="128" y="131"/>
                  <a:pt x="130" y="122"/>
                  <a:pt x="132" y="120"/>
                </a:cubicBezTo>
                <a:cubicBezTo>
                  <a:pt x="133" y="120"/>
                  <a:pt x="134" y="120"/>
                  <a:pt x="134" y="120"/>
                </a:cubicBezTo>
                <a:cubicBezTo>
                  <a:pt x="135" y="122"/>
                  <a:pt x="135" y="126"/>
                  <a:pt x="135" y="128"/>
                </a:cubicBezTo>
                <a:cubicBezTo>
                  <a:pt x="133" y="134"/>
                  <a:pt x="130" y="139"/>
                  <a:pt x="128" y="142"/>
                </a:cubicBezTo>
                <a:close/>
                <a:moveTo>
                  <a:pt x="84" y="142"/>
                </a:moveTo>
                <a:cubicBezTo>
                  <a:pt x="82" y="139"/>
                  <a:pt x="79" y="134"/>
                  <a:pt x="78" y="128"/>
                </a:cubicBezTo>
                <a:cubicBezTo>
                  <a:pt x="78" y="126"/>
                  <a:pt x="77" y="122"/>
                  <a:pt x="79" y="120"/>
                </a:cubicBezTo>
                <a:cubicBezTo>
                  <a:pt x="79" y="120"/>
                  <a:pt x="80" y="120"/>
                  <a:pt x="81" y="120"/>
                </a:cubicBezTo>
                <a:cubicBezTo>
                  <a:pt x="83" y="122"/>
                  <a:pt x="84" y="131"/>
                  <a:pt x="84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4925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100575" tIns="50287" rIns="100575" bIns="50287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/>
          </a:p>
        </p:txBody>
      </p:sp>
      <p:sp>
        <p:nvSpPr>
          <p:cNvPr id="11" name="Freeform 33">
            <a:hlinkClick r:id="" action="ppaction://noaction"/>
          </p:cNvPr>
          <p:cNvSpPr>
            <a:spLocks noEditPoints="1"/>
          </p:cNvSpPr>
          <p:nvPr/>
        </p:nvSpPr>
        <p:spPr bwMode="auto">
          <a:xfrm>
            <a:off x="245746" y="1773517"/>
            <a:ext cx="1862454" cy="2252384"/>
          </a:xfrm>
          <a:custGeom>
            <a:avLst/>
            <a:gdLst>
              <a:gd name="T0" fmla="*/ 106 w 211"/>
              <a:gd name="T1" fmla="*/ 0 h 280"/>
              <a:gd name="T2" fmla="*/ 99 w 211"/>
              <a:gd name="T3" fmla="*/ 0 h 280"/>
              <a:gd name="T4" fmla="*/ 2 w 211"/>
              <a:gd name="T5" fmla="*/ 97 h 280"/>
              <a:gd name="T6" fmla="*/ 25 w 211"/>
              <a:gd name="T7" fmla="*/ 171 h 280"/>
              <a:gd name="T8" fmla="*/ 31 w 211"/>
              <a:gd name="T9" fmla="*/ 189 h 280"/>
              <a:gd name="T10" fmla="*/ 31 w 211"/>
              <a:gd name="T11" fmla="*/ 203 h 280"/>
              <a:gd name="T12" fmla="*/ 37 w 211"/>
              <a:gd name="T13" fmla="*/ 220 h 280"/>
              <a:gd name="T14" fmla="*/ 37 w 211"/>
              <a:gd name="T15" fmla="*/ 253 h 280"/>
              <a:gd name="T16" fmla="*/ 52 w 211"/>
              <a:gd name="T17" fmla="*/ 268 h 280"/>
              <a:gd name="T18" fmla="*/ 74 w 211"/>
              <a:gd name="T19" fmla="*/ 268 h 280"/>
              <a:gd name="T20" fmla="*/ 89 w 211"/>
              <a:gd name="T21" fmla="*/ 280 h 280"/>
              <a:gd name="T22" fmla="*/ 124 w 211"/>
              <a:gd name="T23" fmla="*/ 280 h 280"/>
              <a:gd name="T24" fmla="*/ 138 w 211"/>
              <a:gd name="T25" fmla="*/ 268 h 280"/>
              <a:gd name="T26" fmla="*/ 161 w 211"/>
              <a:gd name="T27" fmla="*/ 268 h 280"/>
              <a:gd name="T28" fmla="*/ 176 w 211"/>
              <a:gd name="T29" fmla="*/ 253 h 280"/>
              <a:gd name="T30" fmla="*/ 176 w 211"/>
              <a:gd name="T31" fmla="*/ 220 h 280"/>
              <a:gd name="T32" fmla="*/ 181 w 211"/>
              <a:gd name="T33" fmla="*/ 203 h 280"/>
              <a:gd name="T34" fmla="*/ 181 w 211"/>
              <a:gd name="T35" fmla="*/ 189 h 280"/>
              <a:gd name="T36" fmla="*/ 188 w 211"/>
              <a:gd name="T37" fmla="*/ 171 h 280"/>
              <a:gd name="T38" fmla="*/ 211 w 211"/>
              <a:gd name="T39" fmla="*/ 105 h 280"/>
              <a:gd name="T40" fmla="*/ 106 w 211"/>
              <a:gd name="T41" fmla="*/ 0 h 280"/>
              <a:gd name="T42" fmla="*/ 114 w 211"/>
              <a:gd name="T43" fmla="*/ 203 h 280"/>
              <a:gd name="T44" fmla="*/ 99 w 211"/>
              <a:gd name="T45" fmla="*/ 203 h 280"/>
              <a:gd name="T46" fmla="*/ 99 w 211"/>
              <a:gd name="T47" fmla="*/ 158 h 280"/>
              <a:gd name="T48" fmla="*/ 114 w 211"/>
              <a:gd name="T49" fmla="*/ 158 h 280"/>
              <a:gd name="T50" fmla="*/ 114 w 211"/>
              <a:gd name="T51" fmla="*/ 203 h 280"/>
              <a:gd name="T52" fmla="*/ 164 w 211"/>
              <a:gd name="T53" fmla="*/ 152 h 280"/>
              <a:gd name="T54" fmla="*/ 151 w 211"/>
              <a:gd name="T55" fmla="*/ 189 h 280"/>
              <a:gd name="T56" fmla="*/ 151 w 211"/>
              <a:gd name="T57" fmla="*/ 203 h 280"/>
              <a:gd name="T58" fmla="*/ 129 w 211"/>
              <a:gd name="T59" fmla="*/ 203 h 280"/>
              <a:gd name="T60" fmla="*/ 129 w 211"/>
              <a:gd name="T61" fmla="*/ 158 h 280"/>
              <a:gd name="T62" fmla="*/ 149 w 211"/>
              <a:gd name="T63" fmla="*/ 131 h 280"/>
              <a:gd name="T64" fmla="*/ 146 w 211"/>
              <a:gd name="T65" fmla="*/ 111 h 280"/>
              <a:gd name="T66" fmla="*/ 132 w 211"/>
              <a:gd name="T67" fmla="*/ 105 h 280"/>
              <a:gd name="T68" fmla="*/ 121 w 211"/>
              <a:gd name="T69" fmla="*/ 110 h 280"/>
              <a:gd name="T70" fmla="*/ 113 w 211"/>
              <a:gd name="T71" fmla="*/ 143 h 280"/>
              <a:gd name="T72" fmla="*/ 99 w 211"/>
              <a:gd name="T73" fmla="*/ 143 h 280"/>
              <a:gd name="T74" fmla="*/ 92 w 211"/>
              <a:gd name="T75" fmla="*/ 110 h 280"/>
              <a:gd name="T76" fmla="*/ 81 w 211"/>
              <a:gd name="T77" fmla="*/ 105 h 280"/>
              <a:gd name="T78" fmla="*/ 67 w 211"/>
              <a:gd name="T79" fmla="*/ 111 h 280"/>
              <a:gd name="T80" fmla="*/ 63 w 211"/>
              <a:gd name="T81" fmla="*/ 131 h 280"/>
              <a:gd name="T82" fmla="*/ 84 w 211"/>
              <a:gd name="T83" fmla="*/ 158 h 280"/>
              <a:gd name="T84" fmla="*/ 84 w 211"/>
              <a:gd name="T85" fmla="*/ 203 h 280"/>
              <a:gd name="T86" fmla="*/ 61 w 211"/>
              <a:gd name="T87" fmla="*/ 203 h 280"/>
              <a:gd name="T88" fmla="*/ 61 w 211"/>
              <a:gd name="T89" fmla="*/ 189 h 280"/>
              <a:gd name="T90" fmla="*/ 48 w 211"/>
              <a:gd name="T91" fmla="*/ 152 h 280"/>
              <a:gd name="T92" fmla="*/ 32 w 211"/>
              <a:gd name="T93" fmla="*/ 99 h 280"/>
              <a:gd name="T94" fmla="*/ 101 w 211"/>
              <a:gd name="T95" fmla="*/ 30 h 280"/>
              <a:gd name="T96" fmla="*/ 106 w 211"/>
              <a:gd name="T97" fmla="*/ 30 h 280"/>
              <a:gd name="T98" fmla="*/ 181 w 211"/>
              <a:gd name="T99" fmla="*/ 105 h 280"/>
              <a:gd name="T100" fmla="*/ 164 w 211"/>
              <a:gd name="T101" fmla="*/ 152 h 280"/>
              <a:gd name="T102" fmla="*/ 128 w 211"/>
              <a:gd name="T103" fmla="*/ 142 h 280"/>
              <a:gd name="T104" fmla="*/ 132 w 211"/>
              <a:gd name="T105" fmla="*/ 120 h 280"/>
              <a:gd name="T106" fmla="*/ 134 w 211"/>
              <a:gd name="T107" fmla="*/ 120 h 280"/>
              <a:gd name="T108" fmla="*/ 135 w 211"/>
              <a:gd name="T109" fmla="*/ 128 h 280"/>
              <a:gd name="T110" fmla="*/ 128 w 211"/>
              <a:gd name="T111" fmla="*/ 142 h 280"/>
              <a:gd name="T112" fmla="*/ 84 w 211"/>
              <a:gd name="T113" fmla="*/ 142 h 280"/>
              <a:gd name="T114" fmla="*/ 78 w 211"/>
              <a:gd name="T115" fmla="*/ 128 h 280"/>
              <a:gd name="T116" fmla="*/ 79 w 211"/>
              <a:gd name="T117" fmla="*/ 120 h 280"/>
              <a:gd name="T118" fmla="*/ 81 w 211"/>
              <a:gd name="T119" fmla="*/ 120 h 280"/>
              <a:gd name="T120" fmla="*/ 84 w 211"/>
              <a:gd name="T121" fmla="*/ 14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" h="280">
                <a:moveTo>
                  <a:pt x="106" y="0"/>
                </a:moveTo>
                <a:cubicBezTo>
                  <a:pt x="104" y="0"/>
                  <a:pt x="101" y="0"/>
                  <a:pt x="99" y="0"/>
                </a:cubicBezTo>
                <a:cubicBezTo>
                  <a:pt x="47" y="4"/>
                  <a:pt x="5" y="46"/>
                  <a:pt x="2" y="97"/>
                </a:cubicBezTo>
                <a:cubicBezTo>
                  <a:pt x="0" y="125"/>
                  <a:pt x="9" y="151"/>
                  <a:pt x="25" y="171"/>
                </a:cubicBezTo>
                <a:cubicBezTo>
                  <a:pt x="29" y="176"/>
                  <a:pt x="31" y="183"/>
                  <a:pt x="31" y="189"/>
                </a:cubicBezTo>
                <a:cubicBezTo>
                  <a:pt x="31" y="203"/>
                  <a:pt x="31" y="203"/>
                  <a:pt x="31" y="203"/>
                </a:cubicBezTo>
                <a:cubicBezTo>
                  <a:pt x="31" y="210"/>
                  <a:pt x="33" y="216"/>
                  <a:pt x="37" y="220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7" y="261"/>
                  <a:pt x="43" y="268"/>
                  <a:pt x="52" y="268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5"/>
                  <a:pt x="82" y="280"/>
                  <a:pt x="89" y="280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31" y="280"/>
                  <a:pt x="137" y="275"/>
                  <a:pt x="138" y="268"/>
                </a:cubicBezTo>
                <a:cubicBezTo>
                  <a:pt x="161" y="268"/>
                  <a:pt x="161" y="268"/>
                  <a:pt x="161" y="268"/>
                </a:cubicBezTo>
                <a:cubicBezTo>
                  <a:pt x="169" y="268"/>
                  <a:pt x="176" y="261"/>
                  <a:pt x="176" y="253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9" y="216"/>
                  <a:pt x="181" y="210"/>
                  <a:pt x="181" y="203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3"/>
                  <a:pt x="183" y="176"/>
                  <a:pt x="188" y="171"/>
                </a:cubicBezTo>
                <a:cubicBezTo>
                  <a:pt x="202" y="153"/>
                  <a:pt x="211" y="130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14" y="203"/>
                </a:moveTo>
                <a:cubicBezTo>
                  <a:pt x="99" y="203"/>
                  <a:pt x="99" y="203"/>
                  <a:pt x="99" y="20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114" y="158"/>
                  <a:pt x="114" y="158"/>
                  <a:pt x="114" y="158"/>
                </a:cubicBezTo>
                <a:lnTo>
                  <a:pt x="114" y="203"/>
                </a:lnTo>
                <a:close/>
                <a:moveTo>
                  <a:pt x="164" y="152"/>
                </a:moveTo>
                <a:cubicBezTo>
                  <a:pt x="156" y="162"/>
                  <a:pt x="151" y="176"/>
                  <a:pt x="151" y="189"/>
                </a:cubicBezTo>
                <a:cubicBezTo>
                  <a:pt x="151" y="203"/>
                  <a:pt x="151" y="203"/>
                  <a:pt x="151" y="203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43" y="155"/>
                  <a:pt x="148" y="136"/>
                  <a:pt x="149" y="131"/>
                </a:cubicBezTo>
                <a:cubicBezTo>
                  <a:pt x="149" y="130"/>
                  <a:pt x="152" y="119"/>
                  <a:pt x="146" y="111"/>
                </a:cubicBezTo>
                <a:cubicBezTo>
                  <a:pt x="144" y="108"/>
                  <a:pt x="139" y="105"/>
                  <a:pt x="132" y="105"/>
                </a:cubicBezTo>
                <a:cubicBezTo>
                  <a:pt x="127" y="105"/>
                  <a:pt x="124" y="106"/>
                  <a:pt x="121" y="110"/>
                </a:cubicBezTo>
                <a:cubicBezTo>
                  <a:pt x="114" y="117"/>
                  <a:pt x="113" y="131"/>
                  <a:pt x="113" y="143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0" y="131"/>
                  <a:pt x="98" y="117"/>
                  <a:pt x="92" y="110"/>
                </a:cubicBezTo>
                <a:cubicBezTo>
                  <a:pt x="89" y="106"/>
                  <a:pt x="85" y="105"/>
                  <a:pt x="81" y="105"/>
                </a:cubicBezTo>
                <a:cubicBezTo>
                  <a:pt x="73" y="105"/>
                  <a:pt x="69" y="108"/>
                  <a:pt x="67" y="111"/>
                </a:cubicBezTo>
                <a:cubicBezTo>
                  <a:pt x="61" y="119"/>
                  <a:pt x="63" y="130"/>
                  <a:pt x="63" y="131"/>
                </a:cubicBezTo>
                <a:cubicBezTo>
                  <a:pt x="64" y="135"/>
                  <a:pt x="70" y="155"/>
                  <a:pt x="84" y="158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61" y="189"/>
                  <a:pt x="61" y="189"/>
                  <a:pt x="61" y="189"/>
                </a:cubicBezTo>
                <a:cubicBezTo>
                  <a:pt x="61" y="176"/>
                  <a:pt x="57" y="162"/>
                  <a:pt x="48" y="152"/>
                </a:cubicBezTo>
                <a:cubicBezTo>
                  <a:pt x="36" y="137"/>
                  <a:pt x="30" y="118"/>
                  <a:pt x="32" y="99"/>
                </a:cubicBezTo>
                <a:cubicBezTo>
                  <a:pt x="34" y="62"/>
                  <a:pt x="64" y="32"/>
                  <a:pt x="101" y="30"/>
                </a:cubicBezTo>
                <a:cubicBezTo>
                  <a:pt x="103" y="30"/>
                  <a:pt x="105" y="30"/>
                  <a:pt x="106" y="30"/>
                </a:cubicBezTo>
                <a:cubicBezTo>
                  <a:pt x="148" y="30"/>
                  <a:pt x="181" y="63"/>
                  <a:pt x="181" y="105"/>
                </a:cubicBezTo>
                <a:cubicBezTo>
                  <a:pt x="181" y="122"/>
                  <a:pt x="175" y="138"/>
                  <a:pt x="164" y="152"/>
                </a:cubicBezTo>
                <a:close/>
                <a:moveTo>
                  <a:pt x="128" y="142"/>
                </a:moveTo>
                <a:cubicBezTo>
                  <a:pt x="128" y="131"/>
                  <a:pt x="130" y="122"/>
                  <a:pt x="132" y="120"/>
                </a:cubicBezTo>
                <a:cubicBezTo>
                  <a:pt x="133" y="120"/>
                  <a:pt x="134" y="120"/>
                  <a:pt x="134" y="120"/>
                </a:cubicBezTo>
                <a:cubicBezTo>
                  <a:pt x="135" y="122"/>
                  <a:pt x="135" y="126"/>
                  <a:pt x="135" y="128"/>
                </a:cubicBezTo>
                <a:cubicBezTo>
                  <a:pt x="133" y="134"/>
                  <a:pt x="130" y="139"/>
                  <a:pt x="128" y="142"/>
                </a:cubicBezTo>
                <a:close/>
                <a:moveTo>
                  <a:pt x="84" y="142"/>
                </a:moveTo>
                <a:cubicBezTo>
                  <a:pt x="82" y="139"/>
                  <a:pt x="79" y="134"/>
                  <a:pt x="78" y="128"/>
                </a:cubicBezTo>
                <a:cubicBezTo>
                  <a:pt x="78" y="126"/>
                  <a:pt x="77" y="122"/>
                  <a:pt x="79" y="120"/>
                </a:cubicBezTo>
                <a:cubicBezTo>
                  <a:pt x="79" y="120"/>
                  <a:pt x="80" y="120"/>
                  <a:pt x="81" y="120"/>
                </a:cubicBezTo>
                <a:cubicBezTo>
                  <a:pt x="83" y="122"/>
                  <a:pt x="84" y="131"/>
                  <a:pt x="84" y="1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49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100575" tIns="50287" rIns="100575" bIns="50287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/>
          </a:p>
        </p:txBody>
      </p:sp>
      <p:sp>
        <p:nvSpPr>
          <p:cNvPr id="12" name="Flowchart: Alternate Process 18"/>
          <p:cNvSpPr/>
          <p:nvPr/>
        </p:nvSpPr>
        <p:spPr>
          <a:xfrm>
            <a:off x="2374900" y="1054100"/>
            <a:ext cx="6565900" cy="387942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4925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099" tIns="67049" rIns="134099" bIns="67049" rtlCol="0" anchor="t" anchorCtr="0"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Minutes/ Subgroup</a:t>
            </a:r>
          </a:p>
          <a:p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5 min: </a:t>
            </a: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dentify </a:t>
            </a:r>
            <a:r>
              <a:rPr lang="en-US" sz="2400" dirty="0">
                <a:solidFill>
                  <a:schemeClr val="tx1"/>
                </a:solidFill>
              </a:rPr>
              <a:t>3-5 key takeaways, 3-5 </a:t>
            </a:r>
            <a:r>
              <a:rPr lang="en-US" sz="2400" dirty="0" smtClean="0">
                <a:solidFill>
                  <a:schemeClr val="tx1"/>
                </a:solidFill>
              </a:rPr>
              <a:t>       	  	    unanswered </a:t>
            </a:r>
            <a:r>
              <a:rPr lang="en-US" sz="2400" dirty="0">
                <a:solidFill>
                  <a:schemeClr val="tx1"/>
                </a:solidFill>
              </a:rPr>
              <a:t>questions and </a:t>
            </a:r>
            <a:r>
              <a:rPr lang="en-US" sz="2400" dirty="0" smtClean="0">
                <a:solidFill>
                  <a:schemeClr val="tx1"/>
                </a:solidFill>
              </a:rPr>
              <a:t>any    	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  immediate </a:t>
            </a:r>
            <a:r>
              <a:rPr lang="en-US" sz="2400" dirty="0">
                <a:solidFill>
                  <a:schemeClr val="tx1"/>
                </a:solidFill>
              </a:rPr>
              <a:t>next steps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5B9BD5"/>
                </a:solidFill>
              </a:rPr>
              <a:t>15 min: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Whole group responds to subgroup’s 	     	   thoughts and ask clarifying questions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0" y="1"/>
            <a:ext cx="9144000" cy="921657"/>
          </a:xfrm>
          <a:prstGeom prst="rect">
            <a:avLst/>
          </a:prstGeom>
        </p:spPr>
        <p:txBody>
          <a:bodyPr/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Facilitated Whole Group Discussion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99608" y="1818809"/>
            <a:ext cx="526549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91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1"/>
            <a:ext cx="9144000" cy="921657"/>
          </a:xfrm>
          <a:prstGeom prst="rect">
            <a:avLst/>
          </a:prstGeom>
        </p:spPr>
        <p:txBody>
          <a:bodyPr/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Subgroup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flipH="1">
            <a:off x="1377873" y="1821060"/>
            <a:ext cx="3336011" cy="2259098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3584" y="2521808"/>
            <a:ext cx="257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Plus (+) </a:t>
            </a:r>
            <a:r>
              <a:rPr lang="en-US" sz="2400" b="1" dirty="0" smtClean="0"/>
              <a:t>/ </a:t>
            </a:r>
            <a:r>
              <a:rPr lang="en-US" sz="2400" b="1" dirty="0"/>
              <a:t>Delta (</a:t>
            </a:r>
            <a:r>
              <a:rPr lang="en-US" sz="2400" dirty="0"/>
              <a:t>∆</a:t>
            </a:r>
            <a:r>
              <a:rPr lang="en-US" sz="2400" b="1" dirty="0" smtClean="0"/>
              <a:t>)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FEEDBACK SHEET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7588" y="1751966"/>
            <a:ext cx="194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Part 3</a:t>
            </a:r>
            <a:endParaRPr lang="en-US" sz="2800" b="1" i="1" dirty="0"/>
          </a:p>
        </p:txBody>
      </p:sp>
      <p:pic>
        <p:nvPicPr>
          <p:cNvPr id="2" name="Picture 1" descr="Screen Shot 2017-01-25 at 7.30.2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b="3456"/>
          <a:stretch/>
        </p:blipFill>
        <p:spPr>
          <a:xfrm>
            <a:off x="5419988" y="1206500"/>
            <a:ext cx="289080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3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5714" y="1110342"/>
            <a:ext cx="7939315" cy="38535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" sz="2800" kern="0" dirty="0" smtClean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Next Meeting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" sz="2800" kern="0" dirty="0" smtClean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Thursday, Feb 23, 2017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n" sz="2800" kern="0" dirty="0">
              <a:solidFill>
                <a:srgbClr val="59564B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" sz="2800" kern="0" dirty="0" smtClean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9:00 </a:t>
            </a:r>
            <a:r>
              <a:rPr lang="en" sz="2800" kern="0" dirty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am </a:t>
            </a:r>
            <a:r>
              <a:rPr lang="en" sz="2800" kern="0" dirty="0" smtClean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– 12:00 </a:t>
            </a:r>
            <a:r>
              <a:rPr lang="en" sz="2800" kern="0" dirty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" sz="2800" kern="0" dirty="0" smtClean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m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" sz="2800" kern="0" dirty="0" smtClean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Madison</a:t>
            </a:r>
            <a:endParaRPr lang="en" sz="2800" kern="0" dirty="0">
              <a:solidFill>
                <a:srgbClr val="59564B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" sz="2800" kern="0" dirty="0">
                <a:solidFill>
                  <a:srgbClr val="59564B"/>
                </a:solidFill>
                <a:latin typeface="Lato"/>
                <a:ea typeface="Lato"/>
                <a:cs typeface="Lato"/>
                <a:sym typeface="Lato"/>
              </a:rPr>
              <a:t>**Please leave your nametag on the tables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491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5714" y="1110342"/>
            <a:ext cx="7939315" cy="385354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Reintroductions and Reflection  </a:t>
            </a:r>
            <a:r>
              <a:rPr lang="en-US" sz="1800" dirty="0" smtClean="0"/>
              <a:t>Tony Evers</a:t>
            </a:r>
          </a:p>
          <a:p>
            <a:r>
              <a:rPr lang="en-US" sz="2800" dirty="0" smtClean="0"/>
              <a:t>ESSA  Updates </a:t>
            </a:r>
            <a:r>
              <a:rPr lang="en-US" sz="1800" dirty="0" smtClean="0"/>
              <a:t>Jennifer Kammerud, Policy Initiatives Advisor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31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 smtClean="0">
                <a:latin typeface="Calibri" panose="020F0502020204030204" pitchFamily="34" charset="0"/>
              </a:rPr>
              <a:t>Leading For Equity: 10 </a:t>
            </a:r>
            <a:r>
              <a:rPr lang="en-US" sz="2700" b="1" dirty="0">
                <a:latin typeface="Calibri" panose="020F0502020204030204" pitchFamily="34" charset="0"/>
              </a:rPr>
              <a:t>Opportunities for State Chiefs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91816"/>
            <a:ext cx="8229600" cy="3139553"/>
          </a:xfrm>
        </p:spPr>
        <p:txBody>
          <a:bodyPr>
            <a:normAutofit fontScale="92500" lnSpcReduction="10000"/>
          </a:bodyPr>
          <a:lstStyle/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Prioritize Equity: Set and Communicate Equity Vision and Targets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Start From Within: Focus on the State Education Agency 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Measure What Matters: Create Accountability for Equity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Go Local: Engage Local Education Agencies and Provide Tailored and Differentiated Support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Follow The Money: Reallocate Resources to Achieve Fiscal Equity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Start Early: Invest in the Youngest Learners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Engage More Deeply: Monitor Equitable Implementation of Standards and Assessments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Value People: Focus on Teachers and Leaders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Improve Conditions For Learning: Focus on School Culture, Climate, and Social-emotional Development</a:t>
            </a:r>
          </a:p>
          <a:p>
            <a:pPr marL="350044" indent="-350044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34817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Empower Student Choice: Influence and Improve Choice and Charter Policies to Advance Equity</a:t>
            </a:r>
          </a:p>
        </p:txBody>
      </p:sp>
    </p:spTree>
    <p:extLst>
      <p:ext uri="{BB962C8B-B14F-4D97-AF65-F5344CB8AC3E}">
        <p14:creationId xmlns:p14="http://schemas.microsoft.com/office/powerpoint/2010/main" val="2267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Revisiting Group Norms</a:t>
            </a:r>
            <a:endParaRPr lang="en-US" dirty="0"/>
          </a:p>
        </p:txBody>
      </p:sp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954391" y="1534652"/>
            <a:ext cx="2130995" cy="1453191"/>
          </a:xfrm>
          <a:custGeom>
            <a:avLst/>
            <a:gdLst>
              <a:gd name="T0" fmla="*/ 1730 w 10292"/>
              <a:gd name="T1" fmla="*/ 6842 h 7791"/>
              <a:gd name="T2" fmla="*/ 1730 w 10292"/>
              <a:gd name="T3" fmla="*/ 6842 h 7791"/>
              <a:gd name="T4" fmla="*/ 886 w 10292"/>
              <a:gd name="T5" fmla="*/ 2791 h 7791"/>
              <a:gd name="T6" fmla="*/ 2490 w 10292"/>
              <a:gd name="T7" fmla="*/ 1635 h 7791"/>
              <a:gd name="T8" fmla="*/ 3157 w 10292"/>
              <a:gd name="T9" fmla="*/ 1479 h 7791"/>
              <a:gd name="T10" fmla="*/ 3230 w 10292"/>
              <a:gd name="T11" fmla="*/ 1458 h 7791"/>
              <a:gd name="T12" fmla="*/ 6459 w 10292"/>
              <a:gd name="T13" fmla="*/ 1145 h 7791"/>
              <a:gd name="T14" fmla="*/ 10291 w 10292"/>
              <a:gd name="T15" fmla="*/ 1145 h 7791"/>
              <a:gd name="T16" fmla="*/ 6344 w 10292"/>
              <a:gd name="T17" fmla="*/ 4093 h 7791"/>
              <a:gd name="T18" fmla="*/ 6355 w 10292"/>
              <a:gd name="T19" fmla="*/ 4342 h 7791"/>
              <a:gd name="T20" fmla="*/ 5834 w 10292"/>
              <a:gd name="T21" fmla="*/ 6238 h 7791"/>
              <a:gd name="T22" fmla="*/ 1730 w 10292"/>
              <a:gd name="T23" fmla="*/ 6842 h 7791"/>
              <a:gd name="connsiteX0" fmla="*/ 1287 w 9605"/>
              <a:gd name="connsiteY0" fmla="*/ 7966 h 8692"/>
              <a:gd name="connsiteX1" fmla="*/ 1287 w 9605"/>
              <a:gd name="connsiteY1" fmla="*/ 7966 h 8692"/>
              <a:gd name="connsiteX2" fmla="*/ 467 w 9605"/>
              <a:gd name="connsiteY2" fmla="*/ 2766 h 8692"/>
              <a:gd name="connsiteX3" fmla="*/ 2025 w 9605"/>
              <a:gd name="connsiteY3" fmla="*/ 1283 h 8692"/>
              <a:gd name="connsiteX4" fmla="*/ 2673 w 9605"/>
              <a:gd name="connsiteY4" fmla="*/ 1082 h 8692"/>
              <a:gd name="connsiteX5" fmla="*/ 2744 w 9605"/>
              <a:gd name="connsiteY5" fmla="*/ 1055 h 8692"/>
              <a:gd name="connsiteX6" fmla="*/ 5882 w 9605"/>
              <a:gd name="connsiteY6" fmla="*/ 654 h 8692"/>
              <a:gd name="connsiteX7" fmla="*/ 9605 w 9605"/>
              <a:gd name="connsiteY7" fmla="*/ 654 h 8692"/>
              <a:gd name="connsiteX8" fmla="*/ 5770 w 9605"/>
              <a:gd name="connsiteY8" fmla="*/ 4437 h 8692"/>
              <a:gd name="connsiteX9" fmla="*/ 5781 w 9605"/>
              <a:gd name="connsiteY9" fmla="*/ 4757 h 8692"/>
              <a:gd name="connsiteX10" fmla="*/ 5274 w 9605"/>
              <a:gd name="connsiteY10" fmla="*/ 7191 h 8692"/>
              <a:gd name="connsiteX11" fmla="*/ 1287 w 9605"/>
              <a:gd name="connsiteY11" fmla="*/ 7966 h 8692"/>
              <a:gd name="connsiteX0" fmla="*/ 1340 w 10000"/>
              <a:gd name="connsiteY0" fmla="*/ 9165 h 10000"/>
              <a:gd name="connsiteX1" fmla="*/ 1340 w 10000"/>
              <a:gd name="connsiteY1" fmla="*/ 9165 h 10000"/>
              <a:gd name="connsiteX2" fmla="*/ 486 w 10000"/>
              <a:gd name="connsiteY2" fmla="*/ 3182 h 10000"/>
              <a:gd name="connsiteX3" fmla="*/ 2108 w 10000"/>
              <a:gd name="connsiteY3" fmla="*/ 1476 h 10000"/>
              <a:gd name="connsiteX4" fmla="*/ 2783 w 10000"/>
              <a:gd name="connsiteY4" fmla="*/ 1245 h 10000"/>
              <a:gd name="connsiteX5" fmla="*/ 2857 w 10000"/>
              <a:gd name="connsiteY5" fmla="*/ 1214 h 10000"/>
              <a:gd name="connsiteX6" fmla="*/ 6124 w 10000"/>
              <a:gd name="connsiteY6" fmla="*/ 752 h 10000"/>
              <a:gd name="connsiteX7" fmla="*/ 10000 w 10000"/>
              <a:gd name="connsiteY7" fmla="*/ 752 h 10000"/>
              <a:gd name="connsiteX8" fmla="*/ 6007 w 10000"/>
              <a:gd name="connsiteY8" fmla="*/ 5105 h 10000"/>
              <a:gd name="connsiteX9" fmla="*/ 6019 w 10000"/>
              <a:gd name="connsiteY9" fmla="*/ 5473 h 10000"/>
              <a:gd name="connsiteX10" fmla="*/ 5491 w 10000"/>
              <a:gd name="connsiteY10" fmla="*/ 8273 h 10000"/>
              <a:gd name="connsiteX11" fmla="*/ 1340 w 10000"/>
              <a:gd name="connsiteY11" fmla="*/ 9165 h 10000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9683"/>
              <a:gd name="connsiteY0" fmla="*/ 8465 h 9300"/>
              <a:gd name="connsiteX1" fmla="*/ 1340 w 9683"/>
              <a:gd name="connsiteY1" fmla="*/ 8465 h 9300"/>
              <a:gd name="connsiteX2" fmla="*/ 486 w 9683"/>
              <a:gd name="connsiteY2" fmla="*/ 2482 h 9300"/>
              <a:gd name="connsiteX3" fmla="*/ 2108 w 9683"/>
              <a:gd name="connsiteY3" fmla="*/ 776 h 9300"/>
              <a:gd name="connsiteX4" fmla="*/ 2783 w 9683"/>
              <a:gd name="connsiteY4" fmla="*/ 545 h 9300"/>
              <a:gd name="connsiteX5" fmla="*/ 2857 w 9683"/>
              <a:gd name="connsiteY5" fmla="*/ 514 h 9300"/>
              <a:gd name="connsiteX6" fmla="*/ 6124 w 9683"/>
              <a:gd name="connsiteY6" fmla="*/ 52 h 9300"/>
              <a:gd name="connsiteX7" fmla="*/ 9683 w 9683"/>
              <a:gd name="connsiteY7" fmla="*/ 515 h 9300"/>
              <a:gd name="connsiteX8" fmla="*/ 6007 w 9683"/>
              <a:gd name="connsiteY8" fmla="*/ 4405 h 9300"/>
              <a:gd name="connsiteX9" fmla="*/ 6019 w 9683"/>
              <a:gd name="connsiteY9" fmla="*/ 4773 h 9300"/>
              <a:gd name="connsiteX10" fmla="*/ 5491 w 9683"/>
              <a:gd name="connsiteY10" fmla="*/ 7573 h 9300"/>
              <a:gd name="connsiteX11" fmla="*/ 1340 w 9683"/>
              <a:gd name="connsiteY11" fmla="*/ 8465 h 9300"/>
              <a:gd name="connsiteX0" fmla="*/ 1384 w 10000"/>
              <a:gd name="connsiteY0" fmla="*/ 9395 h 10293"/>
              <a:gd name="connsiteX1" fmla="*/ 1384 w 10000"/>
              <a:gd name="connsiteY1" fmla="*/ 9395 h 10293"/>
              <a:gd name="connsiteX2" fmla="*/ 502 w 10000"/>
              <a:gd name="connsiteY2" fmla="*/ 2962 h 10293"/>
              <a:gd name="connsiteX3" fmla="*/ 2177 w 10000"/>
              <a:gd name="connsiteY3" fmla="*/ 1127 h 10293"/>
              <a:gd name="connsiteX4" fmla="*/ 2874 w 10000"/>
              <a:gd name="connsiteY4" fmla="*/ 879 h 10293"/>
              <a:gd name="connsiteX5" fmla="*/ 2951 w 10000"/>
              <a:gd name="connsiteY5" fmla="*/ 846 h 10293"/>
              <a:gd name="connsiteX6" fmla="*/ 6685 w 10000"/>
              <a:gd name="connsiteY6" fmla="*/ 0 h 10293"/>
              <a:gd name="connsiteX7" fmla="*/ 10000 w 10000"/>
              <a:gd name="connsiteY7" fmla="*/ 847 h 10293"/>
              <a:gd name="connsiteX8" fmla="*/ 6204 w 10000"/>
              <a:gd name="connsiteY8" fmla="*/ 5030 h 10293"/>
              <a:gd name="connsiteX9" fmla="*/ 6216 w 10000"/>
              <a:gd name="connsiteY9" fmla="*/ 5425 h 10293"/>
              <a:gd name="connsiteX10" fmla="*/ 5671 w 10000"/>
              <a:gd name="connsiteY10" fmla="*/ 8436 h 10293"/>
              <a:gd name="connsiteX11" fmla="*/ 1384 w 10000"/>
              <a:gd name="connsiteY11" fmla="*/ 9395 h 10293"/>
              <a:gd name="connsiteX0" fmla="*/ 1384 w 10000"/>
              <a:gd name="connsiteY0" fmla="*/ 9422 h 10320"/>
              <a:gd name="connsiteX1" fmla="*/ 1384 w 10000"/>
              <a:gd name="connsiteY1" fmla="*/ 9422 h 10320"/>
              <a:gd name="connsiteX2" fmla="*/ 502 w 10000"/>
              <a:gd name="connsiteY2" fmla="*/ 2989 h 10320"/>
              <a:gd name="connsiteX3" fmla="*/ 2177 w 10000"/>
              <a:gd name="connsiteY3" fmla="*/ 1154 h 10320"/>
              <a:gd name="connsiteX4" fmla="*/ 2874 w 10000"/>
              <a:gd name="connsiteY4" fmla="*/ 906 h 10320"/>
              <a:gd name="connsiteX5" fmla="*/ 2951 w 10000"/>
              <a:gd name="connsiteY5" fmla="*/ 873 h 10320"/>
              <a:gd name="connsiteX6" fmla="*/ 6685 w 10000"/>
              <a:gd name="connsiteY6" fmla="*/ 27 h 10320"/>
              <a:gd name="connsiteX7" fmla="*/ 10000 w 10000"/>
              <a:gd name="connsiteY7" fmla="*/ 874 h 10320"/>
              <a:gd name="connsiteX8" fmla="*/ 6204 w 10000"/>
              <a:gd name="connsiteY8" fmla="*/ 5057 h 10320"/>
              <a:gd name="connsiteX9" fmla="*/ 6216 w 10000"/>
              <a:gd name="connsiteY9" fmla="*/ 5452 h 10320"/>
              <a:gd name="connsiteX10" fmla="*/ 5671 w 10000"/>
              <a:gd name="connsiteY10" fmla="*/ 8463 h 10320"/>
              <a:gd name="connsiteX11" fmla="*/ 1384 w 10000"/>
              <a:gd name="connsiteY11" fmla="*/ 9422 h 10320"/>
              <a:gd name="connsiteX0" fmla="*/ 1384 w 10000"/>
              <a:gd name="connsiteY0" fmla="*/ 9696 h 10594"/>
              <a:gd name="connsiteX1" fmla="*/ 1384 w 10000"/>
              <a:gd name="connsiteY1" fmla="*/ 9696 h 10594"/>
              <a:gd name="connsiteX2" fmla="*/ 502 w 10000"/>
              <a:gd name="connsiteY2" fmla="*/ 3263 h 10594"/>
              <a:gd name="connsiteX3" fmla="*/ 2177 w 10000"/>
              <a:gd name="connsiteY3" fmla="*/ 1428 h 10594"/>
              <a:gd name="connsiteX4" fmla="*/ 2874 w 10000"/>
              <a:gd name="connsiteY4" fmla="*/ 1180 h 10594"/>
              <a:gd name="connsiteX5" fmla="*/ 2951 w 10000"/>
              <a:gd name="connsiteY5" fmla="*/ 1147 h 10594"/>
              <a:gd name="connsiteX6" fmla="*/ 6685 w 10000"/>
              <a:gd name="connsiteY6" fmla="*/ 301 h 10594"/>
              <a:gd name="connsiteX7" fmla="*/ 10000 w 10000"/>
              <a:gd name="connsiteY7" fmla="*/ 1148 h 10594"/>
              <a:gd name="connsiteX8" fmla="*/ 6204 w 10000"/>
              <a:gd name="connsiteY8" fmla="*/ 5331 h 10594"/>
              <a:gd name="connsiteX9" fmla="*/ 6216 w 10000"/>
              <a:gd name="connsiteY9" fmla="*/ 5726 h 10594"/>
              <a:gd name="connsiteX10" fmla="*/ 5671 w 10000"/>
              <a:gd name="connsiteY10" fmla="*/ 8737 h 10594"/>
              <a:gd name="connsiteX11" fmla="*/ 1384 w 10000"/>
              <a:gd name="connsiteY11" fmla="*/ 9696 h 10594"/>
              <a:gd name="connsiteX0" fmla="*/ 1384 w 10000"/>
              <a:gd name="connsiteY0" fmla="*/ 9467 h 10365"/>
              <a:gd name="connsiteX1" fmla="*/ 1384 w 10000"/>
              <a:gd name="connsiteY1" fmla="*/ 9467 h 10365"/>
              <a:gd name="connsiteX2" fmla="*/ 502 w 10000"/>
              <a:gd name="connsiteY2" fmla="*/ 3034 h 10365"/>
              <a:gd name="connsiteX3" fmla="*/ 2177 w 10000"/>
              <a:gd name="connsiteY3" fmla="*/ 1199 h 10365"/>
              <a:gd name="connsiteX4" fmla="*/ 2874 w 10000"/>
              <a:gd name="connsiteY4" fmla="*/ 951 h 10365"/>
              <a:gd name="connsiteX5" fmla="*/ 2951 w 10000"/>
              <a:gd name="connsiteY5" fmla="*/ 918 h 10365"/>
              <a:gd name="connsiteX6" fmla="*/ 6456 w 10000"/>
              <a:gd name="connsiteY6" fmla="*/ 371 h 10365"/>
              <a:gd name="connsiteX7" fmla="*/ 10000 w 10000"/>
              <a:gd name="connsiteY7" fmla="*/ 919 h 10365"/>
              <a:gd name="connsiteX8" fmla="*/ 6204 w 10000"/>
              <a:gd name="connsiteY8" fmla="*/ 5102 h 10365"/>
              <a:gd name="connsiteX9" fmla="*/ 6216 w 10000"/>
              <a:gd name="connsiteY9" fmla="*/ 5497 h 10365"/>
              <a:gd name="connsiteX10" fmla="*/ 5671 w 10000"/>
              <a:gd name="connsiteY10" fmla="*/ 8508 h 10365"/>
              <a:gd name="connsiteX11" fmla="*/ 1384 w 10000"/>
              <a:gd name="connsiteY11" fmla="*/ 9467 h 1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65">
                <a:moveTo>
                  <a:pt x="1384" y="9467"/>
                </a:moveTo>
                <a:lnTo>
                  <a:pt x="1384" y="9467"/>
                </a:lnTo>
                <a:cubicBezTo>
                  <a:pt x="-32" y="7962"/>
                  <a:pt x="-423" y="5135"/>
                  <a:pt x="502" y="3034"/>
                </a:cubicBezTo>
                <a:cubicBezTo>
                  <a:pt x="905" y="2142"/>
                  <a:pt x="1492" y="1480"/>
                  <a:pt x="2177" y="1199"/>
                </a:cubicBezTo>
                <a:cubicBezTo>
                  <a:pt x="2646" y="984"/>
                  <a:pt x="2642" y="1034"/>
                  <a:pt x="2874" y="951"/>
                </a:cubicBezTo>
                <a:cubicBezTo>
                  <a:pt x="2896" y="951"/>
                  <a:pt x="2917" y="934"/>
                  <a:pt x="2951" y="918"/>
                </a:cubicBezTo>
                <a:cubicBezTo>
                  <a:pt x="3571" y="1348"/>
                  <a:pt x="4564" y="1810"/>
                  <a:pt x="6456" y="371"/>
                </a:cubicBezTo>
                <a:cubicBezTo>
                  <a:pt x="7448" y="-383"/>
                  <a:pt x="8993" y="122"/>
                  <a:pt x="10000" y="919"/>
                </a:cubicBezTo>
                <a:cubicBezTo>
                  <a:pt x="7425" y="26"/>
                  <a:pt x="6149" y="3945"/>
                  <a:pt x="6204" y="5102"/>
                </a:cubicBezTo>
                <a:cubicBezTo>
                  <a:pt x="6208" y="5234"/>
                  <a:pt x="6212" y="5365"/>
                  <a:pt x="6216" y="5497"/>
                </a:cubicBezTo>
                <a:cubicBezTo>
                  <a:pt x="6280" y="6556"/>
                  <a:pt x="6085" y="7631"/>
                  <a:pt x="5671" y="8508"/>
                </a:cubicBezTo>
                <a:cubicBezTo>
                  <a:pt x="4680" y="10542"/>
                  <a:pt x="2799" y="10973"/>
                  <a:pt x="1384" y="946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127000" dir="2700000" algn="ctr" rotWithShape="0">
              <a:srgbClr val="808080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816" y="3121584"/>
            <a:ext cx="1268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Actively and respectfully listen and speak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332349" y="1541082"/>
            <a:ext cx="2130995" cy="1453191"/>
          </a:xfrm>
          <a:custGeom>
            <a:avLst/>
            <a:gdLst>
              <a:gd name="T0" fmla="*/ 1730 w 10292"/>
              <a:gd name="T1" fmla="*/ 6842 h 7791"/>
              <a:gd name="T2" fmla="*/ 1730 w 10292"/>
              <a:gd name="T3" fmla="*/ 6842 h 7791"/>
              <a:gd name="T4" fmla="*/ 886 w 10292"/>
              <a:gd name="T5" fmla="*/ 2791 h 7791"/>
              <a:gd name="T6" fmla="*/ 2490 w 10292"/>
              <a:gd name="T7" fmla="*/ 1635 h 7791"/>
              <a:gd name="T8" fmla="*/ 3157 w 10292"/>
              <a:gd name="T9" fmla="*/ 1479 h 7791"/>
              <a:gd name="T10" fmla="*/ 3230 w 10292"/>
              <a:gd name="T11" fmla="*/ 1458 h 7791"/>
              <a:gd name="T12" fmla="*/ 6459 w 10292"/>
              <a:gd name="T13" fmla="*/ 1145 h 7791"/>
              <a:gd name="T14" fmla="*/ 10291 w 10292"/>
              <a:gd name="T15" fmla="*/ 1145 h 7791"/>
              <a:gd name="T16" fmla="*/ 6344 w 10292"/>
              <a:gd name="T17" fmla="*/ 4093 h 7791"/>
              <a:gd name="T18" fmla="*/ 6355 w 10292"/>
              <a:gd name="T19" fmla="*/ 4342 h 7791"/>
              <a:gd name="T20" fmla="*/ 5834 w 10292"/>
              <a:gd name="T21" fmla="*/ 6238 h 7791"/>
              <a:gd name="T22" fmla="*/ 1730 w 10292"/>
              <a:gd name="T23" fmla="*/ 6842 h 7791"/>
              <a:gd name="connsiteX0" fmla="*/ 1287 w 9605"/>
              <a:gd name="connsiteY0" fmla="*/ 7966 h 8692"/>
              <a:gd name="connsiteX1" fmla="*/ 1287 w 9605"/>
              <a:gd name="connsiteY1" fmla="*/ 7966 h 8692"/>
              <a:gd name="connsiteX2" fmla="*/ 467 w 9605"/>
              <a:gd name="connsiteY2" fmla="*/ 2766 h 8692"/>
              <a:gd name="connsiteX3" fmla="*/ 2025 w 9605"/>
              <a:gd name="connsiteY3" fmla="*/ 1283 h 8692"/>
              <a:gd name="connsiteX4" fmla="*/ 2673 w 9605"/>
              <a:gd name="connsiteY4" fmla="*/ 1082 h 8692"/>
              <a:gd name="connsiteX5" fmla="*/ 2744 w 9605"/>
              <a:gd name="connsiteY5" fmla="*/ 1055 h 8692"/>
              <a:gd name="connsiteX6" fmla="*/ 5882 w 9605"/>
              <a:gd name="connsiteY6" fmla="*/ 654 h 8692"/>
              <a:gd name="connsiteX7" fmla="*/ 9605 w 9605"/>
              <a:gd name="connsiteY7" fmla="*/ 654 h 8692"/>
              <a:gd name="connsiteX8" fmla="*/ 5770 w 9605"/>
              <a:gd name="connsiteY8" fmla="*/ 4437 h 8692"/>
              <a:gd name="connsiteX9" fmla="*/ 5781 w 9605"/>
              <a:gd name="connsiteY9" fmla="*/ 4757 h 8692"/>
              <a:gd name="connsiteX10" fmla="*/ 5274 w 9605"/>
              <a:gd name="connsiteY10" fmla="*/ 7191 h 8692"/>
              <a:gd name="connsiteX11" fmla="*/ 1287 w 9605"/>
              <a:gd name="connsiteY11" fmla="*/ 7966 h 8692"/>
              <a:gd name="connsiteX0" fmla="*/ 1340 w 10000"/>
              <a:gd name="connsiteY0" fmla="*/ 9165 h 10000"/>
              <a:gd name="connsiteX1" fmla="*/ 1340 w 10000"/>
              <a:gd name="connsiteY1" fmla="*/ 9165 h 10000"/>
              <a:gd name="connsiteX2" fmla="*/ 486 w 10000"/>
              <a:gd name="connsiteY2" fmla="*/ 3182 h 10000"/>
              <a:gd name="connsiteX3" fmla="*/ 2108 w 10000"/>
              <a:gd name="connsiteY3" fmla="*/ 1476 h 10000"/>
              <a:gd name="connsiteX4" fmla="*/ 2783 w 10000"/>
              <a:gd name="connsiteY4" fmla="*/ 1245 h 10000"/>
              <a:gd name="connsiteX5" fmla="*/ 2857 w 10000"/>
              <a:gd name="connsiteY5" fmla="*/ 1214 h 10000"/>
              <a:gd name="connsiteX6" fmla="*/ 6124 w 10000"/>
              <a:gd name="connsiteY6" fmla="*/ 752 h 10000"/>
              <a:gd name="connsiteX7" fmla="*/ 10000 w 10000"/>
              <a:gd name="connsiteY7" fmla="*/ 752 h 10000"/>
              <a:gd name="connsiteX8" fmla="*/ 6007 w 10000"/>
              <a:gd name="connsiteY8" fmla="*/ 5105 h 10000"/>
              <a:gd name="connsiteX9" fmla="*/ 6019 w 10000"/>
              <a:gd name="connsiteY9" fmla="*/ 5473 h 10000"/>
              <a:gd name="connsiteX10" fmla="*/ 5491 w 10000"/>
              <a:gd name="connsiteY10" fmla="*/ 8273 h 10000"/>
              <a:gd name="connsiteX11" fmla="*/ 1340 w 10000"/>
              <a:gd name="connsiteY11" fmla="*/ 9165 h 10000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9683"/>
              <a:gd name="connsiteY0" fmla="*/ 8465 h 9300"/>
              <a:gd name="connsiteX1" fmla="*/ 1340 w 9683"/>
              <a:gd name="connsiteY1" fmla="*/ 8465 h 9300"/>
              <a:gd name="connsiteX2" fmla="*/ 486 w 9683"/>
              <a:gd name="connsiteY2" fmla="*/ 2482 h 9300"/>
              <a:gd name="connsiteX3" fmla="*/ 2108 w 9683"/>
              <a:gd name="connsiteY3" fmla="*/ 776 h 9300"/>
              <a:gd name="connsiteX4" fmla="*/ 2783 w 9683"/>
              <a:gd name="connsiteY4" fmla="*/ 545 h 9300"/>
              <a:gd name="connsiteX5" fmla="*/ 2857 w 9683"/>
              <a:gd name="connsiteY5" fmla="*/ 514 h 9300"/>
              <a:gd name="connsiteX6" fmla="*/ 6124 w 9683"/>
              <a:gd name="connsiteY6" fmla="*/ 52 h 9300"/>
              <a:gd name="connsiteX7" fmla="*/ 9683 w 9683"/>
              <a:gd name="connsiteY7" fmla="*/ 515 h 9300"/>
              <a:gd name="connsiteX8" fmla="*/ 6007 w 9683"/>
              <a:gd name="connsiteY8" fmla="*/ 4405 h 9300"/>
              <a:gd name="connsiteX9" fmla="*/ 6019 w 9683"/>
              <a:gd name="connsiteY9" fmla="*/ 4773 h 9300"/>
              <a:gd name="connsiteX10" fmla="*/ 5491 w 9683"/>
              <a:gd name="connsiteY10" fmla="*/ 7573 h 9300"/>
              <a:gd name="connsiteX11" fmla="*/ 1340 w 9683"/>
              <a:gd name="connsiteY11" fmla="*/ 8465 h 9300"/>
              <a:gd name="connsiteX0" fmla="*/ 1384 w 10000"/>
              <a:gd name="connsiteY0" fmla="*/ 9395 h 10293"/>
              <a:gd name="connsiteX1" fmla="*/ 1384 w 10000"/>
              <a:gd name="connsiteY1" fmla="*/ 9395 h 10293"/>
              <a:gd name="connsiteX2" fmla="*/ 502 w 10000"/>
              <a:gd name="connsiteY2" fmla="*/ 2962 h 10293"/>
              <a:gd name="connsiteX3" fmla="*/ 2177 w 10000"/>
              <a:gd name="connsiteY3" fmla="*/ 1127 h 10293"/>
              <a:gd name="connsiteX4" fmla="*/ 2874 w 10000"/>
              <a:gd name="connsiteY4" fmla="*/ 879 h 10293"/>
              <a:gd name="connsiteX5" fmla="*/ 2951 w 10000"/>
              <a:gd name="connsiteY5" fmla="*/ 846 h 10293"/>
              <a:gd name="connsiteX6" fmla="*/ 6685 w 10000"/>
              <a:gd name="connsiteY6" fmla="*/ 0 h 10293"/>
              <a:gd name="connsiteX7" fmla="*/ 10000 w 10000"/>
              <a:gd name="connsiteY7" fmla="*/ 847 h 10293"/>
              <a:gd name="connsiteX8" fmla="*/ 6204 w 10000"/>
              <a:gd name="connsiteY8" fmla="*/ 5030 h 10293"/>
              <a:gd name="connsiteX9" fmla="*/ 6216 w 10000"/>
              <a:gd name="connsiteY9" fmla="*/ 5425 h 10293"/>
              <a:gd name="connsiteX10" fmla="*/ 5671 w 10000"/>
              <a:gd name="connsiteY10" fmla="*/ 8436 h 10293"/>
              <a:gd name="connsiteX11" fmla="*/ 1384 w 10000"/>
              <a:gd name="connsiteY11" fmla="*/ 9395 h 10293"/>
              <a:gd name="connsiteX0" fmla="*/ 1384 w 10000"/>
              <a:gd name="connsiteY0" fmla="*/ 9422 h 10320"/>
              <a:gd name="connsiteX1" fmla="*/ 1384 w 10000"/>
              <a:gd name="connsiteY1" fmla="*/ 9422 h 10320"/>
              <a:gd name="connsiteX2" fmla="*/ 502 w 10000"/>
              <a:gd name="connsiteY2" fmla="*/ 2989 h 10320"/>
              <a:gd name="connsiteX3" fmla="*/ 2177 w 10000"/>
              <a:gd name="connsiteY3" fmla="*/ 1154 h 10320"/>
              <a:gd name="connsiteX4" fmla="*/ 2874 w 10000"/>
              <a:gd name="connsiteY4" fmla="*/ 906 h 10320"/>
              <a:gd name="connsiteX5" fmla="*/ 2951 w 10000"/>
              <a:gd name="connsiteY5" fmla="*/ 873 h 10320"/>
              <a:gd name="connsiteX6" fmla="*/ 6685 w 10000"/>
              <a:gd name="connsiteY6" fmla="*/ 27 h 10320"/>
              <a:gd name="connsiteX7" fmla="*/ 10000 w 10000"/>
              <a:gd name="connsiteY7" fmla="*/ 874 h 10320"/>
              <a:gd name="connsiteX8" fmla="*/ 6204 w 10000"/>
              <a:gd name="connsiteY8" fmla="*/ 5057 h 10320"/>
              <a:gd name="connsiteX9" fmla="*/ 6216 w 10000"/>
              <a:gd name="connsiteY9" fmla="*/ 5452 h 10320"/>
              <a:gd name="connsiteX10" fmla="*/ 5671 w 10000"/>
              <a:gd name="connsiteY10" fmla="*/ 8463 h 10320"/>
              <a:gd name="connsiteX11" fmla="*/ 1384 w 10000"/>
              <a:gd name="connsiteY11" fmla="*/ 9422 h 10320"/>
              <a:gd name="connsiteX0" fmla="*/ 1384 w 10000"/>
              <a:gd name="connsiteY0" fmla="*/ 9696 h 10594"/>
              <a:gd name="connsiteX1" fmla="*/ 1384 w 10000"/>
              <a:gd name="connsiteY1" fmla="*/ 9696 h 10594"/>
              <a:gd name="connsiteX2" fmla="*/ 502 w 10000"/>
              <a:gd name="connsiteY2" fmla="*/ 3263 h 10594"/>
              <a:gd name="connsiteX3" fmla="*/ 2177 w 10000"/>
              <a:gd name="connsiteY3" fmla="*/ 1428 h 10594"/>
              <a:gd name="connsiteX4" fmla="*/ 2874 w 10000"/>
              <a:gd name="connsiteY4" fmla="*/ 1180 h 10594"/>
              <a:gd name="connsiteX5" fmla="*/ 2951 w 10000"/>
              <a:gd name="connsiteY5" fmla="*/ 1147 h 10594"/>
              <a:gd name="connsiteX6" fmla="*/ 6685 w 10000"/>
              <a:gd name="connsiteY6" fmla="*/ 301 h 10594"/>
              <a:gd name="connsiteX7" fmla="*/ 10000 w 10000"/>
              <a:gd name="connsiteY7" fmla="*/ 1148 h 10594"/>
              <a:gd name="connsiteX8" fmla="*/ 6204 w 10000"/>
              <a:gd name="connsiteY8" fmla="*/ 5331 h 10594"/>
              <a:gd name="connsiteX9" fmla="*/ 6216 w 10000"/>
              <a:gd name="connsiteY9" fmla="*/ 5726 h 10594"/>
              <a:gd name="connsiteX10" fmla="*/ 5671 w 10000"/>
              <a:gd name="connsiteY10" fmla="*/ 8737 h 10594"/>
              <a:gd name="connsiteX11" fmla="*/ 1384 w 10000"/>
              <a:gd name="connsiteY11" fmla="*/ 9696 h 10594"/>
              <a:gd name="connsiteX0" fmla="*/ 1384 w 10000"/>
              <a:gd name="connsiteY0" fmla="*/ 9467 h 10365"/>
              <a:gd name="connsiteX1" fmla="*/ 1384 w 10000"/>
              <a:gd name="connsiteY1" fmla="*/ 9467 h 10365"/>
              <a:gd name="connsiteX2" fmla="*/ 502 w 10000"/>
              <a:gd name="connsiteY2" fmla="*/ 3034 h 10365"/>
              <a:gd name="connsiteX3" fmla="*/ 2177 w 10000"/>
              <a:gd name="connsiteY3" fmla="*/ 1199 h 10365"/>
              <a:gd name="connsiteX4" fmla="*/ 2874 w 10000"/>
              <a:gd name="connsiteY4" fmla="*/ 951 h 10365"/>
              <a:gd name="connsiteX5" fmla="*/ 2951 w 10000"/>
              <a:gd name="connsiteY5" fmla="*/ 918 h 10365"/>
              <a:gd name="connsiteX6" fmla="*/ 6456 w 10000"/>
              <a:gd name="connsiteY6" fmla="*/ 371 h 10365"/>
              <a:gd name="connsiteX7" fmla="*/ 10000 w 10000"/>
              <a:gd name="connsiteY7" fmla="*/ 919 h 10365"/>
              <a:gd name="connsiteX8" fmla="*/ 6204 w 10000"/>
              <a:gd name="connsiteY8" fmla="*/ 5102 h 10365"/>
              <a:gd name="connsiteX9" fmla="*/ 6216 w 10000"/>
              <a:gd name="connsiteY9" fmla="*/ 5497 h 10365"/>
              <a:gd name="connsiteX10" fmla="*/ 5671 w 10000"/>
              <a:gd name="connsiteY10" fmla="*/ 8508 h 10365"/>
              <a:gd name="connsiteX11" fmla="*/ 1384 w 10000"/>
              <a:gd name="connsiteY11" fmla="*/ 9467 h 1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65">
                <a:moveTo>
                  <a:pt x="1384" y="9467"/>
                </a:moveTo>
                <a:lnTo>
                  <a:pt x="1384" y="9467"/>
                </a:lnTo>
                <a:cubicBezTo>
                  <a:pt x="-32" y="7962"/>
                  <a:pt x="-423" y="5135"/>
                  <a:pt x="502" y="3034"/>
                </a:cubicBezTo>
                <a:cubicBezTo>
                  <a:pt x="905" y="2142"/>
                  <a:pt x="1492" y="1480"/>
                  <a:pt x="2177" y="1199"/>
                </a:cubicBezTo>
                <a:cubicBezTo>
                  <a:pt x="2646" y="984"/>
                  <a:pt x="2642" y="1034"/>
                  <a:pt x="2874" y="951"/>
                </a:cubicBezTo>
                <a:cubicBezTo>
                  <a:pt x="2896" y="951"/>
                  <a:pt x="2917" y="934"/>
                  <a:pt x="2951" y="918"/>
                </a:cubicBezTo>
                <a:cubicBezTo>
                  <a:pt x="3571" y="1348"/>
                  <a:pt x="4564" y="1810"/>
                  <a:pt x="6456" y="371"/>
                </a:cubicBezTo>
                <a:cubicBezTo>
                  <a:pt x="7448" y="-383"/>
                  <a:pt x="8993" y="122"/>
                  <a:pt x="10000" y="919"/>
                </a:cubicBezTo>
                <a:cubicBezTo>
                  <a:pt x="7425" y="26"/>
                  <a:pt x="6149" y="3945"/>
                  <a:pt x="6204" y="5102"/>
                </a:cubicBezTo>
                <a:cubicBezTo>
                  <a:pt x="6208" y="5234"/>
                  <a:pt x="6212" y="5365"/>
                  <a:pt x="6216" y="5497"/>
                </a:cubicBezTo>
                <a:cubicBezTo>
                  <a:pt x="6280" y="6556"/>
                  <a:pt x="6085" y="7631"/>
                  <a:pt x="5671" y="8508"/>
                </a:cubicBezTo>
                <a:cubicBezTo>
                  <a:pt x="4680" y="10542"/>
                  <a:pt x="2799" y="10973"/>
                  <a:pt x="1384" y="946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0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defTabSz="4572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7496" y="3121583"/>
            <a:ext cx="1268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Suspend judgment and assume good will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4"/>
          <p:cNvSpPr>
            <a:spLocks noChangeArrowheads="1"/>
          </p:cNvSpPr>
          <p:nvPr/>
        </p:nvSpPr>
        <p:spPr bwMode="auto">
          <a:xfrm>
            <a:off x="3710309" y="1547514"/>
            <a:ext cx="2130995" cy="1453191"/>
          </a:xfrm>
          <a:custGeom>
            <a:avLst/>
            <a:gdLst>
              <a:gd name="T0" fmla="*/ 1730 w 10292"/>
              <a:gd name="T1" fmla="*/ 6842 h 7791"/>
              <a:gd name="T2" fmla="*/ 1730 w 10292"/>
              <a:gd name="T3" fmla="*/ 6842 h 7791"/>
              <a:gd name="T4" fmla="*/ 886 w 10292"/>
              <a:gd name="T5" fmla="*/ 2791 h 7791"/>
              <a:gd name="T6" fmla="*/ 2490 w 10292"/>
              <a:gd name="T7" fmla="*/ 1635 h 7791"/>
              <a:gd name="T8" fmla="*/ 3157 w 10292"/>
              <a:gd name="T9" fmla="*/ 1479 h 7791"/>
              <a:gd name="T10" fmla="*/ 3230 w 10292"/>
              <a:gd name="T11" fmla="*/ 1458 h 7791"/>
              <a:gd name="T12" fmla="*/ 6459 w 10292"/>
              <a:gd name="T13" fmla="*/ 1145 h 7791"/>
              <a:gd name="T14" fmla="*/ 10291 w 10292"/>
              <a:gd name="T15" fmla="*/ 1145 h 7791"/>
              <a:gd name="T16" fmla="*/ 6344 w 10292"/>
              <a:gd name="T17" fmla="*/ 4093 h 7791"/>
              <a:gd name="T18" fmla="*/ 6355 w 10292"/>
              <a:gd name="T19" fmla="*/ 4342 h 7791"/>
              <a:gd name="T20" fmla="*/ 5834 w 10292"/>
              <a:gd name="T21" fmla="*/ 6238 h 7791"/>
              <a:gd name="T22" fmla="*/ 1730 w 10292"/>
              <a:gd name="T23" fmla="*/ 6842 h 7791"/>
              <a:gd name="connsiteX0" fmla="*/ 1287 w 9605"/>
              <a:gd name="connsiteY0" fmla="*/ 7966 h 8692"/>
              <a:gd name="connsiteX1" fmla="*/ 1287 w 9605"/>
              <a:gd name="connsiteY1" fmla="*/ 7966 h 8692"/>
              <a:gd name="connsiteX2" fmla="*/ 467 w 9605"/>
              <a:gd name="connsiteY2" fmla="*/ 2766 h 8692"/>
              <a:gd name="connsiteX3" fmla="*/ 2025 w 9605"/>
              <a:gd name="connsiteY3" fmla="*/ 1283 h 8692"/>
              <a:gd name="connsiteX4" fmla="*/ 2673 w 9605"/>
              <a:gd name="connsiteY4" fmla="*/ 1082 h 8692"/>
              <a:gd name="connsiteX5" fmla="*/ 2744 w 9605"/>
              <a:gd name="connsiteY5" fmla="*/ 1055 h 8692"/>
              <a:gd name="connsiteX6" fmla="*/ 5882 w 9605"/>
              <a:gd name="connsiteY6" fmla="*/ 654 h 8692"/>
              <a:gd name="connsiteX7" fmla="*/ 9605 w 9605"/>
              <a:gd name="connsiteY7" fmla="*/ 654 h 8692"/>
              <a:gd name="connsiteX8" fmla="*/ 5770 w 9605"/>
              <a:gd name="connsiteY8" fmla="*/ 4437 h 8692"/>
              <a:gd name="connsiteX9" fmla="*/ 5781 w 9605"/>
              <a:gd name="connsiteY9" fmla="*/ 4757 h 8692"/>
              <a:gd name="connsiteX10" fmla="*/ 5274 w 9605"/>
              <a:gd name="connsiteY10" fmla="*/ 7191 h 8692"/>
              <a:gd name="connsiteX11" fmla="*/ 1287 w 9605"/>
              <a:gd name="connsiteY11" fmla="*/ 7966 h 8692"/>
              <a:gd name="connsiteX0" fmla="*/ 1340 w 10000"/>
              <a:gd name="connsiteY0" fmla="*/ 9165 h 10000"/>
              <a:gd name="connsiteX1" fmla="*/ 1340 w 10000"/>
              <a:gd name="connsiteY1" fmla="*/ 9165 h 10000"/>
              <a:gd name="connsiteX2" fmla="*/ 486 w 10000"/>
              <a:gd name="connsiteY2" fmla="*/ 3182 h 10000"/>
              <a:gd name="connsiteX3" fmla="*/ 2108 w 10000"/>
              <a:gd name="connsiteY3" fmla="*/ 1476 h 10000"/>
              <a:gd name="connsiteX4" fmla="*/ 2783 w 10000"/>
              <a:gd name="connsiteY4" fmla="*/ 1245 h 10000"/>
              <a:gd name="connsiteX5" fmla="*/ 2857 w 10000"/>
              <a:gd name="connsiteY5" fmla="*/ 1214 h 10000"/>
              <a:gd name="connsiteX6" fmla="*/ 6124 w 10000"/>
              <a:gd name="connsiteY6" fmla="*/ 752 h 10000"/>
              <a:gd name="connsiteX7" fmla="*/ 10000 w 10000"/>
              <a:gd name="connsiteY7" fmla="*/ 752 h 10000"/>
              <a:gd name="connsiteX8" fmla="*/ 6007 w 10000"/>
              <a:gd name="connsiteY8" fmla="*/ 5105 h 10000"/>
              <a:gd name="connsiteX9" fmla="*/ 6019 w 10000"/>
              <a:gd name="connsiteY9" fmla="*/ 5473 h 10000"/>
              <a:gd name="connsiteX10" fmla="*/ 5491 w 10000"/>
              <a:gd name="connsiteY10" fmla="*/ 8273 h 10000"/>
              <a:gd name="connsiteX11" fmla="*/ 1340 w 10000"/>
              <a:gd name="connsiteY11" fmla="*/ 9165 h 10000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9683"/>
              <a:gd name="connsiteY0" fmla="*/ 8465 h 9300"/>
              <a:gd name="connsiteX1" fmla="*/ 1340 w 9683"/>
              <a:gd name="connsiteY1" fmla="*/ 8465 h 9300"/>
              <a:gd name="connsiteX2" fmla="*/ 486 w 9683"/>
              <a:gd name="connsiteY2" fmla="*/ 2482 h 9300"/>
              <a:gd name="connsiteX3" fmla="*/ 2108 w 9683"/>
              <a:gd name="connsiteY3" fmla="*/ 776 h 9300"/>
              <a:gd name="connsiteX4" fmla="*/ 2783 w 9683"/>
              <a:gd name="connsiteY4" fmla="*/ 545 h 9300"/>
              <a:gd name="connsiteX5" fmla="*/ 2857 w 9683"/>
              <a:gd name="connsiteY5" fmla="*/ 514 h 9300"/>
              <a:gd name="connsiteX6" fmla="*/ 6124 w 9683"/>
              <a:gd name="connsiteY6" fmla="*/ 52 h 9300"/>
              <a:gd name="connsiteX7" fmla="*/ 9683 w 9683"/>
              <a:gd name="connsiteY7" fmla="*/ 515 h 9300"/>
              <a:gd name="connsiteX8" fmla="*/ 6007 w 9683"/>
              <a:gd name="connsiteY8" fmla="*/ 4405 h 9300"/>
              <a:gd name="connsiteX9" fmla="*/ 6019 w 9683"/>
              <a:gd name="connsiteY9" fmla="*/ 4773 h 9300"/>
              <a:gd name="connsiteX10" fmla="*/ 5491 w 9683"/>
              <a:gd name="connsiteY10" fmla="*/ 7573 h 9300"/>
              <a:gd name="connsiteX11" fmla="*/ 1340 w 9683"/>
              <a:gd name="connsiteY11" fmla="*/ 8465 h 9300"/>
              <a:gd name="connsiteX0" fmla="*/ 1384 w 10000"/>
              <a:gd name="connsiteY0" fmla="*/ 9395 h 10293"/>
              <a:gd name="connsiteX1" fmla="*/ 1384 w 10000"/>
              <a:gd name="connsiteY1" fmla="*/ 9395 h 10293"/>
              <a:gd name="connsiteX2" fmla="*/ 502 w 10000"/>
              <a:gd name="connsiteY2" fmla="*/ 2962 h 10293"/>
              <a:gd name="connsiteX3" fmla="*/ 2177 w 10000"/>
              <a:gd name="connsiteY3" fmla="*/ 1127 h 10293"/>
              <a:gd name="connsiteX4" fmla="*/ 2874 w 10000"/>
              <a:gd name="connsiteY4" fmla="*/ 879 h 10293"/>
              <a:gd name="connsiteX5" fmla="*/ 2951 w 10000"/>
              <a:gd name="connsiteY5" fmla="*/ 846 h 10293"/>
              <a:gd name="connsiteX6" fmla="*/ 6685 w 10000"/>
              <a:gd name="connsiteY6" fmla="*/ 0 h 10293"/>
              <a:gd name="connsiteX7" fmla="*/ 10000 w 10000"/>
              <a:gd name="connsiteY7" fmla="*/ 847 h 10293"/>
              <a:gd name="connsiteX8" fmla="*/ 6204 w 10000"/>
              <a:gd name="connsiteY8" fmla="*/ 5030 h 10293"/>
              <a:gd name="connsiteX9" fmla="*/ 6216 w 10000"/>
              <a:gd name="connsiteY9" fmla="*/ 5425 h 10293"/>
              <a:gd name="connsiteX10" fmla="*/ 5671 w 10000"/>
              <a:gd name="connsiteY10" fmla="*/ 8436 h 10293"/>
              <a:gd name="connsiteX11" fmla="*/ 1384 w 10000"/>
              <a:gd name="connsiteY11" fmla="*/ 9395 h 10293"/>
              <a:gd name="connsiteX0" fmla="*/ 1384 w 10000"/>
              <a:gd name="connsiteY0" fmla="*/ 9422 h 10320"/>
              <a:gd name="connsiteX1" fmla="*/ 1384 w 10000"/>
              <a:gd name="connsiteY1" fmla="*/ 9422 h 10320"/>
              <a:gd name="connsiteX2" fmla="*/ 502 w 10000"/>
              <a:gd name="connsiteY2" fmla="*/ 2989 h 10320"/>
              <a:gd name="connsiteX3" fmla="*/ 2177 w 10000"/>
              <a:gd name="connsiteY3" fmla="*/ 1154 h 10320"/>
              <a:gd name="connsiteX4" fmla="*/ 2874 w 10000"/>
              <a:gd name="connsiteY4" fmla="*/ 906 h 10320"/>
              <a:gd name="connsiteX5" fmla="*/ 2951 w 10000"/>
              <a:gd name="connsiteY5" fmla="*/ 873 h 10320"/>
              <a:gd name="connsiteX6" fmla="*/ 6685 w 10000"/>
              <a:gd name="connsiteY6" fmla="*/ 27 h 10320"/>
              <a:gd name="connsiteX7" fmla="*/ 10000 w 10000"/>
              <a:gd name="connsiteY7" fmla="*/ 874 h 10320"/>
              <a:gd name="connsiteX8" fmla="*/ 6204 w 10000"/>
              <a:gd name="connsiteY8" fmla="*/ 5057 h 10320"/>
              <a:gd name="connsiteX9" fmla="*/ 6216 w 10000"/>
              <a:gd name="connsiteY9" fmla="*/ 5452 h 10320"/>
              <a:gd name="connsiteX10" fmla="*/ 5671 w 10000"/>
              <a:gd name="connsiteY10" fmla="*/ 8463 h 10320"/>
              <a:gd name="connsiteX11" fmla="*/ 1384 w 10000"/>
              <a:gd name="connsiteY11" fmla="*/ 9422 h 10320"/>
              <a:gd name="connsiteX0" fmla="*/ 1384 w 10000"/>
              <a:gd name="connsiteY0" fmla="*/ 9696 h 10594"/>
              <a:gd name="connsiteX1" fmla="*/ 1384 w 10000"/>
              <a:gd name="connsiteY1" fmla="*/ 9696 h 10594"/>
              <a:gd name="connsiteX2" fmla="*/ 502 w 10000"/>
              <a:gd name="connsiteY2" fmla="*/ 3263 h 10594"/>
              <a:gd name="connsiteX3" fmla="*/ 2177 w 10000"/>
              <a:gd name="connsiteY3" fmla="*/ 1428 h 10594"/>
              <a:gd name="connsiteX4" fmla="*/ 2874 w 10000"/>
              <a:gd name="connsiteY4" fmla="*/ 1180 h 10594"/>
              <a:gd name="connsiteX5" fmla="*/ 2951 w 10000"/>
              <a:gd name="connsiteY5" fmla="*/ 1147 h 10594"/>
              <a:gd name="connsiteX6" fmla="*/ 6685 w 10000"/>
              <a:gd name="connsiteY6" fmla="*/ 301 h 10594"/>
              <a:gd name="connsiteX7" fmla="*/ 10000 w 10000"/>
              <a:gd name="connsiteY7" fmla="*/ 1148 h 10594"/>
              <a:gd name="connsiteX8" fmla="*/ 6204 w 10000"/>
              <a:gd name="connsiteY8" fmla="*/ 5331 h 10594"/>
              <a:gd name="connsiteX9" fmla="*/ 6216 w 10000"/>
              <a:gd name="connsiteY9" fmla="*/ 5726 h 10594"/>
              <a:gd name="connsiteX10" fmla="*/ 5671 w 10000"/>
              <a:gd name="connsiteY10" fmla="*/ 8737 h 10594"/>
              <a:gd name="connsiteX11" fmla="*/ 1384 w 10000"/>
              <a:gd name="connsiteY11" fmla="*/ 9696 h 10594"/>
              <a:gd name="connsiteX0" fmla="*/ 1384 w 10000"/>
              <a:gd name="connsiteY0" fmla="*/ 9467 h 10365"/>
              <a:gd name="connsiteX1" fmla="*/ 1384 w 10000"/>
              <a:gd name="connsiteY1" fmla="*/ 9467 h 10365"/>
              <a:gd name="connsiteX2" fmla="*/ 502 w 10000"/>
              <a:gd name="connsiteY2" fmla="*/ 3034 h 10365"/>
              <a:gd name="connsiteX3" fmla="*/ 2177 w 10000"/>
              <a:gd name="connsiteY3" fmla="*/ 1199 h 10365"/>
              <a:gd name="connsiteX4" fmla="*/ 2874 w 10000"/>
              <a:gd name="connsiteY4" fmla="*/ 951 h 10365"/>
              <a:gd name="connsiteX5" fmla="*/ 2951 w 10000"/>
              <a:gd name="connsiteY5" fmla="*/ 918 h 10365"/>
              <a:gd name="connsiteX6" fmla="*/ 6456 w 10000"/>
              <a:gd name="connsiteY6" fmla="*/ 371 h 10365"/>
              <a:gd name="connsiteX7" fmla="*/ 10000 w 10000"/>
              <a:gd name="connsiteY7" fmla="*/ 919 h 10365"/>
              <a:gd name="connsiteX8" fmla="*/ 6204 w 10000"/>
              <a:gd name="connsiteY8" fmla="*/ 5102 h 10365"/>
              <a:gd name="connsiteX9" fmla="*/ 6216 w 10000"/>
              <a:gd name="connsiteY9" fmla="*/ 5497 h 10365"/>
              <a:gd name="connsiteX10" fmla="*/ 5671 w 10000"/>
              <a:gd name="connsiteY10" fmla="*/ 8508 h 10365"/>
              <a:gd name="connsiteX11" fmla="*/ 1384 w 10000"/>
              <a:gd name="connsiteY11" fmla="*/ 9467 h 1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65">
                <a:moveTo>
                  <a:pt x="1384" y="9467"/>
                </a:moveTo>
                <a:lnTo>
                  <a:pt x="1384" y="9467"/>
                </a:lnTo>
                <a:cubicBezTo>
                  <a:pt x="-32" y="7962"/>
                  <a:pt x="-423" y="5135"/>
                  <a:pt x="502" y="3034"/>
                </a:cubicBezTo>
                <a:cubicBezTo>
                  <a:pt x="905" y="2142"/>
                  <a:pt x="1492" y="1480"/>
                  <a:pt x="2177" y="1199"/>
                </a:cubicBezTo>
                <a:cubicBezTo>
                  <a:pt x="2646" y="984"/>
                  <a:pt x="2642" y="1034"/>
                  <a:pt x="2874" y="951"/>
                </a:cubicBezTo>
                <a:cubicBezTo>
                  <a:pt x="2896" y="951"/>
                  <a:pt x="2917" y="934"/>
                  <a:pt x="2951" y="918"/>
                </a:cubicBezTo>
                <a:cubicBezTo>
                  <a:pt x="3571" y="1348"/>
                  <a:pt x="4564" y="1810"/>
                  <a:pt x="6456" y="371"/>
                </a:cubicBezTo>
                <a:cubicBezTo>
                  <a:pt x="7448" y="-383"/>
                  <a:pt x="8993" y="122"/>
                  <a:pt x="10000" y="919"/>
                </a:cubicBezTo>
                <a:cubicBezTo>
                  <a:pt x="7425" y="26"/>
                  <a:pt x="6149" y="3945"/>
                  <a:pt x="6204" y="5102"/>
                </a:cubicBezTo>
                <a:cubicBezTo>
                  <a:pt x="6208" y="5234"/>
                  <a:pt x="6212" y="5365"/>
                  <a:pt x="6216" y="5497"/>
                </a:cubicBezTo>
                <a:cubicBezTo>
                  <a:pt x="6280" y="6556"/>
                  <a:pt x="6085" y="7631"/>
                  <a:pt x="5671" y="8508"/>
                </a:cubicBezTo>
                <a:cubicBezTo>
                  <a:pt x="4680" y="10542"/>
                  <a:pt x="2799" y="10973"/>
                  <a:pt x="1384" y="9467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27000" dist="127000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defTabSz="4572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513" y="3121583"/>
            <a:ext cx="1564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Express disagreement with ideas, not individuals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4"/>
          <p:cNvSpPr>
            <a:spLocks noChangeArrowheads="1"/>
          </p:cNvSpPr>
          <p:nvPr/>
        </p:nvSpPr>
        <p:spPr bwMode="auto">
          <a:xfrm>
            <a:off x="5088268" y="1547514"/>
            <a:ext cx="2130995" cy="1453191"/>
          </a:xfrm>
          <a:custGeom>
            <a:avLst/>
            <a:gdLst>
              <a:gd name="T0" fmla="*/ 1730 w 10292"/>
              <a:gd name="T1" fmla="*/ 6842 h 7791"/>
              <a:gd name="T2" fmla="*/ 1730 w 10292"/>
              <a:gd name="T3" fmla="*/ 6842 h 7791"/>
              <a:gd name="T4" fmla="*/ 886 w 10292"/>
              <a:gd name="T5" fmla="*/ 2791 h 7791"/>
              <a:gd name="T6" fmla="*/ 2490 w 10292"/>
              <a:gd name="T7" fmla="*/ 1635 h 7791"/>
              <a:gd name="T8" fmla="*/ 3157 w 10292"/>
              <a:gd name="T9" fmla="*/ 1479 h 7791"/>
              <a:gd name="T10" fmla="*/ 3230 w 10292"/>
              <a:gd name="T11" fmla="*/ 1458 h 7791"/>
              <a:gd name="T12" fmla="*/ 6459 w 10292"/>
              <a:gd name="T13" fmla="*/ 1145 h 7791"/>
              <a:gd name="T14" fmla="*/ 10291 w 10292"/>
              <a:gd name="T15" fmla="*/ 1145 h 7791"/>
              <a:gd name="T16" fmla="*/ 6344 w 10292"/>
              <a:gd name="T17" fmla="*/ 4093 h 7791"/>
              <a:gd name="T18" fmla="*/ 6355 w 10292"/>
              <a:gd name="T19" fmla="*/ 4342 h 7791"/>
              <a:gd name="T20" fmla="*/ 5834 w 10292"/>
              <a:gd name="T21" fmla="*/ 6238 h 7791"/>
              <a:gd name="T22" fmla="*/ 1730 w 10292"/>
              <a:gd name="T23" fmla="*/ 6842 h 7791"/>
              <a:gd name="connsiteX0" fmla="*/ 1287 w 9605"/>
              <a:gd name="connsiteY0" fmla="*/ 7966 h 8692"/>
              <a:gd name="connsiteX1" fmla="*/ 1287 w 9605"/>
              <a:gd name="connsiteY1" fmla="*/ 7966 h 8692"/>
              <a:gd name="connsiteX2" fmla="*/ 467 w 9605"/>
              <a:gd name="connsiteY2" fmla="*/ 2766 h 8692"/>
              <a:gd name="connsiteX3" fmla="*/ 2025 w 9605"/>
              <a:gd name="connsiteY3" fmla="*/ 1283 h 8692"/>
              <a:gd name="connsiteX4" fmla="*/ 2673 w 9605"/>
              <a:gd name="connsiteY4" fmla="*/ 1082 h 8692"/>
              <a:gd name="connsiteX5" fmla="*/ 2744 w 9605"/>
              <a:gd name="connsiteY5" fmla="*/ 1055 h 8692"/>
              <a:gd name="connsiteX6" fmla="*/ 5882 w 9605"/>
              <a:gd name="connsiteY6" fmla="*/ 654 h 8692"/>
              <a:gd name="connsiteX7" fmla="*/ 9605 w 9605"/>
              <a:gd name="connsiteY7" fmla="*/ 654 h 8692"/>
              <a:gd name="connsiteX8" fmla="*/ 5770 w 9605"/>
              <a:gd name="connsiteY8" fmla="*/ 4437 h 8692"/>
              <a:gd name="connsiteX9" fmla="*/ 5781 w 9605"/>
              <a:gd name="connsiteY9" fmla="*/ 4757 h 8692"/>
              <a:gd name="connsiteX10" fmla="*/ 5274 w 9605"/>
              <a:gd name="connsiteY10" fmla="*/ 7191 h 8692"/>
              <a:gd name="connsiteX11" fmla="*/ 1287 w 9605"/>
              <a:gd name="connsiteY11" fmla="*/ 7966 h 8692"/>
              <a:gd name="connsiteX0" fmla="*/ 1340 w 10000"/>
              <a:gd name="connsiteY0" fmla="*/ 9165 h 10000"/>
              <a:gd name="connsiteX1" fmla="*/ 1340 w 10000"/>
              <a:gd name="connsiteY1" fmla="*/ 9165 h 10000"/>
              <a:gd name="connsiteX2" fmla="*/ 486 w 10000"/>
              <a:gd name="connsiteY2" fmla="*/ 3182 h 10000"/>
              <a:gd name="connsiteX3" fmla="*/ 2108 w 10000"/>
              <a:gd name="connsiteY3" fmla="*/ 1476 h 10000"/>
              <a:gd name="connsiteX4" fmla="*/ 2783 w 10000"/>
              <a:gd name="connsiteY4" fmla="*/ 1245 h 10000"/>
              <a:gd name="connsiteX5" fmla="*/ 2857 w 10000"/>
              <a:gd name="connsiteY5" fmla="*/ 1214 h 10000"/>
              <a:gd name="connsiteX6" fmla="*/ 6124 w 10000"/>
              <a:gd name="connsiteY6" fmla="*/ 752 h 10000"/>
              <a:gd name="connsiteX7" fmla="*/ 10000 w 10000"/>
              <a:gd name="connsiteY7" fmla="*/ 752 h 10000"/>
              <a:gd name="connsiteX8" fmla="*/ 6007 w 10000"/>
              <a:gd name="connsiteY8" fmla="*/ 5105 h 10000"/>
              <a:gd name="connsiteX9" fmla="*/ 6019 w 10000"/>
              <a:gd name="connsiteY9" fmla="*/ 5473 h 10000"/>
              <a:gd name="connsiteX10" fmla="*/ 5491 w 10000"/>
              <a:gd name="connsiteY10" fmla="*/ 8273 h 10000"/>
              <a:gd name="connsiteX11" fmla="*/ 1340 w 10000"/>
              <a:gd name="connsiteY11" fmla="*/ 9165 h 10000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9683"/>
              <a:gd name="connsiteY0" fmla="*/ 8465 h 9300"/>
              <a:gd name="connsiteX1" fmla="*/ 1340 w 9683"/>
              <a:gd name="connsiteY1" fmla="*/ 8465 h 9300"/>
              <a:gd name="connsiteX2" fmla="*/ 486 w 9683"/>
              <a:gd name="connsiteY2" fmla="*/ 2482 h 9300"/>
              <a:gd name="connsiteX3" fmla="*/ 2108 w 9683"/>
              <a:gd name="connsiteY3" fmla="*/ 776 h 9300"/>
              <a:gd name="connsiteX4" fmla="*/ 2783 w 9683"/>
              <a:gd name="connsiteY4" fmla="*/ 545 h 9300"/>
              <a:gd name="connsiteX5" fmla="*/ 2857 w 9683"/>
              <a:gd name="connsiteY5" fmla="*/ 514 h 9300"/>
              <a:gd name="connsiteX6" fmla="*/ 6124 w 9683"/>
              <a:gd name="connsiteY6" fmla="*/ 52 h 9300"/>
              <a:gd name="connsiteX7" fmla="*/ 9683 w 9683"/>
              <a:gd name="connsiteY7" fmla="*/ 515 h 9300"/>
              <a:gd name="connsiteX8" fmla="*/ 6007 w 9683"/>
              <a:gd name="connsiteY8" fmla="*/ 4405 h 9300"/>
              <a:gd name="connsiteX9" fmla="*/ 6019 w 9683"/>
              <a:gd name="connsiteY9" fmla="*/ 4773 h 9300"/>
              <a:gd name="connsiteX10" fmla="*/ 5491 w 9683"/>
              <a:gd name="connsiteY10" fmla="*/ 7573 h 9300"/>
              <a:gd name="connsiteX11" fmla="*/ 1340 w 9683"/>
              <a:gd name="connsiteY11" fmla="*/ 8465 h 9300"/>
              <a:gd name="connsiteX0" fmla="*/ 1384 w 10000"/>
              <a:gd name="connsiteY0" fmla="*/ 9395 h 10293"/>
              <a:gd name="connsiteX1" fmla="*/ 1384 w 10000"/>
              <a:gd name="connsiteY1" fmla="*/ 9395 h 10293"/>
              <a:gd name="connsiteX2" fmla="*/ 502 w 10000"/>
              <a:gd name="connsiteY2" fmla="*/ 2962 h 10293"/>
              <a:gd name="connsiteX3" fmla="*/ 2177 w 10000"/>
              <a:gd name="connsiteY3" fmla="*/ 1127 h 10293"/>
              <a:gd name="connsiteX4" fmla="*/ 2874 w 10000"/>
              <a:gd name="connsiteY4" fmla="*/ 879 h 10293"/>
              <a:gd name="connsiteX5" fmla="*/ 2951 w 10000"/>
              <a:gd name="connsiteY5" fmla="*/ 846 h 10293"/>
              <a:gd name="connsiteX6" fmla="*/ 6685 w 10000"/>
              <a:gd name="connsiteY6" fmla="*/ 0 h 10293"/>
              <a:gd name="connsiteX7" fmla="*/ 10000 w 10000"/>
              <a:gd name="connsiteY7" fmla="*/ 847 h 10293"/>
              <a:gd name="connsiteX8" fmla="*/ 6204 w 10000"/>
              <a:gd name="connsiteY8" fmla="*/ 5030 h 10293"/>
              <a:gd name="connsiteX9" fmla="*/ 6216 w 10000"/>
              <a:gd name="connsiteY9" fmla="*/ 5425 h 10293"/>
              <a:gd name="connsiteX10" fmla="*/ 5671 w 10000"/>
              <a:gd name="connsiteY10" fmla="*/ 8436 h 10293"/>
              <a:gd name="connsiteX11" fmla="*/ 1384 w 10000"/>
              <a:gd name="connsiteY11" fmla="*/ 9395 h 10293"/>
              <a:gd name="connsiteX0" fmla="*/ 1384 w 10000"/>
              <a:gd name="connsiteY0" fmla="*/ 9422 h 10320"/>
              <a:gd name="connsiteX1" fmla="*/ 1384 w 10000"/>
              <a:gd name="connsiteY1" fmla="*/ 9422 h 10320"/>
              <a:gd name="connsiteX2" fmla="*/ 502 w 10000"/>
              <a:gd name="connsiteY2" fmla="*/ 2989 h 10320"/>
              <a:gd name="connsiteX3" fmla="*/ 2177 w 10000"/>
              <a:gd name="connsiteY3" fmla="*/ 1154 h 10320"/>
              <a:gd name="connsiteX4" fmla="*/ 2874 w 10000"/>
              <a:gd name="connsiteY4" fmla="*/ 906 h 10320"/>
              <a:gd name="connsiteX5" fmla="*/ 2951 w 10000"/>
              <a:gd name="connsiteY5" fmla="*/ 873 h 10320"/>
              <a:gd name="connsiteX6" fmla="*/ 6685 w 10000"/>
              <a:gd name="connsiteY6" fmla="*/ 27 h 10320"/>
              <a:gd name="connsiteX7" fmla="*/ 10000 w 10000"/>
              <a:gd name="connsiteY7" fmla="*/ 874 h 10320"/>
              <a:gd name="connsiteX8" fmla="*/ 6204 w 10000"/>
              <a:gd name="connsiteY8" fmla="*/ 5057 h 10320"/>
              <a:gd name="connsiteX9" fmla="*/ 6216 w 10000"/>
              <a:gd name="connsiteY9" fmla="*/ 5452 h 10320"/>
              <a:gd name="connsiteX10" fmla="*/ 5671 w 10000"/>
              <a:gd name="connsiteY10" fmla="*/ 8463 h 10320"/>
              <a:gd name="connsiteX11" fmla="*/ 1384 w 10000"/>
              <a:gd name="connsiteY11" fmla="*/ 9422 h 10320"/>
              <a:gd name="connsiteX0" fmla="*/ 1384 w 10000"/>
              <a:gd name="connsiteY0" fmla="*/ 9696 h 10594"/>
              <a:gd name="connsiteX1" fmla="*/ 1384 w 10000"/>
              <a:gd name="connsiteY1" fmla="*/ 9696 h 10594"/>
              <a:gd name="connsiteX2" fmla="*/ 502 w 10000"/>
              <a:gd name="connsiteY2" fmla="*/ 3263 h 10594"/>
              <a:gd name="connsiteX3" fmla="*/ 2177 w 10000"/>
              <a:gd name="connsiteY3" fmla="*/ 1428 h 10594"/>
              <a:gd name="connsiteX4" fmla="*/ 2874 w 10000"/>
              <a:gd name="connsiteY4" fmla="*/ 1180 h 10594"/>
              <a:gd name="connsiteX5" fmla="*/ 2951 w 10000"/>
              <a:gd name="connsiteY5" fmla="*/ 1147 h 10594"/>
              <a:gd name="connsiteX6" fmla="*/ 6685 w 10000"/>
              <a:gd name="connsiteY6" fmla="*/ 301 h 10594"/>
              <a:gd name="connsiteX7" fmla="*/ 10000 w 10000"/>
              <a:gd name="connsiteY7" fmla="*/ 1148 h 10594"/>
              <a:gd name="connsiteX8" fmla="*/ 6204 w 10000"/>
              <a:gd name="connsiteY8" fmla="*/ 5331 h 10594"/>
              <a:gd name="connsiteX9" fmla="*/ 6216 w 10000"/>
              <a:gd name="connsiteY9" fmla="*/ 5726 h 10594"/>
              <a:gd name="connsiteX10" fmla="*/ 5671 w 10000"/>
              <a:gd name="connsiteY10" fmla="*/ 8737 h 10594"/>
              <a:gd name="connsiteX11" fmla="*/ 1384 w 10000"/>
              <a:gd name="connsiteY11" fmla="*/ 9696 h 10594"/>
              <a:gd name="connsiteX0" fmla="*/ 1384 w 10000"/>
              <a:gd name="connsiteY0" fmla="*/ 9467 h 10365"/>
              <a:gd name="connsiteX1" fmla="*/ 1384 w 10000"/>
              <a:gd name="connsiteY1" fmla="*/ 9467 h 10365"/>
              <a:gd name="connsiteX2" fmla="*/ 502 w 10000"/>
              <a:gd name="connsiteY2" fmla="*/ 3034 h 10365"/>
              <a:gd name="connsiteX3" fmla="*/ 2177 w 10000"/>
              <a:gd name="connsiteY3" fmla="*/ 1199 h 10365"/>
              <a:gd name="connsiteX4" fmla="*/ 2874 w 10000"/>
              <a:gd name="connsiteY4" fmla="*/ 951 h 10365"/>
              <a:gd name="connsiteX5" fmla="*/ 2951 w 10000"/>
              <a:gd name="connsiteY5" fmla="*/ 918 h 10365"/>
              <a:gd name="connsiteX6" fmla="*/ 6456 w 10000"/>
              <a:gd name="connsiteY6" fmla="*/ 371 h 10365"/>
              <a:gd name="connsiteX7" fmla="*/ 10000 w 10000"/>
              <a:gd name="connsiteY7" fmla="*/ 919 h 10365"/>
              <a:gd name="connsiteX8" fmla="*/ 6204 w 10000"/>
              <a:gd name="connsiteY8" fmla="*/ 5102 h 10365"/>
              <a:gd name="connsiteX9" fmla="*/ 6216 w 10000"/>
              <a:gd name="connsiteY9" fmla="*/ 5497 h 10365"/>
              <a:gd name="connsiteX10" fmla="*/ 5671 w 10000"/>
              <a:gd name="connsiteY10" fmla="*/ 8508 h 10365"/>
              <a:gd name="connsiteX11" fmla="*/ 1384 w 10000"/>
              <a:gd name="connsiteY11" fmla="*/ 9467 h 1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65">
                <a:moveTo>
                  <a:pt x="1384" y="9467"/>
                </a:moveTo>
                <a:lnTo>
                  <a:pt x="1384" y="9467"/>
                </a:lnTo>
                <a:cubicBezTo>
                  <a:pt x="-32" y="7962"/>
                  <a:pt x="-423" y="5135"/>
                  <a:pt x="502" y="3034"/>
                </a:cubicBezTo>
                <a:cubicBezTo>
                  <a:pt x="905" y="2142"/>
                  <a:pt x="1492" y="1480"/>
                  <a:pt x="2177" y="1199"/>
                </a:cubicBezTo>
                <a:cubicBezTo>
                  <a:pt x="2646" y="984"/>
                  <a:pt x="2642" y="1034"/>
                  <a:pt x="2874" y="951"/>
                </a:cubicBezTo>
                <a:cubicBezTo>
                  <a:pt x="2896" y="951"/>
                  <a:pt x="2917" y="934"/>
                  <a:pt x="2951" y="918"/>
                </a:cubicBezTo>
                <a:cubicBezTo>
                  <a:pt x="3571" y="1348"/>
                  <a:pt x="4564" y="1810"/>
                  <a:pt x="6456" y="371"/>
                </a:cubicBezTo>
                <a:cubicBezTo>
                  <a:pt x="7448" y="-383"/>
                  <a:pt x="8993" y="122"/>
                  <a:pt x="10000" y="919"/>
                </a:cubicBezTo>
                <a:cubicBezTo>
                  <a:pt x="7425" y="26"/>
                  <a:pt x="6149" y="3945"/>
                  <a:pt x="6204" y="5102"/>
                </a:cubicBezTo>
                <a:cubicBezTo>
                  <a:pt x="6208" y="5234"/>
                  <a:pt x="6212" y="5365"/>
                  <a:pt x="6216" y="5497"/>
                </a:cubicBezTo>
                <a:cubicBezTo>
                  <a:pt x="6280" y="6556"/>
                  <a:pt x="6085" y="7631"/>
                  <a:pt x="5671" y="8508"/>
                </a:cubicBezTo>
                <a:cubicBezTo>
                  <a:pt x="4680" y="10542"/>
                  <a:pt x="2799" y="10973"/>
                  <a:pt x="1384" y="946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127000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defTabSz="4572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3437" y="3121584"/>
            <a:ext cx="1268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Share the airtime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6466227" y="1553946"/>
            <a:ext cx="2130995" cy="1453191"/>
          </a:xfrm>
          <a:custGeom>
            <a:avLst/>
            <a:gdLst>
              <a:gd name="T0" fmla="*/ 1730 w 10292"/>
              <a:gd name="T1" fmla="*/ 6842 h 7791"/>
              <a:gd name="T2" fmla="*/ 1730 w 10292"/>
              <a:gd name="T3" fmla="*/ 6842 h 7791"/>
              <a:gd name="T4" fmla="*/ 886 w 10292"/>
              <a:gd name="T5" fmla="*/ 2791 h 7791"/>
              <a:gd name="T6" fmla="*/ 2490 w 10292"/>
              <a:gd name="T7" fmla="*/ 1635 h 7791"/>
              <a:gd name="T8" fmla="*/ 3157 w 10292"/>
              <a:gd name="T9" fmla="*/ 1479 h 7791"/>
              <a:gd name="T10" fmla="*/ 3230 w 10292"/>
              <a:gd name="T11" fmla="*/ 1458 h 7791"/>
              <a:gd name="T12" fmla="*/ 6459 w 10292"/>
              <a:gd name="T13" fmla="*/ 1145 h 7791"/>
              <a:gd name="T14" fmla="*/ 10291 w 10292"/>
              <a:gd name="T15" fmla="*/ 1145 h 7791"/>
              <a:gd name="T16" fmla="*/ 6344 w 10292"/>
              <a:gd name="T17" fmla="*/ 4093 h 7791"/>
              <a:gd name="T18" fmla="*/ 6355 w 10292"/>
              <a:gd name="T19" fmla="*/ 4342 h 7791"/>
              <a:gd name="T20" fmla="*/ 5834 w 10292"/>
              <a:gd name="T21" fmla="*/ 6238 h 7791"/>
              <a:gd name="T22" fmla="*/ 1730 w 10292"/>
              <a:gd name="T23" fmla="*/ 6842 h 7791"/>
              <a:gd name="connsiteX0" fmla="*/ 1287 w 9605"/>
              <a:gd name="connsiteY0" fmla="*/ 7966 h 8692"/>
              <a:gd name="connsiteX1" fmla="*/ 1287 w 9605"/>
              <a:gd name="connsiteY1" fmla="*/ 7966 h 8692"/>
              <a:gd name="connsiteX2" fmla="*/ 467 w 9605"/>
              <a:gd name="connsiteY2" fmla="*/ 2766 h 8692"/>
              <a:gd name="connsiteX3" fmla="*/ 2025 w 9605"/>
              <a:gd name="connsiteY3" fmla="*/ 1283 h 8692"/>
              <a:gd name="connsiteX4" fmla="*/ 2673 w 9605"/>
              <a:gd name="connsiteY4" fmla="*/ 1082 h 8692"/>
              <a:gd name="connsiteX5" fmla="*/ 2744 w 9605"/>
              <a:gd name="connsiteY5" fmla="*/ 1055 h 8692"/>
              <a:gd name="connsiteX6" fmla="*/ 5882 w 9605"/>
              <a:gd name="connsiteY6" fmla="*/ 654 h 8692"/>
              <a:gd name="connsiteX7" fmla="*/ 9605 w 9605"/>
              <a:gd name="connsiteY7" fmla="*/ 654 h 8692"/>
              <a:gd name="connsiteX8" fmla="*/ 5770 w 9605"/>
              <a:gd name="connsiteY8" fmla="*/ 4437 h 8692"/>
              <a:gd name="connsiteX9" fmla="*/ 5781 w 9605"/>
              <a:gd name="connsiteY9" fmla="*/ 4757 h 8692"/>
              <a:gd name="connsiteX10" fmla="*/ 5274 w 9605"/>
              <a:gd name="connsiteY10" fmla="*/ 7191 h 8692"/>
              <a:gd name="connsiteX11" fmla="*/ 1287 w 9605"/>
              <a:gd name="connsiteY11" fmla="*/ 7966 h 8692"/>
              <a:gd name="connsiteX0" fmla="*/ 1340 w 10000"/>
              <a:gd name="connsiteY0" fmla="*/ 9165 h 10000"/>
              <a:gd name="connsiteX1" fmla="*/ 1340 w 10000"/>
              <a:gd name="connsiteY1" fmla="*/ 9165 h 10000"/>
              <a:gd name="connsiteX2" fmla="*/ 486 w 10000"/>
              <a:gd name="connsiteY2" fmla="*/ 3182 h 10000"/>
              <a:gd name="connsiteX3" fmla="*/ 2108 w 10000"/>
              <a:gd name="connsiteY3" fmla="*/ 1476 h 10000"/>
              <a:gd name="connsiteX4" fmla="*/ 2783 w 10000"/>
              <a:gd name="connsiteY4" fmla="*/ 1245 h 10000"/>
              <a:gd name="connsiteX5" fmla="*/ 2857 w 10000"/>
              <a:gd name="connsiteY5" fmla="*/ 1214 h 10000"/>
              <a:gd name="connsiteX6" fmla="*/ 6124 w 10000"/>
              <a:gd name="connsiteY6" fmla="*/ 752 h 10000"/>
              <a:gd name="connsiteX7" fmla="*/ 10000 w 10000"/>
              <a:gd name="connsiteY7" fmla="*/ 752 h 10000"/>
              <a:gd name="connsiteX8" fmla="*/ 6007 w 10000"/>
              <a:gd name="connsiteY8" fmla="*/ 5105 h 10000"/>
              <a:gd name="connsiteX9" fmla="*/ 6019 w 10000"/>
              <a:gd name="connsiteY9" fmla="*/ 5473 h 10000"/>
              <a:gd name="connsiteX10" fmla="*/ 5491 w 10000"/>
              <a:gd name="connsiteY10" fmla="*/ 8273 h 10000"/>
              <a:gd name="connsiteX11" fmla="*/ 1340 w 10000"/>
              <a:gd name="connsiteY11" fmla="*/ 9165 h 10000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10000"/>
              <a:gd name="connsiteY0" fmla="*/ 9357 h 10192"/>
              <a:gd name="connsiteX1" fmla="*/ 1340 w 10000"/>
              <a:gd name="connsiteY1" fmla="*/ 9357 h 10192"/>
              <a:gd name="connsiteX2" fmla="*/ 486 w 10000"/>
              <a:gd name="connsiteY2" fmla="*/ 3374 h 10192"/>
              <a:gd name="connsiteX3" fmla="*/ 2108 w 10000"/>
              <a:gd name="connsiteY3" fmla="*/ 1668 h 10192"/>
              <a:gd name="connsiteX4" fmla="*/ 2783 w 10000"/>
              <a:gd name="connsiteY4" fmla="*/ 1437 h 10192"/>
              <a:gd name="connsiteX5" fmla="*/ 2857 w 10000"/>
              <a:gd name="connsiteY5" fmla="*/ 1406 h 10192"/>
              <a:gd name="connsiteX6" fmla="*/ 6124 w 10000"/>
              <a:gd name="connsiteY6" fmla="*/ 944 h 10192"/>
              <a:gd name="connsiteX7" fmla="*/ 10000 w 10000"/>
              <a:gd name="connsiteY7" fmla="*/ 944 h 10192"/>
              <a:gd name="connsiteX8" fmla="*/ 6007 w 10000"/>
              <a:gd name="connsiteY8" fmla="*/ 5297 h 10192"/>
              <a:gd name="connsiteX9" fmla="*/ 6019 w 10000"/>
              <a:gd name="connsiteY9" fmla="*/ 5665 h 10192"/>
              <a:gd name="connsiteX10" fmla="*/ 5491 w 10000"/>
              <a:gd name="connsiteY10" fmla="*/ 8465 h 10192"/>
              <a:gd name="connsiteX11" fmla="*/ 1340 w 10000"/>
              <a:gd name="connsiteY11" fmla="*/ 9357 h 10192"/>
              <a:gd name="connsiteX0" fmla="*/ 1340 w 9683"/>
              <a:gd name="connsiteY0" fmla="*/ 8465 h 9300"/>
              <a:gd name="connsiteX1" fmla="*/ 1340 w 9683"/>
              <a:gd name="connsiteY1" fmla="*/ 8465 h 9300"/>
              <a:gd name="connsiteX2" fmla="*/ 486 w 9683"/>
              <a:gd name="connsiteY2" fmla="*/ 2482 h 9300"/>
              <a:gd name="connsiteX3" fmla="*/ 2108 w 9683"/>
              <a:gd name="connsiteY3" fmla="*/ 776 h 9300"/>
              <a:gd name="connsiteX4" fmla="*/ 2783 w 9683"/>
              <a:gd name="connsiteY4" fmla="*/ 545 h 9300"/>
              <a:gd name="connsiteX5" fmla="*/ 2857 w 9683"/>
              <a:gd name="connsiteY5" fmla="*/ 514 h 9300"/>
              <a:gd name="connsiteX6" fmla="*/ 6124 w 9683"/>
              <a:gd name="connsiteY6" fmla="*/ 52 h 9300"/>
              <a:gd name="connsiteX7" fmla="*/ 9683 w 9683"/>
              <a:gd name="connsiteY7" fmla="*/ 515 h 9300"/>
              <a:gd name="connsiteX8" fmla="*/ 6007 w 9683"/>
              <a:gd name="connsiteY8" fmla="*/ 4405 h 9300"/>
              <a:gd name="connsiteX9" fmla="*/ 6019 w 9683"/>
              <a:gd name="connsiteY9" fmla="*/ 4773 h 9300"/>
              <a:gd name="connsiteX10" fmla="*/ 5491 w 9683"/>
              <a:gd name="connsiteY10" fmla="*/ 7573 h 9300"/>
              <a:gd name="connsiteX11" fmla="*/ 1340 w 9683"/>
              <a:gd name="connsiteY11" fmla="*/ 8465 h 9300"/>
              <a:gd name="connsiteX0" fmla="*/ 1384 w 10000"/>
              <a:gd name="connsiteY0" fmla="*/ 9395 h 10293"/>
              <a:gd name="connsiteX1" fmla="*/ 1384 w 10000"/>
              <a:gd name="connsiteY1" fmla="*/ 9395 h 10293"/>
              <a:gd name="connsiteX2" fmla="*/ 502 w 10000"/>
              <a:gd name="connsiteY2" fmla="*/ 2962 h 10293"/>
              <a:gd name="connsiteX3" fmla="*/ 2177 w 10000"/>
              <a:gd name="connsiteY3" fmla="*/ 1127 h 10293"/>
              <a:gd name="connsiteX4" fmla="*/ 2874 w 10000"/>
              <a:gd name="connsiteY4" fmla="*/ 879 h 10293"/>
              <a:gd name="connsiteX5" fmla="*/ 2951 w 10000"/>
              <a:gd name="connsiteY5" fmla="*/ 846 h 10293"/>
              <a:gd name="connsiteX6" fmla="*/ 6685 w 10000"/>
              <a:gd name="connsiteY6" fmla="*/ 0 h 10293"/>
              <a:gd name="connsiteX7" fmla="*/ 10000 w 10000"/>
              <a:gd name="connsiteY7" fmla="*/ 847 h 10293"/>
              <a:gd name="connsiteX8" fmla="*/ 6204 w 10000"/>
              <a:gd name="connsiteY8" fmla="*/ 5030 h 10293"/>
              <a:gd name="connsiteX9" fmla="*/ 6216 w 10000"/>
              <a:gd name="connsiteY9" fmla="*/ 5425 h 10293"/>
              <a:gd name="connsiteX10" fmla="*/ 5671 w 10000"/>
              <a:gd name="connsiteY10" fmla="*/ 8436 h 10293"/>
              <a:gd name="connsiteX11" fmla="*/ 1384 w 10000"/>
              <a:gd name="connsiteY11" fmla="*/ 9395 h 10293"/>
              <a:gd name="connsiteX0" fmla="*/ 1384 w 10000"/>
              <a:gd name="connsiteY0" fmla="*/ 9422 h 10320"/>
              <a:gd name="connsiteX1" fmla="*/ 1384 w 10000"/>
              <a:gd name="connsiteY1" fmla="*/ 9422 h 10320"/>
              <a:gd name="connsiteX2" fmla="*/ 502 w 10000"/>
              <a:gd name="connsiteY2" fmla="*/ 2989 h 10320"/>
              <a:gd name="connsiteX3" fmla="*/ 2177 w 10000"/>
              <a:gd name="connsiteY3" fmla="*/ 1154 h 10320"/>
              <a:gd name="connsiteX4" fmla="*/ 2874 w 10000"/>
              <a:gd name="connsiteY4" fmla="*/ 906 h 10320"/>
              <a:gd name="connsiteX5" fmla="*/ 2951 w 10000"/>
              <a:gd name="connsiteY5" fmla="*/ 873 h 10320"/>
              <a:gd name="connsiteX6" fmla="*/ 6685 w 10000"/>
              <a:gd name="connsiteY6" fmla="*/ 27 h 10320"/>
              <a:gd name="connsiteX7" fmla="*/ 10000 w 10000"/>
              <a:gd name="connsiteY7" fmla="*/ 874 h 10320"/>
              <a:gd name="connsiteX8" fmla="*/ 6204 w 10000"/>
              <a:gd name="connsiteY8" fmla="*/ 5057 h 10320"/>
              <a:gd name="connsiteX9" fmla="*/ 6216 w 10000"/>
              <a:gd name="connsiteY9" fmla="*/ 5452 h 10320"/>
              <a:gd name="connsiteX10" fmla="*/ 5671 w 10000"/>
              <a:gd name="connsiteY10" fmla="*/ 8463 h 10320"/>
              <a:gd name="connsiteX11" fmla="*/ 1384 w 10000"/>
              <a:gd name="connsiteY11" fmla="*/ 9422 h 10320"/>
              <a:gd name="connsiteX0" fmla="*/ 1384 w 10000"/>
              <a:gd name="connsiteY0" fmla="*/ 9696 h 10594"/>
              <a:gd name="connsiteX1" fmla="*/ 1384 w 10000"/>
              <a:gd name="connsiteY1" fmla="*/ 9696 h 10594"/>
              <a:gd name="connsiteX2" fmla="*/ 502 w 10000"/>
              <a:gd name="connsiteY2" fmla="*/ 3263 h 10594"/>
              <a:gd name="connsiteX3" fmla="*/ 2177 w 10000"/>
              <a:gd name="connsiteY3" fmla="*/ 1428 h 10594"/>
              <a:gd name="connsiteX4" fmla="*/ 2874 w 10000"/>
              <a:gd name="connsiteY4" fmla="*/ 1180 h 10594"/>
              <a:gd name="connsiteX5" fmla="*/ 2951 w 10000"/>
              <a:gd name="connsiteY5" fmla="*/ 1147 h 10594"/>
              <a:gd name="connsiteX6" fmla="*/ 6685 w 10000"/>
              <a:gd name="connsiteY6" fmla="*/ 301 h 10594"/>
              <a:gd name="connsiteX7" fmla="*/ 10000 w 10000"/>
              <a:gd name="connsiteY7" fmla="*/ 1148 h 10594"/>
              <a:gd name="connsiteX8" fmla="*/ 6204 w 10000"/>
              <a:gd name="connsiteY8" fmla="*/ 5331 h 10594"/>
              <a:gd name="connsiteX9" fmla="*/ 6216 w 10000"/>
              <a:gd name="connsiteY9" fmla="*/ 5726 h 10594"/>
              <a:gd name="connsiteX10" fmla="*/ 5671 w 10000"/>
              <a:gd name="connsiteY10" fmla="*/ 8737 h 10594"/>
              <a:gd name="connsiteX11" fmla="*/ 1384 w 10000"/>
              <a:gd name="connsiteY11" fmla="*/ 9696 h 10594"/>
              <a:gd name="connsiteX0" fmla="*/ 1384 w 10000"/>
              <a:gd name="connsiteY0" fmla="*/ 9467 h 10365"/>
              <a:gd name="connsiteX1" fmla="*/ 1384 w 10000"/>
              <a:gd name="connsiteY1" fmla="*/ 9467 h 10365"/>
              <a:gd name="connsiteX2" fmla="*/ 502 w 10000"/>
              <a:gd name="connsiteY2" fmla="*/ 3034 h 10365"/>
              <a:gd name="connsiteX3" fmla="*/ 2177 w 10000"/>
              <a:gd name="connsiteY3" fmla="*/ 1199 h 10365"/>
              <a:gd name="connsiteX4" fmla="*/ 2874 w 10000"/>
              <a:gd name="connsiteY4" fmla="*/ 951 h 10365"/>
              <a:gd name="connsiteX5" fmla="*/ 2951 w 10000"/>
              <a:gd name="connsiteY5" fmla="*/ 918 h 10365"/>
              <a:gd name="connsiteX6" fmla="*/ 6456 w 10000"/>
              <a:gd name="connsiteY6" fmla="*/ 371 h 10365"/>
              <a:gd name="connsiteX7" fmla="*/ 10000 w 10000"/>
              <a:gd name="connsiteY7" fmla="*/ 919 h 10365"/>
              <a:gd name="connsiteX8" fmla="*/ 6204 w 10000"/>
              <a:gd name="connsiteY8" fmla="*/ 5102 h 10365"/>
              <a:gd name="connsiteX9" fmla="*/ 6216 w 10000"/>
              <a:gd name="connsiteY9" fmla="*/ 5497 h 10365"/>
              <a:gd name="connsiteX10" fmla="*/ 5671 w 10000"/>
              <a:gd name="connsiteY10" fmla="*/ 8508 h 10365"/>
              <a:gd name="connsiteX11" fmla="*/ 1384 w 10000"/>
              <a:gd name="connsiteY11" fmla="*/ 9467 h 1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65">
                <a:moveTo>
                  <a:pt x="1384" y="9467"/>
                </a:moveTo>
                <a:lnTo>
                  <a:pt x="1384" y="9467"/>
                </a:lnTo>
                <a:cubicBezTo>
                  <a:pt x="-32" y="7962"/>
                  <a:pt x="-423" y="5135"/>
                  <a:pt x="502" y="3034"/>
                </a:cubicBezTo>
                <a:cubicBezTo>
                  <a:pt x="905" y="2142"/>
                  <a:pt x="1492" y="1480"/>
                  <a:pt x="2177" y="1199"/>
                </a:cubicBezTo>
                <a:cubicBezTo>
                  <a:pt x="2646" y="984"/>
                  <a:pt x="2642" y="1034"/>
                  <a:pt x="2874" y="951"/>
                </a:cubicBezTo>
                <a:cubicBezTo>
                  <a:pt x="2896" y="951"/>
                  <a:pt x="2917" y="934"/>
                  <a:pt x="2951" y="918"/>
                </a:cubicBezTo>
                <a:cubicBezTo>
                  <a:pt x="3571" y="1348"/>
                  <a:pt x="4564" y="1810"/>
                  <a:pt x="6456" y="371"/>
                </a:cubicBezTo>
                <a:cubicBezTo>
                  <a:pt x="7448" y="-383"/>
                  <a:pt x="8993" y="122"/>
                  <a:pt x="10000" y="919"/>
                </a:cubicBezTo>
                <a:cubicBezTo>
                  <a:pt x="7425" y="26"/>
                  <a:pt x="6149" y="3945"/>
                  <a:pt x="6204" y="5102"/>
                </a:cubicBezTo>
                <a:cubicBezTo>
                  <a:pt x="6208" y="5234"/>
                  <a:pt x="6212" y="5365"/>
                  <a:pt x="6216" y="5497"/>
                </a:cubicBezTo>
                <a:cubicBezTo>
                  <a:pt x="6280" y="6556"/>
                  <a:pt x="6085" y="7631"/>
                  <a:pt x="5671" y="8508"/>
                </a:cubicBezTo>
                <a:cubicBezTo>
                  <a:pt x="4680" y="10542"/>
                  <a:pt x="2799" y="10973"/>
                  <a:pt x="1384" y="946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27000" dist="127000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defTabSz="4572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2536" y="3121584"/>
            <a:ext cx="126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Tell your own story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 descr="phone_talk_bubble_400_clr_123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25" y="1793412"/>
            <a:ext cx="1031875" cy="1031875"/>
          </a:xfrm>
          <a:prstGeom prst="rect">
            <a:avLst/>
          </a:prstGeom>
        </p:spPr>
      </p:pic>
      <p:pic>
        <p:nvPicPr>
          <p:cNvPr id="16" name="Picture 15" descr="heart_in_hands_pc_400_clr_41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25" y="1793412"/>
            <a:ext cx="1192796" cy="981075"/>
          </a:xfrm>
          <a:prstGeom prst="rect">
            <a:avLst/>
          </a:prstGeom>
        </p:spPr>
      </p:pic>
      <p:pic>
        <p:nvPicPr>
          <p:cNvPr id="17" name="Picture 16" descr="idea_text_in_light_bulb_400_clr_1096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25" y="1945812"/>
            <a:ext cx="1111250" cy="883444"/>
          </a:xfrm>
          <a:prstGeom prst="rect">
            <a:avLst/>
          </a:prstGeom>
        </p:spPr>
      </p:pic>
      <p:pic>
        <p:nvPicPr>
          <p:cNvPr id="18" name="Picture 17" descr="mic_on_the_air_pc_400_clr_494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25" y="1793412"/>
            <a:ext cx="457200" cy="1010387"/>
          </a:xfrm>
          <a:prstGeom prst="rect">
            <a:avLst/>
          </a:prstGeom>
        </p:spPr>
      </p:pic>
      <p:pic>
        <p:nvPicPr>
          <p:cNvPr id="19" name="Picture 18" descr="custom_book_charter_pointing_at_title_1248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25" y="1641012"/>
            <a:ext cx="93624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Our </a:t>
            </a:r>
            <a:r>
              <a:rPr lang="en-US" sz="2400" dirty="0" smtClean="0"/>
              <a:t>Subgroup Facilitator Team: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4329" y="2967466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Heidi Guarino</a:t>
            </a:r>
          </a:p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First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5558" y="2896481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Kevin Duff </a:t>
            </a:r>
          </a:p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First</a:t>
            </a:r>
          </a:p>
        </p:txBody>
      </p:sp>
      <p:pic>
        <p:nvPicPr>
          <p:cNvPr id="2050" name="Picture 2" descr="http://education-first.com/wp-content/uploads/2015/10/kevin-duff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23" y="1441442"/>
            <a:ext cx="1356512" cy="1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ucation-first.com/wp-content/uploads/2015/10/heidi-guarino-250x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27" y="1451616"/>
            <a:ext cx="1478105" cy="14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7" y="1224427"/>
            <a:ext cx="1581912" cy="2111686"/>
          </a:xfrm>
          <a:prstGeom prst="rect">
            <a:avLst/>
          </a:prstGeom>
          <a:solidFill>
            <a:srgbClr val="B8D8B5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46" y="1451616"/>
            <a:ext cx="1490215" cy="1844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9506" y="2896481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Nara Nayar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MWCC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832" y="3005211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 </a:t>
            </a:r>
            <a:r>
              <a:rPr 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Gurke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MWCC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2067" y="3873532"/>
            <a:ext cx="2057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 Improvement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4323" y="3873532"/>
            <a:ext cx="2057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Accountability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1"/>
            <a:ext cx="9144000" cy="921657"/>
          </a:xfrm>
          <a:prstGeom prst="rect">
            <a:avLst/>
          </a:prstGeom>
        </p:spPr>
        <p:txBody>
          <a:bodyPr/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Subgroups Share-outs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47700" y="1113305"/>
            <a:ext cx="3479800" cy="2854883"/>
          </a:xfrm>
          <a:custGeom>
            <a:avLst/>
            <a:gdLst>
              <a:gd name="T0" fmla="*/ 1239 w 1369"/>
              <a:gd name="T1" fmla="*/ 672 h 1354"/>
              <a:gd name="T2" fmla="*/ 1369 w 1369"/>
              <a:gd name="T3" fmla="*/ 609 h 1354"/>
              <a:gd name="T4" fmla="*/ 1298 w 1369"/>
              <a:gd name="T5" fmla="*/ 384 h 1354"/>
              <a:gd name="T6" fmla="*/ 1160 w 1369"/>
              <a:gd name="T7" fmla="*/ 406 h 1354"/>
              <a:gd name="T8" fmla="*/ 1073 w 1369"/>
              <a:gd name="T9" fmla="*/ 281 h 1354"/>
              <a:gd name="T10" fmla="*/ 1121 w 1369"/>
              <a:gd name="T11" fmla="*/ 156 h 1354"/>
              <a:gd name="T12" fmla="*/ 913 w 1369"/>
              <a:gd name="T13" fmla="*/ 40 h 1354"/>
              <a:gd name="T14" fmla="*/ 825 w 1369"/>
              <a:gd name="T15" fmla="*/ 153 h 1354"/>
              <a:gd name="T16" fmla="*/ 680 w 1369"/>
              <a:gd name="T17" fmla="*/ 132 h 1354"/>
              <a:gd name="T18" fmla="*/ 614 w 1369"/>
              <a:gd name="T19" fmla="*/ 0 h 1354"/>
              <a:gd name="T20" fmla="*/ 387 w 1369"/>
              <a:gd name="T21" fmla="*/ 66 h 1354"/>
              <a:gd name="T22" fmla="*/ 413 w 1369"/>
              <a:gd name="T23" fmla="*/ 203 h 1354"/>
              <a:gd name="T24" fmla="*/ 352 w 1369"/>
              <a:gd name="T25" fmla="*/ 250 h 1354"/>
              <a:gd name="T26" fmla="*/ 285 w 1369"/>
              <a:gd name="T27" fmla="*/ 293 h 1354"/>
              <a:gd name="T28" fmla="*/ 217 w 1369"/>
              <a:gd name="T29" fmla="*/ 270 h 1354"/>
              <a:gd name="T30" fmla="*/ 153 w 1369"/>
              <a:gd name="T31" fmla="*/ 244 h 1354"/>
              <a:gd name="T32" fmla="*/ 36 w 1369"/>
              <a:gd name="T33" fmla="*/ 448 h 1354"/>
              <a:gd name="T34" fmla="*/ 158 w 1369"/>
              <a:gd name="T35" fmla="*/ 534 h 1354"/>
              <a:gd name="T36" fmla="*/ 137 w 1369"/>
              <a:gd name="T37" fmla="*/ 679 h 1354"/>
              <a:gd name="T38" fmla="*/ 0 w 1369"/>
              <a:gd name="T39" fmla="*/ 746 h 1354"/>
              <a:gd name="T40" fmla="*/ 69 w 1369"/>
              <a:gd name="T41" fmla="*/ 968 h 1354"/>
              <a:gd name="T42" fmla="*/ 210 w 1369"/>
              <a:gd name="T43" fmla="*/ 943 h 1354"/>
              <a:gd name="T44" fmla="*/ 258 w 1369"/>
              <a:gd name="T45" fmla="*/ 1004 h 1354"/>
              <a:gd name="T46" fmla="*/ 303 w 1369"/>
              <a:gd name="T47" fmla="*/ 1067 h 1354"/>
              <a:gd name="T48" fmla="*/ 277 w 1369"/>
              <a:gd name="T49" fmla="*/ 1134 h 1354"/>
              <a:gd name="T50" fmla="*/ 253 w 1369"/>
              <a:gd name="T51" fmla="*/ 1203 h 1354"/>
              <a:gd name="T52" fmla="*/ 459 w 1369"/>
              <a:gd name="T53" fmla="*/ 1316 h 1354"/>
              <a:gd name="T54" fmla="*/ 551 w 1369"/>
              <a:gd name="T55" fmla="*/ 1198 h 1354"/>
              <a:gd name="T56" fmla="*/ 698 w 1369"/>
              <a:gd name="T57" fmla="*/ 1220 h 1354"/>
              <a:gd name="T58" fmla="*/ 761 w 1369"/>
              <a:gd name="T59" fmla="*/ 1354 h 1354"/>
              <a:gd name="T60" fmla="*/ 986 w 1369"/>
              <a:gd name="T61" fmla="*/ 1284 h 1354"/>
              <a:gd name="T62" fmla="*/ 961 w 1369"/>
              <a:gd name="T63" fmla="*/ 1143 h 1354"/>
              <a:gd name="T64" fmla="*/ 1025 w 1369"/>
              <a:gd name="T65" fmla="*/ 1098 h 1354"/>
              <a:gd name="T66" fmla="*/ 1093 w 1369"/>
              <a:gd name="T67" fmla="*/ 1058 h 1354"/>
              <a:gd name="T68" fmla="*/ 1221 w 1369"/>
              <a:gd name="T69" fmla="*/ 1106 h 1354"/>
              <a:gd name="T70" fmla="*/ 1334 w 1369"/>
              <a:gd name="T71" fmla="*/ 901 h 1354"/>
              <a:gd name="T72" fmla="*/ 1218 w 1369"/>
              <a:gd name="T73" fmla="*/ 817 h 1354"/>
              <a:gd name="T74" fmla="*/ 1239 w 1369"/>
              <a:gd name="T75" fmla="*/ 672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9" h="1354">
                <a:moveTo>
                  <a:pt x="1239" y="672"/>
                </a:moveTo>
                <a:cubicBezTo>
                  <a:pt x="1280" y="647"/>
                  <a:pt x="1329" y="636"/>
                  <a:pt x="1369" y="609"/>
                </a:cubicBezTo>
                <a:cubicBezTo>
                  <a:pt x="1355" y="528"/>
                  <a:pt x="1341" y="447"/>
                  <a:pt x="1298" y="384"/>
                </a:cubicBezTo>
                <a:cubicBezTo>
                  <a:pt x="1252" y="392"/>
                  <a:pt x="1205" y="398"/>
                  <a:pt x="1160" y="406"/>
                </a:cubicBezTo>
                <a:cubicBezTo>
                  <a:pt x="1133" y="364"/>
                  <a:pt x="1098" y="325"/>
                  <a:pt x="1073" y="281"/>
                </a:cubicBezTo>
                <a:cubicBezTo>
                  <a:pt x="1088" y="237"/>
                  <a:pt x="1105" y="198"/>
                  <a:pt x="1121" y="156"/>
                </a:cubicBezTo>
                <a:cubicBezTo>
                  <a:pt x="1065" y="109"/>
                  <a:pt x="996" y="70"/>
                  <a:pt x="913" y="40"/>
                </a:cubicBezTo>
                <a:cubicBezTo>
                  <a:pt x="881" y="74"/>
                  <a:pt x="858" y="121"/>
                  <a:pt x="825" y="153"/>
                </a:cubicBezTo>
                <a:cubicBezTo>
                  <a:pt x="777" y="148"/>
                  <a:pt x="727" y="136"/>
                  <a:pt x="680" y="132"/>
                </a:cubicBezTo>
                <a:cubicBezTo>
                  <a:pt x="654" y="91"/>
                  <a:pt x="641" y="41"/>
                  <a:pt x="614" y="0"/>
                </a:cubicBezTo>
                <a:cubicBezTo>
                  <a:pt x="533" y="14"/>
                  <a:pt x="451" y="27"/>
                  <a:pt x="387" y="66"/>
                </a:cubicBezTo>
                <a:cubicBezTo>
                  <a:pt x="394" y="112"/>
                  <a:pt x="405" y="156"/>
                  <a:pt x="413" y="203"/>
                </a:cubicBezTo>
                <a:cubicBezTo>
                  <a:pt x="397" y="220"/>
                  <a:pt x="375" y="233"/>
                  <a:pt x="352" y="250"/>
                </a:cubicBezTo>
                <a:cubicBezTo>
                  <a:pt x="336" y="261"/>
                  <a:pt x="305" y="293"/>
                  <a:pt x="285" y="293"/>
                </a:cubicBezTo>
                <a:cubicBezTo>
                  <a:pt x="267" y="293"/>
                  <a:pt x="239" y="278"/>
                  <a:pt x="217" y="270"/>
                </a:cubicBezTo>
                <a:cubicBezTo>
                  <a:pt x="196" y="262"/>
                  <a:pt x="175" y="252"/>
                  <a:pt x="153" y="244"/>
                </a:cubicBezTo>
                <a:cubicBezTo>
                  <a:pt x="105" y="300"/>
                  <a:pt x="65" y="365"/>
                  <a:pt x="36" y="448"/>
                </a:cubicBezTo>
                <a:cubicBezTo>
                  <a:pt x="78" y="477"/>
                  <a:pt x="122" y="503"/>
                  <a:pt x="158" y="534"/>
                </a:cubicBezTo>
                <a:cubicBezTo>
                  <a:pt x="152" y="582"/>
                  <a:pt x="141" y="633"/>
                  <a:pt x="137" y="679"/>
                </a:cubicBezTo>
                <a:cubicBezTo>
                  <a:pt x="91" y="702"/>
                  <a:pt x="42" y="719"/>
                  <a:pt x="0" y="746"/>
                </a:cubicBezTo>
                <a:cubicBezTo>
                  <a:pt x="14" y="825"/>
                  <a:pt x="28" y="905"/>
                  <a:pt x="69" y="968"/>
                </a:cubicBezTo>
                <a:cubicBezTo>
                  <a:pt x="117" y="960"/>
                  <a:pt x="162" y="950"/>
                  <a:pt x="210" y="943"/>
                </a:cubicBezTo>
                <a:cubicBezTo>
                  <a:pt x="229" y="959"/>
                  <a:pt x="241" y="981"/>
                  <a:pt x="258" y="1004"/>
                </a:cubicBezTo>
                <a:cubicBezTo>
                  <a:pt x="269" y="1019"/>
                  <a:pt x="303" y="1047"/>
                  <a:pt x="303" y="1067"/>
                </a:cubicBezTo>
                <a:cubicBezTo>
                  <a:pt x="304" y="1087"/>
                  <a:pt x="285" y="1111"/>
                  <a:pt x="277" y="1134"/>
                </a:cubicBezTo>
                <a:cubicBezTo>
                  <a:pt x="269" y="1157"/>
                  <a:pt x="263" y="1180"/>
                  <a:pt x="253" y="1203"/>
                </a:cubicBezTo>
                <a:cubicBezTo>
                  <a:pt x="310" y="1249"/>
                  <a:pt x="376" y="1288"/>
                  <a:pt x="459" y="1316"/>
                </a:cubicBezTo>
                <a:cubicBezTo>
                  <a:pt x="492" y="1280"/>
                  <a:pt x="516" y="1231"/>
                  <a:pt x="551" y="1198"/>
                </a:cubicBezTo>
                <a:cubicBezTo>
                  <a:pt x="599" y="1204"/>
                  <a:pt x="651" y="1215"/>
                  <a:pt x="698" y="1220"/>
                </a:cubicBezTo>
                <a:cubicBezTo>
                  <a:pt x="719" y="1265"/>
                  <a:pt x="735" y="1313"/>
                  <a:pt x="761" y="1354"/>
                </a:cubicBezTo>
                <a:cubicBezTo>
                  <a:pt x="843" y="1340"/>
                  <a:pt x="922" y="1325"/>
                  <a:pt x="986" y="1284"/>
                </a:cubicBezTo>
                <a:cubicBezTo>
                  <a:pt x="978" y="1237"/>
                  <a:pt x="970" y="1190"/>
                  <a:pt x="961" y="1143"/>
                </a:cubicBezTo>
                <a:cubicBezTo>
                  <a:pt x="981" y="1131"/>
                  <a:pt x="1002" y="1115"/>
                  <a:pt x="1025" y="1098"/>
                </a:cubicBezTo>
                <a:cubicBezTo>
                  <a:pt x="1042" y="1087"/>
                  <a:pt x="1071" y="1057"/>
                  <a:pt x="1093" y="1058"/>
                </a:cubicBezTo>
                <a:cubicBezTo>
                  <a:pt x="1133" y="1061"/>
                  <a:pt x="1171" y="1098"/>
                  <a:pt x="1221" y="1106"/>
                </a:cubicBezTo>
                <a:cubicBezTo>
                  <a:pt x="1266" y="1050"/>
                  <a:pt x="1306" y="984"/>
                  <a:pt x="1334" y="901"/>
                </a:cubicBezTo>
                <a:cubicBezTo>
                  <a:pt x="1297" y="872"/>
                  <a:pt x="1255" y="846"/>
                  <a:pt x="1218" y="817"/>
                </a:cubicBezTo>
                <a:cubicBezTo>
                  <a:pt x="1224" y="769"/>
                  <a:pt x="1234" y="719"/>
                  <a:pt x="1239" y="672"/>
                </a:cubicBezTo>
                <a:close/>
              </a:path>
            </a:pathLst>
          </a:custGeom>
          <a:gradFill flip="none" rotWithShape="1">
            <a:gsLst>
              <a:gs pos="55000">
                <a:srgbClr val="BEBEBE"/>
              </a:gs>
              <a:gs pos="2917">
                <a:srgbClr val="BABABA">
                  <a:alpha val="0"/>
                </a:srgbClr>
              </a:gs>
              <a:gs pos="50000">
                <a:srgbClr val="BABABA">
                  <a:alpha val="0"/>
                </a:srgb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444500" dist="50800" dir="7920000" sx="101000" sy="101000" algn="ctr" rotWithShape="0">
              <a:srgbClr val="000000">
                <a:alpha val="26000"/>
              </a:srgbClr>
            </a:outerShdw>
          </a:effec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rmAutofit/>
          </a:bodyPr>
          <a:lstStyle/>
          <a:p>
            <a:pPr defTabSz="914400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28"/>
          <p:cNvSpPr>
            <a:spLocks noEditPoints="1"/>
          </p:cNvSpPr>
          <p:nvPr/>
        </p:nvSpPr>
        <p:spPr bwMode="auto">
          <a:xfrm rot="10800000">
            <a:off x="-2359160" y="1228881"/>
            <a:ext cx="6484038" cy="2651350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444500" dist="50800" dir="7920000" sx="101000" sy="101000" algn="ctr" rotWithShape="0">
              <a:srgbClr val="000000">
                <a:alpha val="26000"/>
              </a:srgbClr>
            </a:outerShdw>
          </a:effec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28"/>
          <p:cNvSpPr>
            <a:spLocks noEditPoints="1"/>
          </p:cNvSpPr>
          <p:nvPr/>
        </p:nvSpPr>
        <p:spPr bwMode="auto">
          <a:xfrm rot="11319457">
            <a:off x="822084" y="1379385"/>
            <a:ext cx="7971141" cy="325943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444500" dist="50800" dir="7920000" sx="101000" sy="101000" algn="ctr" rotWithShape="0">
              <a:srgbClr val="000000">
                <a:alpha val="26000"/>
              </a:srgbClr>
            </a:outerShdw>
          </a:effec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rmAutofit/>
          </a:bodyPr>
          <a:lstStyle/>
          <a:p>
            <a:pPr defTabSz="914400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2261" y="1809126"/>
            <a:ext cx="2260252" cy="1669024"/>
            <a:chOff x="3107678" y="1267859"/>
            <a:chExt cx="1696466" cy="1699229"/>
          </a:xfrm>
        </p:grpSpPr>
        <p:sp>
          <p:nvSpPr>
            <p:cNvPr id="13" name="Oval 12"/>
            <p:cNvSpPr/>
            <p:nvPr/>
          </p:nvSpPr>
          <p:spPr>
            <a:xfrm>
              <a:off x="3107678" y="1267859"/>
              <a:ext cx="1696466" cy="1699229"/>
            </a:xfrm>
            <a:prstGeom prst="ellipse">
              <a:avLst/>
            </a:prstGeom>
            <a:gradFill flip="none" rotWithShape="1">
              <a:gsLst>
                <a:gs pos="15000">
                  <a:schemeClr val="bg1"/>
                </a:gs>
                <a:gs pos="84000">
                  <a:schemeClr val="bg1">
                    <a:lumMod val="86000"/>
                  </a:schemeClr>
                </a:gs>
              </a:gsLst>
              <a:lin ang="0" scaled="0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254000" dist="1397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3248914" y="1409447"/>
              <a:ext cx="1383011" cy="1386769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rmAutofit/>
            </a:bodyPr>
            <a:lstStyle/>
            <a:p>
              <a:pPr algn="ctr" defTabSz="914400"/>
              <a:r>
                <a:rPr lang="en-US" sz="2000" b="1" spc="51" dirty="0" smtClean="0">
                  <a:ln w="13500">
                    <a:solidFill>
                      <a:srgbClr val="0070C0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</a:rPr>
                <a:t>PART 1 </a:t>
              </a:r>
              <a:r>
                <a:rPr lang="en-US" sz="2000" b="1" spc="51" dirty="0" smtClean="0">
                  <a:ln w="13500">
                    <a:solidFill>
                      <a:srgbClr val="0070C0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</a:rPr>
                <a:t>Subgroup Ideation</a:t>
              </a:r>
            </a:p>
            <a:p>
              <a:pPr algn="ctr" defTabSz="914400"/>
              <a:r>
                <a:rPr lang="en-US" sz="1600" b="1" spc="51" dirty="0" smtClean="0">
                  <a:ln w="13500">
                    <a:solidFill>
                      <a:srgbClr val="0070C0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rgbClr val="333399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</a:rPr>
                <a:t>(80 min)</a:t>
              </a:r>
              <a:endParaRPr lang="en-US" sz="1600" b="1" spc="51" dirty="0">
                <a:ln w="13500">
                  <a:solidFill>
                    <a:srgbClr val="0070C0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3333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 rot="336965">
            <a:off x="5079459" y="2155554"/>
            <a:ext cx="3136186" cy="2290277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solidFill>
              <a:schemeClr val="bg1"/>
            </a:solidFill>
          </a:ln>
          <a:effectLst>
            <a:outerShdw blurRad="254000" dist="1397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914400"/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5190317" y="2262739"/>
            <a:ext cx="2978130" cy="19910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rmAutofit/>
          </a:bodyPr>
          <a:lstStyle/>
          <a:p>
            <a:pPr algn="ctr" defTabSz="914400"/>
            <a:r>
              <a:rPr lang="en-US" sz="2000" b="1" spc="51" dirty="0" smtClean="0">
                <a:ln w="13500">
                  <a:solidFill>
                    <a:srgbClr val="0070C0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PART 2</a:t>
            </a:r>
          </a:p>
          <a:p>
            <a:pPr algn="ctr" defTabSz="914400"/>
            <a:r>
              <a:rPr lang="en-US" sz="2800" b="1" spc="51" dirty="0" smtClean="0">
                <a:ln w="13500">
                  <a:solidFill>
                    <a:srgbClr val="0070C0">
                      <a:shade val="2500"/>
                      <a:alpha val="2000"/>
                    </a:srgbClr>
                  </a:solidFill>
                  <a:prstDash val="solid"/>
                </a:ln>
                <a:solidFill>
                  <a:prstClr val="white">
                    <a:lumMod val="50000"/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Whole Group Share-out &amp; Discussion</a:t>
            </a:r>
          </a:p>
          <a:p>
            <a:pPr algn="ctr" defTabSz="914400"/>
            <a:r>
              <a:rPr lang="en-US" sz="1600" b="1" spc="51" dirty="0" smtClean="0">
                <a:ln w="13500">
                  <a:solidFill>
                    <a:srgbClr val="0070C0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3333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(40 </a:t>
            </a:r>
            <a:r>
              <a:rPr lang="en-US" sz="1600" b="1" spc="51" dirty="0">
                <a:ln w="13500">
                  <a:solidFill>
                    <a:srgbClr val="0070C0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3333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min)</a:t>
            </a:r>
          </a:p>
          <a:p>
            <a:pPr algn="ctr" defTabSz="914400"/>
            <a:endParaRPr lang="en-US" sz="2800" b="1" spc="51" dirty="0">
              <a:ln w="13500">
                <a:solidFill>
                  <a:srgbClr val="0070C0">
                    <a:shade val="2500"/>
                    <a:alpha val="2000"/>
                  </a:srgbClr>
                </a:solidFill>
                <a:prstDash val="solid"/>
              </a:ln>
              <a:solidFill>
                <a:prstClr val="white">
                  <a:lumMod val="50000"/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78918" y="4002852"/>
            <a:ext cx="1481328" cy="1110996"/>
            <a:chOff x="3505200" y="3882836"/>
            <a:chExt cx="925344" cy="1001544"/>
          </a:xfrm>
        </p:grpSpPr>
        <p:sp>
          <p:nvSpPr>
            <p:cNvPr id="18" name="Rectangle 17">
              <a:hlinkClick r:id="" action="ppaction://noaction"/>
            </p:cNvPr>
            <p:cNvSpPr/>
            <p:nvPr/>
          </p:nvSpPr>
          <p:spPr>
            <a:xfrm>
              <a:off x="3505200" y="3882836"/>
              <a:ext cx="925344" cy="10015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33">
              <a:hlinkClick r:id="" action="ppaction://noaction"/>
            </p:cNvPr>
            <p:cNvSpPr>
              <a:spLocks noEditPoints="1"/>
            </p:cNvSpPr>
            <p:nvPr/>
          </p:nvSpPr>
          <p:spPr bwMode="auto">
            <a:xfrm>
              <a:off x="3597750" y="3943350"/>
              <a:ext cx="664044" cy="880516"/>
            </a:xfrm>
            <a:custGeom>
              <a:avLst/>
              <a:gdLst>
                <a:gd name="T0" fmla="*/ 106 w 211"/>
                <a:gd name="T1" fmla="*/ 0 h 280"/>
                <a:gd name="T2" fmla="*/ 99 w 211"/>
                <a:gd name="T3" fmla="*/ 0 h 280"/>
                <a:gd name="T4" fmla="*/ 2 w 211"/>
                <a:gd name="T5" fmla="*/ 97 h 280"/>
                <a:gd name="T6" fmla="*/ 25 w 211"/>
                <a:gd name="T7" fmla="*/ 171 h 280"/>
                <a:gd name="T8" fmla="*/ 31 w 211"/>
                <a:gd name="T9" fmla="*/ 189 h 280"/>
                <a:gd name="T10" fmla="*/ 31 w 211"/>
                <a:gd name="T11" fmla="*/ 203 h 280"/>
                <a:gd name="T12" fmla="*/ 37 w 211"/>
                <a:gd name="T13" fmla="*/ 220 h 280"/>
                <a:gd name="T14" fmla="*/ 37 w 211"/>
                <a:gd name="T15" fmla="*/ 253 h 280"/>
                <a:gd name="T16" fmla="*/ 52 w 211"/>
                <a:gd name="T17" fmla="*/ 268 h 280"/>
                <a:gd name="T18" fmla="*/ 74 w 211"/>
                <a:gd name="T19" fmla="*/ 268 h 280"/>
                <a:gd name="T20" fmla="*/ 89 w 211"/>
                <a:gd name="T21" fmla="*/ 280 h 280"/>
                <a:gd name="T22" fmla="*/ 124 w 211"/>
                <a:gd name="T23" fmla="*/ 280 h 280"/>
                <a:gd name="T24" fmla="*/ 138 w 211"/>
                <a:gd name="T25" fmla="*/ 268 h 280"/>
                <a:gd name="T26" fmla="*/ 161 w 211"/>
                <a:gd name="T27" fmla="*/ 268 h 280"/>
                <a:gd name="T28" fmla="*/ 176 w 211"/>
                <a:gd name="T29" fmla="*/ 253 h 280"/>
                <a:gd name="T30" fmla="*/ 176 w 211"/>
                <a:gd name="T31" fmla="*/ 220 h 280"/>
                <a:gd name="T32" fmla="*/ 181 w 211"/>
                <a:gd name="T33" fmla="*/ 203 h 280"/>
                <a:gd name="T34" fmla="*/ 181 w 211"/>
                <a:gd name="T35" fmla="*/ 189 h 280"/>
                <a:gd name="T36" fmla="*/ 188 w 211"/>
                <a:gd name="T37" fmla="*/ 171 h 280"/>
                <a:gd name="T38" fmla="*/ 211 w 211"/>
                <a:gd name="T39" fmla="*/ 105 h 280"/>
                <a:gd name="T40" fmla="*/ 106 w 211"/>
                <a:gd name="T41" fmla="*/ 0 h 280"/>
                <a:gd name="T42" fmla="*/ 114 w 211"/>
                <a:gd name="T43" fmla="*/ 203 h 280"/>
                <a:gd name="T44" fmla="*/ 99 w 211"/>
                <a:gd name="T45" fmla="*/ 203 h 280"/>
                <a:gd name="T46" fmla="*/ 99 w 211"/>
                <a:gd name="T47" fmla="*/ 158 h 280"/>
                <a:gd name="T48" fmla="*/ 114 w 211"/>
                <a:gd name="T49" fmla="*/ 158 h 280"/>
                <a:gd name="T50" fmla="*/ 114 w 211"/>
                <a:gd name="T51" fmla="*/ 203 h 280"/>
                <a:gd name="T52" fmla="*/ 164 w 211"/>
                <a:gd name="T53" fmla="*/ 152 h 280"/>
                <a:gd name="T54" fmla="*/ 151 w 211"/>
                <a:gd name="T55" fmla="*/ 189 h 280"/>
                <a:gd name="T56" fmla="*/ 151 w 211"/>
                <a:gd name="T57" fmla="*/ 203 h 280"/>
                <a:gd name="T58" fmla="*/ 129 w 211"/>
                <a:gd name="T59" fmla="*/ 203 h 280"/>
                <a:gd name="T60" fmla="*/ 129 w 211"/>
                <a:gd name="T61" fmla="*/ 158 h 280"/>
                <a:gd name="T62" fmla="*/ 149 w 211"/>
                <a:gd name="T63" fmla="*/ 131 h 280"/>
                <a:gd name="T64" fmla="*/ 146 w 211"/>
                <a:gd name="T65" fmla="*/ 111 h 280"/>
                <a:gd name="T66" fmla="*/ 132 w 211"/>
                <a:gd name="T67" fmla="*/ 105 h 280"/>
                <a:gd name="T68" fmla="*/ 121 w 211"/>
                <a:gd name="T69" fmla="*/ 110 h 280"/>
                <a:gd name="T70" fmla="*/ 113 w 211"/>
                <a:gd name="T71" fmla="*/ 143 h 280"/>
                <a:gd name="T72" fmla="*/ 99 w 211"/>
                <a:gd name="T73" fmla="*/ 143 h 280"/>
                <a:gd name="T74" fmla="*/ 92 w 211"/>
                <a:gd name="T75" fmla="*/ 110 h 280"/>
                <a:gd name="T76" fmla="*/ 81 w 211"/>
                <a:gd name="T77" fmla="*/ 105 h 280"/>
                <a:gd name="T78" fmla="*/ 67 w 211"/>
                <a:gd name="T79" fmla="*/ 111 h 280"/>
                <a:gd name="T80" fmla="*/ 63 w 211"/>
                <a:gd name="T81" fmla="*/ 131 h 280"/>
                <a:gd name="T82" fmla="*/ 84 w 211"/>
                <a:gd name="T83" fmla="*/ 158 h 280"/>
                <a:gd name="T84" fmla="*/ 84 w 211"/>
                <a:gd name="T85" fmla="*/ 203 h 280"/>
                <a:gd name="T86" fmla="*/ 61 w 211"/>
                <a:gd name="T87" fmla="*/ 203 h 280"/>
                <a:gd name="T88" fmla="*/ 61 w 211"/>
                <a:gd name="T89" fmla="*/ 189 h 280"/>
                <a:gd name="T90" fmla="*/ 48 w 211"/>
                <a:gd name="T91" fmla="*/ 152 h 280"/>
                <a:gd name="T92" fmla="*/ 32 w 211"/>
                <a:gd name="T93" fmla="*/ 99 h 280"/>
                <a:gd name="T94" fmla="*/ 101 w 211"/>
                <a:gd name="T95" fmla="*/ 30 h 280"/>
                <a:gd name="T96" fmla="*/ 106 w 211"/>
                <a:gd name="T97" fmla="*/ 30 h 280"/>
                <a:gd name="T98" fmla="*/ 181 w 211"/>
                <a:gd name="T99" fmla="*/ 105 h 280"/>
                <a:gd name="T100" fmla="*/ 164 w 211"/>
                <a:gd name="T101" fmla="*/ 152 h 280"/>
                <a:gd name="T102" fmla="*/ 128 w 211"/>
                <a:gd name="T103" fmla="*/ 142 h 280"/>
                <a:gd name="T104" fmla="*/ 132 w 211"/>
                <a:gd name="T105" fmla="*/ 120 h 280"/>
                <a:gd name="T106" fmla="*/ 134 w 211"/>
                <a:gd name="T107" fmla="*/ 120 h 280"/>
                <a:gd name="T108" fmla="*/ 135 w 211"/>
                <a:gd name="T109" fmla="*/ 128 h 280"/>
                <a:gd name="T110" fmla="*/ 128 w 211"/>
                <a:gd name="T111" fmla="*/ 142 h 280"/>
                <a:gd name="T112" fmla="*/ 84 w 211"/>
                <a:gd name="T113" fmla="*/ 142 h 280"/>
                <a:gd name="T114" fmla="*/ 78 w 211"/>
                <a:gd name="T115" fmla="*/ 128 h 280"/>
                <a:gd name="T116" fmla="*/ 79 w 211"/>
                <a:gd name="T117" fmla="*/ 120 h 280"/>
                <a:gd name="T118" fmla="*/ 81 w 211"/>
                <a:gd name="T119" fmla="*/ 120 h 280"/>
                <a:gd name="T120" fmla="*/ 84 w 211"/>
                <a:gd name="T121" fmla="*/ 14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" h="280">
                  <a:moveTo>
                    <a:pt x="106" y="0"/>
                  </a:moveTo>
                  <a:cubicBezTo>
                    <a:pt x="104" y="0"/>
                    <a:pt x="101" y="0"/>
                    <a:pt x="99" y="0"/>
                  </a:cubicBezTo>
                  <a:cubicBezTo>
                    <a:pt x="47" y="4"/>
                    <a:pt x="5" y="46"/>
                    <a:pt x="2" y="97"/>
                  </a:cubicBezTo>
                  <a:cubicBezTo>
                    <a:pt x="0" y="125"/>
                    <a:pt x="9" y="151"/>
                    <a:pt x="25" y="171"/>
                  </a:cubicBezTo>
                  <a:cubicBezTo>
                    <a:pt x="29" y="176"/>
                    <a:pt x="31" y="183"/>
                    <a:pt x="31" y="189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10"/>
                    <a:pt x="33" y="216"/>
                    <a:pt x="37" y="220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7" y="261"/>
                    <a:pt x="43" y="268"/>
                    <a:pt x="52" y="268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6" y="275"/>
                    <a:pt x="82" y="280"/>
                    <a:pt x="89" y="280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31" y="280"/>
                    <a:pt x="137" y="275"/>
                    <a:pt x="138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9" y="268"/>
                    <a:pt x="176" y="261"/>
                    <a:pt x="176" y="253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9" y="216"/>
                    <a:pt x="181" y="210"/>
                    <a:pt x="181" y="203"/>
                  </a:cubicBezTo>
                  <a:cubicBezTo>
                    <a:pt x="181" y="189"/>
                    <a:pt x="181" y="189"/>
                    <a:pt x="181" y="189"/>
                  </a:cubicBezTo>
                  <a:cubicBezTo>
                    <a:pt x="181" y="183"/>
                    <a:pt x="183" y="176"/>
                    <a:pt x="188" y="171"/>
                  </a:cubicBezTo>
                  <a:cubicBezTo>
                    <a:pt x="202" y="153"/>
                    <a:pt x="211" y="130"/>
                    <a:pt x="211" y="105"/>
                  </a:cubicBezTo>
                  <a:cubicBezTo>
                    <a:pt x="211" y="47"/>
                    <a:pt x="164" y="0"/>
                    <a:pt x="106" y="0"/>
                  </a:cubicBezTo>
                  <a:close/>
                  <a:moveTo>
                    <a:pt x="114" y="203"/>
                  </a:moveTo>
                  <a:cubicBezTo>
                    <a:pt x="99" y="203"/>
                    <a:pt x="99" y="203"/>
                    <a:pt x="99" y="203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14" y="158"/>
                    <a:pt x="114" y="158"/>
                    <a:pt x="114" y="158"/>
                  </a:cubicBezTo>
                  <a:lnTo>
                    <a:pt x="114" y="203"/>
                  </a:lnTo>
                  <a:close/>
                  <a:moveTo>
                    <a:pt x="164" y="152"/>
                  </a:moveTo>
                  <a:cubicBezTo>
                    <a:pt x="156" y="162"/>
                    <a:pt x="151" y="176"/>
                    <a:pt x="151" y="189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43" y="155"/>
                    <a:pt x="148" y="136"/>
                    <a:pt x="149" y="131"/>
                  </a:cubicBezTo>
                  <a:cubicBezTo>
                    <a:pt x="149" y="130"/>
                    <a:pt x="152" y="119"/>
                    <a:pt x="146" y="111"/>
                  </a:cubicBezTo>
                  <a:cubicBezTo>
                    <a:pt x="144" y="108"/>
                    <a:pt x="139" y="105"/>
                    <a:pt x="132" y="105"/>
                  </a:cubicBezTo>
                  <a:cubicBezTo>
                    <a:pt x="127" y="105"/>
                    <a:pt x="124" y="106"/>
                    <a:pt x="121" y="110"/>
                  </a:cubicBezTo>
                  <a:cubicBezTo>
                    <a:pt x="114" y="117"/>
                    <a:pt x="113" y="131"/>
                    <a:pt x="11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100" y="131"/>
                    <a:pt x="98" y="117"/>
                    <a:pt x="92" y="110"/>
                  </a:cubicBezTo>
                  <a:cubicBezTo>
                    <a:pt x="89" y="106"/>
                    <a:pt x="85" y="105"/>
                    <a:pt x="81" y="105"/>
                  </a:cubicBezTo>
                  <a:cubicBezTo>
                    <a:pt x="73" y="105"/>
                    <a:pt x="69" y="108"/>
                    <a:pt x="67" y="111"/>
                  </a:cubicBezTo>
                  <a:cubicBezTo>
                    <a:pt x="61" y="119"/>
                    <a:pt x="63" y="130"/>
                    <a:pt x="63" y="131"/>
                  </a:cubicBezTo>
                  <a:cubicBezTo>
                    <a:pt x="64" y="135"/>
                    <a:pt x="70" y="155"/>
                    <a:pt x="84" y="158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1" y="176"/>
                    <a:pt x="57" y="162"/>
                    <a:pt x="48" y="152"/>
                  </a:cubicBezTo>
                  <a:cubicBezTo>
                    <a:pt x="36" y="137"/>
                    <a:pt x="30" y="118"/>
                    <a:pt x="32" y="99"/>
                  </a:cubicBezTo>
                  <a:cubicBezTo>
                    <a:pt x="34" y="62"/>
                    <a:pt x="64" y="32"/>
                    <a:pt x="101" y="30"/>
                  </a:cubicBezTo>
                  <a:cubicBezTo>
                    <a:pt x="103" y="30"/>
                    <a:pt x="105" y="30"/>
                    <a:pt x="106" y="30"/>
                  </a:cubicBezTo>
                  <a:cubicBezTo>
                    <a:pt x="148" y="30"/>
                    <a:pt x="181" y="63"/>
                    <a:pt x="181" y="105"/>
                  </a:cubicBezTo>
                  <a:cubicBezTo>
                    <a:pt x="181" y="122"/>
                    <a:pt x="175" y="138"/>
                    <a:pt x="164" y="152"/>
                  </a:cubicBezTo>
                  <a:close/>
                  <a:moveTo>
                    <a:pt x="128" y="142"/>
                  </a:moveTo>
                  <a:cubicBezTo>
                    <a:pt x="128" y="131"/>
                    <a:pt x="130" y="122"/>
                    <a:pt x="132" y="120"/>
                  </a:cubicBezTo>
                  <a:cubicBezTo>
                    <a:pt x="133" y="120"/>
                    <a:pt x="134" y="120"/>
                    <a:pt x="134" y="120"/>
                  </a:cubicBezTo>
                  <a:cubicBezTo>
                    <a:pt x="135" y="122"/>
                    <a:pt x="135" y="126"/>
                    <a:pt x="135" y="128"/>
                  </a:cubicBezTo>
                  <a:cubicBezTo>
                    <a:pt x="133" y="134"/>
                    <a:pt x="130" y="139"/>
                    <a:pt x="128" y="142"/>
                  </a:cubicBezTo>
                  <a:close/>
                  <a:moveTo>
                    <a:pt x="84" y="142"/>
                  </a:moveTo>
                  <a:cubicBezTo>
                    <a:pt x="82" y="139"/>
                    <a:pt x="79" y="134"/>
                    <a:pt x="78" y="128"/>
                  </a:cubicBezTo>
                  <a:cubicBezTo>
                    <a:pt x="78" y="126"/>
                    <a:pt x="77" y="122"/>
                    <a:pt x="79" y="120"/>
                  </a:cubicBezTo>
                  <a:cubicBezTo>
                    <a:pt x="79" y="120"/>
                    <a:pt x="80" y="120"/>
                    <a:pt x="81" y="120"/>
                  </a:cubicBezTo>
                  <a:cubicBezTo>
                    <a:pt x="83" y="122"/>
                    <a:pt x="84" y="131"/>
                    <a:pt x="84" y="1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0" name="Elbow Connector 19"/>
          <p:cNvCxnSpPr>
            <a:stCxn id="14" idx="2"/>
            <a:endCxn id="18" idx="1"/>
          </p:cNvCxnSpPr>
          <p:nvPr/>
        </p:nvCxnSpPr>
        <p:spPr>
          <a:xfrm rot="16200000" flipH="1">
            <a:off x="2231316" y="3410747"/>
            <a:ext cx="1248035" cy="1047170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decel="10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">
            <a:hlinkClick r:id="" action="ppaction://noaction"/>
          </p:cNvPr>
          <p:cNvSpPr>
            <a:spLocks noEditPoints="1"/>
          </p:cNvSpPr>
          <p:nvPr/>
        </p:nvSpPr>
        <p:spPr bwMode="auto">
          <a:xfrm>
            <a:off x="245746" y="1773517"/>
            <a:ext cx="1862454" cy="2252384"/>
          </a:xfrm>
          <a:custGeom>
            <a:avLst/>
            <a:gdLst>
              <a:gd name="T0" fmla="*/ 106 w 211"/>
              <a:gd name="T1" fmla="*/ 0 h 280"/>
              <a:gd name="T2" fmla="*/ 99 w 211"/>
              <a:gd name="T3" fmla="*/ 0 h 280"/>
              <a:gd name="T4" fmla="*/ 2 w 211"/>
              <a:gd name="T5" fmla="*/ 97 h 280"/>
              <a:gd name="T6" fmla="*/ 25 w 211"/>
              <a:gd name="T7" fmla="*/ 171 h 280"/>
              <a:gd name="T8" fmla="*/ 31 w 211"/>
              <a:gd name="T9" fmla="*/ 189 h 280"/>
              <a:gd name="T10" fmla="*/ 31 w 211"/>
              <a:gd name="T11" fmla="*/ 203 h 280"/>
              <a:gd name="T12" fmla="*/ 37 w 211"/>
              <a:gd name="T13" fmla="*/ 220 h 280"/>
              <a:gd name="T14" fmla="*/ 37 w 211"/>
              <a:gd name="T15" fmla="*/ 253 h 280"/>
              <a:gd name="T16" fmla="*/ 52 w 211"/>
              <a:gd name="T17" fmla="*/ 268 h 280"/>
              <a:gd name="T18" fmla="*/ 74 w 211"/>
              <a:gd name="T19" fmla="*/ 268 h 280"/>
              <a:gd name="T20" fmla="*/ 89 w 211"/>
              <a:gd name="T21" fmla="*/ 280 h 280"/>
              <a:gd name="T22" fmla="*/ 124 w 211"/>
              <a:gd name="T23" fmla="*/ 280 h 280"/>
              <a:gd name="T24" fmla="*/ 138 w 211"/>
              <a:gd name="T25" fmla="*/ 268 h 280"/>
              <a:gd name="T26" fmla="*/ 161 w 211"/>
              <a:gd name="T27" fmla="*/ 268 h 280"/>
              <a:gd name="T28" fmla="*/ 176 w 211"/>
              <a:gd name="T29" fmla="*/ 253 h 280"/>
              <a:gd name="T30" fmla="*/ 176 w 211"/>
              <a:gd name="T31" fmla="*/ 220 h 280"/>
              <a:gd name="T32" fmla="*/ 181 w 211"/>
              <a:gd name="T33" fmla="*/ 203 h 280"/>
              <a:gd name="T34" fmla="*/ 181 w 211"/>
              <a:gd name="T35" fmla="*/ 189 h 280"/>
              <a:gd name="T36" fmla="*/ 188 w 211"/>
              <a:gd name="T37" fmla="*/ 171 h 280"/>
              <a:gd name="T38" fmla="*/ 211 w 211"/>
              <a:gd name="T39" fmla="*/ 105 h 280"/>
              <a:gd name="T40" fmla="*/ 106 w 211"/>
              <a:gd name="T41" fmla="*/ 0 h 280"/>
              <a:gd name="T42" fmla="*/ 114 w 211"/>
              <a:gd name="T43" fmla="*/ 203 h 280"/>
              <a:gd name="T44" fmla="*/ 99 w 211"/>
              <a:gd name="T45" fmla="*/ 203 h 280"/>
              <a:gd name="T46" fmla="*/ 99 w 211"/>
              <a:gd name="T47" fmla="*/ 158 h 280"/>
              <a:gd name="T48" fmla="*/ 114 w 211"/>
              <a:gd name="T49" fmla="*/ 158 h 280"/>
              <a:gd name="T50" fmla="*/ 114 w 211"/>
              <a:gd name="T51" fmla="*/ 203 h 280"/>
              <a:gd name="T52" fmla="*/ 164 w 211"/>
              <a:gd name="T53" fmla="*/ 152 h 280"/>
              <a:gd name="T54" fmla="*/ 151 w 211"/>
              <a:gd name="T55" fmla="*/ 189 h 280"/>
              <a:gd name="T56" fmla="*/ 151 w 211"/>
              <a:gd name="T57" fmla="*/ 203 h 280"/>
              <a:gd name="T58" fmla="*/ 129 w 211"/>
              <a:gd name="T59" fmla="*/ 203 h 280"/>
              <a:gd name="T60" fmla="*/ 129 w 211"/>
              <a:gd name="T61" fmla="*/ 158 h 280"/>
              <a:gd name="T62" fmla="*/ 149 w 211"/>
              <a:gd name="T63" fmla="*/ 131 h 280"/>
              <a:gd name="T64" fmla="*/ 146 w 211"/>
              <a:gd name="T65" fmla="*/ 111 h 280"/>
              <a:gd name="T66" fmla="*/ 132 w 211"/>
              <a:gd name="T67" fmla="*/ 105 h 280"/>
              <a:gd name="T68" fmla="*/ 121 w 211"/>
              <a:gd name="T69" fmla="*/ 110 h 280"/>
              <a:gd name="T70" fmla="*/ 113 w 211"/>
              <a:gd name="T71" fmla="*/ 143 h 280"/>
              <a:gd name="T72" fmla="*/ 99 w 211"/>
              <a:gd name="T73" fmla="*/ 143 h 280"/>
              <a:gd name="T74" fmla="*/ 92 w 211"/>
              <a:gd name="T75" fmla="*/ 110 h 280"/>
              <a:gd name="T76" fmla="*/ 81 w 211"/>
              <a:gd name="T77" fmla="*/ 105 h 280"/>
              <a:gd name="T78" fmla="*/ 67 w 211"/>
              <a:gd name="T79" fmla="*/ 111 h 280"/>
              <a:gd name="T80" fmla="*/ 63 w 211"/>
              <a:gd name="T81" fmla="*/ 131 h 280"/>
              <a:gd name="T82" fmla="*/ 84 w 211"/>
              <a:gd name="T83" fmla="*/ 158 h 280"/>
              <a:gd name="T84" fmla="*/ 84 w 211"/>
              <a:gd name="T85" fmla="*/ 203 h 280"/>
              <a:gd name="T86" fmla="*/ 61 w 211"/>
              <a:gd name="T87" fmla="*/ 203 h 280"/>
              <a:gd name="T88" fmla="*/ 61 w 211"/>
              <a:gd name="T89" fmla="*/ 189 h 280"/>
              <a:gd name="T90" fmla="*/ 48 w 211"/>
              <a:gd name="T91" fmla="*/ 152 h 280"/>
              <a:gd name="T92" fmla="*/ 32 w 211"/>
              <a:gd name="T93" fmla="*/ 99 h 280"/>
              <a:gd name="T94" fmla="*/ 101 w 211"/>
              <a:gd name="T95" fmla="*/ 30 h 280"/>
              <a:gd name="T96" fmla="*/ 106 w 211"/>
              <a:gd name="T97" fmla="*/ 30 h 280"/>
              <a:gd name="T98" fmla="*/ 181 w 211"/>
              <a:gd name="T99" fmla="*/ 105 h 280"/>
              <a:gd name="T100" fmla="*/ 164 w 211"/>
              <a:gd name="T101" fmla="*/ 152 h 280"/>
              <a:gd name="T102" fmla="*/ 128 w 211"/>
              <a:gd name="T103" fmla="*/ 142 h 280"/>
              <a:gd name="T104" fmla="*/ 132 w 211"/>
              <a:gd name="T105" fmla="*/ 120 h 280"/>
              <a:gd name="T106" fmla="*/ 134 w 211"/>
              <a:gd name="T107" fmla="*/ 120 h 280"/>
              <a:gd name="T108" fmla="*/ 135 w 211"/>
              <a:gd name="T109" fmla="*/ 128 h 280"/>
              <a:gd name="T110" fmla="*/ 128 w 211"/>
              <a:gd name="T111" fmla="*/ 142 h 280"/>
              <a:gd name="T112" fmla="*/ 84 w 211"/>
              <a:gd name="T113" fmla="*/ 142 h 280"/>
              <a:gd name="T114" fmla="*/ 78 w 211"/>
              <a:gd name="T115" fmla="*/ 128 h 280"/>
              <a:gd name="T116" fmla="*/ 79 w 211"/>
              <a:gd name="T117" fmla="*/ 120 h 280"/>
              <a:gd name="T118" fmla="*/ 81 w 211"/>
              <a:gd name="T119" fmla="*/ 120 h 280"/>
              <a:gd name="T120" fmla="*/ 84 w 211"/>
              <a:gd name="T121" fmla="*/ 14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" h="280">
                <a:moveTo>
                  <a:pt x="106" y="0"/>
                </a:moveTo>
                <a:cubicBezTo>
                  <a:pt x="104" y="0"/>
                  <a:pt x="101" y="0"/>
                  <a:pt x="99" y="0"/>
                </a:cubicBezTo>
                <a:cubicBezTo>
                  <a:pt x="47" y="4"/>
                  <a:pt x="5" y="46"/>
                  <a:pt x="2" y="97"/>
                </a:cubicBezTo>
                <a:cubicBezTo>
                  <a:pt x="0" y="125"/>
                  <a:pt x="9" y="151"/>
                  <a:pt x="25" y="171"/>
                </a:cubicBezTo>
                <a:cubicBezTo>
                  <a:pt x="29" y="176"/>
                  <a:pt x="31" y="183"/>
                  <a:pt x="31" y="189"/>
                </a:cubicBezTo>
                <a:cubicBezTo>
                  <a:pt x="31" y="203"/>
                  <a:pt x="31" y="203"/>
                  <a:pt x="31" y="203"/>
                </a:cubicBezTo>
                <a:cubicBezTo>
                  <a:pt x="31" y="210"/>
                  <a:pt x="33" y="216"/>
                  <a:pt x="37" y="220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7" y="261"/>
                  <a:pt x="43" y="268"/>
                  <a:pt x="52" y="268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5"/>
                  <a:pt x="82" y="280"/>
                  <a:pt x="89" y="280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31" y="280"/>
                  <a:pt x="137" y="275"/>
                  <a:pt x="138" y="268"/>
                </a:cubicBezTo>
                <a:cubicBezTo>
                  <a:pt x="161" y="268"/>
                  <a:pt x="161" y="268"/>
                  <a:pt x="161" y="268"/>
                </a:cubicBezTo>
                <a:cubicBezTo>
                  <a:pt x="169" y="268"/>
                  <a:pt x="176" y="261"/>
                  <a:pt x="176" y="253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9" y="216"/>
                  <a:pt x="181" y="210"/>
                  <a:pt x="181" y="203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3"/>
                  <a:pt x="183" y="176"/>
                  <a:pt x="188" y="171"/>
                </a:cubicBezTo>
                <a:cubicBezTo>
                  <a:pt x="202" y="153"/>
                  <a:pt x="211" y="130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14" y="203"/>
                </a:moveTo>
                <a:cubicBezTo>
                  <a:pt x="99" y="203"/>
                  <a:pt x="99" y="203"/>
                  <a:pt x="99" y="20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114" y="158"/>
                  <a:pt x="114" y="158"/>
                  <a:pt x="114" y="158"/>
                </a:cubicBezTo>
                <a:lnTo>
                  <a:pt x="114" y="203"/>
                </a:lnTo>
                <a:close/>
                <a:moveTo>
                  <a:pt x="164" y="152"/>
                </a:moveTo>
                <a:cubicBezTo>
                  <a:pt x="156" y="162"/>
                  <a:pt x="151" y="176"/>
                  <a:pt x="151" y="189"/>
                </a:cubicBezTo>
                <a:cubicBezTo>
                  <a:pt x="151" y="203"/>
                  <a:pt x="151" y="203"/>
                  <a:pt x="151" y="203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43" y="155"/>
                  <a:pt x="148" y="136"/>
                  <a:pt x="149" y="131"/>
                </a:cubicBezTo>
                <a:cubicBezTo>
                  <a:pt x="149" y="130"/>
                  <a:pt x="152" y="119"/>
                  <a:pt x="146" y="111"/>
                </a:cubicBezTo>
                <a:cubicBezTo>
                  <a:pt x="144" y="108"/>
                  <a:pt x="139" y="105"/>
                  <a:pt x="132" y="105"/>
                </a:cubicBezTo>
                <a:cubicBezTo>
                  <a:pt x="127" y="105"/>
                  <a:pt x="124" y="106"/>
                  <a:pt x="121" y="110"/>
                </a:cubicBezTo>
                <a:cubicBezTo>
                  <a:pt x="114" y="117"/>
                  <a:pt x="113" y="131"/>
                  <a:pt x="113" y="143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0" y="131"/>
                  <a:pt x="98" y="117"/>
                  <a:pt x="92" y="110"/>
                </a:cubicBezTo>
                <a:cubicBezTo>
                  <a:pt x="89" y="106"/>
                  <a:pt x="85" y="105"/>
                  <a:pt x="81" y="105"/>
                </a:cubicBezTo>
                <a:cubicBezTo>
                  <a:pt x="73" y="105"/>
                  <a:pt x="69" y="108"/>
                  <a:pt x="67" y="111"/>
                </a:cubicBezTo>
                <a:cubicBezTo>
                  <a:pt x="61" y="119"/>
                  <a:pt x="63" y="130"/>
                  <a:pt x="63" y="131"/>
                </a:cubicBezTo>
                <a:cubicBezTo>
                  <a:pt x="64" y="135"/>
                  <a:pt x="70" y="155"/>
                  <a:pt x="84" y="158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61" y="189"/>
                  <a:pt x="61" y="189"/>
                  <a:pt x="61" y="189"/>
                </a:cubicBezTo>
                <a:cubicBezTo>
                  <a:pt x="61" y="176"/>
                  <a:pt x="57" y="162"/>
                  <a:pt x="48" y="152"/>
                </a:cubicBezTo>
                <a:cubicBezTo>
                  <a:pt x="36" y="137"/>
                  <a:pt x="30" y="118"/>
                  <a:pt x="32" y="99"/>
                </a:cubicBezTo>
                <a:cubicBezTo>
                  <a:pt x="34" y="62"/>
                  <a:pt x="64" y="32"/>
                  <a:pt x="101" y="30"/>
                </a:cubicBezTo>
                <a:cubicBezTo>
                  <a:pt x="103" y="30"/>
                  <a:pt x="105" y="30"/>
                  <a:pt x="106" y="30"/>
                </a:cubicBezTo>
                <a:cubicBezTo>
                  <a:pt x="148" y="30"/>
                  <a:pt x="181" y="63"/>
                  <a:pt x="181" y="105"/>
                </a:cubicBezTo>
                <a:cubicBezTo>
                  <a:pt x="181" y="122"/>
                  <a:pt x="175" y="138"/>
                  <a:pt x="164" y="152"/>
                </a:cubicBezTo>
                <a:close/>
                <a:moveTo>
                  <a:pt x="128" y="142"/>
                </a:moveTo>
                <a:cubicBezTo>
                  <a:pt x="128" y="131"/>
                  <a:pt x="130" y="122"/>
                  <a:pt x="132" y="120"/>
                </a:cubicBezTo>
                <a:cubicBezTo>
                  <a:pt x="133" y="120"/>
                  <a:pt x="134" y="120"/>
                  <a:pt x="134" y="120"/>
                </a:cubicBezTo>
                <a:cubicBezTo>
                  <a:pt x="135" y="122"/>
                  <a:pt x="135" y="126"/>
                  <a:pt x="135" y="128"/>
                </a:cubicBezTo>
                <a:cubicBezTo>
                  <a:pt x="133" y="134"/>
                  <a:pt x="130" y="139"/>
                  <a:pt x="128" y="142"/>
                </a:cubicBezTo>
                <a:close/>
                <a:moveTo>
                  <a:pt x="84" y="142"/>
                </a:moveTo>
                <a:cubicBezTo>
                  <a:pt x="82" y="139"/>
                  <a:pt x="79" y="134"/>
                  <a:pt x="78" y="128"/>
                </a:cubicBezTo>
                <a:cubicBezTo>
                  <a:pt x="78" y="126"/>
                  <a:pt x="77" y="122"/>
                  <a:pt x="79" y="120"/>
                </a:cubicBezTo>
                <a:cubicBezTo>
                  <a:pt x="79" y="120"/>
                  <a:pt x="80" y="120"/>
                  <a:pt x="81" y="120"/>
                </a:cubicBezTo>
                <a:cubicBezTo>
                  <a:pt x="83" y="122"/>
                  <a:pt x="84" y="131"/>
                  <a:pt x="84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4925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100575" tIns="50287" rIns="100575" bIns="50287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/>
          </a:p>
        </p:txBody>
      </p:sp>
      <p:sp>
        <p:nvSpPr>
          <p:cNvPr id="11" name="Freeform 33">
            <a:hlinkClick r:id="" action="ppaction://noaction"/>
          </p:cNvPr>
          <p:cNvSpPr>
            <a:spLocks noEditPoints="1"/>
          </p:cNvSpPr>
          <p:nvPr/>
        </p:nvSpPr>
        <p:spPr bwMode="auto">
          <a:xfrm>
            <a:off x="245746" y="1773517"/>
            <a:ext cx="1862454" cy="2252384"/>
          </a:xfrm>
          <a:custGeom>
            <a:avLst/>
            <a:gdLst>
              <a:gd name="T0" fmla="*/ 106 w 211"/>
              <a:gd name="T1" fmla="*/ 0 h 280"/>
              <a:gd name="T2" fmla="*/ 99 w 211"/>
              <a:gd name="T3" fmla="*/ 0 h 280"/>
              <a:gd name="T4" fmla="*/ 2 w 211"/>
              <a:gd name="T5" fmla="*/ 97 h 280"/>
              <a:gd name="T6" fmla="*/ 25 w 211"/>
              <a:gd name="T7" fmla="*/ 171 h 280"/>
              <a:gd name="T8" fmla="*/ 31 w 211"/>
              <a:gd name="T9" fmla="*/ 189 h 280"/>
              <a:gd name="T10" fmla="*/ 31 w 211"/>
              <a:gd name="T11" fmla="*/ 203 h 280"/>
              <a:gd name="T12" fmla="*/ 37 w 211"/>
              <a:gd name="T13" fmla="*/ 220 h 280"/>
              <a:gd name="T14" fmla="*/ 37 w 211"/>
              <a:gd name="T15" fmla="*/ 253 h 280"/>
              <a:gd name="T16" fmla="*/ 52 w 211"/>
              <a:gd name="T17" fmla="*/ 268 h 280"/>
              <a:gd name="T18" fmla="*/ 74 w 211"/>
              <a:gd name="T19" fmla="*/ 268 h 280"/>
              <a:gd name="T20" fmla="*/ 89 w 211"/>
              <a:gd name="T21" fmla="*/ 280 h 280"/>
              <a:gd name="T22" fmla="*/ 124 w 211"/>
              <a:gd name="T23" fmla="*/ 280 h 280"/>
              <a:gd name="T24" fmla="*/ 138 w 211"/>
              <a:gd name="T25" fmla="*/ 268 h 280"/>
              <a:gd name="T26" fmla="*/ 161 w 211"/>
              <a:gd name="T27" fmla="*/ 268 h 280"/>
              <a:gd name="T28" fmla="*/ 176 w 211"/>
              <a:gd name="T29" fmla="*/ 253 h 280"/>
              <a:gd name="T30" fmla="*/ 176 w 211"/>
              <a:gd name="T31" fmla="*/ 220 h 280"/>
              <a:gd name="T32" fmla="*/ 181 w 211"/>
              <a:gd name="T33" fmla="*/ 203 h 280"/>
              <a:gd name="T34" fmla="*/ 181 w 211"/>
              <a:gd name="T35" fmla="*/ 189 h 280"/>
              <a:gd name="T36" fmla="*/ 188 w 211"/>
              <a:gd name="T37" fmla="*/ 171 h 280"/>
              <a:gd name="T38" fmla="*/ 211 w 211"/>
              <a:gd name="T39" fmla="*/ 105 h 280"/>
              <a:gd name="T40" fmla="*/ 106 w 211"/>
              <a:gd name="T41" fmla="*/ 0 h 280"/>
              <a:gd name="T42" fmla="*/ 114 w 211"/>
              <a:gd name="T43" fmla="*/ 203 h 280"/>
              <a:gd name="T44" fmla="*/ 99 w 211"/>
              <a:gd name="T45" fmla="*/ 203 h 280"/>
              <a:gd name="T46" fmla="*/ 99 w 211"/>
              <a:gd name="T47" fmla="*/ 158 h 280"/>
              <a:gd name="T48" fmla="*/ 114 w 211"/>
              <a:gd name="T49" fmla="*/ 158 h 280"/>
              <a:gd name="T50" fmla="*/ 114 w 211"/>
              <a:gd name="T51" fmla="*/ 203 h 280"/>
              <a:gd name="T52" fmla="*/ 164 w 211"/>
              <a:gd name="T53" fmla="*/ 152 h 280"/>
              <a:gd name="T54" fmla="*/ 151 w 211"/>
              <a:gd name="T55" fmla="*/ 189 h 280"/>
              <a:gd name="T56" fmla="*/ 151 w 211"/>
              <a:gd name="T57" fmla="*/ 203 h 280"/>
              <a:gd name="T58" fmla="*/ 129 w 211"/>
              <a:gd name="T59" fmla="*/ 203 h 280"/>
              <a:gd name="T60" fmla="*/ 129 w 211"/>
              <a:gd name="T61" fmla="*/ 158 h 280"/>
              <a:gd name="T62" fmla="*/ 149 w 211"/>
              <a:gd name="T63" fmla="*/ 131 h 280"/>
              <a:gd name="T64" fmla="*/ 146 w 211"/>
              <a:gd name="T65" fmla="*/ 111 h 280"/>
              <a:gd name="T66" fmla="*/ 132 w 211"/>
              <a:gd name="T67" fmla="*/ 105 h 280"/>
              <a:gd name="T68" fmla="*/ 121 w 211"/>
              <a:gd name="T69" fmla="*/ 110 h 280"/>
              <a:gd name="T70" fmla="*/ 113 w 211"/>
              <a:gd name="T71" fmla="*/ 143 h 280"/>
              <a:gd name="T72" fmla="*/ 99 w 211"/>
              <a:gd name="T73" fmla="*/ 143 h 280"/>
              <a:gd name="T74" fmla="*/ 92 w 211"/>
              <a:gd name="T75" fmla="*/ 110 h 280"/>
              <a:gd name="T76" fmla="*/ 81 w 211"/>
              <a:gd name="T77" fmla="*/ 105 h 280"/>
              <a:gd name="T78" fmla="*/ 67 w 211"/>
              <a:gd name="T79" fmla="*/ 111 h 280"/>
              <a:gd name="T80" fmla="*/ 63 w 211"/>
              <a:gd name="T81" fmla="*/ 131 h 280"/>
              <a:gd name="T82" fmla="*/ 84 w 211"/>
              <a:gd name="T83" fmla="*/ 158 h 280"/>
              <a:gd name="T84" fmla="*/ 84 w 211"/>
              <a:gd name="T85" fmla="*/ 203 h 280"/>
              <a:gd name="T86" fmla="*/ 61 w 211"/>
              <a:gd name="T87" fmla="*/ 203 h 280"/>
              <a:gd name="T88" fmla="*/ 61 w 211"/>
              <a:gd name="T89" fmla="*/ 189 h 280"/>
              <a:gd name="T90" fmla="*/ 48 w 211"/>
              <a:gd name="T91" fmla="*/ 152 h 280"/>
              <a:gd name="T92" fmla="*/ 32 w 211"/>
              <a:gd name="T93" fmla="*/ 99 h 280"/>
              <a:gd name="T94" fmla="*/ 101 w 211"/>
              <a:gd name="T95" fmla="*/ 30 h 280"/>
              <a:gd name="T96" fmla="*/ 106 w 211"/>
              <a:gd name="T97" fmla="*/ 30 h 280"/>
              <a:gd name="T98" fmla="*/ 181 w 211"/>
              <a:gd name="T99" fmla="*/ 105 h 280"/>
              <a:gd name="T100" fmla="*/ 164 w 211"/>
              <a:gd name="T101" fmla="*/ 152 h 280"/>
              <a:gd name="T102" fmla="*/ 128 w 211"/>
              <a:gd name="T103" fmla="*/ 142 h 280"/>
              <a:gd name="T104" fmla="*/ 132 w 211"/>
              <a:gd name="T105" fmla="*/ 120 h 280"/>
              <a:gd name="T106" fmla="*/ 134 w 211"/>
              <a:gd name="T107" fmla="*/ 120 h 280"/>
              <a:gd name="T108" fmla="*/ 135 w 211"/>
              <a:gd name="T109" fmla="*/ 128 h 280"/>
              <a:gd name="T110" fmla="*/ 128 w 211"/>
              <a:gd name="T111" fmla="*/ 142 h 280"/>
              <a:gd name="T112" fmla="*/ 84 w 211"/>
              <a:gd name="T113" fmla="*/ 142 h 280"/>
              <a:gd name="T114" fmla="*/ 78 w 211"/>
              <a:gd name="T115" fmla="*/ 128 h 280"/>
              <a:gd name="T116" fmla="*/ 79 w 211"/>
              <a:gd name="T117" fmla="*/ 120 h 280"/>
              <a:gd name="T118" fmla="*/ 81 w 211"/>
              <a:gd name="T119" fmla="*/ 120 h 280"/>
              <a:gd name="T120" fmla="*/ 84 w 211"/>
              <a:gd name="T121" fmla="*/ 14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" h="280">
                <a:moveTo>
                  <a:pt x="106" y="0"/>
                </a:moveTo>
                <a:cubicBezTo>
                  <a:pt x="104" y="0"/>
                  <a:pt x="101" y="0"/>
                  <a:pt x="99" y="0"/>
                </a:cubicBezTo>
                <a:cubicBezTo>
                  <a:pt x="47" y="4"/>
                  <a:pt x="5" y="46"/>
                  <a:pt x="2" y="97"/>
                </a:cubicBezTo>
                <a:cubicBezTo>
                  <a:pt x="0" y="125"/>
                  <a:pt x="9" y="151"/>
                  <a:pt x="25" y="171"/>
                </a:cubicBezTo>
                <a:cubicBezTo>
                  <a:pt x="29" y="176"/>
                  <a:pt x="31" y="183"/>
                  <a:pt x="31" y="189"/>
                </a:cubicBezTo>
                <a:cubicBezTo>
                  <a:pt x="31" y="203"/>
                  <a:pt x="31" y="203"/>
                  <a:pt x="31" y="203"/>
                </a:cubicBezTo>
                <a:cubicBezTo>
                  <a:pt x="31" y="210"/>
                  <a:pt x="33" y="216"/>
                  <a:pt x="37" y="220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7" y="261"/>
                  <a:pt x="43" y="268"/>
                  <a:pt x="52" y="268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5"/>
                  <a:pt x="82" y="280"/>
                  <a:pt x="89" y="280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31" y="280"/>
                  <a:pt x="137" y="275"/>
                  <a:pt x="138" y="268"/>
                </a:cubicBezTo>
                <a:cubicBezTo>
                  <a:pt x="161" y="268"/>
                  <a:pt x="161" y="268"/>
                  <a:pt x="161" y="268"/>
                </a:cubicBezTo>
                <a:cubicBezTo>
                  <a:pt x="169" y="268"/>
                  <a:pt x="176" y="261"/>
                  <a:pt x="176" y="253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9" y="216"/>
                  <a:pt x="181" y="210"/>
                  <a:pt x="181" y="203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3"/>
                  <a:pt x="183" y="176"/>
                  <a:pt x="188" y="171"/>
                </a:cubicBezTo>
                <a:cubicBezTo>
                  <a:pt x="202" y="153"/>
                  <a:pt x="211" y="130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14" y="203"/>
                </a:moveTo>
                <a:cubicBezTo>
                  <a:pt x="99" y="203"/>
                  <a:pt x="99" y="203"/>
                  <a:pt x="99" y="20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114" y="158"/>
                  <a:pt x="114" y="158"/>
                  <a:pt x="114" y="158"/>
                </a:cubicBezTo>
                <a:lnTo>
                  <a:pt x="114" y="203"/>
                </a:lnTo>
                <a:close/>
                <a:moveTo>
                  <a:pt x="164" y="152"/>
                </a:moveTo>
                <a:cubicBezTo>
                  <a:pt x="156" y="162"/>
                  <a:pt x="151" y="176"/>
                  <a:pt x="151" y="189"/>
                </a:cubicBezTo>
                <a:cubicBezTo>
                  <a:pt x="151" y="203"/>
                  <a:pt x="151" y="203"/>
                  <a:pt x="151" y="203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43" y="155"/>
                  <a:pt x="148" y="136"/>
                  <a:pt x="149" y="131"/>
                </a:cubicBezTo>
                <a:cubicBezTo>
                  <a:pt x="149" y="130"/>
                  <a:pt x="152" y="119"/>
                  <a:pt x="146" y="111"/>
                </a:cubicBezTo>
                <a:cubicBezTo>
                  <a:pt x="144" y="108"/>
                  <a:pt x="139" y="105"/>
                  <a:pt x="132" y="105"/>
                </a:cubicBezTo>
                <a:cubicBezTo>
                  <a:pt x="127" y="105"/>
                  <a:pt x="124" y="106"/>
                  <a:pt x="121" y="110"/>
                </a:cubicBezTo>
                <a:cubicBezTo>
                  <a:pt x="114" y="117"/>
                  <a:pt x="113" y="131"/>
                  <a:pt x="113" y="143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0" y="131"/>
                  <a:pt x="98" y="117"/>
                  <a:pt x="92" y="110"/>
                </a:cubicBezTo>
                <a:cubicBezTo>
                  <a:pt x="89" y="106"/>
                  <a:pt x="85" y="105"/>
                  <a:pt x="81" y="105"/>
                </a:cubicBezTo>
                <a:cubicBezTo>
                  <a:pt x="73" y="105"/>
                  <a:pt x="69" y="108"/>
                  <a:pt x="67" y="111"/>
                </a:cubicBezTo>
                <a:cubicBezTo>
                  <a:pt x="61" y="119"/>
                  <a:pt x="63" y="130"/>
                  <a:pt x="63" y="131"/>
                </a:cubicBezTo>
                <a:cubicBezTo>
                  <a:pt x="64" y="135"/>
                  <a:pt x="70" y="155"/>
                  <a:pt x="84" y="158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61" y="189"/>
                  <a:pt x="61" y="189"/>
                  <a:pt x="61" y="189"/>
                </a:cubicBezTo>
                <a:cubicBezTo>
                  <a:pt x="61" y="176"/>
                  <a:pt x="57" y="162"/>
                  <a:pt x="48" y="152"/>
                </a:cubicBezTo>
                <a:cubicBezTo>
                  <a:pt x="36" y="137"/>
                  <a:pt x="30" y="118"/>
                  <a:pt x="32" y="99"/>
                </a:cubicBezTo>
                <a:cubicBezTo>
                  <a:pt x="34" y="62"/>
                  <a:pt x="64" y="32"/>
                  <a:pt x="101" y="30"/>
                </a:cubicBezTo>
                <a:cubicBezTo>
                  <a:pt x="103" y="30"/>
                  <a:pt x="105" y="30"/>
                  <a:pt x="106" y="30"/>
                </a:cubicBezTo>
                <a:cubicBezTo>
                  <a:pt x="148" y="30"/>
                  <a:pt x="181" y="63"/>
                  <a:pt x="181" y="105"/>
                </a:cubicBezTo>
                <a:cubicBezTo>
                  <a:pt x="181" y="122"/>
                  <a:pt x="175" y="138"/>
                  <a:pt x="164" y="152"/>
                </a:cubicBezTo>
                <a:close/>
                <a:moveTo>
                  <a:pt x="128" y="142"/>
                </a:moveTo>
                <a:cubicBezTo>
                  <a:pt x="128" y="131"/>
                  <a:pt x="130" y="122"/>
                  <a:pt x="132" y="120"/>
                </a:cubicBezTo>
                <a:cubicBezTo>
                  <a:pt x="133" y="120"/>
                  <a:pt x="134" y="120"/>
                  <a:pt x="134" y="120"/>
                </a:cubicBezTo>
                <a:cubicBezTo>
                  <a:pt x="135" y="122"/>
                  <a:pt x="135" y="126"/>
                  <a:pt x="135" y="128"/>
                </a:cubicBezTo>
                <a:cubicBezTo>
                  <a:pt x="133" y="134"/>
                  <a:pt x="130" y="139"/>
                  <a:pt x="128" y="142"/>
                </a:cubicBezTo>
                <a:close/>
                <a:moveTo>
                  <a:pt x="84" y="142"/>
                </a:moveTo>
                <a:cubicBezTo>
                  <a:pt x="82" y="139"/>
                  <a:pt x="79" y="134"/>
                  <a:pt x="78" y="128"/>
                </a:cubicBezTo>
                <a:cubicBezTo>
                  <a:pt x="78" y="126"/>
                  <a:pt x="77" y="122"/>
                  <a:pt x="79" y="120"/>
                </a:cubicBezTo>
                <a:cubicBezTo>
                  <a:pt x="79" y="120"/>
                  <a:pt x="80" y="120"/>
                  <a:pt x="81" y="120"/>
                </a:cubicBezTo>
                <a:cubicBezTo>
                  <a:pt x="83" y="122"/>
                  <a:pt x="84" y="131"/>
                  <a:pt x="84" y="1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49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100575" tIns="50287" rIns="100575" bIns="50287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/>
          </a:p>
        </p:txBody>
      </p:sp>
      <p:sp>
        <p:nvSpPr>
          <p:cNvPr id="12" name="Flowchart: Alternate Process 18"/>
          <p:cNvSpPr/>
          <p:nvPr/>
        </p:nvSpPr>
        <p:spPr>
          <a:xfrm>
            <a:off x="2374900" y="1054100"/>
            <a:ext cx="6565900" cy="387942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4925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099" tIns="67049" rIns="134099" bIns="67049" rtlCol="0" anchor="t" anchorCtr="0"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Minutes/ Subgroup</a:t>
            </a:r>
          </a:p>
          <a:p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5 min: </a:t>
            </a: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dentify </a:t>
            </a:r>
            <a:r>
              <a:rPr lang="en-US" sz="2400" dirty="0">
                <a:solidFill>
                  <a:schemeClr val="tx1"/>
                </a:solidFill>
              </a:rPr>
              <a:t>3-5 key takeaways, 3-5 </a:t>
            </a:r>
            <a:r>
              <a:rPr lang="en-US" sz="2400" dirty="0" smtClean="0">
                <a:solidFill>
                  <a:schemeClr val="tx1"/>
                </a:solidFill>
              </a:rPr>
              <a:t>       	unanswered </a:t>
            </a:r>
            <a:r>
              <a:rPr lang="en-US" sz="2400" dirty="0">
                <a:solidFill>
                  <a:schemeClr val="tx1"/>
                </a:solidFill>
              </a:rPr>
              <a:t>questions and </a:t>
            </a:r>
            <a:r>
              <a:rPr lang="en-US" sz="2400" dirty="0" smtClean="0">
                <a:solidFill>
                  <a:schemeClr val="tx1"/>
                </a:solidFill>
              </a:rPr>
              <a:t>any    	immediate </a:t>
            </a:r>
            <a:r>
              <a:rPr lang="en-US" sz="2400" dirty="0">
                <a:solidFill>
                  <a:schemeClr val="tx1"/>
                </a:solidFill>
              </a:rPr>
              <a:t>next steps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5B9BD5"/>
                </a:solidFill>
              </a:rPr>
              <a:t>15 min: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Whole group responds to subgroup’s 	     	   thoughts and ask clarifying questions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0" y="1"/>
            <a:ext cx="9144000" cy="921657"/>
          </a:xfrm>
          <a:prstGeom prst="rect">
            <a:avLst/>
          </a:prstGeom>
        </p:spPr>
        <p:txBody>
          <a:bodyPr/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Facilitated Whole Group Discussion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99608" y="1818809"/>
            <a:ext cx="526549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91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1"/>
            <a:ext cx="9144000" cy="921657"/>
          </a:xfrm>
          <a:prstGeom prst="rect">
            <a:avLst/>
          </a:prstGeom>
        </p:spPr>
        <p:txBody>
          <a:bodyPr/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Subgroup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flipH="1">
            <a:off x="1377873" y="1821060"/>
            <a:ext cx="3336011" cy="2259098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3584" y="2521808"/>
            <a:ext cx="257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Plus (+) </a:t>
            </a:r>
            <a:r>
              <a:rPr lang="en-US" sz="2400" b="1" dirty="0" smtClean="0"/>
              <a:t>/ </a:t>
            </a:r>
            <a:r>
              <a:rPr lang="en-US" sz="2400" b="1" dirty="0"/>
              <a:t>Delta (</a:t>
            </a:r>
            <a:r>
              <a:rPr lang="en-US" sz="2400" dirty="0"/>
              <a:t>∆</a:t>
            </a:r>
            <a:r>
              <a:rPr lang="en-US" sz="2400" b="1" dirty="0" smtClean="0"/>
              <a:t>)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FEEDBACK SHEET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7588" y="1751966"/>
            <a:ext cx="194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Part 3</a:t>
            </a:r>
            <a:endParaRPr lang="en-US" sz="2800" b="1" i="1" dirty="0"/>
          </a:p>
        </p:txBody>
      </p:sp>
      <p:pic>
        <p:nvPicPr>
          <p:cNvPr id="2" name="Picture 1" descr="Screen Shot 2017-01-25 at 7.30.2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b="3456"/>
          <a:stretch/>
        </p:blipFill>
        <p:spPr>
          <a:xfrm>
            <a:off x="5419988" y="1206500"/>
            <a:ext cx="289080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Subgroup Break Out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5714" y="1110342"/>
            <a:ext cx="7939315" cy="3853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School Improvement Subgroup: </a:t>
            </a:r>
          </a:p>
          <a:p>
            <a:pPr marL="0" indent="0">
              <a:buNone/>
            </a:pPr>
            <a:r>
              <a:rPr lang="en-US" sz="2800" b="0" dirty="0"/>
              <a:t>Take the elevators to 4</a:t>
            </a:r>
            <a:r>
              <a:rPr lang="en-US" sz="2800" b="0" baseline="30000" dirty="0"/>
              <a:t>th</a:t>
            </a:r>
            <a:r>
              <a:rPr lang="en-US" sz="2800" b="0" dirty="0"/>
              <a:t> floor (Room 419</a:t>
            </a:r>
            <a:r>
              <a:rPr lang="en-US" sz="2800" b="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Accountability Subgroup:</a:t>
            </a:r>
          </a:p>
          <a:p>
            <a:pPr marL="0" indent="0">
              <a:buNone/>
            </a:pPr>
            <a:r>
              <a:rPr lang="en-US" sz="2800" b="0" dirty="0" smtClean="0"/>
              <a:t>Remain </a:t>
            </a:r>
            <a:r>
              <a:rPr lang="en-US" sz="2800" b="0" dirty="0"/>
              <a:t>in P41</a:t>
            </a:r>
          </a:p>
          <a:p>
            <a:pPr marL="0" indent="0"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495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-template-swirls.pptx" id="{E7E6D474-65D4-4030-A7B1-6057D3F8C8CA}" vid="{05A1E3CD-0151-4C11-B107-E69C98E1B2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pres-template-swirls</Template>
  <TotalTime>1762</TotalTime>
  <Words>372</Words>
  <Application>Microsoft Office PowerPoint</Application>
  <PresentationFormat>On-screen Show (16:9)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Gadget</vt:lpstr>
      <vt:lpstr>Lato</vt:lpstr>
      <vt:lpstr>Lato Black</vt:lpstr>
      <vt:lpstr>Questrial</vt:lpstr>
      <vt:lpstr>Office Theme</vt:lpstr>
      <vt:lpstr>PowerPoint Presentation</vt:lpstr>
      <vt:lpstr>PowerPoint Presentation</vt:lpstr>
      <vt:lpstr>Leading For Equity: 10 Opportunities for State Chiefs</vt:lpstr>
      <vt:lpstr>PowerPoint Presentation</vt:lpstr>
      <vt:lpstr>Our Subgroup Facilitator Team: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Pertl, Jeff    DPI</dc:creator>
  <cp:lastModifiedBy>McCarthy, Thomas G.  DPI</cp:lastModifiedBy>
  <cp:revision>53</cp:revision>
  <cp:lastPrinted>2016-09-26T16:44:29Z</cp:lastPrinted>
  <dcterms:created xsi:type="dcterms:W3CDTF">2016-09-26T15:34:41Z</dcterms:created>
  <dcterms:modified xsi:type="dcterms:W3CDTF">2017-04-05T20:48:27Z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-1916179909</vt:i4>
  </property>
  <property fmtid="{D5CDD505-2E9C-101B-9397-08002B2CF9AE}" pid="3" name="_NewReviewCycle">
    <vt:lpwstr/>
  </property>
  <property fmtid="{D5CDD505-2E9C-101B-9397-08002B2CF9AE}" pid="4" name="_EmailSubject">
    <vt:lpwstr>Equity in ESSA Council: Leading for Equity and draft council notes from 1-26</vt:lpwstr>
  </property>
  <property fmtid="{D5CDD505-2E9C-101B-9397-08002B2CF9AE}" pid="5" name="_AuthorEmail">
    <vt:lpwstr>Samantha.Schwark@dpi.wi.gov</vt:lpwstr>
  </property>
  <property fmtid="{D5CDD505-2E9C-101B-9397-08002B2CF9AE}" pid="6" name="_AuthorEmailDisplayName">
    <vt:lpwstr>Schwark, Samantha M.   DPI</vt:lpwstr>
  </property>
  <property fmtid="{D5CDD505-2E9C-101B-9397-08002B2CF9AE}" pid="7" name="_PreviousAdHocReviewCycleID">
    <vt:i4>-84214761</vt:i4>
  </property>
</Properties>
</file>