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8" r:id="rId3"/>
    <p:sldId id="277" r:id="rId4"/>
    <p:sldId id="275" r:id="rId5"/>
    <p:sldId id="258" r:id="rId6"/>
    <p:sldId id="273" r:id="rId7"/>
    <p:sldId id="276"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65060" autoAdjust="0"/>
  </p:normalViewPr>
  <p:slideViewPr>
    <p:cSldViewPr snapToGrid="0" snapToObjects="1">
      <p:cViewPr varScale="1">
        <p:scale>
          <a:sx n="72" d="100"/>
          <a:sy n="72" d="100"/>
        </p:scale>
        <p:origin x="1578" y="6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C1A9-B73C-4722-9186-591F4A53D530}" type="datetimeFigureOut">
              <a:rPr lang="en-US" smtClean="0"/>
              <a:t>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80AD-5639-449A-901E-A99ED846BA37}" type="slidenum">
              <a:rPr lang="en-US" smtClean="0"/>
              <a:t>‹#›</a:t>
            </a:fld>
            <a:endParaRPr lang="en-US"/>
          </a:p>
        </p:txBody>
      </p:sp>
    </p:spTree>
    <p:extLst>
      <p:ext uri="{BB962C8B-B14F-4D97-AF65-F5344CB8AC3E}">
        <p14:creationId xmlns:p14="http://schemas.microsoft.com/office/powerpoint/2010/main" val="359548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Hello, my name is [name], and I am the [title] for [school district name]. Today, we are going to be discussing the benefits and value of participating in our school breakfast program.</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1</a:t>
            </a:fld>
            <a:endParaRPr lang="en-US"/>
          </a:p>
        </p:txBody>
      </p:sp>
    </p:spTree>
    <p:extLst>
      <p:ext uri="{BB962C8B-B14F-4D97-AF65-F5344CB8AC3E}">
        <p14:creationId xmlns:p14="http://schemas.microsoft.com/office/powerpoint/2010/main" val="124111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smtClean="0"/>
              <a:t>Here is an outline of the presentation. I will first talk about the background of our program, followed by important benefits such as nutrition, time, and academic performance. There will then be time for questions and answers at the end.</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2</a:t>
            </a:fld>
            <a:endParaRPr lang="en-US"/>
          </a:p>
        </p:txBody>
      </p:sp>
    </p:spTree>
    <p:extLst>
      <p:ext uri="{BB962C8B-B14F-4D97-AF65-F5344CB8AC3E}">
        <p14:creationId xmlns:p14="http://schemas.microsoft.com/office/powerpoint/2010/main" val="324435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Eating breakfast gives your child the fuel he or she needs to start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school breakfast is a part of the federal School Breakfast Program, meaning that we follow specific nutrition guidelines</a:t>
            </a:r>
            <a:r>
              <a:rPr lang="en-GB" baseline="0" dirty="0" smtClean="0"/>
              <a:t> that were developed to provide appropriate nutrition for your child’s age.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serve breakfast in [all schools] from [time]</a:t>
            </a:r>
            <a:r>
              <a:rPr lang="en-GB" baseline="0" dirty="0" smtClean="0"/>
              <a:t> to fuel your child’s body and mind.</a:t>
            </a:r>
            <a:endParaRPr lang="en-GB" dirty="0" smtClean="0"/>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3</a:t>
            </a:fld>
            <a:endParaRPr lang="en-US"/>
          </a:p>
        </p:txBody>
      </p:sp>
    </p:spTree>
    <p:extLst>
      <p:ext uri="{BB962C8B-B14F-4D97-AF65-F5344CB8AC3E}">
        <p14:creationId xmlns:p14="http://schemas.microsoft.com/office/powerpoint/2010/main" val="88203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Our school breakfasts provide nutritious options for the students. Students will always</a:t>
            </a:r>
            <a:r>
              <a:rPr lang="en" baseline="0" dirty="0" smtClean="0"/>
              <a:t> be offered at least one cup of fruit, one cup of milk, and one ounce equivalent of grains.</a:t>
            </a:r>
            <a:r>
              <a:rPr lang="en" dirty="0" smtClean="0"/>
              <a:t> </a:t>
            </a:r>
            <a:r>
              <a:rPr lang="en" baseline="0" dirty="0" smtClean="0"/>
              <a:t>An example of an ounce equivalent of grains is one slice of bread or one cup of cereal. Protein foods, such as eggs, cheese, and yogurt, and vegetables are frequently served in addition to the required components.</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4</a:t>
            </a:fld>
            <a:endParaRPr lang="en-US"/>
          </a:p>
        </p:txBody>
      </p:sp>
    </p:spTree>
    <p:extLst>
      <p:ext uri="{BB962C8B-B14F-4D97-AF65-F5344CB8AC3E}">
        <p14:creationId xmlns:p14="http://schemas.microsoft.com/office/powerpoint/2010/main" val="10197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We know that mornings can be hectic. </a:t>
            </a:r>
            <a:r>
              <a:rPr lang="en-GB" sz="1400" baseline="0" dirty="0" smtClean="0"/>
              <a:t> What would your child do with extra minutes in the morning? Sleep, finish homework, not be rushed to catch the bus?</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Additionally, many students don’t want to eat breakfast at home for a number of reasons.</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Not hungry first thing in the morning.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Feeling rushed in the morning.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Would rather sleep longer.</a:t>
            </a:r>
            <a:endParaRPr lang="en-GB" sz="1400" dirty="0" smtClean="0"/>
          </a:p>
          <a:p>
            <a:pPr>
              <a:buNone/>
            </a:pPr>
            <a:endParaRPr lang="en-GB" sz="1400" dirty="0" smtClean="0"/>
          </a:p>
          <a:p>
            <a:pPr>
              <a:buNone/>
            </a:pPr>
            <a:r>
              <a:rPr lang="en-GB" sz="1400" dirty="0" smtClean="0"/>
              <a:t>Save time in the morning and have your student eat a nutritious breakfast at school.</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5</a:t>
            </a:fld>
            <a:endParaRPr lang="en-US"/>
          </a:p>
        </p:txBody>
      </p:sp>
    </p:spTree>
    <p:extLst>
      <p:ext uri="{BB962C8B-B14F-4D97-AF65-F5344CB8AC3E}">
        <p14:creationId xmlns:p14="http://schemas.microsoft.com/office/powerpoint/2010/main" val="268002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It has been shown that students who eat breakfast regularly are more likely to have: </a:t>
            </a:r>
          </a:p>
          <a:p>
            <a:pPr>
              <a:buNone/>
            </a:pPr>
            <a:r>
              <a:rPr lang="en-US" dirty="0" smtClean="0"/>
              <a:t>•Better behavior in school. </a:t>
            </a:r>
          </a:p>
          <a:p>
            <a:pPr>
              <a:buNone/>
            </a:pPr>
            <a:r>
              <a:rPr lang="en-US" dirty="0" smtClean="0"/>
              <a:t>•Improved concentration, alertness, and attentiveness in class. </a:t>
            </a:r>
          </a:p>
          <a:p>
            <a:pPr>
              <a:buNone/>
            </a:pPr>
            <a:r>
              <a:rPr lang="en-US" dirty="0" smtClean="0"/>
              <a:t>•Improved abilities to perform problem solving tasks and better perform on standardized tests. </a:t>
            </a:r>
          </a:p>
          <a:p>
            <a:pPr>
              <a:buNone/>
            </a:pPr>
            <a:r>
              <a:rPr lang="en-US" dirty="0" smtClean="0"/>
              <a:t>•Fewer absences and late arrivals.</a:t>
            </a:r>
          </a:p>
          <a:p>
            <a:pPr>
              <a:buNone/>
            </a:pPr>
            <a:endParaRPr lang="en-US" dirty="0" smtClean="0"/>
          </a:p>
          <a:p>
            <a:pPr>
              <a:buNone/>
            </a:pPr>
            <a:r>
              <a:rPr lang="en-US" dirty="0" smtClean="0"/>
              <a:t>According to the DPI </a:t>
            </a:r>
            <a:r>
              <a:rPr lang="en-US" i="1" dirty="0" smtClean="0"/>
              <a:t>Get School Breakfast</a:t>
            </a:r>
            <a:r>
              <a:rPr lang="en-US" dirty="0" smtClean="0"/>
              <a:t> Brochure, participating in school breakfast</a:t>
            </a:r>
            <a:r>
              <a:rPr lang="en-US" baseline="0" dirty="0" smtClean="0"/>
              <a:t> is associated with i</a:t>
            </a:r>
            <a:r>
              <a:rPr lang="en-US" dirty="0" smtClean="0"/>
              <a:t>mproved math, reading and memory scores.</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6</a:t>
            </a:fld>
            <a:endParaRPr lang="en-US"/>
          </a:p>
        </p:txBody>
      </p:sp>
    </p:spTree>
    <p:extLst>
      <p:ext uri="{BB962C8B-B14F-4D97-AF65-F5344CB8AC3E}">
        <p14:creationId xmlns:p14="http://schemas.microsoft.com/office/powerpoint/2010/main" val="120153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school breakfast program rocks! To sum up, our meals are nutritious, save time during busy mornings, and help students do their best in schools and in sports.</a:t>
            </a:r>
          </a:p>
        </p:txBody>
      </p:sp>
      <p:sp>
        <p:nvSpPr>
          <p:cNvPr id="4" name="Slide Number Placeholder 3"/>
          <p:cNvSpPr>
            <a:spLocks noGrp="1"/>
          </p:cNvSpPr>
          <p:nvPr>
            <p:ph type="sldNum" sz="quarter" idx="10"/>
          </p:nvPr>
        </p:nvSpPr>
        <p:spPr/>
        <p:txBody>
          <a:bodyPr/>
          <a:lstStyle/>
          <a:p>
            <a:fld id="{D5D580AD-5639-449A-901E-A99ED846BA37}" type="slidenum">
              <a:rPr lang="en-US" smtClean="0"/>
              <a:t>7</a:t>
            </a:fld>
            <a:endParaRPr lang="en-US"/>
          </a:p>
        </p:txBody>
      </p:sp>
    </p:spTree>
    <p:extLst>
      <p:ext uri="{BB962C8B-B14F-4D97-AF65-F5344CB8AC3E}">
        <p14:creationId xmlns:p14="http://schemas.microsoft.com/office/powerpoint/2010/main" val="318619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Thank you for your time today. Once again, my name is [name]</a:t>
            </a:r>
            <a:r>
              <a:rPr lang="en" baseline="0" dirty="0" smtClean="0"/>
              <a:t> </a:t>
            </a:r>
            <a:r>
              <a:rPr lang="en" dirty="0" smtClean="0"/>
              <a:t>and my contact information is on this slide. Are there any questions?</a:t>
            </a:r>
          </a:p>
          <a:p>
            <a:endParaRPr lang="en-US" dirty="0"/>
          </a:p>
        </p:txBody>
      </p:sp>
      <p:sp>
        <p:nvSpPr>
          <p:cNvPr id="4" name="Slide Number Placeholder 3"/>
          <p:cNvSpPr>
            <a:spLocks noGrp="1"/>
          </p:cNvSpPr>
          <p:nvPr>
            <p:ph type="sldNum" sz="quarter" idx="10"/>
          </p:nvPr>
        </p:nvSpPr>
        <p:spPr/>
        <p:txBody>
          <a:bodyPr/>
          <a:lstStyle/>
          <a:p>
            <a:fld id="{D5D580AD-5639-449A-901E-A99ED846BA37}" type="slidenum">
              <a:rPr lang="en-US" smtClean="0"/>
              <a:t>8</a:t>
            </a:fld>
            <a:endParaRPr lang="en-US"/>
          </a:p>
        </p:txBody>
      </p:sp>
    </p:spTree>
    <p:extLst>
      <p:ext uri="{BB962C8B-B14F-4D97-AF65-F5344CB8AC3E}">
        <p14:creationId xmlns:p14="http://schemas.microsoft.com/office/powerpoint/2010/main" val="55277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B552-4792-DC4D-922B-CA9259F87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CE2358-9DA4-444B-A635-4BA13F4D8B2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402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1704-3A3B-CF44-AFEB-CDDB67D52F98}"/>
              </a:ext>
            </a:extLst>
          </p:cNvPr>
          <p:cNvSpPr>
            <a:spLocks noGrp="1"/>
          </p:cNvSpPr>
          <p:nvPr>
            <p:ph type="title"/>
          </p:nvPr>
        </p:nvSpPr>
        <p:spPr>
          <a:xfrm>
            <a:off x="1201615" y="1148861"/>
            <a:ext cx="10515600" cy="1325563"/>
          </a:xfrm>
        </p:spPr>
        <p:txBody>
          <a:bodyPr>
            <a:normAutofit/>
          </a:bodyPr>
          <a:lstStyle>
            <a:lvl1pPr>
              <a:defRPr sz="48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2AB9D91-2EB1-344E-AE4B-3AF83CC61652}"/>
              </a:ext>
            </a:extLst>
          </p:cNvPr>
          <p:cNvSpPr>
            <a:spLocks noGrp="1"/>
          </p:cNvSpPr>
          <p:nvPr>
            <p:ph idx="1"/>
          </p:nvPr>
        </p:nvSpPr>
        <p:spPr>
          <a:xfrm>
            <a:off x="1201615" y="2740025"/>
            <a:ext cx="6137031" cy="3332529"/>
          </a:xfrm>
          <a:prstGeom prst="rect">
            <a:avLst/>
          </a:prstGeom>
        </p:spPr>
        <p:txBody>
          <a:bodyPr/>
          <a:lstStyle>
            <a:lvl1pPr>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53347483-77D2-D54C-858D-853BF4506257}"/>
              </a:ext>
            </a:extLst>
          </p:cNvPr>
          <p:cNvSpPr>
            <a:spLocks noGrp="1"/>
          </p:cNvSpPr>
          <p:nvPr>
            <p:ph type="pic" sz="quarter" idx="10"/>
          </p:nvPr>
        </p:nvSpPr>
        <p:spPr>
          <a:xfrm rot="712442">
            <a:off x="8390475" y="1530412"/>
            <a:ext cx="3241552" cy="4656801"/>
          </a:xfrm>
          <a:solidFill>
            <a:schemeClr val="bg1"/>
          </a:solidFill>
          <a:ln w="76200">
            <a:solidFill>
              <a:schemeClr val="bg1"/>
            </a:solidFill>
          </a:ln>
          <a:effectLst>
            <a:outerShdw blurRad="50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20086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2AB9D91-2EB1-344E-AE4B-3AF83CC61652}"/>
              </a:ext>
            </a:extLst>
          </p:cNvPr>
          <p:cNvSpPr>
            <a:spLocks noGrp="1"/>
          </p:cNvSpPr>
          <p:nvPr>
            <p:ph idx="1"/>
          </p:nvPr>
        </p:nvSpPr>
        <p:spPr>
          <a:xfrm>
            <a:off x="838200" y="2740025"/>
            <a:ext cx="10515600" cy="3332529"/>
          </a:xfrm>
          <a:prstGeom prst="rect">
            <a:avLst/>
          </a:prstGeom>
        </p:spPr>
        <p:txBody>
          <a:bodyPr/>
          <a:lstStyle>
            <a:lvl1pPr>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65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B9D91-2EB1-344E-AE4B-3AF83CC61652}"/>
              </a:ext>
            </a:extLst>
          </p:cNvPr>
          <p:cNvSpPr>
            <a:spLocks noGrp="1"/>
          </p:cNvSpPr>
          <p:nvPr>
            <p:ph idx="1"/>
          </p:nvPr>
        </p:nvSpPr>
        <p:spPr>
          <a:xfrm>
            <a:off x="3027484" y="870857"/>
            <a:ext cx="6137031" cy="5201697"/>
          </a:xfrm>
          <a:prstGeom prst="rect">
            <a:avLst/>
          </a:prstGeom>
        </p:spPr>
        <p:txBody>
          <a:bodyPr/>
          <a:lstStyle>
            <a:lvl1pPr>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64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B9D91-2EB1-344E-AE4B-3AF83CC61652}"/>
              </a:ext>
            </a:extLst>
          </p:cNvPr>
          <p:cNvSpPr>
            <a:spLocks noGrp="1"/>
          </p:cNvSpPr>
          <p:nvPr>
            <p:ph idx="1"/>
          </p:nvPr>
        </p:nvSpPr>
        <p:spPr>
          <a:xfrm>
            <a:off x="826476" y="1562100"/>
            <a:ext cx="5059973" cy="4510454"/>
          </a:xfrm>
          <a:prstGeom prst="rect">
            <a:avLst/>
          </a:prstGeom>
        </p:spPr>
        <p:txBody>
          <a:bodyPr/>
          <a:lstStyle>
            <a:lvl1pPr>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42AB9D91-2EB1-344E-AE4B-3AF83CC61652}"/>
              </a:ext>
            </a:extLst>
          </p:cNvPr>
          <p:cNvSpPr>
            <a:spLocks noGrp="1"/>
          </p:cNvSpPr>
          <p:nvPr>
            <p:ph idx="10"/>
          </p:nvPr>
        </p:nvSpPr>
        <p:spPr>
          <a:xfrm>
            <a:off x="6370026" y="1562100"/>
            <a:ext cx="5059973" cy="4510454"/>
          </a:xfrm>
          <a:prstGeom prst="rect">
            <a:avLst/>
          </a:prstGeom>
        </p:spPr>
        <p:txBody>
          <a:bodyPr/>
          <a:lstStyle>
            <a:lvl1pPr>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093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15DD8-9B9E-0242-8C47-8D048FF2D5E9}"/>
              </a:ext>
            </a:extLst>
          </p:cNvPr>
          <p:cNvSpPr>
            <a:spLocks noGrp="1"/>
          </p:cNvSpPr>
          <p:nvPr>
            <p:ph type="title"/>
          </p:nvPr>
        </p:nvSpPr>
        <p:spPr>
          <a:xfrm>
            <a:off x="838200" y="12091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a:extLst>
              <a:ext uri="{FF2B5EF4-FFF2-40B4-BE49-F238E27FC236}">
                <a16:creationId xmlns:a16="http://schemas.microsoft.com/office/drawing/2014/main" id="{5CAEAB38-25F6-A343-98C8-0B39063B7DCB}"/>
              </a:ext>
            </a:extLst>
          </p:cNvPr>
          <p:cNvSpPr>
            <a:spLocks noGrp="1"/>
          </p:cNvSpPr>
          <p:nvPr>
            <p:ph type="body" idx="1"/>
          </p:nvPr>
        </p:nvSpPr>
        <p:spPr>
          <a:xfrm>
            <a:off x="838200" y="2704856"/>
            <a:ext cx="10515600" cy="318012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73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Lst>
  <p:txStyles>
    <p:titleStyle>
      <a:lvl1pPr algn="l" defTabSz="914400" rtl="0" eaLnBrk="1" latinLnBrk="0" hangingPunct="1">
        <a:lnSpc>
          <a:spcPct val="90000"/>
        </a:lnSpc>
        <a:spcBef>
          <a:spcPct val="0"/>
        </a:spcBef>
        <a:buNone/>
        <a:defRPr sz="4610" kern="1200" baseline="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85F8-8E48-DD40-B9CF-0DAD7F486DDB}"/>
              </a:ext>
            </a:extLst>
          </p:cNvPr>
          <p:cNvSpPr>
            <a:spLocks noGrp="1"/>
          </p:cNvSpPr>
          <p:nvPr>
            <p:ph type="ctrTitle"/>
          </p:nvPr>
        </p:nvSpPr>
        <p:spPr>
          <a:xfrm>
            <a:off x="1293223" y="1122363"/>
            <a:ext cx="9605554" cy="2387600"/>
          </a:xfrm>
        </p:spPr>
        <p:txBody>
          <a:bodyPr/>
          <a:lstStyle/>
          <a:p>
            <a:r>
              <a:rPr lang="en-US" dirty="0" smtClean="0">
                <a:latin typeface="Lato Light" panose="020F0502020204030203" pitchFamily="34" charset="77"/>
              </a:rPr>
              <a:t>The Benefits of School Breakfast</a:t>
            </a:r>
            <a:endParaRPr lang="en-US" dirty="0">
              <a:latin typeface="Lato Light" panose="020F0502020204030203" pitchFamily="34" charset="77"/>
            </a:endParaRPr>
          </a:p>
        </p:txBody>
      </p:sp>
      <p:sp>
        <p:nvSpPr>
          <p:cNvPr id="3" name="Subtitle 2">
            <a:extLst>
              <a:ext uri="{FF2B5EF4-FFF2-40B4-BE49-F238E27FC236}">
                <a16:creationId xmlns:a16="http://schemas.microsoft.com/office/drawing/2014/main" id="{91C50794-843A-414D-9AAB-4C3BB7C26D95}"/>
              </a:ext>
            </a:extLst>
          </p:cNvPr>
          <p:cNvSpPr>
            <a:spLocks noGrp="1"/>
          </p:cNvSpPr>
          <p:nvPr>
            <p:ph type="subTitle" idx="1"/>
          </p:nvPr>
        </p:nvSpPr>
        <p:spPr/>
        <p:txBody>
          <a:bodyPr/>
          <a:lstStyle/>
          <a:p>
            <a:r>
              <a:rPr lang="en-US" dirty="0" smtClean="0">
                <a:latin typeface="Lato" panose="020F0502020204030203" pitchFamily="34" charset="77"/>
              </a:rPr>
              <a:t>[Date]</a:t>
            </a:r>
          </a:p>
          <a:p>
            <a:r>
              <a:rPr lang="en-US" dirty="0" smtClean="0">
                <a:latin typeface="Lato" panose="020F0502020204030203" pitchFamily="34" charset="77"/>
              </a:rPr>
              <a:t>[Name], [Title]</a:t>
            </a:r>
          </a:p>
          <a:p>
            <a:r>
              <a:rPr lang="en-US" dirty="0" smtClean="0">
                <a:latin typeface="Lato" panose="020F0502020204030203" pitchFamily="34" charset="77"/>
              </a:rPr>
              <a:t>[District Name]</a:t>
            </a:r>
          </a:p>
        </p:txBody>
      </p:sp>
    </p:spTree>
    <p:extLst>
      <p:ext uri="{BB962C8B-B14F-4D97-AF65-F5344CB8AC3E}">
        <p14:creationId xmlns:p14="http://schemas.microsoft.com/office/powerpoint/2010/main" val="89756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Nutritious Meals</a:t>
            </a:r>
          </a:p>
          <a:p>
            <a:r>
              <a:rPr lang="en-US" dirty="0" smtClean="0"/>
              <a:t>Time Saver</a:t>
            </a:r>
          </a:p>
          <a:p>
            <a:r>
              <a:rPr lang="en-US" dirty="0" smtClean="0"/>
              <a:t>Academic Performance</a:t>
            </a:r>
          </a:p>
          <a:p>
            <a:r>
              <a:rPr lang="en-US" dirty="0" smtClean="0"/>
              <a:t>Summary</a:t>
            </a:r>
          </a:p>
          <a:p>
            <a:r>
              <a:rPr lang="en-US" dirty="0" smtClean="0"/>
              <a:t>Questions</a:t>
            </a:r>
            <a:endParaRPr lang="en-US" dirty="0"/>
          </a:p>
        </p:txBody>
      </p:sp>
      <p:pic>
        <p:nvPicPr>
          <p:cNvPr id="5" name="Picture Placeholder 4" title="Elementary Aged Boy Eating a Banana"/>
          <p:cNvPicPr>
            <a:picLocks noGrp="1" noChangeAspect="1"/>
          </p:cNvPicPr>
          <p:nvPr>
            <p:ph type="pic" sz="quarter" idx="10"/>
          </p:nvPr>
        </p:nvPicPr>
        <p:blipFill rotWithShape="1">
          <a:blip r:embed="rId3" cstate="hqprint">
            <a:extLst>
              <a:ext uri="{28A0092B-C50C-407E-A947-70E740481C1C}">
                <a14:useLocalDpi xmlns:a14="http://schemas.microsoft.com/office/drawing/2010/main" val="0"/>
              </a:ext>
            </a:extLst>
          </a:blip>
          <a:srcRect l="12628" t="10522" r="20022" b="24366"/>
          <a:stretch/>
        </p:blipFill>
        <p:spPr>
          <a:xfrm rot="712442">
            <a:off x="7921221" y="1412597"/>
            <a:ext cx="3018057" cy="4370840"/>
          </a:xfrm>
          <a:prstGeom prst="rect">
            <a:avLst/>
          </a:prstGeom>
        </p:spPr>
      </p:pic>
    </p:spTree>
    <p:extLst>
      <p:ext uri="{BB962C8B-B14F-4D97-AF65-F5344CB8AC3E}">
        <p14:creationId xmlns:p14="http://schemas.microsoft.com/office/powerpoint/2010/main" val="170579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48139" y="2740025"/>
            <a:ext cx="5152611" cy="3332529"/>
          </a:xfrm>
        </p:spPr>
        <p:txBody>
          <a:bodyPr>
            <a:noAutofit/>
          </a:bodyPr>
          <a:lstStyle/>
          <a:p>
            <a:pPr marL="0" indent="0" algn="ctr">
              <a:buNone/>
            </a:pPr>
            <a:r>
              <a:rPr lang="en-GB" sz="4800" dirty="0"/>
              <a:t>School breakfast provides a healthy start to the day for </a:t>
            </a:r>
            <a:r>
              <a:rPr lang="en-GB" sz="4800" b="1" dirty="0"/>
              <a:t>everybody</a:t>
            </a:r>
            <a:r>
              <a:rPr lang="en-GB" sz="4800" b="1" dirty="0" smtClean="0"/>
              <a:t>.</a:t>
            </a:r>
            <a:endParaRPr lang="en-US" sz="4800" dirty="0"/>
          </a:p>
        </p:txBody>
      </p:sp>
      <p:pic>
        <p:nvPicPr>
          <p:cNvPr id="5" name="Picture Placeholder 10" title="Elementary Students in Line at the Cafeteria"/>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9317" r="9317"/>
          <a:stretch>
            <a:fillRect/>
          </a:stretch>
        </p:blipFill>
        <p:spPr>
          <a:xfrm rot="712442">
            <a:off x="6579058" y="1300332"/>
            <a:ext cx="5013655" cy="4088144"/>
          </a:xfrm>
        </p:spPr>
      </p:pic>
    </p:spTree>
    <p:extLst>
      <p:ext uri="{BB962C8B-B14F-4D97-AF65-F5344CB8AC3E}">
        <p14:creationId xmlns:p14="http://schemas.microsoft.com/office/powerpoint/2010/main" val="250758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Nutritious Meals</a:t>
            </a:r>
            <a:endParaRPr lang="en-US" dirty="0"/>
          </a:p>
        </p:txBody>
      </p:sp>
      <p:pic>
        <p:nvPicPr>
          <p:cNvPr id="4" name="Content Placeholder 3" descr="Fruits: at least one cup&#10;Milk: at least one cup&#10;Grains: at least one ounce equivalent&#10;Protein: may be offered in addition to the required components" title="Breakfast Meal Pattern on Tray"/>
          <p:cNvPicPr>
            <a:picLocks noGrp="1" noChangeAspect="1"/>
          </p:cNvPicPr>
          <p:nvPr>
            <p:ph idx="1"/>
          </p:nvPr>
        </p:nvPicPr>
        <p:blipFill>
          <a:blip r:embed="rId3"/>
          <a:stretch>
            <a:fillRect/>
          </a:stretch>
        </p:blipFill>
        <p:spPr>
          <a:xfrm>
            <a:off x="3396748" y="2301229"/>
            <a:ext cx="5398503" cy="4056709"/>
          </a:xfrm>
          <a:prstGeom prst="rect">
            <a:avLst/>
          </a:prstGeom>
        </p:spPr>
      </p:pic>
    </p:spTree>
    <p:extLst>
      <p:ext uri="{BB962C8B-B14F-4D97-AF65-F5344CB8AC3E}">
        <p14:creationId xmlns:p14="http://schemas.microsoft.com/office/powerpoint/2010/main" val="22877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3C2F-63FD-EE46-BB11-455A9B44524C}"/>
              </a:ext>
            </a:extLst>
          </p:cNvPr>
          <p:cNvSpPr>
            <a:spLocks noGrp="1"/>
          </p:cNvSpPr>
          <p:nvPr>
            <p:ph type="title"/>
          </p:nvPr>
        </p:nvSpPr>
        <p:spPr/>
        <p:txBody>
          <a:bodyPr>
            <a:normAutofit/>
          </a:bodyPr>
          <a:lstStyle/>
          <a:p>
            <a:r>
              <a:rPr lang="en-US" sz="5400" dirty="0" smtClean="0">
                <a:latin typeface="Lato Light" panose="020F0502020204030203" pitchFamily="34" charset="77"/>
              </a:rPr>
              <a:t>Let us make breakfast!</a:t>
            </a:r>
            <a:endParaRPr lang="en-US" sz="5400" dirty="0">
              <a:latin typeface="Lato Light" panose="020F0502020204030203" pitchFamily="34" charset="77"/>
            </a:endParaRPr>
          </a:p>
        </p:txBody>
      </p:sp>
      <p:sp>
        <p:nvSpPr>
          <p:cNvPr id="3" name="Content Placeholder 2">
            <a:extLst>
              <a:ext uri="{FF2B5EF4-FFF2-40B4-BE49-F238E27FC236}">
                <a16:creationId xmlns:a16="http://schemas.microsoft.com/office/drawing/2014/main" id="{1BCDAACE-8203-6E48-8C96-406AF6ACE609}"/>
              </a:ext>
            </a:extLst>
          </p:cNvPr>
          <p:cNvSpPr>
            <a:spLocks noGrp="1"/>
          </p:cNvSpPr>
          <p:nvPr>
            <p:ph idx="1"/>
          </p:nvPr>
        </p:nvSpPr>
        <p:spPr>
          <a:xfrm>
            <a:off x="1201615" y="2740025"/>
            <a:ext cx="6744447" cy="3332529"/>
          </a:xfrm>
        </p:spPr>
        <p:txBody>
          <a:bodyPr/>
          <a:lstStyle/>
          <a:p>
            <a:r>
              <a:rPr lang="en-US" sz="3200" dirty="0"/>
              <a:t>What would your child do with extra minutes in the morning?</a:t>
            </a:r>
            <a:endParaRPr lang="en" sz="3200" dirty="0"/>
          </a:p>
          <a:p>
            <a:r>
              <a:rPr lang="en-US" sz="3200" dirty="0" smtClean="0"/>
              <a:t>Students may skip breakfast at home </a:t>
            </a:r>
            <a:endParaRPr lang="en-US" sz="3200" dirty="0"/>
          </a:p>
          <a:p>
            <a:pPr lvl="1"/>
            <a:r>
              <a:rPr lang="en-US" dirty="0"/>
              <a:t>Not hungry first thing </a:t>
            </a:r>
            <a:r>
              <a:rPr lang="en-US" dirty="0" smtClean="0"/>
              <a:t>in the </a:t>
            </a:r>
            <a:r>
              <a:rPr lang="en-US" dirty="0"/>
              <a:t>morning.</a:t>
            </a:r>
          </a:p>
          <a:p>
            <a:pPr lvl="1"/>
            <a:r>
              <a:rPr lang="en-US" dirty="0" smtClean="0"/>
              <a:t>Feeling </a:t>
            </a:r>
            <a:r>
              <a:rPr lang="en-US" dirty="0"/>
              <a:t>rushed </a:t>
            </a:r>
            <a:r>
              <a:rPr lang="en-US" dirty="0" smtClean="0"/>
              <a:t>in the </a:t>
            </a:r>
            <a:r>
              <a:rPr lang="en-US" dirty="0"/>
              <a:t>morning</a:t>
            </a:r>
            <a:r>
              <a:rPr lang="en-US" dirty="0" smtClean="0"/>
              <a:t>.</a:t>
            </a:r>
            <a:endParaRPr lang="en-US" dirty="0"/>
          </a:p>
          <a:p>
            <a:pPr lvl="1"/>
            <a:r>
              <a:rPr lang="en-US" dirty="0" smtClean="0"/>
              <a:t>Would rather sleep </a:t>
            </a:r>
            <a:r>
              <a:rPr lang="en-US" dirty="0"/>
              <a:t>longer</a:t>
            </a:r>
            <a:r>
              <a:rPr lang="en-US" dirty="0" smtClean="0"/>
              <a:t>.</a:t>
            </a:r>
          </a:p>
        </p:txBody>
      </p:sp>
      <p:pic>
        <p:nvPicPr>
          <p:cNvPr id="11" name="Picture Placeholder 10" title="School Nutrition Professionals"/>
          <p:cNvPicPr>
            <a:picLocks noGrp="1" noChangeAspect="1"/>
          </p:cNvPicPr>
          <p:nvPr>
            <p:ph type="pic" sz="quarter" idx="10"/>
          </p:nvPr>
        </p:nvPicPr>
        <p:blipFill rotWithShape="1">
          <a:blip r:embed="rId3" cstate="hqprint">
            <a:extLst>
              <a:ext uri="{28A0092B-C50C-407E-A947-70E740481C1C}">
                <a14:useLocalDpi xmlns:a14="http://schemas.microsoft.com/office/drawing/2010/main" val="0"/>
              </a:ext>
            </a:extLst>
          </a:blip>
          <a:srcRect l="53045" r="7694"/>
          <a:stretch/>
        </p:blipFill>
        <p:spPr>
          <a:xfrm rot="520911">
            <a:off x="8782051" y="1227138"/>
            <a:ext cx="2743200" cy="4656137"/>
          </a:xfrm>
          <a:prstGeom prst="rect">
            <a:avLst/>
          </a:prstGeom>
        </p:spPr>
      </p:pic>
    </p:spTree>
    <p:extLst>
      <p:ext uri="{BB962C8B-B14F-4D97-AF65-F5344CB8AC3E}">
        <p14:creationId xmlns:p14="http://schemas.microsoft.com/office/powerpoint/2010/main" val="76116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Performance</a:t>
            </a:r>
            <a:endParaRPr lang="en-US" dirty="0"/>
          </a:p>
        </p:txBody>
      </p:sp>
      <p:sp>
        <p:nvSpPr>
          <p:cNvPr id="3" name="Content Placeholder 2"/>
          <p:cNvSpPr>
            <a:spLocks noGrp="1"/>
          </p:cNvSpPr>
          <p:nvPr>
            <p:ph idx="1"/>
          </p:nvPr>
        </p:nvSpPr>
        <p:spPr>
          <a:xfrm>
            <a:off x="1201615" y="2740025"/>
            <a:ext cx="5084885" cy="3332529"/>
          </a:xfrm>
        </p:spPr>
        <p:txBody>
          <a:bodyPr/>
          <a:lstStyle/>
          <a:p>
            <a:r>
              <a:rPr lang="en" dirty="0" smtClean="0"/>
              <a:t>Behavior</a:t>
            </a:r>
          </a:p>
          <a:p>
            <a:r>
              <a:rPr lang="en" dirty="0" smtClean="0"/>
              <a:t>Concentration</a:t>
            </a:r>
          </a:p>
          <a:p>
            <a:r>
              <a:rPr lang="en" dirty="0" smtClean="0"/>
              <a:t>Problem solving</a:t>
            </a:r>
          </a:p>
          <a:p>
            <a:r>
              <a:rPr lang="en" dirty="0" smtClean="0"/>
              <a:t>Attendance</a:t>
            </a:r>
            <a:endParaRPr lang="en" dirty="0"/>
          </a:p>
          <a:p>
            <a:endParaRPr lang="en-US" dirty="0"/>
          </a:p>
        </p:txBody>
      </p:sp>
      <p:pic>
        <p:nvPicPr>
          <p:cNvPr id="9" name="Picture Placeholder 8" title="High School Girl Studying"/>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2238" b="2238"/>
          <a:stretch>
            <a:fillRect/>
          </a:stretch>
        </p:blipFill>
        <p:spPr>
          <a:prstGeom prst="rect">
            <a:avLst/>
          </a:prstGeom>
        </p:spPr>
      </p:pic>
    </p:spTree>
    <p:extLst>
      <p:ext uri="{BB962C8B-B14F-4D97-AF65-F5344CB8AC3E}">
        <p14:creationId xmlns:p14="http://schemas.microsoft.com/office/powerpoint/2010/main" val="2614360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Breakfast Rocks!</a:t>
            </a:r>
            <a:endParaRPr lang="en-US" dirty="0"/>
          </a:p>
        </p:txBody>
      </p:sp>
      <p:sp>
        <p:nvSpPr>
          <p:cNvPr id="3" name="Content Placeholder 2"/>
          <p:cNvSpPr>
            <a:spLocks noGrp="1"/>
          </p:cNvSpPr>
          <p:nvPr>
            <p:ph idx="1"/>
          </p:nvPr>
        </p:nvSpPr>
        <p:spPr/>
        <p:txBody>
          <a:bodyPr/>
          <a:lstStyle/>
          <a:p>
            <a:r>
              <a:rPr lang="en-US" dirty="0" smtClean="0"/>
              <a:t>Nutritious</a:t>
            </a:r>
          </a:p>
          <a:p>
            <a:r>
              <a:rPr lang="en-US" dirty="0" smtClean="0"/>
              <a:t>Time Saver</a:t>
            </a:r>
          </a:p>
          <a:p>
            <a:r>
              <a:rPr lang="en-US" dirty="0" smtClean="0"/>
              <a:t>Helps students do their best</a:t>
            </a:r>
            <a:endParaRPr lang="en-US" dirty="0"/>
          </a:p>
        </p:txBody>
      </p:sp>
      <p:pic>
        <p:nvPicPr>
          <p:cNvPr id="11" name="Picture Placeholder 5" title="Elementary School Students Drinking Milk"/>
          <p:cNvPicPr>
            <a:picLocks noGrp="1" noChangeAspect="1"/>
          </p:cNvPicPr>
          <p:nvPr>
            <p:ph type="pic" sz="quarter" idx="10"/>
          </p:nvPr>
        </p:nvPicPr>
        <p:blipFill rotWithShape="1">
          <a:blip r:embed="rId3" cstate="hqprint">
            <a:extLst>
              <a:ext uri="{28A0092B-C50C-407E-A947-70E740481C1C}">
                <a14:useLocalDpi xmlns:a14="http://schemas.microsoft.com/office/drawing/2010/main" val="0"/>
              </a:ext>
            </a:extLst>
          </a:blip>
          <a:srcRect l="4882" t="-2" r="33642" b="2"/>
          <a:stretch/>
        </p:blipFill>
        <p:spPr>
          <a:xfrm rot="712442">
            <a:off x="7545040" y="1494715"/>
            <a:ext cx="3789510" cy="4113595"/>
          </a:xfrm>
        </p:spPr>
      </p:pic>
    </p:spTree>
    <p:extLst>
      <p:ext uri="{BB962C8B-B14F-4D97-AF65-F5344CB8AC3E}">
        <p14:creationId xmlns:p14="http://schemas.microsoft.com/office/powerpoint/2010/main" val="115918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Questions?</a:t>
            </a:r>
          </a:p>
          <a:p>
            <a:pPr marL="0" indent="0">
              <a:buNone/>
            </a:pPr>
            <a:endParaRPr lang="en-US" dirty="0"/>
          </a:p>
          <a:p>
            <a:pPr marL="0" indent="0">
              <a:buNone/>
            </a:pPr>
            <a:r>
              <a:rPr lang="en" dirty="0"/>
              <a:t>[Your name and contact information]</a:t>
            </a:r>
          </a:p>
          <a:p>
            <a:pPr marL="0" indent="0">
              <a:buNone/>
            </a:pPr>
            <a:r>
              <a:rPr lang="en" dirty="0"/>
              <a:t>[Where to find more information]</a:t>
            </a:r>
          </a:p>
          <a:p>
            <a:pPr marL="0" indent="0">
              <a:buNone/>
            </a:pPr>
            <a:endParaRPr lang="en-US" dirty="0"/>
          </a:p>
        </p:txBody>
      </p:sp>
      <p:pic>
        <p:nvPicPr>
          <p:cNvPr id="8" name="Picture Placeholder 7" title="Question Mark of Fruits and Vegetables"/>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655" b="655"/>
          <a:stretch>
            <a:fillRect/>
          </a:stretch>
        </p:blipFill>
        <p:spPr>
          <a:xfrm rot="712442">
            <a:off x="8390475" y="1132084"/>
            <a:ext cx="3241552" cy="4656801"/>
          </a:xfrm>
        </p:spPr>
      </p:pic>
    </p:spTree>
    <p:extLst>
      <p:ext uri="{BB962C8B-B14F-4D97-AF65-F5344CB8AC3E}">
        <p14:creationId xmlns:p14="http://schemas.microsoft.com/office/powerpoint/2010/main" val="999783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590</Words>
  <Application>Microsoft Office PowerPoint</Application>
  <PresentationFormat>Widescreen</PresentationFormat>
  <Paragraphs>67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Lato</vt:lpstr>
      <vt:lpstr>Lato Light</vt:lpstr>
      <vt:lpstr>Office Theme</vt:lpstr>
      <vt:lpstr>The Benefits of School Breakfast</vt:lpstr>
      <vt:lpstr>Agenda</vt:lpstr>
      <vt:lpstr>Background</vt:lpstr>
      <vt:lpstr>Nutritious Meals</vt:lpstr>
      <vt:lpstr>Let us make breakfast!</vt:lpstr>
      <vt:lpstr>Academic Performance</vt:lpstr>
      <vt:lpstr>School Breakfast Rocks!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Breakfast Presentation</dc:title>
  <dc:subject>Wisconsin School Meals Rock Communications Toolkit</dc:subject>
  <dc:creator>A. Dill</dc:creator>
  <cp:keywords>Wisconsin School Meals Rock Communications Toolkit; Breakfast</cp:keywords>
  <cp:lastModifiedBy>Dill, Alicia E.  DPI</cp:lastModifiedBy>
  <cp:revision>22</cp:revision>
  <dcterms:created xsi:type="dcterms:W3CDTF">2018-01-25T14:37:00Z</dcterms:created>
  <dcterms:modified xsi:type="dcterms:W3CDTF">2018-02-07T14:23:39Z</dcterms:modified>
</cp:coreProperties>
</file>