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326" r:id="rId2"/>
    <p:sldId id="327" r:id="rId3"/>
    <p:sldId id="332" r:id="rId4"/>
    <p:sldId id="333" r:id="rId5"/>
    <p:sldId id="400" r:id="rId6"/>
    <p:sldId id="405" r:id="rId7"/>
    <p:sldId id="406" r:id="rId8"/>
    <p:sldId id="407" r:id="rId9"/>
    <p:sldId id="408" r:id="rId10"/>
    <p:sldId id="339" r:id="rId11"/>
    <p:sldId id="401" r:id="rId12"/>
    <p:sldId id="341" r:id="rId13"/>
    <p:sldId id="342" r:id="rId14"/>
    <p:sldId id="343" r:id="rId15"/>
    <p:sldId id="344" r:id="rId16"/>
    <p:sldId id="347" r:id="rId17"/>
    <p:sldId id="348" r:id="rId18"/>
    <p:sldId id="349" r:id="rId19"/>
    <p:sldId id="409" r:id="rId20"/>
    <p:sldId id="410" r:id="rId21"/>
    <p:sldId id="411" r:id="rId22"/>
    <p:sldId id="412" r:id="rId23"/>
    <p:sldId id="402" r:id="rId24"/>
    <p:sldId id="403" r:id="rId25"/>
    <p:sldId id="350" r:id="rId26"/>
    <p:sldId id="38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Marsman" initials="AMM" lastIdx="4" clrIdx="0"/>
  <p:cmAuthor id="1" name="Lynette K. Russell" initials="LKR" lastIdx="16" clrIdx="1"/>
  <p:cmAuthor id="2" name="Visalakshi Somasundaram" initials="VS" lastIdx="3" clrIdx="2"/>
  <p:cmAuthor id="3" name="Laura S. Pinsonneault" initials="LS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000" autoAdjust="0"/>
  </p:normalViewPr>
  <p:slideViewPr>
    <p:cSldViewPr showGuides="1">
      <p:cViewPr>
        <p:scale>
          <a:sx n="100" d="100"/>
          <a:sy n="100" d="100"/>
        </p:scale>
        <p:origin x="-504" y="1272"/>
      </p:cViewPr>
      <p:guideLst>
        <p:guide orient="horz" pos="4319"/>
        <p:guide/>
      </p:guideLst>
    </p:cSldViewPr>
  </p:slideViewPr>
  <p:outlineViewPr>
    <p:cViewPr>
      <p:scale>
        <a:sx n="33" d="100"/>
        <a:sy n="33" d="100"/>
      </p:scale>
      <p:origin x="48" y="683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02BD653-E001-4A46-A5D8-25CF6D4F8FE0}" type="datetimeFigureOut">
              <a:rPr lang="en-US" smtClean="0"/>
              <a:pPr/>
              <a:t>12/20/2012</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6B7A168-394D-477A-8B6A-899625FECA7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C3A61D-88AD-458A-9A97-26AD22EEC357}" type="datetimeFigureOut">
              <a:rPr lang="en-US" smtClean="0"/>
              <a:pPr/>
              <a:t>12/20/2012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7497FD-3766-4860-9853-3B54412050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and thank you for watching</a:t>
            </a:r>
            <a:r>
              <a:rPr lang="en-US" baseline="0" dirty="0" smtClean="0"/>
              <a:t> this brief presentation from the Department of Public Instruction on measuring and understanding student academic growth.  </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last year, OEA has been talking about ways to visualize student growth.  We had a couple priorities:</a:t>
            </a:r>
          </a:p>
          <a:p>
            <a:pPr marL="232943" indent="-232943">
              <a:buAutoNum type="arabicPeriod"/>
            </a:pPr>
            <a:r>
              <a:rPr lang="en-US" baseline="0" dirty="0" smtClean="0"/>
              <a:t>That the reports we create start with individual student measurements, but can be aggregated to a variety of levels; and,</a:t>
            </a:r>
          </a:p>
          <a:p>
            <a:pPr marL="232943" indent="-232943">
              <a:buAutoNum type="arabicPeriod"/>
            </a:pPr>
            <a:r>
              <a:rPr lang="en-US" baseline="0" dirty="0" smtClean="0"/>
              <a:t>That the reports allow for interactivity that will be useful to users with a variety of skill sets</a:t>
            </a:r>
          </a:p>
        </p:txBody>
      </p:sp>
      <p:sp>
        <p:nvSpPr>
          <p:cNvPr id="4" name="Slide Number Placeholder 3"/>
          <p:cNvSpPr>
            <a:spLocks noGrp="1"/>
          </p:cNvSpPr>
          <p:nvPr>
            <p:ph type="sldNum" sz="quarter" idx="10"/>
          </p:nvPr>
        </p:nvSpPr>
        <p:spPr/>
        <p:txBody>
          <a:bodyPr/>
          <a:lstStyle/>
          <a:p>
            <a:fld id="{C67497FD-3766-4860-9853-3B544120503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those goals in mind, let’s take</a:t>
            </a:r>
            <a:r>
              <a:rPr lang="en-US" baseline="0" dirty="0" smtClean="0"/>
              <a:t> a look at some sample reports.  But before we do, please note that these reports are visuals taken (with permission) from the state of Colorado’s </a:t>
            </a:r>
            <a:r>
              <a:rPr lang="en-US" baseline="0" dirty="0" err="1" smtClean="0"/>
              <a:t>SchoolView</a:t>
            </a:r>
            <a:r>
              <a:rPr lang="en-US" baseline="0" dirty="0" smtClean="0"/>
              <a:t> reporting system.  They are meant to illustrate what reports from the Department of Public Instruction may look like, though our reports may have some important differences.  Information about the release of DPI reports is available on the LDS webpage: http://dpi.wi.gov/lds.  Now, on to the reports:</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individual student’s report—the</a:t>
            </a:r>
            <a:r>
              <a:rPr lang="en-US" baseline="0" dirty="0" smtClean="0"/>
              <a:t> first time that DPI has reported individual student growth across multiple years!  </a:t>
            </a:r>
            <a:r>
              <a:rPr lang="en-US" dirty="0" smtClean="0"/>
              <a:t>As you can see, this report provides a</a:t>
            </a:r>
            <a:r>
              <a:rPr lang="en-US" baseline="0" dirty="0" smtClean="0"/>
              <a:t> variety of information.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67497FD-3766-4860-9853-3B544120503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we see a student’s test score.  This is also represented by the placement of the dot on the graph above.</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see the student’s growth percentile.  This is also represented by the COLOR of the arrow between test scores.</a:t>
            </a:r>
            <a:r>
              <a:rPr lang="en-US" baseline="0" dirty="0" smtClean="0"/>
              <a:t>  In this example, the student had negative growth—his scale score dropped 11 points between sixth and seventh grade—and his resulting growth percentile between those years was 19.  That means that this student’s growth of negative-eleven was only as large or larger than 19 percent of students who have a similar test score history.  As such, the arrow is colored red, which represents low growth, or a growth percentile on or below 34.  Yellow arrows represent typical growth, or growth between 35 and 65.  High growth is in the 66</a:t>
            </a:r>
            <a:r>
              <a:rPr lang="en-US" baseline="30000" dirty="0" smtClean="0"/>
              <a:t>th</a:t>
            </a:r>
            <a:r>
              <a:rPr lang="en-US" baseline="0" dirty="0" smtClean="0"/>
              <a:t> percentile or above.</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see a projection.  This</a:t>
            </a:r>
            <a:r>
              <a:rPr lang="en-US" baseline="0" dirty="0" smtClean="0"/>
              <a:t> fan-like object is meant to represent ranges of where a student’s score may fall under different scenarios.  In this case, if the student has high growth, we can probably expect that he will certainly score in the proficient range.  If the student has low growth, however, he may drop below proficient.  Remember, growth percentiles are calculated based on how students with a similar test score history perform relative to one another, so this projection is simply a forecast of what MAY happen the following year.  It is intended to inform conversations about student performance and goals, not to make final placement or similar high-stakes decisions.</a:t>
            </a:r>
          </a:p>
          <a:p>
            <a:endParaRPr lang="en-US" baseline="0" dirty="0" smtClean="0"/>
          </a:p>
          <a:p>
            <a:r>
              <a:rPr lang="en-US" baseline="0" dirty="0" smtClean="0"/>
              <a:t>We can also look at individual growth for a group of students.</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a distribution</a:t>
            </a:r>
            <a:r>
              <a:rPr lang="en-US" baseline="0" dirty="0" smtClean="0"/>
              <a:t> based on scale score and growth percentile in a selected year for students in a given grade.  Each bubble represents a student.  The horizontal axis is the student’s growth percentile; the farther to the right the student’s bubble, the higher his or her growth percentile.  The vertical axis is the student’s scale score; the higher up the student’s bubble, the higher his or her scale score.  In an online reporting system, you can search for individual students from this group and look at the selected student’s growth over time, as represented by the report we looked at previously.</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also aggregate student growth percentiles.  When we do, we use the Median (not an</a:t>
            </a:r>
            <a:r>
              <a:rPr lang="en-US" baseline="0" dirty="0" smtClean="0"/>
              <a:t> average!).</a:t>
            </a:r>
          </a:p>
          <a:p>
            <a:endParaRPr lang="en-US" baseline="0" dirty="0" smtClean="0"/>
          </a:p>
          <a:p>
            <a:r>
              <a:rPr lang="en-US" baseline="0" dirty="0" smtClean="0"/>
              <a:t>We expect a median, for a large enough group, to be 50.  As such, variances from 50 mean something.  In particular a median growth percentile above 60 or below 40 represents a median growth that is one standard deviation from 50.  In other words, growth above 60 and below 40 is significant.  Still, do we know what it means?  No.  Do you?  No.  These reports are not intended to answer questions, but to start conversations.  They are but one measure that we hope will help provide new information to guide discussions in your school or district about performance.  What makes growth percentiles important is that they facilitate additional questions and conversation.</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t>
            </a:r>
            <a:r>
              <a:rPr lang="en-US" baseline="0" dirty="0" smtClean="0"/>
              <a:t>we are looking at schools in a district.  Each bubble represents a school, and the size of the bubble is proportional to the size of the school.  </a:t>
            </a:r>
          </a:p>
          <a:p>
            <a:endParaRPr lang="en-US" baseline="0" dirty="0" smtClean="0"/>
          </a:p>
          <a:p>
            <a:r>
              <a:rPr lang="en-US" baseline="0" dirty="0" smtClean="0"/>
              <a:t>I’ll start by explaining the quadrant: like the previous graph, the horizontal access represents the growth percentile, but in this case we are looking at the MEDIAN growth percentile, or the middle percentile for the selected school.  The vertical access represents the percent at or above proficient for the school.  The quadrant helps direct attention to schools that may have low achievement but high growth, as well as schools that have high achievement but low growth.  You can also see high achievement – high growth schools and low growth – low achievement schools.</a:t>
            </a:r>
          </a:p>
          <a:p>
            <a:endParaRPr lang="en-US" baseline="0" dirty="0" smtClean="0"/>
          </a:p>
          <a:p>
            <a:r>
              <a:rPr lang="en-US" baseline="0" dirty="0" smtClean="0"/>
              <a:t>As you can see, there is a general clustering around 50 – remember that we said we expect medians to fall on or around 50.  But we also see some variances from 50 that are above 60 and below 40.  </a:t>
            </a:r>
          </a:p>
          <a:p>
            <a:endParaRPr lang="en-US" baseline="0" dirty="0" smtClean="0"/>
          </a:p>
          <a:p>
            <a:r>
              <a:rPr lang="en-US" baseline="0" dirty="0" smtClean="0"/>
              <a:t>A reminder, these reports are meant to inform conversations by adding information about growth for the group; they are not meant to say some schools are great and others are failing.  Instead, take a look at a school that is high performing but has a low median growth percentile.  What are some follow-up questions that you have about that school?  Where might you look next for additional data or information about the state of affairs in that school?  </a:t>
            </a:r>
          </a:p>
          <a:p>
            <a:endParaRPr lang="en-US" baseline="0" dirty="0" smtClean="0"/>
          </a:p>
          <a:p>
            <a:r>
              <a:rPr lang="en-US" baseline="0" dirty="0" smtClean="0"/>
              <a:t>Similarly, a school that has a low percent at or above proficient but high growth may in fact be on an upward performance trend, but don’t take this graph’s word for it.  Ask the same kinds of questions: where might you look for additional data to corroborate what you see here?  Finally, if you are able to confirm with other sources of data and pieces of information that a particular school or group is struggling or succeeding, what steps should be taken to improve growth or performance, or to support (or perhaps emulate) good work that is already being done?</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now</a:t>
            </a:r>
            <a:r>
              <a:rPr lang="en-US" baseline="0" dirty="0" smtClean="0"/>
              <a:t> taken a look at some reports of academic growth at an individual student and aggregate level, but how does all this fit into DPI’s vision for data use in the state?  Let’s first talk for a moment about the current structure of data reporting.</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will include information</a:t>
            </a:r>
            <a:r>
              <a:rPr lang="en-US" baseline="0" dirty="0" smtClean="0"/>
              <a:t> about DPI’s vision for reporting growth, including information about different ways to calculate growth and why DPI feels it is important to include information about academic progress over time in conversations at a school and district level.  I will then introduce student growth percentiles, the measure of growth that DPI will report directly to districts.  Finally, I will talk about how DPI plans to produce and provide growth reports to districts and how these plans fit into an overall vision for data access and reporting for the state.</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DPI has a data warehouse called a longitudinal data system.  While this data warehouse</a:t>
            </a:r>
            <a:r>
              <a:rPr lang="en-US" baseline="0" dirty="0" smtClean="0"/>
              <a:t> includes a lot of data, there are still more pieces that we intend to add in so we can create new reports on topics that are important to districts.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have reporting tools.  The Department reports data publicly – through tools like WINSS or the School District Performance Report that anyone with internet access can view.  We also report in a secure manner.  Secure reporting tools are available only to district staff because they can be used to identify individual students for educational purposes and we wouldn’t want individual student information to be available publicly.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we make more and more reports available directly to districts through secure reporting tools, we need a way to manage who can access those tools and what data or reports they can view within the tools.  DPI’s Application Security Manager, a secure tool itself, does the job.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lot of information, but you can always access it at your own pace from our longitudinal data system webpage.  We make a serious effort to update the page regularly, so please check back often!</a:t>
            </a:r>
            <a:endParaRPr lang="en-US" dirty="0" smtClean="0"/>
          </a:p>
          <a:p>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Department of Public Instruction has several data-</a:t>
            </a:r>
            <a:r>
              <a:rPr lang="en-US" baseline="0" dirty="0" smtClean="0"/>
              <a:t> and reporting-related initiatives.  We are working to expand our data system to include postsecondary data as well as early childhood data to better understand student backgrounds and outcomes.  We are looking at different ways to take advantage of our longitudinal data system by looking at student growth over time as well as other trend data.  Ultimately, we hope to make data easy to access and use to better inform district-, school-, grade-, program-, or individual-student-level decisions with the goal of improving student outcomes across the state.</a:t>
            </a:r>
          </a:p>
          <a:p>
            <a:r>
              <a:rPr lang="en-US" baseline="0" dirty="0" smtClean="0"/>
              <a:t>To continue towards that goal, DPI has invested in an exciting new reporting system, called a business intelligence tool.</a:t>
            </a:r>
          </a:p>
        </p:txBody>
      </p:sp>
      <p:sp>
        <p:nvSpPr>
          <p:cNvPr id="4" name="Slide Number Placeholder 3"/>
          <p:cNvSpPr>
            <a:spLocks noGrp="1"/>
          </p:cNvSpPr>
          <p:nvPr>
            <p:ph type="sldNum" sz="quarter" idx="10"/>
          </p:nvPr>
        </p:nvSpPr>
        <p:spPr/>
        <p:txBody>
          <a:bodyPr/>
          <a:lstStyle/>
          <a:p>
            <a:fld id="{C67497FD-3766-4860-9853-3B544120503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date, DPI creates individual reporting</a:t>
            </a:r>
            <a:r>
              <a:rPr lang="en-US" baseline="0" dirty="0" smtClean="0"/>
              <a:t> applications or tools for districts or the public to access data or reports.  You may have noticed that these tools are not necessarily all located in a single location.  Because we hope to make data easier to access for district and school staff, and because we want to provide data and reports on even more topics for districts, DPI decided to invest in a single reporting solution (the business intelligence tool) that can provide public and secure reporting and will eventually be the one-stop-shop for all data and report access from the Department.</a:t>
            </a:r>
          </a:p>
          <a:p>
            <a:endParaRPr lang="en-US" baseline="0" dirty="0" smtClean="0"/>
          </a:p>
          <a:p>
            <a:r>
              <a:rPr lang="en-US" baseline="0" dirty="0" smtClean="0"/>
              <a:t>The development of the business intelligence tool will be ongoing, but initial deployment with the first set of dashboards and reports will be in August of 2011.  For the first month of availability, only demonstration data will be available so district staff may focus on learning how to use the tool.  Beginning in September of 2011, the dashboards and reports will show district data.  Again, remember that the system will only be available in a secure format directly to districts.  Information about how to access the business intelligence tool will be available upon release in the fall.</a:t>
            </a:r>
          </a:p>
          <a:p>
            <a:endParaRPr lang="en-US" baseline="0" dirty="0" smtClean="0"/>
          </a:p>
          <a:p>
            <a:r>
              <a:rPr lang="en-US" baseline="0" dirty="0" smtClean="0"/>
              <a:t>DPI will continue to add reports into the business intelligence tool even after the initial release, and will also work to provide public reports through the tool.  The timelines for these efforts have not yet been finalized.</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think about providing more</a:t>
            </a:r>
            <a:r>
              <a:rPr lang="en-US" baseline="0" dirty="0" smtClean="0"/>
              <a:t> and more reports on a variety of topics, it is also important to consider the kinds of professional development and training that will be necessary to support informed use the these new growth reports as well as other reports in the business intelligence tool.  </a:t>
            </a:r>
            <a:r>
              <a:rPr lang="en-US" dirty="0" smtClean="0"/>
              <a:t>The resources</a:t>
            </a:r>
            <a:r>
              <a:rPr lang="en-US" baseline="0" dirty="0" smtClean="0"/>
              <a:t> DPI develops will ultimately be available directly from the business intelligence tool beginning in the fall of 2011.  </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DPI is working with advisory districts and other stakeholders on topics related to the business intelligence tool (which will include student growth percentile reporting) and associated professional development.</a:t>
            </a:r>
          </a:p>
          <a:p>
            <a:endParaRPr lang="en-US" baseline="0" dirty="0" smtClean="0"/>
          </a:p>
          <a:p>
            <a:r>
              <a:rPr lang="en-US" dirty="0" smtClean="0"/>
              <a:t>While</a:t>
            </a:r>
            <a:r>
              <a:rPr lang="en-US" baseline="0" dirty="0" smtClean="0"/>
              <a:t> much of the specifics regarding professional development resources is yet to be determined, we can share an overall plan for dissemination of reports and accompanying professional development resources.</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First,</a:t>
            </a:r>
            <a:r>
              <a:rPr lang="en-US" baseline="0" dirty="0" smtClean="0"/>
              <a:t> some information about student growth percentile reports:</a:t>
            </a:r>
          </a:p>
          <a:p>
            <a:endParaRPr lang="en-US" baseline="0" dirty="0" smtClean="0"/>
          </a:p>
          <a:p>
            <a:r>
              <a:rPr lang="en-US" baseline="0" dirty="0" smtClean="0"/>
              <a:t>PDF reports –at a district-, school-, subgroup-, and individual-student levels—are available to districts through the Secure Access File Exchange (or SAFE) beginning in May of 2011.  Information about how to access your district’s reports is available on the DPI longitudinal data system webpage: http://dpi.wi.gov/lds.  SAFE will include a variety of resources to help you understand how to read and interpret the various reports.  These resources will also be posted publicly on the LDS website.</a:t>
            </a:r>
          </a:p>
          <a:p>
            <a:endParaRPr lang="en-US" baseline="0" dirty="0" smtClean="0"/>
          </a:p>
          <a:p>
            <a:r>
              <a:rPr lang="en-US" baseline="0" dirty="0" smtClean="0"/>
              <a:t>Beginning in the fall of 2011, DPI will provide growth reports through the business intelligence tool.  As of the recording of this PowerPoint in May of 2011, a name for the business intelligence tool has not been created.  We welcome suggestions!</a:t>
            </a:r>
          </a:p>
          <a:p>
            <a:r>
              <a:rPr lang="en-US" baseline="0" dirty="0" smtClean="0"/>
              <a:t>Please remember that the initial—fall of 2011—release of the new reporting system will be with secure access only.  In other words, the data and reports available through the system will not be suppressed or redacted and as such will be available directly only to district staff through a log in process.  Information about how to access the business intelligence tool reports will be available upon release of the system.</a:t>
            </a:r>
          </a:p>
          <a:p>
            <a:endParaRPr lang="en-US" baseline="0" dirty="0" smtClean="0"/>
          </a:p>
          <a:p>
            <a:r>
              <a:rPr lang="en-US" baseline="0" dirty="0" smtClean="0"/>
              <a:t>One of the benefits of the business intelligence tool is that professional development can be provided directly through the tool.  Specifically, guided analysis workbooks will be provided to guide users through the various questions one might ask in reviewing student growth percentile reports.</a:t>
            </a:r>
          </a:p>
          <a:p>
            <a:endParaRPr lang="en-US" baseline="0" dirty="0" smtClean="0"/>
          </a:p>
          <a:p>
            <a:r>
              <a:rPr lang="en-US" baseline="0" dirty="0" smtClean="0"/>
              <a:t>As I mentioned, the online reporting system will eventually include public reports that do not require a log in.  At this point the exact timeline for the release of public reports through the business intelligence tool has not been finalized.</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hope this presentation has been informative and useful.  </a:t>
            </a:r>
          </a:p>
          <a:p>
            <a:endParaRPr lang="en-US" dirty="0" smtClean="0"/>
          </a:p>
          <a:p>
            <a:r>
              <a:rPr lang="en-US" dirty="0" smtClean="0"/>
              <a:t>If you have any questions about academic</a:t>
            </a:r>
            <a:r>
              <a:rPr lang="en-US" baseline="0" dirty="0" smtClean="0"/>
              <a:t> growth, or suggestions how we can better share information or resources with you, please contact us at O-E-A-mail-at-d-p-</a:t>
            </a:r>
            <a:r>
              <a:rPr lang="en-US" baseline="0" dirty="0" err="1" smtClean="0"/>
              <a:t>i</a:t>
            </a:r>
            <a:r>
              <a:rPr lang="en-US" baseline="0" dirty="0" smtClean="0"/>
              <a:t>-dot-w-</a:t>
            </a:r>
            <a:r>
              <a:rPr lang="en-US" baseline="0" dirty="0" err="1" smtClean="0"/>
              <a:t>i</a:t>
            </a:r>
            <a:r>
              <a:rPr lang="en-US" baseline="0" dirty="0" smtClean="0"/>
              <a:t>-dot-</a:t>
            </a:r>
            <a:r>
              <a:rPr lang="en-US" baseline="0" dirty="0" err="1" smtClean="0"/>
              <a:t>gov</a:t>
            </a:r>
            <a:r>
              <a:rPr lang="en-US" baseline="0" dirty="0" smtClean="0"/>
              <a:t>.  If you have questions about the business intelligence tool, please contact L-D-S-help-at-d-p-</a:t>
            </a:r>
            <a:r>
              <a:rPr lang="en-US" baseline="0" dirty="0" err="1" smtClean="0"/>
              <a:t>i</a:t>
            </a:r>
            <a:r>
              <a:rPr lang="en-US" baseline="0" dirty="0" smtClean="0"/>
              <a:t>-dot-</a:t>
            </a:r>
            <a:r>
              <a:rPr lang="en-US" baseline="0" dirty="0" err="1" smtClean="0"/>
              <a:t>wi</a:t>
            </a:r>
            <a:r>
              <a:rPr lang="en-US" baseline="0" dirty="0" smtClean="0"/>
              <a:t>-dot-</a:t>
            </a:r>
            <a:r>
              <a:rPr lang="en-US" baseline="0" dirty="0" err="1" smtClean="0"/>
              <a:t>gov</a:t>
            </a:r>
            <a:r>
              <a:rPr lang="en-US" baseline="0" dirty="0" smtClean="0"/>
              <a:t>.  </a:t>
            </a:r>
          </a:p>
          <a:p>
            <a:endParaRPr lang="en-US" baseline="0" dirty="0" smtClean="0"/>
          </a:p>
          <a:p>
            <a:r>
              <a:rPr lang="en-US" baseline="0" dirty="0" smtClean="0"/>
              <a:t>Thank you and have a wonderful day!</a:t>
            </a:r>
            <a:endParaRPr lang="en-US" dirty="0"/>
          </a:p>
        </p:txBody>
      </p:sp>
      <p:sp>
        <p:nvSpPr>
          <p:cNvPr id="4" name="Slide Number Placeholder 3"/>
          <p:cNvSpPr>
            <a:spLocks noGrp="1"/>
          </p:cNvSpPr>
          <p:nvPr>
            <p:ph type="sldNum" sz="quarter" idx="10"/>
          </p:nvPr>
        </p:nvSpPr>
        <p:spPr/>
        <p:txBody>
          <a:bodyPr/>
          <a:lstStyle/>
          <a:p>
            <a:fld id="{EA6465B5-B2DB-4B7F-B44C-B91610512D88}"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calling our collection of growth reports the Growth</a:t>
            </a:r>
            <a:r>
              <a:rPr lang="en-US" baseline="0" dirty="0" smtClean="0"/>
              <a:t> Oriented Achievement Learning System, or GOALS. While this presentation focuses in large part on one way of measuring growth—student growth percentiles—we anticipate that GOALS will in the future include other measures of growth.  Please notice that we’re not declaring any single measure of growth “The Wisconsin Model.” This is intentional and I’ll discuss that more in a moment.</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Department of Public Instruction has been researching different measures of growth for some time, in an effort the provide growth reports that meet the criteria listed here: first, we want to provide a measure of growth that can be used to inform conversations at classroom, school, and district levels, but that is based on a measure of individual student growth.  Next, we want to ensure that the measure of growth we select will be accompanied by visualization—tables and reports—that are engaging, easy to access, and easy to use for a variety of users.  We also want those reports to be available in an interactive, online format that allows users to explore the data as needed.  And last, but certainly not least, we want to make sure that high quality professional development is incorporated into the implementation process, professional development that is created in partnership with district and CESA staff.</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 talk about measures of growth.</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discussing</a:t>
            </a:r>
            <a:r>
              <a:rPr lang="en-US" baseline="0" dirty="0" smtClean="0"/>
              <a:t> academic growth, it is really important to remember that there are many ways to calculate growth, and that some measures are better suited to answer certain types of questions.  Here you see several types of growth measures:  To calculate a gain measure, you simply subtract this year’s score from the prior year’s score – a pretty simple measure.  </a:t>
            </a:r>
          </a:p>
          <a:p>
            <a:endParaRPr lang="en-US" baseline="0" dirty="0" smtClean="0"/>
          </a:p>
          <a:p>
            <a:r>
              <a:rPr lang="en-US" baseline="0" dirty="0" smtClean="0"/>
              <a:t>Oftentimes, people who look at gain measures then ask a question something like “well, how do I know what this measure means?  How do I know how this amount of growth compares to other students or groups of students?”  People asking such questions are looking for normative information; they want to compare growth to that of similar students.  Normative measures differ in how students are compared to one another.  </a:t>
            </a:r>
          </a:p>
          <a:p>
            <a:endParaRPr lang="en-US" baseline="0" dirty="0" smtClean="0"/>
          </a:p>
          <a:p>
            <a:r>
              <a:rPr lang="en-US" baseline="0" dirty="0" smtClean="0"/>
              <a:t>We can also calculate probability of proficiency models, in which a student or group is determined to be “on track” based on their growth trajectory and whether they will reach proficiency within a certain time period.  </a:t>
            </a:r>
          </a:p>
          <a:p>
            <a:endParaRPr lang="en-US" baseline="0" dirty="0" smtClean="0"/>
          </a:p>
          <a:p>
            <a:r>
              <a:rPr lang="en-US" baseline="0" dirty="0" smtClean="0"/>
              <a:t>Finally, value-added models use statistical controls in an effort to provide an “apples to apples” comparison of change in student performance over time, and assign a quantitative amount of “value added” by a particular educator, program, school, or district.</a:t>
            </a:r>
          </a:p>
          <a:p>
            <a:endParaRPr lang="en-US" baseline="0" dirty="0" smtClean="0"/>
          </a:p>
          <a:p>
            <a:r>
              <a:rPr lang="en-US" baseline="0" dirty="0" smtClean="0"/>
              <a:t>When considering different measures of growth, it is important to factor in the level at which you are trying to measure.  Are you asking questions about individual students, classrooms of students, or larger groups?  In our position as the state agency, DPI feels it is important to select a measure that provides information about growth both at an individual student level and for larger groups.</a:t>
            </a:r>
          </a:p>
        </p:txBody>
      </p:sp>
      <p:sp>
        <p:nvSpPr>
          <p:cNvPr id="4" name="Slide Number Placeholder 3"/>
          <p:cNvSpPr>
            <a:spLocks noGrp="1"/>
          </p:cNvSpPr>
          <p:nvPr>
            <p:ph type="sldNum" sz="quarter" idx="10"/>
          </p:nvPr>
        </p:nvSpPr>
        <p:spPr/>
        <p:txBody>
          <a:bodyPr/>
          <a:lstStyle/>
          <a:p>
            <a:fld id="{C67497FD-3766-4860-9853-3B544120503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so, I’d like to introduce student growth percentiles: the measure of growth for which DPI is providing</a:t>
            </a:r>
            <a:r>
              <a:rPr lang="en-US" baseline="0" dirty="0" smtClean="0"/>
              <a:t> reports to districts.  </a:t>
            </a:r>
          </a:p>
          <a:p>
            <a:endParaRPr lang="en-US" baseline="0" dirty="0" smtClean="0"/>
          </a:p>
          <a:p>
            <a:r>
              <a:rPr lang="en-US" baseline="0" dirty="0" smtClean="0"/>
              <a:t>We like to explain student growth percentiles by relating them to pediatric growth percentiles.  When a small child is born, he or she has regular check-ups, where the doctor takes a series of measurements to monitor that child’s physical growth, things like height and weight.  The child’s results are them compared to similar children.  In this case, ‘similar’ is defined as children of the same age and gender.  So, for example, if we have a 12-month old boy who is 30.5 inches long, he falls into the 75</a:t>
            </a:r>
            <a:r>
              <a:rPr lang="en-US" baseline="30000" dirty="0" smtClean="0"/>
              <a:t>th</a:t>
            </a:r>
            <a:r>
              <a:rPr lang="en-US" baseline="0" dirty="0" smtClean="0"/>
              <a:t> percentile for length.  In other words, he is as long or longer than 75% of boys his age.  So, in addition to having a basic measurement—how long the child is—we also have some normative information, or how that measurement compares.</a:t>
            </a:r>
          </a:p>
          <a:p>
            <a:endParaRPr lang="en-US" baseline="0" dirty="0" smtClean="0"/>
          </a:p>
          <a:p>
            <a:r>
              <a:rPr lang="en-US" baseline="0" dirty="0" smtClean="0"/>
              <a:t>A friendly reminder that comes from the center for disease control, but relates so well to academic measures—even beyond growth: “Growth charts are not intended to be used as a sole diagnostic instrument.  Instead, growth charts are tools that contribute to forming an overall clinical impression for the child being measured.”  </a:t>
            </a:r>
          </a:p>
          <a:p>
            <a:endParaRPr lang="en-US" baseline="0" dirty="0" smtClean="0"/>
          </a:p>
          <a:p>
            <a:r>
              <a:rPr lang="en-US" baseline="0" dirty="0" smtClean="0"/>
              <a:t>Consider our expectations for our health care professionals: that they collect a variety of information about their patients before making a diagnosis, information that includes patient history, qualitative information about how a person feels, and data such as results of clinical measurements, weight or blood pressure; we should expect no less from ourselves as data-informed practitioners in the education world.</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on to actual student growth percentiles.  Again, we take</a:t>
            </a:r>
            <a:r>
              <a:rPr lang="en-US" baseline="0" dirty="0" smtClean="0"/>
              <a:t> a student’s measurement – in this case, their change in scale scores across two years – and provide some normative information.  Specifically, we compare the student to students who have the same test score history.  </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if Ashton</a:t>
            </a:r>
            <a:r>
              <a:rPr lang="en-US" baseline="0" dirty="0" smtClean="0"/>
              <a:t> scored a 400 on last year’s math assessment, and this year he scored a 450, we can easily calculate his gain score: 50 scale score points.  To provide some more depth to the conversation about Ashton’s progress, we can compare Ashton’s gain of 50 to all of the students in the state who also started out at a 400 on the same test in the prior year.  </a:t>
            </a:r>
          </a:p>
          <a:p>
            <a:endParaRPr lang="en-US" baseline="0" dirty="0" smtClean="0"/>
          </a:p>
          <a:p>
            <a:r>
              <a:rPr lang="en-US" baseline="0" dirty="0" smtClean="0"/>
              <a:t>We see that Ashton’s growth percentile was 67 – his gain of 50 scale score points was as much or more than 67 percent of the comparison group.  </a:t>
            </a:r>
          </a:p>
          <a:p>
            <a:endParaRPr lang="en-US" baseline="0" dirty="0" smtClean="0"/>
          </a:p>
          <a:p>
            <a:r>
              <a:rPr lang="en-US" baseline="0" dirty="0" smtClean="0"/>
              <a:t>Finally, we can also calculate a growth trajectory, which allows us to project forward and anticipate the levels of growth Ashton may need to demonstrate to reach or maintain a certain level of proficiency.  Put another way, a trajectory shows possible scale scores Ashton may score in the coming year given his scale score history.</a:t>
            </a:r>
          </a:p>
          <a:p>
            <a:endParaRPr lang="en-US" baseline="0" dirty="0" smtClean="0"/>
          </a:p>
          <a:p>
            <a:r>
              <a:rPr lang="en-US" baseline="0" dirty="0" smtClean="0"/>
              <a:t>Hopefully you can see that student growth percentiles provide a lot of information that can be used as part of the conversation about student learning.</a:t>
            </a:r>
            <a:endParaRPr lang="en-US" dirty="0"/>
          </a:p>
        </p:txBody>
      </p:sp>
      <p:sp>
        <p:nvSpPr>
          <p:cNvPr id="4" name="Slide Number Placeholder 3"/>
          <p:cNvSpPr>
            <a:spLocks noGrp="1"/>
          </p:cNvSpPr>
          <p:nvPr>
            <p:ph type="sldNum" sz="quarter" idx="10"/>
          </p:nvPr>
        </p:nvSpPr>
        <p:spPr/>
        <p:txBody>
          <a:bodyPr/>
          <a:lstStyle/>
          <a:p>
            <a:fld id="{C67497FD-3766-4860-9853-3B544120503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86019FF-28DB-4C72-B9B0-97818936E7A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019FF-28DB-4C72-B9B0-97818936E7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86019FF-28DB-4C72-B9B0-97818936E7A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86019FF-28DB-4C72-B9B0-97818936E7A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86019FF-28DB-4C72-B9B0-97818936E7A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C227724-5278-487D-BD11-8968F5C253DA}" type="datetimeFigureOut">
              <a:rPr lang="en-US" smtClean="0"/>
              <a:pPr/>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019FF-28DB-4C72-B9B0-97818936E7A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86019FF-28DB-4C72-B9B0-97818936E7A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86019FF-28DB-4C72-B9B0-97818936E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86019FF-28DB-4C72-B9B0-97818936E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86019FF-28DB-4C72-B9B0-97818936E7A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C227724-5278-487D-BD11-8968F5C253DA}" type="datetimeFigureOut">
              <a:rPr lang="en-US" smtClean="0"/>
              <a:pPr/>
              <a:t>12/20/2012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86019FF-28DB-4C72-B9B0-97818936E7A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C227724-5278-487D-BD11-8968F5C253DA}" type="datetimeFigureOut">
              <a:rPr lang="en-US" smtClean="0"/>
              <a:pPr/>
              <a:t>12/20/2012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C227724-5278-487D-BD11-8968F5C253DA}" type="datetimeFigureOut">
              <a:rPr lang="en-US" smtClean="0"/>
              <a:pPr/>
              <a:t>12/20/2012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86019FF-28DB-4C72-B9B0-97818936E7A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audio" Target="../media/audio10.wav"/><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1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1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5" Type="http://schemas.openxmlformats.org/officeDocument/2006/relationships/image" Target="../media/image1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audio" Target="../media/audio18.wav"/><Relationship Id="rId5" Type="http://schemas.openxmlformats.org/officeDocument/2006/relationships/image" Target="../media/image1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audio" Target="../media/audio19.wav"/><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21.wav"/><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audio22.wav"/><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audio" Target="../media/audio23.wav"/><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audio24.wav"/><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audio25.wav"/><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audio" Target="../media/audio26.wav"/><Relationship Id="rId6" Type="http://schemas.openxmlformats.org/officeDocument/2006/relationships/image" Target="../media/image15.tiff"/><Relationship Id="rId5" Type="http://schemas.openxmlformats.org/officeDocument/2006/relationships/hyperlink" Target="https://helpdesk.dpi.wi.gov/user.html" TargetMode="External"/><Relationship Id="rId4" Type="http://schemas.openxmlformats.org/officeDocument/2006/relationships/hyperlink" Target="mailto:LDShelp@dpi.wi.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audio" Target="../media/audio3.wav"/><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895600"/>
            <a:ext cx="6934200" cy="1752600"/>
          </a:xfrm>
        </p:spPr>
        <p:txBody>
          <a:bodyPr>
            <a:normAutofit/>
          </a:bodyPr>
          <a:lstStyle/>
          <a:p>
            <a:r>
              <a:rPr lang="en-US" dirty="0" smtClean="0"/>
              <a:t>Wisconsin Department of Public Instruction</a:t>
            </a:r>
          </a:p>
          <a:p>
            <a:endParaRPr lang="en-US" dirty="0" smtClean="0"/>
          </a:p>
          <a:p>
            <a:endParaRPr lang="en-US" dirty="0" smtClean="0"/>
          </a:p>
          <a:p>
            <a:endParaRPr lang="en-US" dirty="0" smtClean="0"/>
          </a:p>
          <a:p>
            <a:endParaRPr lang="en-US" dirty="0" smtClean="0"/>
          </a:p>
        </p:txBody>
      </p:sp>
      <p:sp>
        <p:nvSpPr>
          <p:cNvPr id="2" name="Title 1"/>
          <p:cNvSpPr>
            <a:spLocks noGrp="1"/>
          </p:cNvSpPr>
          <p:nvPr>
            <p:ph type="ctrTitle"/>
          </p:nvPr>
        </p:nvSpPr>
        <p:spPr/>
        <p:txBody>
          <a:bodyPr>
            <a:normAutofit/>
          </a:bodyPr>
          <a:lstStyle/>
          <a:p>
            <a:r>
              <a:rPr lang="en-US" dirty="0" smtClean="0"/>
              <a:t>Big GOALS: </a:t>
            </a:r>
            <a:br>
              <a:rPr lang="en-US" dirty="0" smtClean="0"/>
            </a:br>
            <a:r>
              <a:rPr lang="en-US" sz="3000" dirty="0" smtClean="0"/>
              <a:t>Expanding Understanding of Student Achievement and Progress</a:t>
            </a:r>
            <a:endParaRPr lang="en-US" sz="3000" dirty="0"/>
          </a:p>
        </p:txBody>
      </p:sp>
      <p:sp>
        <p:nvSpPr>
          <p:cNvPr id="4" name="TextBox 3"/>
          <p:cNvSpPr txBox="1"/>
          <p:nvPr/>
        </p:nvSpPr>
        <p:spPr>
          <a:xfrm>
            <a:off x="152400" y="6400800"/>
            <a:ext cx="2971800" cy="338554"/>
          </a:xfrm>
          <a:prstGeom prst="rect">
            <a:avLst/>
          </a:prstGeom>
          <a:noFill/>
        </p:spPr>
        <p:txBody>
          <a:bodyPr wrap="square" rtlCol="0">
            <a:spAutoFit/>
          </a:bodyPr>
          <a:lstStyle/>
          <a:p>
            <a:r>
              <a:rPr lang="en-US" sz="1600" dirty="0" smtClean="0">
                <a:solidFill>
                  <a:schemeClr val="bg2">
                    <a:lumMod val="90000"/>
                  </a:schemeClr>
                </a:solidFill>
              </a:rPr>
              <a:t>Last Updated: May 2011</a:t>
            </a:r>
            <a:endParaRPr lang="en-US" sz="1600" dirty="0">
              <a:solidFill>
                <a:schemeClr val="bg2">
                  <a:lumMod val="90000"/>
                </a:schemeClr>
              </a:solidFill>
            </a:endParaRPr>
          </a:p>
        </p:txBody>
      </p:sp>
      <p:pic>
        <p:nvPicPr>
          <p:cNvPr id="5" name="~PP309.WAV">
            <a:hlinkClick r:id="" action="ppaction://media"/>
          </p:cNvPr>
          <p:cNvPicPr>
            <a:picLocks noRot="1" noChangeAspect="1"/>
          </p:cNvPicPr>
          <p:nvPr>
            <a:wavAudioFile r:embed="rId1" name="~PP309.WAV"/>
          </p:nvPr>
        </p:nvPicPr>
        <p:blipFill>
          <a:blip r:embed="rId4" cstate="print"/>
          <a:stretch>
            <a:fillRect/>
          </a:stretch>
        </p:blipFill>
        <p:spPr>
          <a:xfrm>
            <a:off x="8702675" y="6416675"/>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body" idx="1"/>
          </p:nvPr>
        </p:nvSpPr>
        <p:spPr/>
        <p:txBody>
          <a:bodyPr/>
          <a:lstStyle/>
          <a:p>
            <a:r>
              <a:rPr lang="en-US" dirty="0" smtClean="0"/>
              <a:t>Creating Visualization of SGP</a:t>
            </a:r>
            <a:endParaRPr lang="en-US" dirty="0"/>
          </a:p>
        </p:txBody>
      </p:sp>
      <p:sp>
        <p:nvSpPr>
          <p:cNvPr id="3" name="Title 2"/>
          <p:cNvSpPr>
            <a:spLocks noGrp="1"/>
          </p:cNvSpPr>
          <p:nvPr>
            <p:ph type="title"/>
          </p:nvPr>
        </p:nvSpPr>
        <p:spPr/>
        <p:txBody>
          <a:bodyPr/>
          <a:lstStyle/>
          <a:p>
            <a:r>
              <a:rPr lang="en-US" dirty="0" smtClean="0"/>
              <a:t>Reporting Student Academic Growth</a:t>
            </a:r>
            <a:endParaRPr lang="en-US" dirty="0"/>
          </a:p>
        </p:txBody>
      </p:sp>
      <p:pic>
        <p:nvPicPr>
          <p:cNvPr id="4" name="~PP3593.WAV">
            <a:hlinkClick r:id="" action="ppaction://media"/>
          </p:cNvPr>
          <p:cNvPicPr>
            <a:picLocks noRot="1" noChangeAspect="1"/>
          </p:cNvPicPr>
          <p:nvPr>
            <a:wavAudioFile r:embed="rId1" name="~PP3593.WAV"/>
          </p:nvPr>
        </p:nvPicPr>
        <p:blipFill>
          <a:blip r:embed="rId4" cstate="print"/>
          <a:stretch>
            <a:fillRect/>
          </a:stretch>
        </p:blipFill>
        <p:spPr>
          <a:xfrm>
            <a:off x="8702675" y="6416675"/>
            <a:ext cx="304800" cy="304800"/>
          </a:xfrm>
          <a:prstGeom prst="rect">
            <a:avLst/>
          </a:prstGeom>
        </p:spPr>
      </p:pic>
    </p:spTree>
  </p:cSld>
  <p:clrMapOvr>
    <a:masterClrMapping/>
  </p:clrMapOvr>
  <p:transition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Growth Project Goals</a:t>
            </a:r>
            <a:endParaRPr lang="en-US" dirty="0">
              <a:solidFill>
                <a:schemeClr val="tx2"/>
              </a:solidFill>
            </a:endParaRPr>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solidFill>
                  <a:schemeClr val="bg1">
                    <a:lumMod val="65000"/>
                  </a:schemeClr>
                </a:solidFill>
              </a:rPr>
              <a:t>Establish a robust and useful method for </a:t>
            </a:r>
            <a:r>
              <a:rPr lang="en-US" b="1" dirty="0" smtClean="0">
                <a:solidFill>
                  <a:schemeClr val="bg1">
                    <a:lumMod val="65000"/>
                  </a:schemeClr>
                </a:solidFill>
              </a:rPr>
              <a:t>measuring</a:t>
            </a:r>
            <a:r>
              <a:rPr lang="en-US" dirty="0" smtClean="0">
                <a:solidFill>
                  <a:schemeClr val="bg1">
                    <a:lumMod val="65000"/>
                  </a:schemeClr>
                </a:solidFill>
              </a:rPr>
              <a:t> student academic growth that </a:t>
            </a:r>
          </a:p>
          <a:p>
            <a:pPr lvl="1"/>
            <a:r>
              <a:rPr lang="en-US" dirty="0" smtClean="0">
                <a:solidFill>
                  <a:schemeClr val="bg1">
                    <a:lumMod val="65000"/>
                  </a:schemeClr>
                </a:solidFill>
              </a:rPr>
              <a:t>Provides results that will accurately inform classroom-, school- and district-level decision making</a:t>
            </a:r>
          </a:p>
          <a:p>
            <a:pPr lvl="1"/>
            <a:r>
              <a:rPr lang="en-US" dirty="0" smtClean="0">
                <a:solidFill>
                  <a:schemeClr val="bg1">
                    <a:lumMod val="65000"/>
                  </a:schemeClr>
                </a:solidFill>
              </a:rPr>
              <a:t>Is easily understood by a variety of users</a:t>
            </a:r>
          </a:p>
          <a:p>
            <a:pPr lvl="1"/>
            <a:r>
              <a:rPr lang="en-US" dirty="0" smtClean="0">
                <a:solidFill>
                  <a:schemeClr val="bg1">
                    <a:lumMod val="65000"/>
                  </a:schemeClr>
                </a:solidFill>
              </a:rPr>
              <a:t>Is based on individual student data</a:t>
            </a:r>
          </a:p>
          <a:p>
            <a:pPr lvl="1"/>
            <a:r>
              <a:rPr lang="en-US" dirty="0" smtClean="0">
                <a:solidFill>
                  <a:schemeClr val="bg1">
                    <a:lumMod val="65000"/>
                  </a:schemeClr>
                </a:solidFill>
              </a:rPr>
              <a:t>Can be aggregated to multiple levels</a:t>
            </a:r>
          </a:p>
          <a:p>
            <a:r>
              <a:rPr lang="en-US" dirty="0" smtClean="0"/>
              <a:t>Establish a method for </a:t>
            </a:r>
            <a:r>
              <a:rPr lang="en-US" b="1" dirty="0" smtClean="0"/>
              <a:t>reporting/visualizing</a:t>
            </a:r>
            <a:r>
              <a:rPr lang="en-US" dirty="0" smtClean="0"/>
              <a:t> student academic growth that</a:t>
            </a:r>
          </a:p>
          <a:p>
            <a:pPr lvl="1"/>
            <a:r>
              <a:rPr lang="en-US" dirty="0" smtClean="0"/>
              <a:t>Is engaging, accessible, and easily understood by a variety of users</a:t>
            </a:r>
          </a:p>
          <a:p>
            <a:pPr lvl="1"/>
            <a:r>
              <a:rPr lang="en-US" dirty="0" smtClean="0"/>
              <a:t>Is available in an interactive format that allows users to explore the data as needed</a:t>
            </a:r>
          </a:p>
          <a:p>
            <a:r>
              <a:rPr lang="en-US" dirty="0" smtClean="0">
                <a:solidFill>
                  <a:schemeClr val="bg1">
                    <a:lumMod val="65000"/>
                  </a:schemeClr>
                </a:solidFill>
              </a:rPr>
              <a:t>Incorporate </a:t>
            </a:r>
            <a:r>
              <a:rPr lang="en-US" b="1" dirty="0" smtClean="0">
                <a:solidFill>
                  <a:schemeClr val="bg1">
                    <a:lumMod val="65000"/>
                  </a:schemeClr>
                </a:solidFill>
              </a:rPr>
              <a:t>professional development</a:t>
            </a:r>
            <a:r>
              <a:rPr lang="en-US" dirty="0" smtClean="0">
                <a:solidFill>
                  <a:schemeClr val="bg1">
                    <a:lumMod val="65000"/>
                  </a:schemeClr>
                </a:solidFill>
              </a:rPr>
              <a:t> throughout the implementation process and the reports themselves</a:t>
            </a:r>
          </a:p>
          <a:p>
            <a:pPr lvl="1"/>
            <a:endParaRPr lang="en-US" dirty="0"/>
          </a:p>
        </p:txBody>
      </p:sp>
      <p:sp>
        <p:nvSpPr>
          <p:cNvPr id="4" name="Rectangle 3"/>
          <p:cNvSpPr/>
          <p:nvPr/>
        </p:nvSpPr>
        <p:spPr>
          <a:xfrm>
            <a:off x="381000" y="3886200"/>
            <a:ext cx="8305800" cy="1752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P2260.WAV">
            <a:hlinkClick r:id="" action="ppaction://media"/>
          </p:cNvPr>
          <p:cNvPicPr>
            <a:picLocks noRot="1" noChangeAspect="1"/>
          </p:cNvPicPr>
          <p:nvPr>
            <a:wavAudioFile r:embed="rId1" name="~PP2260.WAV"/>
          </p:nvPr>
        </p:nvPicPr>
        <p:blipFill>
          <a:blip r:embed="rId4" cstate="print"/>
          <a:stretch>
            <a:fillRect/>
          </a:stretch>
        </p:blipFill>
        <p:spPr>
          <a:xfrm>
            <a:off x="8702675" y="6416675"/>
            <a:ext cx="304800" cy="304800"/>
          </a:xfrm>
          <a:prstGeom prst="rect">
            <a:avLst/>
          </a:prstGeom>
        </p:spPr>
      </p:pic>
    </p:spTree>
  </p:cSld>
  <p:clrMapOvr>
    <a:masterClrMapping/>
  </p:clrMapOvr>
  <p:transition advTm="3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Reporting Academic Growth</a:t>
            </a:r>
            <a:endParaRPr lang="en-US" dirty="0">
              <a:solidFill>
                <a:schemeClr val="tx2"/>
              </a:solidFill>
            </a:endParaRPr>
          </a:p>
        </p:txBody>
      </p:sp>
      <p:sp>
        <p:nvSpPr>
          <p:cNvPr id="3" name="Content Placeholder 2"/>
          <p:cNvSpPr>
            <a:spLocks noGrp="1"/>
          </p:cNvSpPr>
          <p:nvPr>
            <p:ph sz="quarter" idx="1"/>
          </p:nvPr>
        </p:nvSpPr>
        <p:spPr>
          <a:xfrm>
            <a:off x="301752" y="1527048"/>
            <a:ext cx="8503920" cy="530352"/>
          </a:xfrm>
        </p:spPr>
        <p:txBody>
          <a:bodyPr/>
          <a:lstStyle/>
          <a:p>
            <a:r>
              <a:rPr lang="en-US" dirty="0" smtClean="0"/>
              <a:t>Remember the information we get from SGP:</a:t>
            </a:r>
          </a:p>
          <a:p>
            <a:pPr>
              <a:buNone/>
            </a:pPr>
            <a:endParaRPr lang="en-US" dirty="0" smtClean="0"/>
          </a:p>
        </p:txBody>
      </p:sp>
      <p:pic>
        <p:nvPicPr>
          <p:cNvPr id="33795" name="Picture 3"/>
          <p:cNvPicPr>
            <a:picLocks noChangeAspect="1" noChangeArrowheads="1"/>
          </p:cNvPicPr>
          <p:nvPr/>
        </p:nvPicPr>
        <p:blipFill>
          <a:blip r:embed="rId4" cstate="print"/>
          <a:srcRect l="15625" t="41667" r="10156" b="7292"/>
          <a:stretch>
            <a:fillRect/>
          </a:stretch>
        </p:blipFill>
        <p:spPr bwMode="auto">
          <a:xfrm>
            <a:off x="632927" y="2057400"/>
            <a:ext cx="7977673" cy="4114800"/>
          </a:xfrm>
          <a:prstGeom prst="rect">
            <a:avLst/>
          </a:prstGeom>
          <a:noFill/>
          <a:ln w="9525">
            <a:noFill/>
            <a:miter lim="800000"/>
            <a:headEnd/>
            <a:tailEnd/>
          </a:ln>
        </p:spPr>
      </p:pic>
      <p:pic>
        <p:nvPicPr>
          <p:cNvPr id="5" name="~PP1021.WAV">
            <a:hlinkClick r:id="" action="ppaction://media"/>
          </p:cNvPr>
          <p:cNvPicPr>
            <a:picLocks noRot="1" noChangeAspect="1"/>
          </p:cNvPicPr>
          <p:nvPr>
            <a:wavAudioFile r:embed="rId1" name="~PP1021.WAV"/>
          </p:nvPr>
        </p:nvPicPr>
        <p:blipFill>
          <a:blip r:embed="rId5" cstate="print"/>
          <a:stretch>
            <a:fillRect/>
          </a:stretch>
        </p:blipFill>
        <p:spPr>
          <a:xfrm>
            <a:off x="8702675" y="6416675"/>
            <a:ext cx="304800" cy="304800"/>
          </a:xfrm>
          <a:prstGeom prst="rect">
            <a:avLst/>
          </a:prstGeom>
        </p:spPr>
      </p:pic>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Reporting Academic Growth</a:t>
            </a:r>
            <a:endParaRPr lang="en-US" dirty="0">
              <a:solidFill>
                <a:schemeClr val="tx2"/>
              </a:solidFill>
            </a:endParaRPr>
          </a:p>
        </p:txBody>
      </p:sp>
      <p:sp>
        <p:nvSpPr>
          <p:cNvPr id="3" name="Content Placeholder 2"/>
          <p:cNvSpPr>
            <a:spLocks noGrp="1"/>
          </p:cNvSpPr>
          <p:nvPr>
            <p:ph sz="quarter" idx="1"/>
          </p:nvPr>
        </p:nvSpPr>
        <p:spPr/>
        <p:txBody>
          <a:bodyPr/>
          <a:lstStyle/>
          <a:p>
            <a:r>
              <a:rPr lang="en-US" dirty="0" smtClean="0"/>
              <a:t>Remember the information we get from SGP:</a:t>
            </a:r>
          </a:p>
          <a:p>
            <a:endParaRPr lang="en-US" dirty="0"/>
          </a:p>
        </p:txBody>
      </p:sp>
      <p:pic>
        <p:nvPicPr>
          <p:cNvPr id="4" name="Picture 3"/>
          <p:cNvPicPr>
            <a:picLocks noChangeAspect="1" noChangeArrowheads="1"/>
          </p:cNvPicPr>
          <p:nvPr/>
        </p:nvPicPr>
        <p:blipFill>
          <a:blip r:embed="rId4" cstate="print"/>
          <a:srcRect l="15625" t="41667" r="10156" b="7292"/>
          <a:stretch>
            <a:fillRect/>
          </a:stretch>
        </p:blipFill>
        <p:spPr bwMode="auto">
          <a:xfrm>
            <a:off x="609600" y="2057400"/>
            <a:ext cx="7977673" cy="4114800"/>
          </a:xfrm>
          <a:prstGeom prst="rect">
            <a:avLst/>
          </a:prstGeom>
          <a:noFill/>
          <a:ln w="9525">
            <a:noFill/>
            <a:miter lim="800000"/>
            <a:headEnd/>
            <a:tailEnd/>
          </a:ln>
        </p:spPr>
      </p:pic>
      <p:sp>
        <p:nvSpPr>
          <p:cNvPr id="5" name="Oval 4"/>
          <p:cNvSpPr/>
          <p:nvPr/>
        </p:nvSpPr>
        <p:spPr>
          <a:xfrm>
            <a:off x="1576873" y="5334000"/>
            <a:ext cx="1295400" cy="685800"/>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P158.WAV">
            <a:hlinkClick r:id="" action="ppaction://media"/>
          </p:cNvPr>
          <p:cNvPicPr>
            <a:picLocks noRot="1" noChangeAspect="1"/>
          </p:cNvPicPr>
          <p:nvPr>
            <a:wavAudioFile r:embed="rId1" name="~PP158.WAV"/>
          </p:nvPr>
        </p:nvPicPr>
        <p:blipFill>
          <a:blip r:embed="rId5" cstate="print"/>
          <a:stretch>
            <a:fillRect/>
          </a:stretch>
        </p:blipFill>
        <p:spPr>
          <a:xfrm>
            <a:off x="8702675" y="6416675"/>
            <a:ext cx="304800" cy="304800"/>
          </a:xfrm>
          <a:prstGeom prst="rect">
            <a:avLst/>
          </a:prstGeom>
        </p:spPr>
      </p:pic>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Reporting Academic Growth</a:t>
            </a:r>
            <a:endParaRPr lang="en-US" dirty="0">
              <a:solidFill>
                <a:schemeClr val="tx2"/>
              </a:solidFill>
            </a:endParaRPr>
          </a:p>
        </p:txBody>
      </p:sp>
      <p:sp>
        <p:nvSpPr>
          <p:cNvPr id="3" name="Content Placeholder 2"/>
          <p:cNvSpPr>
            <a:spLocks noGrp="1"/>
          </p:cNvSpPr>
          <p:nvPr>
            <p:ph sz="quarter" idx="1"/>
          </p:nvPr>
        </p:nvSpPr>
        <p:spPr/>
        <p:txBody>
          <a:bodyPr/>
          <a:lstStyle/>
          <a:p>
            <a:r>
              <a:rPr lang="en-US" dirty="0" smtClean="0"/>
              <a:t>Remember the information we get from SGP:</a:t>
            </a:r>
            <a:endParaRPr lang="en-US" dirty="0"/>
          </a:p>
        </p:txBody>
      </p:sp>
      <p:pic>
        <p:nvPicPr>
          <p:cNvPr id="4" name="Picture 3"/>
          <p:cNvPicPr>
            <a:picLocks noChangeAspect="1" noChangeArrowheads="1"/>
          </p:cNvPicPr>
          <p:nvPr/>
        </p:nvPicPr>
        <p:blipFill>
          <a:blip r:embed="rId4" cstate="print"/>
          <a:srcRect l="15625" t="41667" r="10156" b="7292"/>
          <a:stretch>
            <a:fillRect/>
          </a:stretch>
        </p:blipFill>
        <p:spPr bwMode="auto">
          <a:xfrm>
            <a:off x="609600" y="2057400"/>
            <a:ext cx="7977673" cy="4114800"/>
          </a:xfrm>
          <a:prstGeom prst="rect">
            <a:avLst/>
          </a:prstGeom>
          <a:noFill/>
          <a:ln w="9525">
            <a:noFill/>
            <a:miter lim="800000"/>
            <a:headEnd/>
            <a:tailEnd/>
          </a:ln>
        </p:spPr>
      </p:pic>
      <p:sp>
        <p:nvSpPr>
          <p:cNvPr id="5" name="Oval 4"/>
          <p:cNvSpPr/>
          <p:nvPr/>
        </p:nvSpPr>
        <p:spPr>
          <a:xfrm>
            <a:off x="3329473" y="5334000"/>
            <a:ext cx="2057400" cy="685800"/>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P3617.WAV">
            <a:hlinkClick r:id="" action="ppaction://media"/>
          </p:cNvPr>
          <p:cNvPicPr>
            <a:picLocks noRot="1" noChangeAspect="1"/>
          </p:cNvPicPr>
          <p:nvPr>
            <a:wavAudioFile r:embed="rId1" name="~PP3617.WAV"/>
          </p:nvPr>
        </p:nvPicPr>
        <p:blipFill>
          <a:blip r:embed="rId5" cstate="print"/>
          <a:stretch>
            <a:fillRect/>
          </a:stretch>
        </p:blipFill>
        <p:spPr>
          <a:xfrm>
            <a:off x="8702675" y="6416675"/>
            <a:ext cx="304800" cy="304800"/>
          </a:xfrm>
          <a:prstGeom prst="rect">
            <a:avLst/>
          </a:prstGeom>
        </p:spPr>
      </p:pic>
    </p:spTree>
  </p:cSld>
  <p:clrMapOvr>
    <a:masterClrMapping/>
  </p:clrMapOvr>
  <p:transition advTm="4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Reporting Academic Growth</a:t>
            </a:r>
            <a:endParaRPr lang="en-US" dirty="0">
              <a:solidFill>
                <a:schemeClr val="tx2"/>
              </a:solidFill>
            </a:endParaRPr>
          </a:p>
        </p:txBody>
      </p:sp>
      <p:sp>
        <p:nvSpPr>
          <p:cNvPr id="3" name="Content Placeholder 2"/>
          <p:cNvSpPr>
            <a:spLocks noGrp="1"/>
          </p:cNvSpPr>
          <p:nvPr>
            <p:ph sz="quarter" idx="1"/>
          </p:nvPr>
        </p:nvSpPr>
        <p:spPr/>
        <p:txBody>
          <a:bodyPr/>
          <a:lstStyle/>
          <a:p>
            <a:r>
              <a:rPr lang="en-US" dirty="0" smtClean="0"/>
              <a:t>Remember the information we get from SGP:</a:t>
            </a:r>
          </a:p>
          <a:p>
            <a:endParaRPr lang="en-US" dirty="0"/>
          </a:p>
        </p:txBody>
      </p:sp>
      <p:pic>
        <p:nvPicPr>
          <p:cNvPr id="4" name="Picture 3"/>
          <p:cNvPicPr>
            <a:picLocks noChangeAspect="1" noChangeArrowheads="1"/>
          </p:cNvPicPr>
          <p:nvPr/>
        </p:nvPicPr>
        <p:blipFill>
          <a:blip r:embed="rId4" cstate="print"/>
          <a:srcRect l="15625" t="41667" r="10156" b="7292"/>
          <a:stretch>
            <a:fillRect/>
          </a:stretch>
        </p:blipFill>
        <p:spPr bwMode="auto">
          <a:xfrm>
            <a:off x="609600" y="2057400"/>
            <a:ext cx="7977673" cy="4114800"/>
          </a:xfrm>
          <a:prstGeom prst="rect">
            <a:avLst/>
          </a:prstGeom>
          <a:noFill/>
          <a:ln w="9525">
            <a:noFill/>
            <a:miter lim="800000"/>
            <a:headEnd/>
            <a:tailEnd/>
          </a:ln>
        </p:spPr>
      </p:pic>
      <p:sp>
        <p:nvSpPr>
          <p:cNvPr id="5" name="Oval 4"/>
          <p:cNvSpPr/>
          <p:nvPr/>
        </p:nvSpPr>
        <p:spPr>
          <a:xfrm>
            <a:off x="5767873" y="5334000"/>
            <a:ext cx="2133600" cy="762000"/>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P1717.WAV">
            <a:hlinkClick r:id="" action="ppaction://media"/>
          </p:cNvPr>
          <p:cNvPicPr>
            <a:picLocks noRot="1" noChangeAspect="1"/>
          </p:cNvPicPr>
          <p:nvPr>
            <a:wavAudioFile r:embed="rId1" name="~PP1717.WAV"/>
          </p:nvPr>
        </p:nvPicPr>
        <p:blipFill>
          <a:blip r:embed="rId5" cstate="print"/>
          <a:stretch>
            <a:fillRect/>
          </a:stretch>
        </p:blipFill>
        <p:spPr>
          <a:xfrm>
            <a:off x="8702675" y="6416675"/>
            <a:ext cx="304800" cy="304800"/>
          </a:xfrm>
          <a:prstGeom prst="rect">
            <a:avLst/>
          </a:prstGeom>
        </p:spPr>
      </p:pic>
    </p:spTree>
  </p:cSld>
  <p:clrMapOvr>
    <a:masterClrMapping/>
  </p:clrMapOvr>
  <p:transition advTm="4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Student-level growth</a:t>
            </a:r>
            <a:endParaRPr lang="en-US" dirty="0">
              <a:solidFill>
                <a:schemeClr val="tx2"/>
              </a:solidFill>
            </a:endParaRPr>
          </a:p>
        </p:txBody>
      </p:sp>
      <p:pic>
        <p:nvPicPr>
          <p:cNvPr id="1026" name="Picture 2"/>
          <p:cNvPicPr>
            <a:picLocks noGrp="1" noChangeAspect="1" noChangeArrowheads="1"/>
          </p:cNvPicPr>
          <p:nvPr>
            <p:ph sz="quarter" idx="1"/>
          </p:nvPr>
        </p:nvPicPr>
        <p:blipFill>
          <a:blip r:embed="rId4" cstate="print"/>
          <a:srcRect l="1549" t="29181" r="23451" b="16736"/>
          <a:stretch>
            <a:fillRect/>
          </a:stretch>
        </p:blipFill>
        <p:spPr bwMode="auto">
          <a:xfrm>
            <a:off x="381000" y="1752600"/>
            <a:ext cx="8312727" cy="4495800"/>
          </a:xfrm>
          <a:prstGeom prst="rect">
            <a:avLst/>
          </a:prstGeom>
          <a:noFill/>
          <a:ln w="9525">
            <a:solidFill>
              <a:schemeClr val="bg1">
                <a:lumMod val="65000"/>
              </a:schemeClr>
            </a:solidFill>
            <a:miter lim="800000"/>
            <a:headEnd/>
            <a:tailEnd/>
          </a:ln>
        </p:spPr>
      </p:pic>
      <p:sp>
        <p:nvSpPr>
          <p:cNvPr id="4" name="TextBox 3"/>
          <p:cNvSpPr txBox="1"/>
          <p:nvPr/>
        </p:nvSpPr>
        <p:spPr>
          <a:xfrm>
            <a:off x="1600200" y="3276600"/>
            <a:ext cx="3429000" cy="646331"/>
          </a:xfrm>
          <a:prstGeom prst="rect">
            <a:avLst/>
          </a:prstGeom>
          <a:noFill/>
        </p:spPr>
        <p:txBody>
          <a:bodyPr wrap="square" rtlCol="0">
            <a:spAutoFit/>
          </a:bodyPr>
          <a:lstStyle/>
          <a:p>
            <a:r>
              <a:rPr lang="en-US" dirty="0" smtClean="0"/>
              <a:t>Each bubble represents an individual student.</a:t>
            </a:r>
            <a:endParaRPr lang="en-US" dirty="0"/>
          </a:p>
        </p:txBody>
      </p:sp>
      <p:pic>
        <p:nvPicPr>
          <p:cNvPr id="5" name="~PP3996.WAV">
            <a:hlinkClick r:id="" action="ppaction://media"/>
          </p:cNvPr>
          <p:cNvPicPr>
            <a:picLocks noRot="1" noChangeAspect="1"/>
          </p:cNvPicPr>
          <p:nvPr>
            <a:wavAudioFile r:embed="rId1" name="~PP3996.WAV"/>
          </p:nvPr>
        </p:nvPicPr>
        <p:blipFill>
          <a:blip r:embed="rId5" cstate="print"/>
          <a:stretch>
            <a:fillRect/>
          </a:stretch>
        </p:blipFill>
        <p:spPr>
          <a:xfrm>
            <a:off x="8702675" y="6416675"/>
            <a:ext cx="304800" cy="304800"/>
          </a:xfrm>
          <a:prstGeom prst="rect">
            <a:avLst/>
          </a:prstGeom>
        </p:spPr>
      </p:pic>
    </p:spTree>
  </p:cSld>
  <p:clrMapOvr>
    <a:masterClrMapping/>
  </p:clrMapOvr>
  <p:transition advTm="3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Aggregating SGP</a:t>
            </a:r>
            <a:endParaRPr lang="en-US" dirty="0">
              <a:solidFill>
                <a:schemeClr val="tx2"/>
              </a:solidFill>
            </a:endParaRPr>
          </a:p>
        </p:txBody>
      </p:sp>
      <p:sp>
        <p:nvSpPr>
          <p:cNvPr id="3" name="Content Placeholder 2"/>
          <p:cNvSpPr>
            <a:spLocks noGrp="1"/>
          </p:cNvSpPr>
          <p:nvPr>
            <p:ph sz="quarter" idx="1"/>
          </p:nvPr>
        </p:nvSpPr>
        <p:spPr/>
        <p:txBody>
          <a:bodyPr/>
          <a:lstStyle/>
          <a:p>
            <a:r>
              <a:rPr lang="en-US" dirty="0" smtClean="0"/>
              <a:t>When we aggregate individual student growth percentiles, we use the MEDIAN.</a:t>
            </a:r>
          </a:p>
          <a:p>
            <a:r>
              <a:rPr lang="en-US" dirty="0" smtClean="0"/>
              <a:t>We expect the median SGP, for a large enough group, to be 50.</a:t>
            </a:r>
          </a:p>
          <a:p>
            <a:pPr lvl="1"/>
            <a:r>
              <a:rPr lang="en-US" dirty="0" smtClean="0"/>
              <a:t>Variances from 50 represent SOMETHING.</a:t>
            </a:r>
          </a:p>
          <a:p>
            <a:pPr lvl="1"/>
            <a:r>
              <a:rPr lang="en-US" dirty="0" smtClean="0"/>
              <a:t>Median SGP above 60 and below 40 are one standard deviation from 50.</a:t>
            </a:r>
          </a:p>
          <a:p>
            <a:r>
              <a:rPr lang="en-US" dirty="0" smtClean="0"/>
              <a:t>Let’s look at a chart that presents SGP for a group.</a:t>
            </a:r>
            <a:endParaRPr lang="en-US" dirty="0"/>
          </a:p>
        </p:txBody>
      </p:sp>
      <p:pic>
        <p:nvPicPr>
          <p:cNvPr id="4" name="~PP3485.WAV">
            <a:hlinkClick r:id="" action="ppaction://media"/>
          </p:cNvPr>
          <p:cNvPicPr>
            <a:picLocks noRot="1" noChangeAspect="1"/>
          </p:cNvPicPr>
          <p:nvPr>
            <a:wavAudioFile r:embed="rId1" name="~PP3485.WAV"/>
          </p:nvPr>
        </p:nvPicPr>
        <p:blipFill>
          <a:blip r:embed="rId4" cstate="print"/>
          <a:stretch>
            <a:fillRect/>
          </a:stretch>
        </p:blipFill>
        <p:spPr>
          <a:xfrm>
            <a:off x="8702675" y="6416675"/>
            <a:ext cx="304800" cy="304800"/>
          </a:xfrm>
          <a:prstGeom prst="rect">
            <a:avLst/>
          </a:prstGeom>
        </p:spPr>
      </p:pic>
    </p:spTree>
  </p:cSld>
  <p:clrMapOvr>
    <a:masterClrMapping/>
  </p:clrMapOvr>
  <p:transition advTm="4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Aggregate SGP</a:t>
            </a:r>
            <a:endParaRPr lang="en-US" dirty="0">
              <a:solidFill>
                <a:schemeClr val="tx2"/>
              </a:solidFill>
            </a:endParaRPr>
          </a:p>
        </p:txBody>
      </p:sp>
      <p:pic>
        <p:nvPicPr>
          <p:cNvPr id="35842" name="Picture 2"/>
          <p:cNvPicPr>
            <a:picLocks noChangeAspect="1" noChangeArrowheads="1"/>
          </p:cNvPicPr>
          <p:nvPr/>
        </p:nvPicPr>
        <p:blipFill>
          <a:blip r:embed="rId4" cstate="print"/>
          <a:srcRect l="3125" t="35416" r="25782" b="20834"/>
          <a:stretch>
            <a:fillRect/>
          </a:stretch>
        </p:blipFill>
        <p:spPr bwMode="auto">
          <a:xfrm>
            <a:off x="304800" y="1600200"/>
            <a:ext cx="8585200" cy="3962400"/>
          </a:xfrm>
          <a:prstGeom prst="rect">
            <a:avLst/>
          </a:prstGeom>
          <a:noFill/>
          <a:ln w="9525">
            <a:noFill/>
            <a:miter lim="800000"/>
            <a:headEnd/>
            <a:tailEnd/>
          </a:ln>
        </p:spPr>
      </p:pic>
      <p:sp>
        <p:nvSpPr>
          <p:cNvPr id="4" name="TextBox 3"/>
          <p:cNvSpPr txBox="1"/>
          <p:nvPr/>
        </p:nvSpPr>
        <p:spPr>
          <a:xfrm>
            <a:off x="1447800" y="5650468"/>
            <a:ext cx="7086600" cy="707886"/>
          </a:xfrm>
          <a:prstGeom prst="rect">
            <a:avLst/>
          </a:prstGeom>
          <a:noFill/>
        </p:spPr>
        <p:txBody>
          <a:bodyPr wrap="square" rtlCol="0">
            <a:spAutoFit/>
          </a:bodyPr>
          <a:lstStyle/>
          <a:p>
            <a:r>
              <a:rPr lang="en-US" sz="2000" dirty="0" smtClean="0"/>
              <a:t>Each bubble represents a single school in the district.  The size of the bubble is proportional to the size of the school.</a:t>
            </a:r>
            <a:endParaRPr lang="en-US" sz="2000" dirty="0"/>
          </a:p>
        </p:txBody>
      </p:sp>
      <p:pic>
        <p:nvPicPr>
          <p:cNvPr id="5" name="~PP1609.WAV">
            <a:hlinkClick r:id="" action="ppaction://media"/>
          </p:cNvPr>
          <p:cNvPicPr>
            <a:picLocks noRot="1" noChangeAspect="1"/>
          </p:cNvPicPr>
          <p:nvPr>
            <a:wavAudioFile r:embed="rId1" name="~PP1609.WAV"/>
          </p:nvPr>
        </p:nvPicPr>
        <p:blipFill>
          <a:blip r:embed="rId5" cstate="print"/>
          <a:stretch>
            <a:fillRect/>
          </a:stretch>
        </p:blipFill>
        <p:spPr>
          <a:xfrm>
            <a:off x="8702675" y="6416675"/>
            <a:ext cx="304800" cy="304800"/>
          </a:xfrm>
          <a:prstGeom prst="rect">
            <a:avLst/>
          </a:prstGeom>
        </p:spPr>
      </p:pic>
    </p:spTree>
  </p:cSld>
  <p:clrMapOvr>
    <a:masterClrMapping/>
  </p:clrMapOvr>
  <p:transition advTm="1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How do growth reports fit into DPI’s “big picture” for data use?</a:t>
            </a:r>
            <a:endParaRPr lang="en-US" dirty="0"/>
          </a:p>
        </p:txBody>
      </p:sp>
      <p:sp>
        <p:nvSpPr>
          <p:cNvPr id="3" name="Title 2"/>
          <p:cNvSpPr>
            <a:spLocks noGrp="1"/>
          </p:cNvSpPr>
          <p:nvPr>
            <p:ph type="title"/>
          </p:nvPr>
        </p:nvSpPr>
        <p:spPr/>
        <p:txBody>
          <a:bodyPr/>
          <a:lstStyle/>
          <a:p>
            <a:r>
              <a:rPr lang="en-US" dirty="0" smtClean="0"/>
              <a:t>Wisconsin’s Longitudinal Data System</a:t>
            </a:r>
            <a:endParaRPr lang="en-US" dirty="0"/>
          </a:p>
        </p:txBody>
      </p:sp>
      <p:pic>
        <p:nvPicPr>
          <p:cNvPr id="4" name="~PP3462.WAV">
            <a:hlinkClick r:id="" action="ppaction://media"/>
          </p:cNvPr>
          <p:cNvPicPr>
            <a:picLocks noRot="1" noChangeAspect="1"/>
          </p:cNvPicPr>
          <p:nvPr>
            <a:wavAudioFile r:embed="rId1" name="~PP3462.WAV"/>
          </p:nvPr>
        </p:nvPicPr>
        <p:blipFill>
          <a:blip r:embed="rId4" cstate="print"/>
          <a:stretch>
            <a:fillRect/>
          </a:stretch>
        </p:blipFill>
        <p:spPr>
          <a:xfrm>
            <a:off x="8702675" y="6416675"/>
            <a:ext cx="304800" cy="304800"/>
          </a:xfrm>
          <a:prstGeom prst="rect">
            <a:avLst/>
          </a:prstGeom>
        </p:spPr>
      </p:pic>
    </p:spTree>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This Presentation</a:t>
            </a:r>
            <a:endParaRPr lang="en-US" dirty="0">
              <a:solidFill>
                <a:schemeClr val="tx2"/>
              </a:solidFill>
            </a:endParaRPr>
          </a:p>
        </p:txBody>
      </p:sp>
      <p:sp>
        <p:nvSpPr>
          <p:cNvPr id="3" name="Content Placeholder 2"/>
          <p:cNvSpPr>
            <a:spLocks noGrp="1"/>
          </p:cNvSpPr>
          <p:nvPr>
            <p:ph sz="quarter" idx="1"/>
          </p:nvPr>
        </p:nvSpPr>
        <p:spPr/>
        <p:txBody>
          <a:bodyPr>
            <a:normAutofit lnSpcReduction="10000"/>
          </a:bodyPr>
          <a:lstStyle/>
          <a:p>
            <a:r>
              <a:rPr lang="en-US" dirty="0" smtClean="0"/>
              <a:t>GOALS: </a:t>
            </a:r>
            <a:r>
              <a:rPr lang="en-US" sz="2400" dirty="0" smtClean="0"/>
              <a:t>the growth oriented achievement learning system</a:t>
            </a:r>
            <a:r>
              <a:rPr lang="en-US" dirty="0" smtClean="0"/>
              <a:t> </a:t>
            </a:r>
          </a:p>
          <a:p>
            <a:pPr lvl="1"/>
            <a:r>
              <a:rPr lang="en-US" dirty="0" smtClean="0">
                <a:solidFill>
                  <a:schemeClr val="accent2"/>
                </a:solidFill>
              </a:rPr>
              <a:t>The big picture</a:t>
            </a:r>
          </a:p>
          <a:p>
            <a:r>
              <a:rPr lang="en-US" dirty="0" smtClean="0"/>
              <a:t>Why measure academic growth?</a:t>
            </a:r>
          </a:p>
          <a:p>
            <a:pPr lvl="1"/>
            <a:r>
              <a:rPr lang="en-US" dirty="0" smtClean="0">
                <a:solidFill>
                  <a:schemeClr val="accent2"/>
                </a:solidFill>
              </a:rPr>
              <a:t>Answering questions about performance</a:t>
            </a:r>
          </a:p>
          <a:p>
            <a:r>
              <a:rPr lang="en-US" dirty="0" smtClean="0"/>
              <a:t>Different ways of measuring growth</a:t>
            </a:r>
          </a:p>
          <a:p>
            <a:pPr lvl="1"/>
            <a:r>
              <a:rPr lang="en-US" dirty="0" smtClean="0">
                <a:solidFill>
                  <a:schemeClr val="accent2"/>
                </a:solidFill>
              </a:rPr>
              <a:t>Focus on Student Growth Percentiles</a:t>
            </a:r>
          </a:p>
          <a:p>
            <a:r>
              <a:rPr lang="en-US" dirty="0" smtClean="0"/>
              <a:t>Reporting Academic Growth</a:t>
            </a:r>
          </a:p>
          <a:p>
            <a:pPr lvl="1"/>
            <a:r>
              <a:rPr lang="en-US" dirty="0" smtClean="0">
                <a:solidFill>
                  <a:schemeClr val="accent2"/>
                </a:solidFill>
              </a:rPr>
              <a:t>Interactive visualization that guides users</a:t>
            </a:r>
          </a:p>
          <a:p>
            <a:r>
              <a:rPr lang="en-US" dirty="0" smtClean="0"/>
              <a:t>DPI’s plans for GOALS</a:t>
            </a:r>
          </a:p>
          <a:p>
            <a:r>
              <a:rPr lang="en-US" dirty="0" smtClean="0"/>
              <a:t>DPI’s vision for data use</a:t>
            </a:r>
          </a:p>
          <a:p>
            <a:pPr>
              <a:buNone/>
            </a:pPr>
            <a:endParaRPr lang="en-US" dirty="0" smtClean="0"/>
          </a:p>
        </p:txBody>
      </p:sp>
      <p:pic>
        <p:nvPicPr>
          <p:cNvPr id="4" name="~PP2166.WAV">
            <a:hlinkClick r:id="" action="ppaction://media"/>
          </p:cNvPr>
          <p:cNvPicPr>
            <a:picLocks noRot="1" noChangeAspect="1"/>
          </p:cNvPicPr>
          <p:nvPr>
            <a:wavAudioFile r:embed="rId1" name="~PP2166.WAV"/>
          </p:nvPr>
        </p:nvPicPr>
        <p:blipFill>
          <a:blip r:embed="rId4" cstate="print"/>
          <a:stretch>
            <a:fillRect/>
          </a:stretch>
        </p:blipFill>
        <p:spPr>
          <a:xfrm>
            <a:off x="8702675" y="6416675"/>
            <a:ext cx="304800" cy="304800"/>
          </a:xfrm>
          <a:prstGeom prst="rect">
            <a:avLst/>
          </a:prstGeom>
        </p:spPr>
      </p:pic>
    </p:spTree>
  </p:cSld>
  <p:clrMapOvr>
    <a:masterClrMapping/>
  </p:clrMapOvr>
  <p:transition advTm="3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Wisconsin’s LDS</a:t>
            </a:r>
            <a:endParaRPr lang="en-US" dirty="0">
              <a:solidFill>
                <a:schemeClr val="tx2"/>
              </a:solidFill>
            </a:endParaRPr>
          </a:p>
        </p:txBody>
      </p:sp>
      <p:sp>
        <p:nvSpPr>
          <p:cNvPr id="3" name="Content Placeholder 2"/>
          <p:cNvSpPr>
            <a:spLocks noGrp="1"/>
          </p:cNvSpPr>
          <p:nvPr>
            <p:ph sz="quarter" idx="1"/>
          </p:nvPr>
        </p:nvSpPr>
        <p:spPr>
          <a:xfrm>
            <a:off x="301752" y="1527048"/>
            <a:ext cx="8503920" cy="4873752"/>
          </a:xfrm>
        </p:spPr>
        <p:txBody>
          <a:bodyPr>
            <a:normAutofit fontScale="85000" lnSpcReduction="10000"/>
          </a:bodyPr>
          <a:lstStyle/>
          <a:p>
            <a:r>
              <a:rPr lang="en-US" sz="2800" dirty="0" smtClean="0"/>
              <a:t>Our LDS Project includes many elements:</a:t>
            </a:r>
          </a:p>
          <a:p>
            <a:pPr lvl="1"/>
            <a:r>
              <a:rPr lang="en-US" sz="2500" u="sng" dirty="0" smtClean="0"/>
              <a:t>Data Warehouse: The Foundation</a:t>
            </a:r>
          </a:p>
          <a:p>
            <a:pPr lvl="2"/>
            <a:r>
              <a:rPr lang="en-US" sz="2100" dirty="0" smtClean="0"/>
              <a:t>Student-level data from a variety of sources linked over time</a:t>
            </a:r>
            <a:endParaRPr lang="en-US" sz="2100" u="sng" dirty="0" smtClean="0"/>
          </a:p>
          <a:p>
            <a:pPr lvl="1"/>
            <a:r>
              <a:rPr lang="en-US" sz="2500" u="sng" dirty="0" smtClean="0"/>
              <a:t>Reporting Tools </a:t>
            </a:r>
            <a:r>
              <a:rPr lang="en-US" sz="2500" dirty="0" smtClean="0"/>
              <a:t>(web-based)</a:t>
            </a:r>
          </a:p>
          <a:p>
            <a:pPr lvl="2"/>
            <a:r>
              <a:rPr lang="en-US" sz="2100" dirty="0" smtClean="0"/>
              <a:t>School District Performance Report</a:t>
            </a:r>
          </a:p>
          <a:p>
            <a:pPr lvl="2"/>
            <a:r>
              <a:rPr lang="en-US" sz="2100" dirty="0" smtClean="0"/>
              <a:t>MDAT: the Multi-Dimensional Analytic Tool</a:t>
            </a:r>
            <a:r>
              <a:rPr lang="en-US" sz="2100" dirty="0" smtClean="0">
                <a:solidFill>
                  <a:schemeClr val="accent2">
                    <a:lumMod val="75000"/>
                  </a:schemeClr>
                </a:solidFill>
              </a:rPr>
              <a:t> </a:t>
            </a:r>
          </a:p>
          <a:p>
            <a:pPr lvl="2"/>
            <a:r>
              <a:rPr lang="en-US" sz="2100" dirty="0" smtClean="0"/>
              <a:t>SAFE: The Secure Access File </a:t>
            </a:r>
            <a:r>
              <a:rPr lang="en-US" sz="2100" dirty="0" smtClean="0"/>
              <a:t>Exchange</a:t>
            </a:r>
          </a:p>
          <a:p>
            <a:pPr lvl="2"/>
            <a:r>
              <a:rPr lang="en-US" sz="2100" dirty="0" smtClean="0"/>
              <a:t>WISEdash:  the Wisconsin Information System for Education dashboard</a:t>
            </a:r>
            <a:endParaRPr lang="en-US" sz="2100" dirty="0" smtClean="0"/>
          </a:p>
          <a:p>
            <a:pPr lvl="1"/>
            <a:r>
              <a:rPr lang="en-US" sz="2400" u="sng" dirty="0" smtClean="0"/>
              <a:t>Security Applications</a:t>
            </a:r>
          </a:p>
          <a:p>
            <a:pPr lvl="2"/>
            <a:r>
              <a:rPr lang="en-US" sz="2100" dirty="0" smtClean="0"/>
              <a:t>DPI Application Security Manager</a:t>
            </a:r>
          </a:p>
          <a:p>
            <a:pPr lvl="1"/>
            <a:r>
              <a:rPr lang="en-US" sz="2400" u="sng" dirty="0" smtClean="0"/>
              <a:t>Communications</a:t>
            </a:r>
          </a:p>
          <a:p>
            <a:pPr lvl="2"/>
            <a:r>
              <a:rPr lang="en-US" sz="2100" dirty="0" smtClean="0"/>
              <a:t>LDS Website (http</a:t>
            </a:r>
            <a:r>
              <a:rPr lang="en-US" sz="2100" dirty="0" smtClean="0"/>
              <a:t>://wise.dpi.wi.gov/) </a:t>
            </a:r>
            <a:endParaRPr lang="en-US" sz="2100" dirty="0" smtClean="0"/>
          </a:p>
          <a:p>
            <a:pPr lvl="3"/>
            <a:r>
              <a:rPr lang="en-US" sz="2100" dirty="0" smtClean="0">
                <a:solidFill>
                  <a:schemeClr val="accent6">
                    <a:lumMod val="75000"/>
                  </a:schemeClr>
                </a:solidFill>
              </a:rPr>
              <a:t>Overviews and step-by-step guides to LDS applications</a:t>
            </a:r>
          </a:p>
          <a:p>
            <a:pPr lvl="3"/>
            <a:r>
              <a:rPr lang="en-US" sz="2100" dirty="0" err="1" smtClean="0">
                <a:solidFill>
                  <a:schemeClr val="accent6">
                    <a:lumMod val="75000"/>
                  </a:schemeClr>
                </a:solidFill>
              </a:rPr>
              <a:t>Mediasite</a:t>
            </a:r>
            <a:r>
              <a:rPr lang="en-US" sz="2100" dirty="0" smtClean="0">
                <a:solidFill>
                  <a:schemeClr val="accent6">
                    <a:lumMod val="75000"/>
                  </a:schemeClr>
                </a:solidFill>
              </a:rPr>
              <a:t> videos</a:t>
            </a:r>
          </a:p>
          <a:p>
            <a:pPr lvl="3"/>
            <a:r>
              <a:rPr lang="en-US" sz="2100" dirty="0" smtClean="0">
                <a:solidFill>
                  <a:schemeClr val="accent6">
                    <a:lumMod val="75000"/>
                  </a:schemeClr>
                </a:solidFill>
              </a:rPr>
              <a:t>Up-to-date information on project activities</a:t>
            </a:r>
          </a:p>
          <a:p>
            <a:endParaRPr lang="en-US" dirty="0"/>
          </a:p>
        </p:txBody>
      </p:sp>
      <p:pic>
        <p:nvPicPr>
          <p:cNvPr id="4" name="~PP3942.WAV">
            <a:hlinkClick r:id="" action="ppaction://media"/>
          </p:cNvPr>
          <p:cNvPicPr>
            <a:picLocks noRot="1" noChangeAspect="1"/>
          </p:cNvPicPr>
          <p:nvPr>
            <a:wavAudioFile r:embed="rId1" name="~PP3942.WAV"/>
          </p:nvPr>
        </p:nvPicPr>
        <p:blipFill>
          <a:blip r:embed="rId4" cstate="print"/>
          <a:stretch>
            <a:fillRect/>
          </a:stretch>
        </p:blipFill>
        <p:spPr>
          <a:xfrm>
            <a:off x="8702675" y="6416675"/>
            <a:ext cx="304800" cy="304800"/>
          </a:xfrm>
          <a:prstGeom prst="rect">
            <a:avLst/>
          </a:prstGeom>
        </p:spPr>
      </p:pic>
    </p:spTree>
  </p:cSld>
  <p:clrMapOvr>
    <a:masterClrMapping/>
  </p:clrMapOvr>
  <p:transition advTm="6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LDS Project at DPI</a:t>
            </a:r>
            <a:endParaRPr lang="en-US" dirty="0">
              <a:solidFill>
                <a:schemeClr val="tx2"/>
              </a:solidFill>
            </a:endParaRPr>
          </a:p>
        </p:txBody>
      </p:sp>
      <p:sp>
        <p:nvSpPr>
          <p:cNvPr id="3" name="Content Placeholder 2"/>
          <p:cNvSpPr>
            <a:spLocks noGrp="1"/>
          </p:cNvSpPr>
          <p:nvPr>
            <p:ph sz="quarter" idx="1"/>
          </p:nvPr>
        </p:nvSpPr>
        <p:spPr>
          <a:xfrm>
            <a:off x="301752" y="1447800"/>
            <a:ext cx="8503920" cy="5026152"/>
          </a:xfrm>
        </p:spPr>
        <p:txBody>
          <a:bodyPr>
            <a:normAutofit lnSpcReduction="10000"/>
          </a:bodyPr>
          <a:lstStyle/>
          <a:p>
            <a:r>
              <a:rPr lang="en-US" dirty="0" smtClean="0"/>
              <a:t>The Longitudinal Data System (LDS) Project is comprised of several initiatives:</a:t>
            </a:r>
          </a:p>
          <a:p>
            <a:pPr lvl="1"/>
            <a:r>
              <a:rPr lang="en-US" dirty="0" smtClean="0"/>
              <a:t>Developing a P20 data system</a:t>
            </a:r>
          </a:p>
          <a:p>
            <a:pPr lvl="1"/>
            <a:r>
              <a:rPr lang="en-US" dirty="0" smtClean="0"/>
              <a:t>Measuring and Reporting Academic Growth</a:t>
            </a:r>
          </a:p>
          <a:p>
            <a:pPr lvl="1"/>
            <a:r>
              <a:rPr lang="en-US" dirty="0" smtClean="0"/>
              <a:t>Secure longitudinal reporting  (e.g., MDAT)</a:t>
            </a:r>
          </a:p>
          <a:p>
            <a:pPr lvl="1"/>
            <a:r>
              <a:rPr lang="en-US" dirty="0" smtClean="0"/>
              <a:t>Management of secure applications  (Access Manager)</a:t>
            </a:r>
          </a:p>
          <a:p>
            <a:r>
              <a:rPr lang="en-US" dirty="0" smtClean="0"/>
              <a:t>These initiatives align with agency goals and federal requirements</a:t>
            </a:r>
          </a:p>
          <a:p>
            <a:pPr lvl="1"/>
            <a:r>
              <a:rPr lang="en-US" dirty="0" smtClean="0"/>
              <a:t>Every Child a Graduate</a:t>
            </a:r>
          </a:p>
          <a:p>
            <a:pPr lvl="1"/>
            <a:r>
              <a:rPr lang="en-US" dirty="0" smtClean="0"/>
              <a:t>Wisconsin’s 2009 and 2010 State LDS Grants</a:t>
            </a:r>
          </a:p>
          <a:p>
            <a:pPr lvl="1"/>
            <a:r>
              <a:rPr lang="en-US" dirty="0" smtClean="0"/>
              <a:t>ARRA State Fiscal Stabilization Fund Requirements</a:t>
            </a:r>
          </a:p>
          <a:p>
            <a:pPr lvl="1"/>
            <a:r>
              <a:rPr lang="en-US" dirty="0" smtClean="0"/>
              <a:t>Data Quality Campaign standards</a:t>
            </a:r>
          </a:p>
        </p:txBody>
      </p:sp>
      <p:pic>
        <p:nvPicPr>
          <p:cNvPr id="4" name="~PP2779.WAV">
            <a:hlinkClick r:id="" action="ppaction://media"/>
          </p:cNvPr>
          <p:cNvPicPr>
            <a:picLocks noRot="1" noChangeAspect="1"/>
          </p:cNvPicPr>
          <p:nvPr>
            <a:wavAudioFile r:embed="rId1" name="~PP2779.WAV"/>
          </p:nvPr>
        </p:nvPicPr>
        <p:blipFill>
          <a:blip r:embed="rId4" cstate="print"/>
          <a:stretch>
            <a:fillRect/>
          </a:stretch>
        </p:blipFill>
        <p:spPr>
          <a:xfrm>
            <a:off x="8702675" y="6416675"/>
            <a:ext cx="304800" cy="304800"/>
          </a:xfrm>
          <a:prstGeom prst="rect">
            <a:avLst/>
          </a:prstGeom>
        </p:spPr>
      </p:pic>
    </p:spTree>
  </p:cSld>
  <p:clrMapOvr>
    <a:masterClrMapping/>
  </p:clrMapOvr>
  <p:transition advTm="3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rmAutofit fontScale="90000"/>
          </a:bodyPr>
          <a:lstStyle/>
          <a:p>
            <a:r>
              <a:rPr lang="en-US" dirty="0" smtClean="0">
                <a:solidFill>
                  <a:schemeClr val="tx2"/>
                </a:solidFill>
              </a:rPr>
              <a:t>DPI’s Next Step in Reporting: Business Intelligence</a:t>
            </a:r>
            <a:endParaRPr lang="en-US" dirty="0">
              <a:solidFill>
                <a:schemeClr val="tx2"/>
              </a:solidFill>
            </a:endParaRPr>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Data Model</a:t>
            </a:r>
          </a:p>
          <a:p>
            <a:pPr lvl="1"/>
            <a:r>
              <a:rPr lang="en-US" dirty="0" smtClean="0"/>
              <a:t>A way of organizing data to make it easier to access and use in reports</a:t>
            </a:r>
          </a:p>
          <a:p>
            <a:r>
              <a:rPr lang="en-US" dirty="0" smtClean="0"/>
              <a:t>Business Intelligence Tool</a:t>
            </a:r>
          </a:p>
          <a:p>
            <a:pPr lvl="1"/>
            <a:r>
              <a:rPr lang="en-US" dirty="0" smtClean="0"/>
              <a:t>Sits “on top” of data model</a:t>
            </a:r>
          </a:p>
          <a:p>
            <a:pPr lvl="1"/>
            <a:r>
              <a:rPr lang="en-US" dirty="0" smtClean="0"/>
              <a:t>A plethora of reports available!</a:t>
            </a:r>
          </a:p>
          <a:p>
            <a:pPr lvl="1"/>
            <a:r>
              <a:rPr lang="en-US" dirty="0" smtClean="0"/>
              <a:t>User-based access</a:t>
            </a:r>
          </a:p>
          <a:p>
            <a:pPr lvl="1"/>
            <a:r>
              <a:rPr lang="en-US" dirty="0" smtClean="0"/>
              <a:t>Public and Secure reporting</a:t>
            </a:r>
          </a:p>
          <a:p>
            <a:r>
              <a:rPr lang="en-US" dirty="0" smtClean="0"/>
              <a:t>Timeline</a:t>
            </a:r>
          </a:p>
          <a:p>
            <a:pPr lvl="1"/>
            <a:r>
              <a:rPr lang="en-US" dirty="0" smtClean="0"/>
              <a:t>Initial—</a:t>
            </a:r>
            <a:r>
              <a:rPr lang="en-US" u="sng" dirty="0" smtClean="0"/>
              <a:t>secure</a:t>
            </a:r>
            <a:r>
              <a:rPr lang="en-US" dirty="0" smtClean="0"/>
              <a:t>—reports available Fall 2011</a:t>
            </a:r>
          </a:p>
          <a:p>
            <a:pPr lvl="2"/>
            <a:r>
              <a:rPr lang="en-US" dirty="0" smtClean="0"/>
              <a:t>Growth reports will be included in this release.</a:t>
            </a:r>
          </a:p>
          <a:p>
            <a:pPr lvl="1"/>
            <a:r>
              <a:rPr lang="en-US" dirty="0" smtClean="0"/>
              <a:t>Ongoing enhancements and addition of new reports to system</a:t>
            </a:r>
          </a:p>
          <a:p>
            <a:endParaRPr lang="en-US" dirty="0"/>
          </a:p>
        </p:txBody>
      </p:sp>
      <p:pic>
        <p:nvPicPr>
          <p:cNvPr id="4" name="~PP202.WAV">
            <a:hlinkClick r:id="" action="ppaction://media"/>
          </p:cNvPr>
          <p:cNvPicPr>
            <a:picLocks noRot="1" noChangeAspect="1"/>
          </p:cNvPicPr>
          <p:nvPr>
            <a:wavAudioFile r:embed="rId1" name="~PP202.WAV"/>
          </p:nvPr>
        </p:nvPicPr>
        <p:blipFill>
          <a:blip r:embed="rId4" cstate="print"/>
          <a:stretch>
            <a:fillRect/>
          </a:stretch>
        </p:blipFill>
        <p:spPr>
          <a:xfrm>
            <a:off x="8702675" y="6416675"/>
            <a:ext cx="304800" cy="304800"/>
          </a:xfrm>
          <a:prstGeom prst="rect">
            <a:avLst/>
          </a:prstGeom>
        </p:spPr>
      </p:pic>
    </p:spTree>
  </p:cSld>
  <p:clrMapOvr>
    <a:masterClrMapping/>
  </p:clrMapOvr>
  <p:transition advTm="7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Providing resources to support GOALS</a:t>
            </a:r>
            <a:endParaRPr lang="en-US" dirty="0"/>
          </a:p>
        </p:txBody>
      </p:sp>
      <p:sp>
        <p:nvSpPr>
          <p:cNvPr id="3" name="Title 2"/>
          <p:cNvSpPr>
            <a:spLocks noGrp="1"/>
          </p:cNvSpPr>
          <p:nvPr>
            <p:ph type="title"/>
          </p:nvPr>
        </p:nvSpPr>
        <p:spPr/>
        <p:txBody>
          <a:bodyPr/>
          <a:lstStyle/>
          <a:p>
            <a:r>
              <a:rPr lang="en-US" dirty="0" smtClean="0"/>
              <a:t>GOALS: Plans and Professional Development</a:t>
            </a:r>
            <a:endParaRPr lang="en-US" dirty="0"/>
          </a:p>
        </p:txBody>
      </p:sp>
      <p:pic>
        <p:nvPicPr>
          <p:cNvPr id="5" name="~PP1441.WAV">
            <a:hlinkClick r:id="" action="ppaction://media"/>
          </p:cNvPr>
          <p:cNvPicPr>
            <a:picLocks noRot="1" noChangeAspect="1"/>
          </p:cNvPicPr>
          <p:nvPr>
            <a:wavAudioFile r:embed="rId1" name="~PP1441.WAV"/>
          </p:nvPr>
        </p:nvPicPr>
        <p:blipFill>
          <a:blip r:embed="rId4" cstate="print"/>
          <a:stretch>
            <a:fillRect/>
          </a:stretch>
        </p:blipFill>
        <p:spPr>
          <a:xfrm>
            <a:off x="8702675" y="6416675"/>
            <a:ext cx="304800" cy="304800"/>
          </a:xfrm>
          <a:prstGeom prst="rect">
            <a:avLst/>
          </a:prstGeom>
        </p:spPr>
      </p:pic>
    </p:spTree>
  </p:cSld>
  <p:clrMapOvr>
    <a:masterClrMapping/>
  </p:clrMapOvr>
  <p:transition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Growth Project Goals</a:t>
            </a:r>
            <a:endParaRPr lang="en-US" dirty="0">
              <a:solidFill>
                <a:schemeClr val="tx2"/>
              </a:solidFill>
            </a:endParaRPr>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solidFill>
                  <a:schemeClr val="bg1">
                    <a:lumMod val="65000"/>
                  </a:schemeClr>
                </a:solidFill>
              </a:rPr>
              <a:t>Establish a robust and useful method for </a:t>
            </a:r>
            <a:r>
              <a:rPr lang="en-US" b="1" dirty="0" smtClean="0">
                <a:solidFill>
                  <a:schemeClr val="bg1">
                    <a:lumMod val="65000"/>
                  </a:schemeClr>
                </a:solidFill>
              </a:rPr>
              <a:t>measuring</a:t>
            </a:r>
            <a:r>
              <a:rPr lang="en-US" dirty="0" smtClean="0">
                <a:solidFill>
                  <a:schemeClr val="bg1">
                    <a:lumMod val="65000"/>
                  </a:schemeClr>
                </a:solidFill>
              </a:rPr>
              <a:t> student academic growth that </a:t>
            </a:r>
          </a:p>
          <a:p>
            <a:pPr lvl="1"/>
            <a:r>
              <a:rPr lang="en-US" dirty="0" smtClean="0">
                <a:solidFill>
                  <a:schemeClr val="bg1">
                    <a:lumMod val="65000"/>
                  </a:schemeClr>
                </a:solidFill>
              </a:rPr>
              <a:t>Provides results that will accurately inform classroom-, school- and district-level decision making</a:t>
            </a:r>
          </a:p>
          <a:p>
            <a:pPr lvl="1"/>
            <a:r>
              <a:rPr lang="en-US" dirty="0" smtClean="0">
                <a:solidFill>
                  <a:schemeClr val="bg1">
                    <a:lumMod val="65000"/>
                  </a:schemeClr>
                </a:solidFill>
              </a:rPr>
              <a:t>Is easily understood by a variety of users</a:t>
            </a:r>
          </a:p>
          <a:p>
            <a:pPr lvl="1"/>
            <a:r>
              <a:rPr lang="en-US" dirty="0" smtClean="0">
                <a:solidFill>
                  <a:schemeClr val="bg1">
                    <a:lumMod val="65000"/>
                  </a:schemeClr>
                </a:solidFill>
              </a:rPr>
              <a:t>Is based on individual student data</a:t>
            </a:r>
          </a:p>
          <a:p>
            <a:pPr lvl="1"/>
            <a:r>
              <a:rPr lang="en-US" dirty="0" smtClean="0">
                <a:solidFill>
                  <a:schemeClr val="bg1">
                    <a:lumMod val="65000"/>
                  </a:schemeClr>
                </a:solidFill>
              </a:rPr>
              <a:t>Can be aggregated to multiple levels</a:t>
            </a:r>
          </a:p>
          <a:p>
            <a:r>
              <a:rPr lang="en-US" dirty="0" smtClean="0">
                <a:solidFill>
                  <a:schemeClr val="bg1">
                    <a:lumMod val="65000"/>
                  </a:schemeClr>
                </a:solidFill>
              </a:rPr>
              <a:t>Establish a method for </a:t>
            </a:r>
            <a:r>
              <a:rPr lang="en-US" b="1" dirty="0" smtClean="0">
                <a:solidFill>
                  <a:schemeClr val="bg1">
                    <a:lumMod val="65000"/>
                  </a:schemeClr>
                </a:solidFill>
              </a:rPr>
              <a:t>reporting/visualizing</a:t>
            </a:r>
            <a:r>
              <a:rPr lang="en-US" dirty="0" smtClean="0">
                <a:solidFill>
                  <a:schemeClr val="bg1">
                    <a:lumMod val="65000"/>
                  </a:schemeClr>
                </a:solidFill>
              </a:rPr>
              <a:t> student academic growth that</a:t>
            </a:r>
          </a:p>
          <a:p>
            <a:pPr lvl="1"/>
            <a:r>
              <a:rPr lang="en-US" dirty="0" smtClean="0">
                <a:solidFill>
                  <a:schemeClr val="bg1">
                    <a:lumMod val="65000"/>
                  </a:schemeClr>
                </a:solidFill>
              </a:rPr>
              <a:t>Is engaging, accessible, and easily understood by a variety of users</a:t>
            </a:r>
          </a:p>
          <a:p>
            <a:pPr lvl="1"/>
            <a:r>
              <a:rPr lang="en-US" dirty="0" smtClean="0">
                <a:solidFill>
                  <a:schemeClr val="bg1">
                    <a:lumMod val="65000"/>
                  </a:schemeClr>
                </a:solidFill>
              </a:rPr>
              <a:t>Is available in an interactive format that allows users to explore the data as needed</a:t>
            </a:r>
          </a:p>
          <a:p>
            <a:r>
              <a:rPr lang="en-US" dirty="0" smtClean="0"/>
              <a:t>Incorporate </a:t>
            </a:r>
            <a:r>
              <a:rPr lang="en-US" b="1" dirty="0" smtClean="0"/>
              <a:t>professional development</a:t>
            </a:r>
            <a:r>
              <a:rPr lang="en-US" dirty="0" smtClean="0"/>
              <a:t> throughout the implementation process and the reports themselves</a:t>
            </a:r>
          </a:p>
          <a:p>
            <a:pPr lvl="1"/>
            <a:endParaRPr lang="en-US" dirty="0"/>
          </a:p>
        </p:txBody>
      </p:sp>
      <p:sp>
        <p:nvSpPr>
          <p:cNvPr id="4" name="Rectangle 3"/>
          <p:cNvSpPr/>
          <p:nvPr/>
        </p:nvSpPr>
        <p:spPr>
          <a:xfrm>
            <a:off x="381000" y="5562600"/>
            <a:ext cx="8305800" cy="7620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P2287.WAV">
            <a:hlinkClick r:id="" action="ppaction://media"/>
          </p:cNvPr>
          <p:cNvPicPr>
            <a:picLocks noRot="1" noChangeAspect="1"/>
          </p:cNvPicPr>
          <p:nvPr>
            <a:wavAudioFile r:embed="rId1" name="~PP2287.WAV"/>
          </p:nvPr>
        </p:nvPicPr>
        <p:blipFill>
          <a:blip r:embed="rId4" cstate="print"/>
          <a:stretch>
            <a:fillRect/>
          </a:stretch>
        </p:blipFill>
        <p:spPr>
          <a:xfrm>
            <a:off x="8702675" y="6416675"/>
            <a:ext cx="304800" cy="304800"/>
          </a:xfrm>
          <a:prstGeom prst="rect">
            <a:avLst/>
          </a:prstGeom>
        </p:spPr>
      </p:pic>
    </p:spTree>
  </p:cSld>
  <p:clrMapOvr>
    <a:masterClrMapping/>
  </p:clrMapOvr>
  <p:transition advTm="2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Implementing GOALS</a:t>
            </a:r>
            <a:endParaRPr lang="en-US" dirty="0">
              <a:solidFill>
                <a:schemeClr val="tx2"/>
              </a:solidFill>
            </a:endParaRPr>
          </a:p>
        </p:txBody>
      </p:sp>
      <p:sp>
        <p:nvSpPr>
          <p:cNvPr id="3" name="Content Placeholder 2"/>
          <p:cNvSpPr>
            <a:spLocks noGrp="1"/>
          </p:cNvSpPr>
          <p:nvPr>
            <p:ph sz="quarter" idx="1"/>
          </p:nvPr>
        </p:nvSpPr>
        <p:spPr>
          <a:xfrm>
            <a:off x="301752" y="1527048"/>
            <a:ext cx="8503920" cy="4721352"/>
          </a:xfrm>
        </p:spPr>
        <p:txBody>
          <a:bodyPr>
            <a:normAutofit/>
          </a:bodyPr>
          <a:lstStyle/>
          <a:p>
            <a:pPr algn="ctr">
              <a:buNone/>
            </a:pPr>
            <a:r>
              <a:rPr lang="en-US" u="sng" dirty="0" smtClean="0"/>
              <a:t>Phases</a:t>
            </a:r>
          </a:p>
          <a:p>
            <a:pPr lvl="1"/>
            <a:r>
              <a:rPr lang="en-US" u="sng" dirty="0" smtClean="0"/>
              <a:t>Phase 1</a:t>
            </a:r>
            <a:r>
              <a:rPr lang="en-US" dirty="0" smtClean="0"/>
              <a:t>: Pilot</a:t>
            </a:r>
          </a:p>
          <a:p>
            <a:pPr lvl="2"/>
            <a:r>
              <a:rPr lang="en-US" dirty="0" smtClean="0"/>
              <a:t>Outputs</a:t>
            </a:r>
          </a:p>
          <a:p>
            <a:pPr lvl="3"/>
            <a:r>
              <a:rPr lang="en-US" dirty="0" smtClean="0"/>
              <a:t>Static reports of certain views provided for pilot districts</a:t>
            </a:r>
          </a:p>
          <a:p>
            <a:pPr lvl="3"/>
            <a:r>
              <a:rPr lang="en-US" dirty="0" smtClean="0"/>
              <a:t>Education about SGP for pilot and non-pilot districts</a:t>
            </a:r>
          </a:p>
          <a:p>
            <a:pPr lvl="3"/>
            <a:r>
              <a:rPr lang="en-US" dirty="0" smtClean="0"/>
              <a:t>Gather feedback from all districts via presentations around WI</a:t>
            </a:r>
          </a:p>
          <a:p>
            <a:pPr lvl="1"/>
            <a:r>
              <a:rPr lang="en-US" u="sng" dirty="0" smtClean="0"/>
              <a:t>Phase 2</a:t>
            </a:r>
            <a:r>
              <a:rPr lang="en-US" dirty="0" smtClean="0"/>
              <a:t>: </a:t>
            </a:r>
            <a:r>
              <a:rPr lang="en-US" sz="2000" dirty="0" smtClean="0"/>
              <a:t>Release of student-level reports (PDF) to all districts through SAFE, the secure access file exchange</a:t>
            </a:r>
          </a:p>
          <a:p>
            <a:pPr lvl="1"/>
            <a:r>
              <a:rPr lang="en-US" u="sng" dirty="0" smtClean="0"/>
              <a:t>Phase 3</a:t>
            </a:r>
            <a:r>
              <a:rPr lang="en-US" dirty="0" smtClean="0"/>
              <a:t>: </a:t>
            </a:r>
            <a:r>
              <a:rPr lang="en-US" sz="2100" dirty="0" smtClean="0"/>
              <a:t>Interactive online reports, secure access</a:t>
            </a:r>
          </a:p>
          <a:p>
            <a:pPr lvl="2"/>
            <a:r>
              <a:rPr lang="en-US" dirty="0" smtClean="0"/>
              <a:t>Via secure login</a:t>
            </a:r>
          </a:p>
          <a:p>
            <a:pPr lvl="1"/>
            <a:r>
              <a:rPr lang="en-US" u="sng" dirty="0" smtClean="0"/>
              <a:t>Phase 4</a:t>
            </a:r>
            <a:r>
              <a:rPr lang="en-US" dirty="0" smtClean="0"/>
              <a:t>: Interactive online reports, public access</a:t>
            </a:r>
          </a:p>
          <a:p>
            <a:pPr lvl="2"/>
            <a:r>
              <a:rPr lang="en-US" dirty="0" smtClean="0"/>
              <a:t>Public reporting that will eventually replace WINSS</a:t>
            </a:r>
          </a:p>
        </p:txBody>
      </p:sp>
      <p:pic>
        <p:nvPicPr>
          <p:cNvPr id="4" name="~PP3751.WAV">
            <a:hlinkClick r:id="" action="ppaction://media"/>
          </p:cNvPr>
          <p:cNvPicPr>
            <a:picLocks noRot="1" noChangeAspect="1"/>
          </p:cNvPicPr>
          <p:nvPr>
            <a:wavAudioFile r:embed="rId1" name="~PP3751.WAV"/>
          </p:nvPr>
        </p:nvPicPr>
        <p:blipFill>
          <a:blip r:embed="rId4" cstate="print"/>
          <a:stretch>
            <a:fillRect/>
          </a:stretch>
        </p:blipFill>
        <p:spPr>
          <a:xfrm>
            <a:off x="8702675" y="6416675"/>
            <a:ext cx="304800" cy="304800"/>
          </a:xfrm>
          <a:prstGeom prst="rect">
            <a:avLst/>
          </a:prstGeom>
        </p:spPr>
      </p:pic>
    </p:spTree>
  </p:cSld>
  <p:clrMapOvr>
    <a:masterClrMapping/>
  </p:clrMapOvr>
  <p:transition advTm="9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85000" lnSpcReduction="20000"/>
          </a:bodyPr>
          <a:lstStyle/>
          <a:p>
            <a:r>
              <a:rPr lang="en-US" dirty="0" smtClean="0"/>
              <a:t>For more information about </a:t>
            </a:r>
            <a:r>
              <a:rPr lang="en-US" dirty="0" smtClean="0">
                <a:solidFill>
                  <a:schemeClr val="accent1"/>
                </a:solidFill>
              </a:rPr>
              <a:t>reporting academic growth</a:t>
            </a:r>
            <a:r>
              <a:rPr lang="en-US" dirty="0" smtClean="0"/>
              <a:t>, please contact:</a:t>
            </a:r>
          </a:p>
          <a:p>
            <a:r>
              <a:rPr lang="en-US" dirty="0" smtClean="0">
                <a:hlinkClick r:id="rId4"/>
              </a:rPr>
              <a:t>OEAMail@dpi.wi.gov</a:t>
            </a:r>
            <a:r>
              <a:rPr lang="en-US" dirty="0" smtClean="0"/>
              <a:t> </a:t>
            </a:r>
          </a:p>
          <a:p>
            <a:endParaRPr lang="en-US" dirty="0" smtClean="0"/>
          </a:p>
          <a:p>
            <a:r>
              <a:rPr lang="en-US" dirty="0" smtClean="0"/>
              <a:t>For more information about DPI’s </a:t>
            </a:r>
            <a:r>
              <a:rPr lang="en-US" dirty="0" smtClean="0">
                <a:solidFill>
                  <a:schemeClr val="accent1"/>
                </a:solidFill>
              </a:rPr>
              <a:t>business intelligence tool</a:t>
            </a:r>
            <a:r>
              <a:rPr lang="en-US" dirty="0" smtClean="0"/>
              <a:t>, please </a:t>
            </a:r>
            <a:r>
              <a:rPr lang="en-US" dirty="0" smtClean="0"/>
              <a:t>contact the DPI Help desk: </a:t>
            </a:r>
            <a:r>
              <a:rPr lang="en-US" dirty="0" smtClean="0">
                <a:hlinkClick r:id="rId5"/>
              </a:rPr>
              <a:t>https://helpdesk.dpi.wi.gov/user.html</a:t>
            </a:r>
            <a:r>
              <a:rPr lang="en-US" dirty="0" smtClean="0"/>
              <a:t> </a:t>
            </a:r>
            <a:endParaRPr lang="en-US" dirty="0" smtClean="0"/>
          </a:p>
          <a:p>
            <a:endParaRPr lang="en-US" dirty="0"/>
          </a:p>
        </p:txBody>
      </p:sp>
      <p:sp>
        <p:nvSpPr>
          <p:cNvPr id="2" name="Title 1"/>
          <p:cNvSpPr>
            <a:spLocks noGrp="1"/>
          </p:cNvSpPr>
          <p:nvPr>
            <p:ph type="title"/>
          </p:nvPr>
        </p:nvSpPr>
        <p:spPr/>
        <p:txBody>
          <a:bodyPr/>
          <a:lstStyle/>
          <a:p>
            <a:r>
              <a:rPr lang="en-US" dirty="0" smtClean="0"/>
              <a:t>Thank You!</a:t>
            </a:r>
            <a:endParaRPr lang="en-US" dirty="0"/>
          </a:p>
        </p:txBody>
      </p:sp>
      <p:pic>
        <p:nvPicPr>
          <p:cNvPr id="3" name="Picture 1" descr="F:\OFFICE &amp; BENEFITS\LOGOS\dpilogoColor.tif"/>
          <p:cNvPicPr>
            <a:picLocks noChangeAspect="1" noChangeArrowheads="1"/>
          </p:cNvPicPr>
          <p:nvPr/>
        </p:nvPicPr>
        <p:blipFill>
          <a:blip r:embed="rId6" cstate="print"/>
          <a:srcRect/>
          <a:stretch>
            <a:fillRect/>
          </a:stretch>
        </p:blipFill>
        <p:spPr bwMode="auto">
          <a:xfrm>
            <a:off x="3657600" y="5111750"/>
            <a:ext cx="1865313" cy="1060450"/>
          </a:xfrm>
          <a:prstGeom prst="rect">
            <a:avLst/>
          </a:prstGeom>
          <a:noFill/>
        </p:spPr>
      </p:pic>
      <p:pic>
        <p:nvPicPr>
          <p:cNvPr id="6" name="~PP751.WAV">
            <a:hlinkClick r:id="" action="ppaction://media"/>
          </p:cNvPr>
          <p:cNvPicPr>
            <a:picLocks noRot="1" noChangeAspect="1"/>
          </p:cNvPicPr>
          <p:nvPr>
            <a:wavAudioFile r:embed="rId1" name="~PP751.WAV"/>
          </p:nvPr>
        </p:nvPicPr>
        <p:blipFill>
          <a:blip r:embed="rId7" cstate="print"/>
          <a:stretch>
            <a:fillRect/>
          </a:stretch>
        </p:blipFill>
        <p:spPr>
          <a:xfrm>
            <a:off x="8702675" y="6416675"/>
            <a:ext cx="304800" cy="304800"/>
          </a:xfrm>
          <a:prstGeom prst="rect">
            <a:avLst/>
          </a:prstGeom>
        </p:spPr>
      </p:pic>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body" idx="1"/>
          </p:nvPr>
        </p:nvSpPr>
        <p:spPr/>
        <p:txBody>
          <a:bodyPr/>
          <a:lstStyle/>
          <a:p>
            <a:r>
              <a:rPr lang="en-US" u="sng" dirty="0" smtClean="0"/>
              <a:t>G</a:t>
            </a:r>
            <a:r>
              <a:rPr lang="en-US" dirty="0" smtClean="0"/>
              <a:t>rowth </a:t>
            </a:r>
            <a:r>
              <a:rPr lang="en-US" u="sng" dirty="0" smtClean="0"/>
              <a:t>o</a:t>
            </a:r>
            <a:r>
              <a:rPr lang="en-US" dirty="0" smtClean="0"/>
              <a:t>riented </a:t>
            </a:r>
            <a:r>
              <a:rPr lang="en-US" u="sng" dirty="0" smtClean="0"/>
              <a:t>A</a:t>
            </a:r>
            <a:r>
              <a:rPr lang="en-US" dirty="0" smtClean="0"/>
              <a:t>chievement </a:t>
            </a:r>
            <a:r>
              <a:rPr lang="en-US" u="sng" dirty="0" smtClean="0"/>
              <a:t>L</a:t>
            </a:r>
            <a:r>
              <a:rPr lang="en-US" dirty="0" smtClean="0"/>
              <a:t>earning </a:t>
            </a:r>
            <a:r>
              <a:rPr lang="en-US" u="sng" dirty="0" smtClean="0"/>
              <a:t>S</a:t>
            </a:r>
            <a:r>
              <a:rPr lang="en-US" dirty="0" smtClean="0"/>
              <a:t>ystem</a:t>
            </a:r>
            <a:endParaRPr lang="en-US" dirty="0"/>
          </a:p>
        </p:txBody>
      </p:sp>
      <p:sp>
        <p:nvSpPr>
          <p:cNvPr id="3" name="Title 2"/>
          <p:cNvSpPr>
            <a:spLocks noGrp="1"/>
          </p:cNvSpPr>
          <p:nvPr>
            <p:ph type="title"/>
          </p:nvPr>
        </p:nvSpPr>
        <p:spPr/>
        <p:txBody>
          <a:bodyPr>
            <a:normAutofit/>
          </a:bodyPr>
          <a:lstStyle/>
          <a:p>
            <a:r>
              <a:rPr lang="en-US" dirty="0" smtClean="0"/>
              <a:t>Measuring &amp; Reporting Academic Growth: GOALS</a:t>
            </a:r>
            <a:endParaRPr lang="en-US" dirty="0"/>
          </a:p>
        </p:txBody>
      </p:sp>
      <p:pic>
        <p:nvPicPr>
          <p:cNvPr id="1026" name="Picture 2" descr="http://www.webclicshoppingmall.com/products_pictures/soccer_net_hexagon.jpg"/>
          <p:cNvPicPr>
            <a:picLocks noChangeAspect="1" noChangeArrowheads="1"/>
          </p:cNvPicPr>
          <p:nvPr/>
        </p:nvPicPr>
        <p:blipFill>
          <a:blip r:embed="rId4" cstate="print"/>
          <a:srcRect/>
          <a:stretch>
            <a:fillRect/>
          </a:stretch>
        </p:blipFill>
        <p:spPr bwMode="auto">
          <a:xfrm>
            <a:off x="2514600" y="3486150"/>
            <a:ext cx="4048125" cy="2686050"/>
          </a:xfrm>
          <a:prstGeom prst="rect">
            <a:avLst/>
          </a:prstGeom>
          <a:noFill/>
        </p:spPr>
      </p:pic>
      <p:pic>
        <p:nvPicPr>
          <p:cNvPr id="5" name="~PP2090.WAV">
            <a:hlinkClick r:id="" action="ppaction://media"/>
          </p:cNvPr>
          <p:cNvPicPr>
            <a:picLocks noRot="1" noChangeAspect="1"/>
          </p:cNvPicPr>
          <p:nvPr>
            <a:wavAudioFile r:embed="rId1" name="~PP2090.WAV"/>
          </p:nvPr>
        </p:nvPicPr>
        <p:blipFill>
          <a:blip r:embed="rId5" cstate="print"/>
          <a:stretch>
            <a:fillRect/>
          </a:stretch>
        </p:blipFill>
        <p:spPr>
          <a:xfrm>
            <a:off x="8702675" y="6416675"/>
            <a:ext cx="304800" cy="304800"/>
          </a:xfrm>
          <a:prstGeom prst="rect">
            <a:avLst/>
          </a:prstGeom>
        </p:spPr>
      </p:pic>
    </p:spTree>
  </p:cSld>
  <p:clrMapOvr>
    <a:masterClrMapping/>
  </p:clrMapOvr>
  <p:transition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Growth Project Goals</a:t>
            </a:r>
            <a:endParaRPr lang="en-US" dirty="0">
              <a:solidFill>
                <a:schemeClr val="tx2"/>
              </a:solidFill>
            </a:endParaRPr>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Establish a robust and useful method for </a:t>
            </a:r>
            <a:r>
              <a:rPr lang="en-US" b="1" dirty="0" smtClean="0"/>
              <a:t>measuring</a:t>
            </a:r>
            <a:r>
              <a:rPr lang="en-US" dirty="0" smtClean="0"/>
              <a:t> student academic growth that </a:t>
            </a:r>
          </a:p>
          <a:p>
            <a:pPr lvl="1"/>
            <a:r>
              <a:rPr lang="en-US" dirty="0" smtClean="0"/>
              <a:t>Provides results that will accurately inform classroom-, school- and district-level decision making</a:t>
            </a:r>
          </a:p>
          <a:p>
            <a:pPr lvl="1"/>
            <a:r>
              <a:rPr lang="en-US" dirty="0" smtClean="0"/>
              <a:t>Is easily understood by a variety of users</a:t>
            </a:r>
          </a:p>
          <a:p>
            <a:pPr lvl="1"/>
            <a:r>
              <a:rPr lang="en-US" dirty="0" smtClean="0"/>
              <a:t>Is based on individual student data</a:t>
            </a:r>
          </a:p>
          <a:p>
            <a:pPr lvl="1"/>
            <a:r>
              <a:rPr lang="en-US" dirty="0" smtClean="0"/>
              <a:t>Can be aggregated to multiple levels</a:t>
            </a:r>
          </a:p>
          <a:p>
            <a:r>
              <a:rPr lang="en-US" dirty="0" smtClean="0"/>
              <a:t>Establish a method for </a:t>
            </a:r>
            <a:r>
              <a:rPr lang="en-US" b="1" dirty="0" smtClean="0"/>
              <a:t>reporting/visualizing</a:t>
            </a:r>
            <a:r>
              <a:rPr lang="en-US" dirty="0" smtClean="0"/>
              <a:t> student academic growth that</a:t>
            </a:r>
          </a:p>
          <a:p>
            <a:pPr lvl="1"/>
            <a:r>
              <a:rPr lang="en-US" dirty="0" smtClean="0"/>
              <a:t>Is engaging, accessible, and easily understood by a variety of users</a:t>
            </a:r>
          </a:p>
          <a:p>
            <a:pPr lvl="1"/>
            <a:r>
              <a:rPr lang="en-US" dirty="0" smtClean="0"/>
              <a:t>Is available in an interactive format that allows users to explore the data as needed</a:t>
            </a:r>
          </a:p>
          <a:p>
            <a:r>
              <a:rPr lang="en-US" dirty="0" smtClean="0"/>
              <a:t>Incorporate </a:t>
            </a:r>
            <a:r>
              <a:rPr lang="en-US" b="1" dirty="0" smtClean="0"/>
              <a:t>professional development</a:t>
            </a:r>
            <a:r>
              <a:rPr lang="en-US" dirty="0" smtClean="0"/>
              <a:t> throughout the implementation process and the reports themselves</a:t>
            </a:r>
          </a:p>
          <a:p>
            <a:pPr lvl="1"/>
            <a:endParaRPr lang="en-US" dirty="0"/>
          </a:p>
        </p:txBody>
      </p:sp>
      <p:pic>
        <p:nvPicPr>
          <p:cNvPr id="4" name="~PP2561.WAV">
            <a:hlinkClick r:id="" action="ppaction://media"/>
          </p:cNvPr>
          <p:cNvPicPr>
            <a:picLocks noRot="1" noChangeAspect="1"/>
          </p:cNvPicPr>
          <p:nvPr>
            <a:wavAudioFile r:embed="rId1" name="~PP2561.WAV"/>
          </p:nvPr>
        </p:nvPicPr>
        <p:blipFill>
          <a:blip r:embed="rId4" cstate="print"/>
          <a:stretch>
            <a:fillRect/>
          </a:stretch>
        </p:blipFill>
        <p:spPr>
          <a:xfrm>
            <a:off x="8702675" y="6416675"/>
            <a:ext cx="304800" cy="304800"/>
          </a:xfrm>
          <a:prstGeom prst="rect">
            <a:avLst/>
          </a:prstGeom>
        </p:spPr>
      </p:pic>
    </p:spTree>
  </p:cSld>
  <p:clrMapOvr>
    <a:masterClrMapping/>
  </p:clrMapOvr>
  <p:transition advTm="5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Growth Project Goals</a:t>
            </a:r>
            <a:endParaRPr lang="en-US" dirty="0">
              <a:solidFill>
                <a:schemeClr val="tx2"/>
              </a:solidFill>
            </a:endParaRPr>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Establish a robust and useful method for </a:t>
            </a:r>
            <a:r>
              <a:rPr lang="en-US" b="1" dirty="0" smtClean="0"/>
              <a:t>measuring</a:t>
            </a:r>
            <a:r>
              <a:rPr lang="en-US" dirty="0" smtClean="0"/>
              <a:t> student academic growth that </a:t>
            </a:r>
          </a:p>
          <a:p>
            <a:pPr lvl="1"/>
            <a:r>
              <a:rPr lang="en-US" dirty="0" smtClean="0"/>
              <a:t>Provides results that will accurately inform classroom-, school- and district-level decision making</a:t>
            </a:r>
          </a:p>
          <a:p>
            <a:pPr lvl="1"/>
            <a:r>
              <a:rPr lang="en-US" dirty="0" smtClean="0"/>
              <a:t>Is easily understood by a variety of users</a:t>
            </a:r>
          </a:p>
          <a:p>
            <a:pPr lvl="1"/>
            <a:r>
              <a:rPr lang="en-US" dirty="0" smtClean="0"/>
              <a:t>Is based on individual student data</a:t>
            </a:r>
          </a:p>
          <a:p>
            <a:pPr lvl="1"/>
            <a:r>
              <a:rPr lang="en-US" dirty="0" smtClean="0"/>
              <a:t>Can be aggregated to multiple levels</a:t>
            </a:r>
          </a:p>
          <a:p>
            <a:r>
              <a:rPr lang="en-US" dirty="0" smtClean="0">
                <a:solidFill>
                  <a:schemeClr val="bg1">
                    <a:lumMod val="65000"/>
                  </a:schemeClr>
                </a:solidFill>
              </a:rPr>
              <a:t>Establish a method for </a:t>
            </a:r>
            <a:r>
              <a:rPr lang="en-US" b="1" dirty="0" smtClean="0">
                <a:solidFill>
                  <a:schemeClr val="bg1">
                    <a:lumMod val="65000"/>
                  </a:schemeClr>
                </a:solidFill>
              </a:rPr>
              <a:t>reporting/visualizing</a:t>
            </a:r>
            <a:r>
              <a:rPr lang="en-US" dirty="0" smtClean="0">
                <a:solidFill>
                  <a:schemeClr val="bg1">
                    <a:lumMod val="65000"/>
                  </a:schemeClr>
                </a:solidFill>
              </a:rPr>
              <a:t> student academic growth that</a:t>
            </a:r>
          </a:p>
          <a:p>
            <a:pPr lvl="1"/>
            <a:r>
              <a:rPr lang="en-US" dirty="0" smtClean="0">
                <a:solidFill>
                  <a:schemeClr val="bg1">
                    <a:lumMod val="65000"/>
                  </a:schemeClr>
                </a:solidFill>
              </a:rPr>
              <a:t>Is engaging, accessible, and easily understood by a variety of users</a:t>
            </a:r>
          </a:p>
          <a:p>
            <a:pPr lvl="1"/>
            <a:r>
              <a:rPr lang="en-US" dirty="0" smtClean="0">
                <a:solidFill>
                  <a:schemeClr val="bg1">
                    <a:lumMod val="65000"/>
                  </a:schemeClr>
                </a:solidFill>
              </a:rPr>
              <a:t>Is available in an interactive format that allows users to explore the data as needed</a:t>
            </a:r>
          </a:p>
          <a:p>
            <a:r>
              <a:rPr lang="en-US" dirty="0" smtClean="0">
                <a:solidFill>
                  <a:schemeClr val="bg1">
                    <a:lumMod val="65000"/>
                  </a:schemeClr>
                </a:solidFill>
              </a:rPr>
              <a:t>Incorporate </a:t>
            </a:r>
            <a:r>
              <a:rPr lang="en-US" b="1" dirty="0" smtClean="0">
                <a:solidFill>
                  <a:schemeClr val="bg1">
                    <a:lumMod val="65000"/>
                  </a:schemeClr>
                </a:solidFill>
              </a:rPr>
              <a:t>professional development</a:t>
            </a:r>
            <a:r>
              <a:rPr lang="en-US" dirty="0" smtClean="0">
                <a:solidFill>
                  <a:schemeClr val="bg1">
                    <a:lumMod val="65000"/>
                  </a:schemeClr>
                </a:solidFill>
              </a:rPr>
              <a:t> throughout the implementation process and the reports themselves</a:t>
            </a:r>
          </a:p>
          <a:p>
            <a:pPr lvl="1"/>
            <a:endParaRPr lang="en-US" dirty="0"/>
          </a:p>
        </p:txBody>
      </p:sp>
      <p:sp>
        <p:nvSpPr>
          <p:cNvPr id="4" name="Rectangle 3"/>
          <p:cNvSpPr/>
          <p:nvPr/>
        </p:nvSpPr>
        <p:spPr>
          <a:xfrm>
            <a:off x="381000" y="1524000"/>
            <a:ext cx="8305800" cy="24384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P3043.WAV">
            <a:hlinkClick r:id="" action="ppaction://media"/>
          </p:cNvPr>
          <p:cNvPicPr>
            <a:picLocks noRot="1" noChangeAspect="1"/>
          </p:cNvPicPr>
          <p:nvPr>
            <a:wavAudioFile r:embed="rId1" name="~PP3043.WAV"/>
          </p:nvPr>
        </p:nvPicPr>
        <p:blipFill>
          <a:blip r:embed="rId4" cstate="print"/>
          <a:stretch>
            <a:fillRect/>
          </a:stretch>
        </p:blipFill>
        <p:spPr>
          <a:xfrm>
            <a:off x="8702675" y="6416675"/>
            <a:ext cx="304800" cy="304800"/>
          </a:xfrm>
          <a:prstGeom prst="rect">
            <a:avLst/>
          </a:prstGeom>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Growth</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smtClean="0"/>
              <a:t>There are many </a:t>
            </a:r>
            <a:r>
              <a:rPr lang="en-US" u="sng" dirty="0" smtClean="0"/>
              <a:t>ways</a:t>
            </a:r>
            <a:r>
              <a:rPr lang="en-US" dirty="0" smtClean="0"/>
              <a:t> to calculate academic growth</a:t>
            </a:r>
          </a:p>
          <a:p>
            <a:pPr lvl="1"/>
            <a:r>
              <a:rPr lang="en-US" sz="2300" dirty="0" smtClean="0"/>
              <a:t>Gain</a:t>
            </a:r>
          </a:p>
          <a:p>
            <a:pPr lvl="2"/>
            <a:r>
              <a:rPr lang="en-US" dirty="0" smtClean="0"/>
              <a:t>This year’s score minus last year’s score</a:t>
            </a:r>
          </a:p>
          <a:p>
            <a:pPr lvl="1"/>
            <a:r>
              <a:rPr lang="en-US" sz="2300" dirty="0" smtClean="0"/>
              <a:t>Normative models</a:t>
            </a:r>
          </a:p>
          <a:p>
            <a:pPr lvl="2"/>
            <a:r>
              <a:rPr lang="en-US" dirty="0" smtClean="0"/>
              <a:t>Compare a student’s growth with other students’ growth</a:t>
            </a:r>
          </a:p>
          <a:p>
            <a:pPr lvl="3"/>
            <a:r>
              <a:rPr lang="en-US" dirty="0" smtClean="0"/>
              <a:t>To which students should we compare?</a:t>
            </a:r>
          </a:p>
          <a:p>
            <a:pPr lvl="1"/>
            <a:r>
              <a:rPr lang="en-US" sz="2300" dirty="0" smtClean="0"/>
              <a:t>Probability of Proficiency</a:t>
            </a:r>
          </a:p>
          <a:p>
            <a:pPr lvl="2"/>
            <a:r>
              <a:rPr lang="en-US" dirty="0" smtClean="0"/>
              <a:t>Determine which students are “on track” to reach proficiency</a:t>
            </a:r>
          </a:p>
          <a:p>
            <a:pPr lvl="1"/>
            <a:r>
              <a:rPr lang="en-US" sz="2300" dirty="0" smtClean="0"/>
              <a:t>Value-added models</a:t>
            </a:r>
          </a:p>
          <a:p>
            <a:pPr lvl="2"/>
            <a:r>
              <a:rPr lang="en-US" dirty="0" smtClean="0"/>
              <a:t>Use statistical controls to assign a quantitative amount of “value added” by a particular educator, program, school, or district</a:t>
            </a:r>
          </a:p>
          <a:p>
            <a:r>
              <a:rPr lang="en-US" dirty="0" smtClean="0"/>
              <a:t>There are many </a:t>
            </a:r>
            <a:r>
              <a:rPr lang="en-US" u="sng" dirty="0" smtClean="0"/>
              <a:t>levels</a:t>
            </a:r>
            <a:r>
              <a:rPr lang="en-US" dirty="0" smtClean="0"/>
              <a:t> to consider:</a:t>
            </a:r>
          </a:p>
          <a:p>
            <a:pPr lvl="1"/>
            <a:r>
              <a:rPr lang="en-US" sz="2300" dirty="0" smtClean="0"/>
              <a:t>Individual student, classrooms, grades, schools, districts</a:t>
            </a:r>
          </a:p>
          <a:p>
            <a:pPr lvl="1"/>
            <a:r>
              <a:rPr lang="en-US" sz="2300" dirty="0" smtClean="0"/>
              <a:t>It is important to have a model that can meet the needs of calculating growth at these different levels.</a:t>
            </a:r>
          </a:p>
          <a:p>
            <a:pPr lvl="1"/>
            <a:endParaRPr lang="en-US" sz="2400" dirty="0" smtClean="0"/>
          </a:p>
          <a:p>
            <a:pPr lvl="1"/>
            <a:endParaRPr lang="en-US" dirty="0" smtClean="0"/>
          </a:p>
        </p:txBody>
      </p:sp>
      <p:pic>
        <p:nvPicPr>
          <p:cNvPr id="4" name="~PP2817.WAV">
            <a:hlinkClick r:id="" action="ppaction://media"/>
          </p:cNvPr>
          <p:cNvPicPr>
            <a:picLocks noRot="1" noChangeAspect="1"/>
          </p:cNvPicPr>
          <p:nvPr>
            <a:wavAudioFile r:embed="rId1" name="~PP2817.WAV"/>
          </p:nvPr>
        </p:nvPicPr>
        <p:blipFill>
          <a:blip r:embed="rId4" cstate="print"/>
          <a:stretch>
            <a:fillRect/>
          </a:stretch>
        </p:blipFill>
        <p:spPr>
          <a:xfrm>
            <a:off x="8702675" y="6416675"/>
            <a:ext cx="304800" cy="304800"/>
          </a:xfrm>
          <a:prstGeom prst="rect">
            <a:avLst/>
          </a:prstGeom>
        </p:spPr>
      </p:pic>
    </p:spTree>
  </p:cSld>
  <p:clrMapOvr>
    <a:masterClrMapping/>
  </p:clrMapOvr>
  <p:transition advTm="9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Introducing…Student Growth Percentiles</a:t>
            </a:r>
            <a:endParaRPr lang="en-US" dirty="0"/>
          </a:p>
        </p:txBody>
      </p:sp>
      <p:sp>
        <p:nvSpPr>
          <p:cNvPr id="3" name="Content Placeholder 2"/>
          <p:cNvSpPr>
            <a:spLocks noGrp="1"/>
          </p:cNvSpPr>
          <p:nvPr>
            <p:ph sz="quarter" idx="1"/>
          </p:nvPr>
        </p:nvSpPr>
        <p:spPr>
          <a:xfrm>
            <a:off x="301752" y="1527047"/>
            <a:ext cx="8503920" cy="4949953"/>
          </a:xfrm>
        </p:spPr>
        <p:txBody>
          <a:bodyPr>
            <a:normAutofit lnSpcReduction="10000"/>
          </a:bodyPr>
          <a:lstStyle/>
          <a:p>
            <a:r>
              <a:rPr lang="en-US" dirty="0" smtClean="0"/>
              <a:t>Like pediatric growth percentiles</a:t>
            </a:r>
          </a:p>
          <a:p>
            <a:pPr lvl="1"/>
            <a:r>
              <a:rPr lang="en-US" dirty="0" smtClean="0"/>
              <a:t>Doctor takes a series of basic measurements.</a:t>
            </a:r>
          </a:p>
          <a:p>
            <a:pPr lvl="1"/>
            <a:r>
              <a:rPr lang="en-US" dirty="0" smtClean="0"/>
              <a:t>Those measurements are compared to children of the same age and gender.</a:t>
            </a:r>
          </a:p>
          <a:p>
            <a:pPr lvl="1"/>
            <a:r>
              <a:rPr lang="en-US" dirty="0" smtClean="0"/>
              <a:t>A child’s measurement places her/him in a growth percentile.</a:t>
            </a:r>
          </a:p>
          <a:p>
            <a:pPr lvl="2"/>
            <a:r>
              <a:rPr lang="en-US" dirty="0" smtClean="0"/>
              <a:t>Example: A 12-month-old boy who is 30.5” long falls into the 75</a:t>
            </a:r>
            <a:r>
              <a:rPr lang="en-US" baseline="30000" dirty="0" smtClean="0"/>
              <a:t>th</a:t>
            </a:r>
            <a:r>
              <a:rPr lang="en-US" dirty="0" smtClean="0"/>
              <a:t> percentile.</a:t>
            </a:r>
          </a:p>
          <a:p>
            <a:pPr lvl="2"/>
            <a:r>
              <a:rPr lang="en-US" dirty="0" smtClean="0"/>
              <a:t>He is as long or longer than 75 percent of boys his age.</a:t>
            </a:r>
          </a:p>
          <a:p>
            <a:r>
              <a:rPr lang="en-US" dirty="0" smtClean="0"/>
              <a:t>The Center for Disease Control website says:</a:t>
            </a:r>
          </a:p>
          <a:p>
            <a:pPr lvl="1"/>
            <a:r>
              <a:rPr lang="en-US" dirty="0" smtClean="0"/>
              <a:t>Growth charts are not intended to be used as a sole diagnostic instrument. Instead, growth charts are tools that contribute to forming an overall clinical impression for the child being measured.</a:t>
            </a:r>
          </a:p>
        </p:txBody>
      </p:sp>
      <p:pic>
        <p:nvPicPr>
          <p:cNvPr id="4" name="~PP1102.WAV">
            <a:hlinkClick r:id="" action="ppaction://media"/>
          </p:cNvPr>
          <p:cNvPicPr>
            <a:picLocks noRot="1" noChangeAspect="1"/>
          </p:cNvPicPr>
          <p:nvPr>
            <a:wavAudioFile r:embed="rId1" name="~PP1102.WAV"/>
          </p:nvPr>
        </p:nvPicPr>
        <p:blipFill>
          <a:blip r:embed="rId4" cstate="print"/>
          <a:stretch>
            <a:fillRect/>
          </a:stretch>
        </p:blipFill>
        <p:spPr>
          <a:xfrm>
            <a:off x="8702675" y="6416675"/>
            <a:ext cx="304800" cy="304800"/>
          </a:xfrm>
          <a:prstGeom prst="rect">
            <a:avLst/>
          </a:prstGeom>
        </p:spPr>
      </p:pic>
    </p:spTree>
  </p:cSld>
  <p:clrMapOvr>
    <a:masterClrMapping/>
  </p:clrMapOvr>
  <p:transition advTm="10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Growth Percentiles</a:t>
            </a:r>
            <a:endParaRPr lang="en-US" dirty="0"/>
          </a:p>
        </p:txBody>
      </p:sp>
      <p:sp>
        <p:nvSpPr>
          <p:cNvPr id="4" name="Content Placeholder 3"/>
          <p:cNvSpPr>
            <a:spLocks noGrp="1"/>
          </p:cNvSpPr>
          <p:nvPr>
            <p:ph sz="quarter" idx="1"/>
          </p:nvPr>
        </p:nvSpPr>
        <p:spPr>
          <a:xfrm>
            <a:off x="301752" y="1447800"/>
            <a:ext cx="8503920" cy="5026152"/>
          </a:xfrm>
        </p:spPr>
        <p:txBody>
          <a:bodyPr>
            <a:normAutofit lnSpcReduction="10000"/>
          </a:bodyPr>
          <a:lstStyle/>
          <a:p>
            <a:r>
              <a:rPr lang="en-US" dirty="0" smtClean="0"/>
              <a:t>Like pediatric growth charts, Student Growth Percentiles (SGP) compare an individual student’s measurement (assessment scale scores) to similar students.</a:t>
            </a:r>
          </a:p>
          <a:p>
            <a:r>
              <a:rPr lang="en-US" dirty="0" smtClean="0"/>
              <a:t>How are similar students defined?</a:t>
            </a:r>
          </a:p>
          <a:p>
            <a:pPr lvl="1"/>
            <a:r>
              <a:rPr lang="en-US" dirty="0" smtClean="0"/>
              <a:t>By students with similar test score histories</a:t>
            </a:r>
          </a:p>
          <a:p>
            <a:pPr lvl="2"/>
            <a:r>
              <a:rPr lang="en-US" dirty="0" smtClean="0"/>
              <a:t>Students with similar test scores in prior years</a:t>
            </a:r>
          </a:p>
          <a:p>
            <a:pPr lvl="2"/>
            <a:r>
              <a:rPr lang="en-US" dirty="0" smtClean="0"/>
              <a:t>Not by gender, race/ethnicity, age</a:t>
            </a:r>
          </a:p>
          <a:p>
            <a:pPr lvl="2"/>
            <a:r>
              <a:rPr lang="en-US" dirty="0" smtClean="0"/>
              <a:t>The realm of what’s possible, not limited by ceilings or floors</a:t>
            </a:r>
          </a:p>
          <a:p>
            <a:r>
              <a:rPr lang="en-US" dirty="0" smtClean="0"/>
              <a:t>Allows us to answer questions like</a:t>
            </a:r>
          </a:p>
          <a:p>
            <a:pPr lvl="1"/>
            <a:r>
              <a:rPr lang="en-US" dirty="0" smtClean="0"/>
              <a:t>How did my child’s growth compare to similar students’?</a:t>
            </a:r>
          </a:p>
          <a:p>
            <a:pPr lvl="1"/>
            <a:r>
              <a:rPr lang="en-US" dirty="0" smtClean="0"/>
              <a:t>Is my child on track to reach or maintain proficiency?</a:t>
            </a:r>
          </a:p>
          <a:p>
            <a:pPr lvl="1"/>
            <a:r>
              <a:rPr lang="en-US" dirty="0" smtClean="0"/>
              <a:t>Is there a gap in growth between different student groups?</a:t>
            </a:r>
          </a:p>
          <a:p>
            <a:pPr>
              <a:buNone/>
            </a:pPr>
            <a:endParaRPr lang="en-US" dirty="0" smtClean="0"/>
          </a:p>
        </p:txBody>
      </p:sp>
      <p:pic>
        <p:nvPicPr>
          <p:cNvPr id="5" name="~PP3422.WAV">
            <a:hlinkClick r:id="" action="ppaction://media"/>
          </p:cNvPr>
          <p:cNvPicPr>
            <a:picLocks noRot="1" noChangeAspect="1"/>
          </p:cNvPicPr>
          <p:nvPr>
            <a:wavAudioFile r:embed="rId1" name="~PP3422.WAV"/>
          </p:nvPr>
        </p:nvPicPr>
        <p:blipFill>
          <a:blip r:embed="rId4" cstate="print"/>
          <a:stretch>
            <a:fillRect/>
          </a:stretch>
        </p:blipFill>
        <p:spPr>
          <a:xfrm>
            <a:off x="8702675" y="6416675"/>
            <a:ext cx="304800" cy="304800"/>
          </a:xfrm>
          <a:prstGeom prst="rect">
            <a:avLst/>
          </a:prstGeom>
        </p:spPr>
      </p:pic>
    </p:spTree>
  </p:cSld>
  <p:clrMapOvr>
    <a:masterClrMapping/>
  </p:clrMapOvr>
  <p:transition advTm="1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Percentiles</a:t>
            </a:r>
            <a:endParaRPr lang="en-US" dirty="0"/>
          </a:p>
        </p:txBody>
      </p:sp>
      <p:sp>
        <p:nvSpPr>
          <p:cNvPr id="3" name="Content Placeholder 2"/>
          <p:cNvSpPr>
            <a:spLocks noGrp="1"/>
          </p:cNvSpPr>
          <p:nvPr>
            <p:ph sz="quarter" idx="1"/>
          </p:nvPr>
        </p:nvSpPr>
        <p:spPr>
          <a:xfrm>
            <a:off x="301752" y="1447800"/>
            <a:ext cx="8503920" cy="5181600"/>
          </a:xfrm>
        </p:spPr>
        <p:txBody>
          <a:bodyPr>
            <a:normAutofit lnSpcReduction="10000"/>
          </a:bodyPr>
          <a:lstStyle/>
          <a:p>
            <a:r>
              <a:rPr lang="en-US" dirty="0" smtClean="0"/>
              <a:t>Give us several pieces of information:</a:t>
            </a:r>
          </a:p>
          <a:p>
            <a:pPr lvl="1"/>
            <a:r>
              <a:rPr lang="en-US" u="sng" dirty="0" smtClean="0"/>
              <a:t>Student’s scale score</a:t>
            </a:r>
          </a:p>
          <a:p>
            <a:pPr lvl="2"/>
            <a:r>
              <a:rPr lang="en-US" dirty="0" smtClean="0"/>
              <a:t>Ashton scored 450 on the math assessment</a:t>
            </a:r>
          </a:p>
          <a:p>
            <a:pPr lvl="1"/>
            <a:r>
              <a:rPr lang="en-US" u="sng" dirty="0" smtClean="0"/>
              <a:t>Change in scores across years</a:t>
            </a:r>
          </a:p>
          <a:p>
            <a:pPr lvl="2"/>
            <a:r>
              <a:rPr lang="en-US" dirty="0" smtClean="0"/>
              <a:t>Last year Ashton scored a 400</a:t>
            </a:r>
          </a:p>
          <a:p>
            <a:pPr lvl="2"/>
            <a:r>
              <a:rPr lang="en-US" dirty="0" smtClean="0"/>
              <a:t>His change is 50 scale score points</a:t>
            </a:r>
          </a:p>
          <a:p>
            <a:pPr lvl="1"/>
            <a:r>
              <a:rPr lang="en-US" u="sng" dirty="0" smtClean="0"/>
              <a:t>Growth Percentile</a:t>
            </a:r>
          </a:p>
          <a:p>
            <a:pPr lvl="2"/>
            <a:r>
              <a:rPr lang="en-US" dirty="0" smtClean="0"/>
              <a:t>This year, Ashton showed growth (represented by change in scale scores) in the 67</a:t>
            </a:r>
            <a:r>
              <a:rPr lang="en-US" baseline="30000" dirty="0" smtClean="0"/>
              <a:t>th</a:t>
            </a:r>
            <a:r>
              <a:rPr lang="en-US" dirty="0" smtClean="0"/>
              <a:t> percentile: his change in scale scores was equal to or larger than 67 percent of students who have the same scale score history</a:t>
            </a:r>
          </a:p>
          <a:p>
            <a:pPr lvl="1"/>
            <a:r>
              <a:rPr lang="en-US" u="sng" dirty="0" smtClean="0"/>
              <a:t>Growth Trajectory</a:t>
            </a:r>
          </a:p>
          <a:p>
            <a:pPr lvl="2"/>
            <a:r>
              <a:rPr lang="en-US" dirty="0" smtClean="0"/>
              <a:t>Given his current status, the levels of growth Ashton would have to demonstrate to reach X proficiency category, or to remain in his current category</a:t>
            </a:r>
          </a:p>
          <a:p>
            <a:pPr lvl="1"/>
            <a:endParaRPr lang="en-US" dirty="0"/>
          </a:p>
        </p:txBody>
      </p:sp>
      <p:pic>
        <p:nvPicPr>
          <p:cNvPr id="4" name="~PP917.WAV">
            <a:hlinkClick r:id="" action="ppaction://media"/>
          </p:cNvPr>
          <p:cNvPicPr>
            <a:picLocks noRot="1" noChangeAspect="1"/>
          </p:cNvPicPr>
          <p:nvPr>
            <a:wavAudioFile r:embed="rId1" name="~PP917.WAV"/>
          </p:nvPr>
        </p:nvPicPr>
        <p:blipFill>
          <a:blip r:embed="rId4" cstate="print"/>
          <a:stretch>
            <a:fillRect/>
          </a:stretch>
        </p:blipFill>
        <p:spPr>
          <a:xfrm>
            <a:off x="8702675" y="6416675"/>
            <a:ext cx="304800" cy="304800"/>
          </a:xfrm>
          <a:prstGeom prst="rect">
            <a:avLst/>
          </a:prstGeom>
        </p:spPr>
      </p:pic>
    </p:spTree>
  </p:cSld>
  <p:clrMapOvr>
    <a:masterClrMapping/>
  </p:clrMapOvr>
  <p:transition advTm="6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DPI - Website">
      <a:dk1>
        <a:srgbClr val="76923C"/>
      </a:dk1>
      <a:lt1>
        <a:sysClr val="window" lastClr="FFFFFF"/>
      </a:lt1>
      <a:dk2>
        <a:srgbClr val="3F3151"/>
      </a:dk2>
      <a:lt2>
        <a:srgbClr val="EEECE1"/>
      </a:lt2>
      <a:accent1>
        <a:srgbClr val="1F497D"/>
      </a:accent1>
      <a:accent2>
        <a:srgbClr val="31859B"/>
      </a:accent2>
      <a:accent3>
        <a:srgbClr val="9BBB59"/>
      </a:accent3>
      <a:accent4>
        <a:srgbClr val="8064A2"/>
      </a:accent4>
      <a:accent5>
        <a:srgbClr val="4BACC6"/>
      </a:accent5>
      <a:accent6>
        <a:srgbClr val="76923C"/>
      </a:accent6>
      <a:hlink>
        <a:srgbClr val="5A366E"/>
      </a:hlink>
      <a:folHlink>
        <a:srgbClr val="8064A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3517</TotalTime>
  <Words>4909</Words>
  <Application>Microsoft Office PowerPoint</Application>
  <PresentationFormat>On-screen Show (4:3)</PresentationFormat>
  <Paragraphs>295</Paragraphs>
  <Slides>26</Slides>
  <Notes>26</Notes>
  <HiddenSlides>0</HiddenSlides>
  <MMClips>26</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Big GOALS:  Expanding Understanding of Student Achievement and Progress</vt:lpstr>
      <vt:lpstr>This Presentation</vt:lpstr>
      <vt:lpstr>Measuring &amp; Reporting Academic Growth: GOALS</vt:lpstr>
      <vt:lpstr>Growth Project Goals</vt:lpstr>
      <vt:lpstr>Growth Project Goals</vt:lpstr>
      <vt:lpstr>Academic Growth</vt:lpstr>
      <vt:lpstr>Introducing…Student Growth Percentiles</vt:lpstr>
      <vt:lpstr>Student Growth Percentiles</vt:lpstr>
      <vt:lpstr>Student Growth Percentiles</vt:lpstr>
      <vt:lpstr>Reporting Student Academic Growth</vt:lpstr>
      <vt:lpstr>Growth Project Goals</vt:lpstr>
      <vt:lpstr>Reporting Academic Growth</vt:lpstr>
      <vt:lpstr>Reporting Academic Growth</vt:lpstr>
      <vt:lpstr>Reporting Academic Growth</vt:lpstr>
      <vt:lpstr>Reporting Academic Growth</vt:lpstr>
      <vt:lpstr>Student-level growth</vt:lpstr>
      <vt:lpstr>Aggregating SGP</vt:lpstr>
      <vt:lpstr>Aggregate SGP</vt:lpstr>
      <vt:lpstr>Wisconsin’s Longitudinal Data System</vt:lpstr>
      <vt:lpstr>Wisconsin’s LDS</vt:lpstr>
      <vt:lpstr>The LDS Project at DPI</vt:lpstr>
      <vt:lpstr>DPI’s Next Step in Reporting: Business Intelligence</vt:lpstr>
      <vt:lpstr>GOALS: Plans and Professional Development</vt:lpstr>
      <vt:lpstr>Growth Project Goals</vt:lpstr>
      <vt:lpstr>Implementing GOALS</vt:lpstr>
      <vt:lpstr>Thank You!</vt:lpstr>
    </vt:vector>
  </TitlesOfParts>
  <Company>State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LDS Update</dc:title>
  <dc:creator>Laura S. Pinsonneault</dc:creator>
  <cp:lastModifiedBy>Melissa M. Straw</cp:lastModifiedBy>
  <cp:revision>210</cp:revision>
  <dcterms:created xsi:type="dcterms:W3CDTF">2010-04-05T14:33:40Z</dcterms:created>
  <dcterms:modified xsi:type="dcterms:W3CDTF">2012-12-20T23:06:54Z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1483045187</vt:i4>
  </property>
  <property fmtid="{D5CDD505-2E9C-101B-9397-08002B2CF9AE}" pid="3" name="_NewReviewCycle">
    <vt:lpwstr/>
  </property>
  <property fmtid="{D5CDD505-2E9C-101B-9397-08002B2CF9AE}" pid="4" name="_EmailSubject">
    <vt:lpwstr>Update Slides</vt:lpwstr>
  </property>
  <property fmtid="{D5CDD505-2E9C-101B-9397-08002B2CF9AE}" pid="5" name="_AuthorEmail">
    <vt:lpwstr>Philip.Cranley@dpi.wi.gov</vt:lpwstr>
  </property>
  <property fmtid="{D5CDD505-2E9C-101B-9397-08002B2CF9AE}" pid="6" name="_AuthorEmailDisplayName">
    <vt:lpwstr>Cranley, Philip   DPI</vt:lpwstr>
  </property>
  <property fmtid="{D5CDD505-2E9C-101B-9397-08002B2CF9AE}" pid="7" name="_PreviousAdHocReviewCycleID">
    <vt:i4>100873842</vt:i4>
  </property>
</Properties>
</file>