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comments/modernComment_136_54E9167B.xml" ContentType="application/vnd.ms-powerpoint.comment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57"/>
  </p:notesMasterIdLst>
  <p:handoutMasterIdLst>
    <p:handoutMasterId r:id="rId58"/>
  </p:handoutMasterIdLst>
  <p:sldIdLst>
    <p:sldId id="256" r:id="rId8"/>
    <p:sldId id="316" r:id="rId9"/>
    <p:sldId id="257" r:id="rId10"/>
    <p:sldId id="258" r:id="rId11"/>
    <p:sldId id="259" r:id="rId12"/>
    <p:sldId id="31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15" r:id="rId30"/>
    <p:sldId id="277" r:id="rId31"/>
    <p:sldId id="278" r:id="rId32"/>
    <p:sldId id="279" r:id="rId33"/>
    <p:sldId id="280" r:id="rId34"/>
    <p:sldId id="281" r:id="rId35"/>
    <p:sldId id="282" r:id="rId36"/>
    <p:sldId id="283" r:id="rId37"/>
    <p:sldId id="317"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Lato" panose="020F0502020204030203" pitchFamily="34" charset="0"/>
      <p:regular r:id="rId63"/>
      <p:bold r:id="rId64"/>
      <p:italic r:id="rId65"/>
      <p:boldItalic r:id="rId66"/>
    </p:embeddedFont>
    <p:embeddedFont>
      <p:font typeface="Lato Black" panose="020F0A02020204030203" pitchFamily="34" charset="0"/>
      <p:bold r:id="rId67"/>
      <p:boldItalic r:id="rId68"/>
    </p:embeddedFont>
    <p:embeddedFont>
      <p:font typeface="Roboto" panose="02000000000000000000" pitchFamily="2" charset="0"/>
      <p:regular r:id="rId69"/>
      <p:bold r:id="rId70"/>
      <p:italic r:id="rId71"/>
      <p:boldItalic r:id="rId72"/>
    </p:embeddedFont>
    <p:embeddedFont>
      <p:font typeface="Tahoma" panose="020B0604030504040204" pitchFamily="34" charset="0"/>
      <p:regular r:id="rId73"/>
      <p:bold r:id="rId74"/>
    </p:embeddedFont>
  </p:embeddedFontLst>
  <p:custDataLst>
    <p:tags r:id="rId7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39DC1D-5900-45FC-0EA8-BF80A106E5DD}" name="Boe, Carrie A.   DPI" initials="BCAD" userId="S::Carrie.Boe@dpi.wi.gov::ad307906-849c-4257-9cee-5c2119764e9b" providerId="AD"/>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FC1"/>
    <a:srgbClr val="ABABE3"/>
    <a:srgbClr val="333399"/>
    <a:srgbClr val="009939"/>
    <a:srgbClr val="A00B0B"/>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5BB79-C191-46FB-9BB0-968BDF54F899}" v="3" dt="2023-10-25T12:36:47.815"/>
    <p1510:client id="{6948A019-11DF-4DF9-87E8-F1ADB1806885}" v="3" dt="2023-10-24T20:43:01.436"/>
    <p1510:client id="{F9D5A65C-F8CF-42CD-8374-7D6E63BA189F}" v="1" dt="2023-10-25T12:45:34.527"/>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35" d="100"/>
          <a:sy n="135" d="100"/>
        </p:scale>
        <p:origin x="444" y="120"/>
      </p:cViewPr>
      <p:guideLst/>
    </p:cSldViewPr>
  </p:slideViewPr>
  <p:outlineViewPr>
    <p:cViewPr>
      <p:scale>
        <a:sx n="33" d="100"/>
        <a:sy n="33" d="100"/>
      </p:scale>
      <p:origin x="0" y="-1108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3.fntdata"/><Relationship Id="rId82"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4.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F9D5A65C-F8CF-42CD-8374-7D6E63BA189F}"/>
    <pc:docChg chg="custSel modSld">
      <pc:chgData name="Stringfellow, Kina F. DPI" userId="002858cf-6d8d-4f58-b096-3c8ddc1070aa" providerId="ADAL" clId="{F9D5A65C-F8CF-42CD-8374-7D6E63BA189F}" dt="2023-10-25T12:45:16.792" v="1"/>
      <pc:docMkLst>
        <pc:docMk/>
      </pc:docMkLst>
      <pc:sldChg chg="replTag delTag">
        <pc:chgData name="Stringfellow, Kina F. DPI" userId="002858cf-6d8d-4f58-b096-3c8ddc1070aa" providerId="ADAL" clId="{F9D5A65C-F8CF-42CD-8374-7D6E63BA189F}" dt="2023-10-25T12:45:16.792" v="1"/>
        <pc:sldMkLst>
          <pc:docMk/>
          <pc:sldMk cId="0" sldId="256"/>
        </pc:sldMkLst>
      </pc:sldChg>
    </pc:docChg>
  </pc:docChgLst>
</pc:chgInfo>
</file>

<file path=ppt/comments/modernComment_136_54E9167B.xml><?xml version="1.0" encoding="utf-8"?>
<p188:cmLst xmlns:a="http://schemas.openxmlformats.org/drawingml/2006/main" xmlns:r="http://schemas.openxmlformats.org/officeDocument/2006/relationships" xmlns:p188="http://schemas.microsoft.com/office/powerpoint/2018/8/main">
  <p188:cm id="{F02F709C-11A4-4D77-8477-1F69C1D87D4A}" authorId="{5D39DC1D-5900-45FC-0EA8-BF80A106E5DD}" status="resolved" created="2023-10-16T18:11:09.166" complete="100000">
    <ac:txMkLst xmlns:ac="http://schemas.microsoft.com/office/drawing/2013/main/command">
      <pc:docMk xmlns:pc="http://schemas.microsoft.com/office/powerpoint/2013/main/command"/>
      <pc:sldMk xmlns:pc="http://schemas.microsoft.com/office/powerpoint/2013/main/command" cId="1424561787" sldId="310"/>
      <ac:spMk id="7" creationId="{1462B50D-106D-176C-51A7-A4FD88CAAD39}"/>
      <ac:txMk cp="0" len="39">
        <ac:context len="197" hash="2268674022"/>
      </ac:txMk>
    </ac:txMkLst>
    <p188:pos x="1260048" y="215778"/>
    <p188:replyLst>
      <p188:reply id="{66ADC20A-5C94-4571-A9F1-25D15D2B21C5}" authorId="{83E2566B-2224-FAFC-295B-E315BD313E49}" created="2023-10-17T13:29:58.008">
        <p188:txBody>
          <a:bodyPr/>
          <a:lstStyle/>
          <a:p>
            <a:r>
              <a:rPr lang="en-US"/>
              <a:t>[@Boe, Carrie A.   DPI] Best patch job I could do… lemme know whatcha think?</a:t>
            </a:r>
          </a:p>
        </p188:txBody>
      </p188:reply>
    </p188:replyLst>
    <p188:txBody>
      <a:bodyPr/>
      <a:lstStyle/>
      <a:p>
        <a:r>
          <a:rPr lang="en-US"/>
          <a:t>[@Stringfellow, Kina F. DPI] do you have any suggestions on how to remove the WISEdash piece in this visual for Choice schools? </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10/25/2023</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a:p>
          <a:p>
            <a:pPr marL="0" lvl="0" indent="0" algn="l" rtl="0">
              <a:spcBef>
                <a:spcPts val="0"/>
              </a:spcBef>
              <a:spcAft>
                <a:spcPts val="0"/>
              </a:spcAft>
              <a:buNone/>
            </a:pPr>
            <a:endParaRPr/>
          </a:p>
          <a:p>
            <a:pPr marL="0" lvl="0" indent="0" algn="l" rtl="0">
              <a:spcBef>
                <a:spcPts val="0"/>
              </a:spcBef>
              <a:spcAft>
                <a:spcPts val="0"/>
              </a:spcAft>
              <a:buNone/>
            </a:pPr>
            <a:r>
              <a:rPr lang="en"/>
              <a:t>Adam 1-7</a:t>
            </a:r>
            <a:endParaRPr/>
          </a:p>
          <a:p>
            <a:pPr marL="0" lvl="0" indent="0" algn="l" rtl="0">
              <a:spcBef>
                <a:spcPts val="0"/>
              </a:spcBef>
              <a:spcAft>
                <a:spcPts val="0"/>
              </a:spcAft>
              <a:buNone/>
            </a:pPr>
            <a:r>
              <a:rPr lang="en"/>
              <a:t>Jeff 8-14</a:t>
            </a:r>
            <a:endParaRPr/>
          </a:p>
          <a:p>
            <a:pPr marL="0" lvl="0" indent="0" algn="l" rtl="0">
              <a:spcBef>
                <a:spcPts val="0"/>
              </a:spcBef>
              <a:spcAft>
                <a:spcPts val="0"/>
              </a:spcAft>
              <a:buNone/>
            </a:pPr>
            <a:r>
              <a:rPr lang="en"/>
              <a:t>Adam15-28</a:t>
            </a:r>
            <a:endParaRPr/>
          </a:p>
          <a:p>
            <a:pPr marL="0" lvl="0" indent="0" algn="l" rtl="0">
              <a:spcBef>
                <a:spcPts val="0"/>
              </a:spcBef>
              <a:spcAft>
                <a:spcPts val="0"/>
              </a:spcAft>
              <a:buNone/>
            </a:pPr>
            <a:r>
              <a:rPr lang="en"/>
              <a:t>Jeff 29-42</a:t>
            </a:r>
            <a:endParaRPr/>
          </a:p>
          <a:p>
            <a:pPr marL="0" lvl="0" indent="0" algn="l" rtl="0">
              <a:spcBef>
                <a:spcPts val="0"/>
              </a:spcBef>
              <a:spcAft>
                <a:spcPts val="0"/>
              </a:spcAft>
              <a:buNone/>
            </a:pPr>
            <a:r>
              <a:rPr lang="en"/>
              <a:t>Adam 43-end</a:t>
            </a:r>
            <a:endParaRPr/>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1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09" name="Google Shape;409;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88cf1d0f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88cf1d0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88cf1d0f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88cf1d0f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88cf1d0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88cf1d0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Data Errata is a last resort!  It is extremely important that your data is correct at the time of the snapshot.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88cf1d0f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88cf1d0f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8cf1d0f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88cf1d0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88cf1d0f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As a WISEdata Portal user, you acknowledge your responsibility in making sure your data is being reported correctly and completely within the WISE systems for the Snapshot. Going through the review steps and tool available to you is an important part of that process.</a:t>
            </a:r>
            <a:endParaRPr/>
          </a:p>
        </p:txBody>
      </p:sp>
      <p:sp>
        <p:nvSpPr>
          <p:cNvPr id="517" name="Google Shape;517;gf88cf1d0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88cf1d0f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23" name="Google Shape;523;gf88cf1d0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88cf1d0f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88cf1d0f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 Disadvantage Status is calculated based on the Econ Status reported in the student’s Demographics and their Food Service Eligibility record, so making sure both of those values are correct 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TFS and Oct 1 inclusion values - making sure those values report out of your SIS to WISEdata and then making sure there are no validation errors blocking those values form reporting to WISEdash is also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making sure your ELL data and SPED data is entered correct, as these can also cause issues with your data being captured correctly for the Snapshot.</a:t>
            </a:r>
            <a:endParaRPr/>
          </a:p>
          <a:p>
            <a:pPr marL="0" lvl="0" indent="0" algn="l" rtl="0">
              <a:spcBef>
                <a:spcPts val="0"/>
              </a:spcBef>
              <a:spcAft>
                <a:spcPts val="0"/>
              </a:spcAft>
              <a:buNone/>
            </a:pPr>
            <a:endParaRPr/>
          </a:p>
          <a:p>
            <a:pPr marL="0" lvl="0" indent="0" algn="l" rtl="0">
              <a:spcBef>
                <a:spcPts val="0"/>
              </a:spcBef>
              <a:spcAft>
                <a:spcPts val="0"/>
              </a:spcAft>
              <a:buNone/>
            </a:pPr>
            <a:r>
              <a:rPr lang="en"/>
              <a:t> All important issues to be reviewing and ensuring are correct.</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5b8ed9dff_0_10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469900" lvl="0" indent="-330200" algn="l" rtl="0">
              <a:spcBef>
                <a:spcPts val="0"/>
              </a:spcBef>
              <a:spcAft>
                <a:spcPts val="0"/>
              </a:spcAft>
              <a:buClr>
                <a:schemeClr val="dk1"/>
              </a:buClr>
              <a:buSzPts val="1400"/>
              <a:buChar char="●"/>
            </a:pPr>
            <a:r>
              <a:rPr lang="en">
                <a:solidFill>
                  <a:schemeClr val="dk1"/>
                </a:solidFill>
              </a:rPr>
              <a:t>We have many resources on our data privacy page available to you to use and reference in your districts and schools.  </a:t>
            </a:r>
            <a:r>
              <a:rPr lang="en" i="1">
                <a:solidFill>
                  <a:schemeClr val="dk1"/>
                </a:solidFill>
                <a:latin typeface="Tahoma"/>
                <a:ea typeface="Tahoma"/>
                <a:cs typeface="Tahoma"/>
                <a:sym typeface="Tahoma"/>
              </a:rPr>
              <a:t>Please use these resources in your districts!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3" name="Google Shape;553;ge5b8ed9df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8"/>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hyperlink" Target="https://dpi.wi.gov/wisedata/help/mini-tutorials/wdp-home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dpi.wi.gov/wisedata/events/upcom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hyperlink" Target="https://dpi.wi.gov/wisedata/help/mini-tutorials/wdp-overview"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spreadsheets/d/10Wk6o20-HSw6qed7EK7nso0-eK9n1W9Ped9MRcM_4Mo/edit#gid=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hyperlink" Target="https://dpi.wi.gov/wisedata/schools/snapshot-prep"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hyperlink" Target="https://dpi.wi.gov/wisedata/schools/acknowledgment-text"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hyperlink" Target="https://dpi.wi.gov/accountability/report-card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hyperlink" Target="https://dpi.wi.gov/wisedash/help/ticke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hyperlink" Target="https://dpi.wi.gov/cst/data-collections/data-errata"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hyperlink" Target="https://dpi.wi.gov/wise/data-privacy"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mail.google.com/chat/u/0/?zx=4288z3h5xzhd#chat/space/AAAAMcFxWLo" TargetMode="External"/><Relationship Id="rId3" Type="http://schemas.openxmlformats.org/officeDocument/2006/relationships/notesSlide" Target="../notesSlides/notesSlide45.xml"/><Relationship Id="rId7" Type="http://schemas.openxmlformats.org/officeDocument/2006/relationships/hyperlink" Target="https://dpi.wi.gov/wise/data-elements" TargetMode="External"/><Relationship Id="rId2" Type="http://schemas.openxmlformats.org/officeDocument/2006/relationships/slideLayout" Target="../slideLayouts/slideLayout18.xml"/><Relationship Id="rId1" Type="http://schemas.openxmlformats.org/officeDocument/2006/relationships/tags" Target="../tags/tag54.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35.png"/><Relationship Id="rId4" Type="http://schemas.openxmlformats.org/officeDocument/2006/relationships/hyperlink" Target="https://dpi.wi.gov/wisedata/help/reques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tags" Target="../tags/tag56.xml"/><Relationship Id="rId4" Type="http://schemas.openxmlformats.org/officeDocument/2006/relationships/hyperlink" Target="http://feedback.dpi.wi.gov"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6.png"/><Relationship Id="rId4" Type="http://schemas.microsoft.com/office/2018/10/relationships/comments" Target="../comments/modernComment_136_54E9167B.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dpi.wi.gov/wisedata/schools/vendor-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Choice School WISEdata Snapshot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386513" y="4705675"/>
            <a:ext cx="2472312"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panose="020F0502020204030203" pitchFamily="34" charset="0"/>
              </a:rPr>
              <a:t>Last update: </a:t>
            </a:r>
            <a:r>
              <a:rPr lang="en" b="1" dirty="0">
                <a:solidFill>
                  <a:srgbClr val="FFFFFF"/>
                </a:solidFill>
                <a:latin typeface="Lato" panose="020F0502020204030203" pitchFamily="34" charset="0"/>
              </a:rPr>
              <a:t>October</a:t>
            </a:r>
            <a:r>
              <a:rPr lang="en" b="1">
                <a:solidFill>
                  <a:srgbClr val="FFFFFF"/>
                </a:solidFill>
                <a:latin typeface="Lato" panose="020F0502020204030203" pitchFamily="34" charset="0"/>
              </a:rPr>
              <a:t> 2023</a:t>
            </a:r>
            <a:endParaRPr b="1">
              <a:solidFill>
                <a:srgbClr val="FFFFFF"/>
              </a:solidFill>
              <a:latin typeface="Lato" panose="020F0502020204030203" pitchFamily="34" charset="0"/>
            </a:endParaRPr>
          </a:p>
        </p:txBody>
      </p:sp>
      <p:sp>
        <p:nvSpPr>
          <p:cNvPr id="228" name="Google Shape;228;p45"/>
          <p:cNvSpPr txBox="1"/>
          <p:nvPr/>
        </p:nvSpPr>
        <p:spPr>
          <a:xfrm>
            <a:off x="5874328" y="3255818"/>
            <a:ext cx="2812474" cy="81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latin typeface="Lato" panose="020F0502020204030203" pitchFamily="34" charset="0"/>
              </a:rPr>
              <a:t>Carrie Boe</a:t>
            </a:r>
          </a:p>
          <a:p>
            <a:pPr marL="0" lvl="0" indent="0" algn="l" rtl="0">
              <a:spcBef>
                <a:spcPts val="0"/>
              </a:spcBef>
              <a:spcAft>
                <a:spcPts val="0"/>
              </a:spcAft>
              <a:buNone/>
            </a:pPr>
            <a:r>
              <a:rPr lang="en" b="1" dirty="0">
                <a:solidFill>
                  <a:schemeClr val="tx1"/>
                </a:solidFill>
                <a:latin typeface="Lato" panose="020F0502020204030203" pitchFamily="34" charset="0"/>
              </a:rPr>
              <a:t>DPI Customer Services Team</a:t>
            </a:r>
          </a:p>
          <a:p>
            <a:pPr marL="0" lvl="0" indent="0" algn="l" rtl="0">
              <a:spcBef>
                <a:spcPts val="0"/>
              </a:spcBef>
              <a:spcAft>
                <a:spcPts val="0"/>
              </a:spcAft>
              <a:buNone/>
            </a:pPr>
            <a:r>
              <a:rPr lang="en" b="1" dirty="0">
                <a:solidFill>
                  <a:schemeClr val="tx1"/>
                </a:solidFill>
                <a:latin typeface="Lato" panose="020F0502020204030203" pitchFamily="34" charset="0"/>
              </a:rPr>
              <a:t>Choice School WISEdata Liaison</a:t>
            </a:r>
            <a:endParaRPr b="1" dirty="0">
              <a:solidFill>
                <a:schemeClr val="tx1"/>
              </a:solidFill>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Arial"/>
              <a:buChar char="●"/>
            </a:pPr>
            <a:r>
              <a:rPr lang="en" sz="1800"/>
              <a:t>Begin submitting data from your vendor tool (i.e., SIS) to WISEdata via Ed-Fi.</a:t>
            </a:r>
            <a:endParaRPr sz="1800"/>
          </a:p>
          <a:p>
            <a:pPr marL="0"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Make sure all needed data is entered into SIS.</a:t>
            </a:r>
            <a:endParaRPr sz="1800"/>
          </a:p>
          <a:p>
            <a:pPr marL="342789" lvl="1" indent="-126889" algn="l" rtl="0">
              <a:lnSpc>
                <a:spcPct val="100000"/>
              </a:lnSpc>
              <a:spcBef>
                <a:spcPts val="375"/>
              </a:spcBef>
              <a:spcAft>
                <a:spcPts val="0"/>
              </a:spcAft>
              <a:buSzPts val="1800"/>
              <a:buChar char="○"/>
            </a:pPr>
            <a:r>
              <a:rPr lang="en" sz="1800" b="1"/>
              <a:t> Keep non-reporting software products synced.</a:t>
            </a:r>
            <a:endParaRPr sz="1800" b="1"/>
          </a:p>
          <a:p>
            <a:pPr marL="0"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Resolve validation messages, errors,  or alerts located in your SIS vendor tool.</a:t>
            </a:r>
            <a:endParaRPr sz="1800"/>
          </a:p>
          <a:p>
            <a:pPr marL="164592"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Points to remember:</a:t>
            </a:r>
            <a:endParaRPr sz="1800"/>
          </a:p>
          <a:p>
            <a:pPr marL="342789" lvl="1" indent="-126889" algn="l" rtl="0">
              <a:lnSpc>
                <a:spcPct val="100000"/>
              </a:lnSpc>
              <a:spcBef>
                <a:spcPts val="375"/>
              </a:spcBef>
              <a:spcAft>
                <a:spcPts val="0"/>
              </a:spcAft>
              <a:buSzPts val="1800"/>
              <a:buChar char="○"/>
            </a:pPr>
            <a:r>
              <a:rPr lang="en" sz="1800" b="1"/>
              <a:t> Missing data cannot be validated. </a:t>
            </a:r>
            <a:endParaRPr sz="1800" b="1"/>
          </a:p>
          <a:p>
            <a:pPr marL="0" lvl="0" indent="0" algn="l" rtl="0">
              <a:lnSpc>
                <a:spcPct val="100000"/>
              </a:lnSpc>
              <a:spcBef>
                <a:spcPts val="0"/>
              </a:spcBef>
              <a:spcAft>
                <a:spcPts val="0"/>
              </a:spcAft>
              <a:buNone/>
            </a:pPr>
            <a:endParaRPr sz="18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60690" y="1081923"/>
            <a:ext cx="8229600" cy="3155029"/>
          </a:xfrm>
          <a:prstGeom prst="rect">
            <a:avLst/>
          </a:prstGeom>
          <a:solidFill>
            <a:srgbClr val="FFFFFF"/>
          </a:solid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0"/>
              </a:spcAft>
              <a:buClr>
                <a:schemeClr val="dk1"/>
              </a:buClr>
              <a:buSzPts val="1800"/>
              <a:buFont typeface="Arial"/>
              <a:buChar char="•"/>
            </a:pPr>
            <a:r>
              <a:rPr lang="en"/>
              <a:t>Review WISEdata Ed-Fi API Level 1 (L1) errors using your vendor report, vendor error logs, or the WISEdata Portal Home Page.  These errors prevent the data from getting to DPI.  If these errors aren’t cleared, you will need to request assistance from your vendor. </a:t>
            </a:r>
          </a:p>
          <a:p>
            <a:pPr marL="621792" lvl="1" indent="-164592">
              <a:lnSpc>
                <a:spcPct val="100000"/>
              </a:lnSpc>
              <a:spcBef>
                <a:spcPts val="0"/>
              </a:spcBef>
              <a:buSzPts val="1800"/>
              <a:buFont typeface="Arial"/>
              <a:buChar char="•"/>
            </a:pPr>
            <a:r>
              <a:rPr lang="en"/>
              <a:t>You can find more information about using the WISEdata Portal Home Page features in this </a:t>
            </a:r>
            <a:r>
              <a:rPr lang="en" u="sng">
                <a:solidFill>
                  <a:schemeClr val="hlink"/>
                </a:solidFill>
                <a:hlinkClick r:id="rId4"/>
              </a:rPr>
              <a:t>mini tutorial</a:t>
            </a:r>
            <a:r>
              <a:rPr lang="en"/>
              <a:t>.</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Resolve the WISEdata Ed-Fi API L1 errors in your vendor system and re-submit the data to the WISEdata Ed-Fi API.  Repeat as needed.  </a:t>
            </a:r>
          </a:p>
          <a:p>
            <a:pPr marL="164592" marR="0" lvl="0" indent="-164592" algn="l" rtl="0">
              <a:lnSpc>
                <a:spcPct val="100000"/>
              </a:lnSpc>
              <a:spcBef>
                <a:spcPts val="0"/>
              </a:spcBef>
              <a:spcAft>
                <a:spcPts val="0"/>
              </a:spcAft>
              <a:buClr>
                <a:schemeClr val="dk1"/>
              </a:buClr>
              <a:buSzPts val="1800"/>
              <a:buFont typeface="Arial"/>
              <a:buChar char="•"/>
            </a:pPr>
            <a:endParaRPr lang="en"/>
          </a:p>
          <a:p>
            <a:pPr marL="164592" marR="0" lvl="0" indent="-164592" algn="l" rtl="0">
              <a:lnSpc>
                <a:spcPct val="100000"/>
              </a:lnSpc>
              <a:spcBef>
                <a:spcPts val="0"/>
              </a:spcBef>
              <a:spcAft>
                <a:spcPts val="0"/>
              </a:spcAft>
              <a:buClr>
                <a:schemeClr val="dk1"/>
              </a:buClr>
              <a:buSzPts val="1800"/>
              <a:buFont typeface="Arial"/>
              <a:buChar char="•"/>
            </a:pPr>
            <a:r>
              <a:rPr lang="en"/>
              <a:t>Correct ALL data with errors in your vendor system.</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2" name="Picture 1" descr="Screenshot of the &quot;data pipeline&quot; graphic in WISEdata Portal. The graphic shows three horizontal bars (2021-22, 2022-23, and 2023-24). Each bar has various sections in red (critical and non critical errors), yellow (unacknowledged warnings) and green (acknowledged warnings).">
            <a:extLst>
              <a:ext uri="{FF2B5EF4-FFF2-40B4-BE49-F238E27FC236}">
                <a16:creationId xmlns:a16="http://schemas.microsoft.com/office/drawing/2014/main" id="{1A02E9A0-273B-6A9A-F1B5-010E77203298}"/>
              </a:ext>
            </a:extLst>
          </p:cNvPr>
          <p:cNvPicPr>
            <a:picLocks noChangeAspect="1"/>
          </p:cNvPicPr>
          <p:nvPr/>
        </p:nvPicPr>
        <p:blipFill>
          <a:blip r:embed="rId4"/>
          <a:stretch>
            <a:fillRect/>
          </a:stretch>
        </p:blipFill>
        <p:spPr>
          <a:xfrm>
            <a:off x="68140" y="1224872"/>
            <a:ext cx="9007720" cy="1061877"/>
          </a:xfrm>
          <a:prstGeom prst="rect">
            <a:avLst/>
          </a:prstGeom>
          <a:ln w="3175">
            <a:solidFill>
              <a:schemeClr val="bg1">
                <a:lumMod val="50000"/>
              </a:schemeClr>
            </a:solid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sp>
        <p:nvSpPr>
          <p:cNvPr id="298" name="Google Shape;298;p56"/>
          <p:cNvSpPr txBox="1"/>
          <p:nvPr/>
        </p:nvSpPr>
        <p:spPr>
          <a:xfrm>
            <a:off x="498350" y="1094250"/>
            <a:ext cx="30830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Current School Year Transactions:</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latin typeface="Lato"/>
                <a:ea typeface="Lato"/>
                <a:cs typeface="Lato"/>
                <a:sym typeface="Lato"/>
              </a:rPr>
              <a:t>“</a:t>
            </a:r>
            <a:r>
              <a:rPr lang="en" sz="1800">
                <a:solidFill>
                  <a:srgbClr val="0066CC"/>
                </a:solidFill>
                <a:latin typeface="Lato"/>
                <a:ea typeface="Lato"/>
                <a:cs typeface="Lato"/>
                <a:sym typeface="Lato"/>
              </a:rPr>
              <a:t>i</a:t>
            </a:r>
            <a:r>
              <a:rPr lang="en" sz="1800">
                <a:latin typeface="Lato"/>
                <a:ea typeface="Lato"/>
                <a:cs typeface="Lato"/>
                <a:sym typeface="Lato"/>
              </a:rPr>
              <a:t>” = none in past 24 hours</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solidFill>
                  <a:srgbClr val="009939"/>
                </a:solidFill>
                <a:latin typeface="Lato"/>
                <a:ea typeface="Lato"/>
                <a:cs typeface="Lato"/>
                <a:sym typeface="Lato"/>
              </a:rPr>
              <a:t>Green</a:t>
            </a:r>
            <a:r>
              <a:rPr lang="en" sz="1800">
                <a:latin typeface="Lato"/>
                <a:ea typeface="Lato"/>
                <a:cs typeface="Lato"/>
                <a:sym typeface="Lato"/>
              </a:rPr>
              <a:t> = within past 24 hours and successful</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solidFill>
                  <a:srgbClr val="A00B0B"/>
                </a:solidFill>
                <a:latin typeface="Lato"/>
                <a:ea typeface="Lato"/>
                <a:cs typeface="Lato"/>
                <a:sym typeface="Lato"/>
              </a:rPr>
              <a:t>Red</a:t>
            </a:r>
            <a:r>
              <a:rPr lang="en" sz="1800">
                <a:latin typeface="Lato"/>
                <a:ea typeface="Lato"/>
                <a:cs typeface="Lato"/>
                <a:sym typeface="Lato"/>
              </a:rPr>
              <a:t> = within past 24 hours with some errors</a:t>
            </a:r>
            <a:endParaRPr sz="1800">
              <a:latin typeface="Lato"/>
              <a:ea typeface="Lato"/>
              <a:cs typeface="Lato"/>
              <a:sym typeface="Lato"/>
            </a:endParaRPr>
          </a:p>
        </p:txBody>
      </p:sp>
      <p:pic>
        <p:nvPicPr>
          <p:cNvPr id="2" name="Picture 1" descr="A screenshot of another section of the WISEdata Pipeline Status: Vendor to WISEdata Communications Status. ">
            <a:extLst>
              <a:ext uri="{FF2B5EF4-FFF2-40B4-BE49-F238E27FC236}">
                <a16:creationId xmlns:a16="http://schemas.microsoft.com/office/drawing/2014/main" id="{3FE9969A-3BE1-8912-5428-8883FAFFAC73}"/>
              </a:ext>
            </a:extLst>
          </p:cNvPr>
          <p:cNvPicPr>
            <a:picLocks noChangeAspect="1"/>
          </p:cNvPicPr>
          <p:nvPr/>
        </p:nvPicPr>
        <p:blipFill>
          <a:blip r:embed="rId4"/>
          <a:stretch>
            <a:fillRect/>
          </a:stretch>
        </p:blipFill>
        <p:spPr>
          <a:xfrm>
            <a:off x="3581400" y="968396"/>
            <a:ext cx="4838698" cy="3748899"/>
          </a:xfrm>
          <a:prstGeom prst="rect">
            <a:avLst/>
          </a:prstGeom>
          <a:ln w="3175">
            <a:solidFill>
              <a:schemeClr val="bg1">
                <a:lumMod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API Error Drill Down</a:t>
            </a:r>
          </a:p>
        </p:txBody>
      </p:sp>
      <p:pic>
        <p:nvPicPr>
          <p:cNvPr id="3" name="Picture 2" descr="A screenshot of the API Error Drilldown section of the WISEdata Portal Data Pipeline Status screen. This table displays the name of the data collection, an error count of that data, a success count of that data and a date/time stamp of the last transaction between the DD tool and WDP.">
            <a:extLst>
              <a:ext uri="{FF2B5EF4-FFF2-40B4-BE49-F238E27FC236}">
                <a16:creationId xmlns:a16="http://schemas.microsoft.com/office/drawing/2014/main" id="{E308D26A-ED03-F371-542A-2006A01A19FF}"/>
              </a:ext>
            </a:extLst>
          </p:cNvPr>
          <p:cNvPicPr>
            <a:picLocks noChangeAspect="1"/>
          </p:cNvPicPr>
          <p:nvPr/>
        </p:nvPicPr>
        <p:blipFill>
          <a:blip r:embed="rId4"/>
          <a:stretch>
            <a:fillRect/>
          </a:stretch>
        </p:blipFill>
        <p:spPr>
          <a:xfrm>
            <a:off x="104775" y="1193168"/>
            <a:ext cx="8934449" cy="1003894"/>
          </a:xfrm>
          <a:prstGeom prst="rect">
            <a:avLst/>
          </a:prstGeom>
          <a:ln w="3175">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sp>
        <p:nvSpPr>
          <p:cNvPr id="312" name="Google Shape;312;p58"/>
          <p:cNvSpPr txBox="1"/>
          <p:nvPr/>
        </p:nvSpPr>
        <p:spPr>
          <a:xfrm>
            <a:off x="355988" y="1051618"/>
            <a:ext cx="1594088"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Current School Year Data:</a:t>
            </a:r>
          </a:p>
          <a:p>
            <a:pPr marL="285750" lvl="0" indent="-285750" algn="l" rtl="0">
              <a:spcBef>
                <a:spcPts val="0"/>
              </a:spcBef>
              <a:spcAft>
                <a:spcPts val="0"/>
              </a:spcAft>
              <a:buSzPts val="1400"/>
              <a:buFont typeface="Arial" panose="020B0604020202020204" pitchFamily="34" charset="0"/>
              <a:buChar char="•"/>
            </a:pPr>
            <a:r>
              <a:rPr lang="en" sz="1800">
                <a:solidFill>
                  <a:srgbClr val="009939"/>
                </a:solidFill>
                <a:latin typeface="Lato"/>
                <a:ea typeface="Lato"/>
                <a:cs typeface="Lato"/>
                <a:sym typeface="Lato"/>
              </a:rPr>
              <a:t>Green:</a:t>
            </a:r>
            <a:r>
              <a:rPr lang="en" sz="1800">
                <a:latin typeface="Lato"/>
                <a:ea typeface="Lato"/>
                <a:cs typeface="Lato"/>
                <a:sym typeface="Lato"/>
              </a:rPr>
              <a:t> </a:t>
            </a:r>
          </a:p>
          <a:p>
            <a:pPr lvl="0" algn="l" rtl="0">
              <a:spcBef>
                <a:spcPts val="0"/>
              </a:spcBef>
              <a:spcAft>
                <a:spcPts val="0"/>
              </a:spcAft>
              <a:buSzPts val="1400"/>
            </a:pPr>
            <a:r>
              <a:rPr lang="en" sz="1800">
                <a:latin typeface="Lato"/>
                <a:ea typeface="Lato"/>
                <a:cs typeface="Lato"/>
                <a:sym typeface="Lato"/>
              </a:rPr>
              <a:t>data&lt;= 2 days old</a:t>
            </a:r>
          </a:p>
          <a:p>
            <a:pPr marL="285750" lvl="0" indent="-285750" algn="l" rtl="0">
              <a:spcBef>
                <a:spcPts val="0"/>
              </a:spcBef>
              <a:spcAft>
                <a:spcPts val="0"/>
              </a:spcAft>
              <a:buSzPts val="1400"/>
              <a:buFont typeface="Arial" panose="020B0604020202020204" pitchFamily="34" charset="0"/>
              <a:buChar char="•"/>
            </a:pPr>
            <a:r>
              <a:rPr lang="en" sz="1800">
                <a:solidFill>
                  <a:srgbClr val="A00B0B"/>
                </a:solidFill>
                <a:latin typeface="Lato"/>
                <a:ea typeface="Lato"/>
                <a:cs typeface="Lato"/>
                <a:sym typeface="Lato"/>
              </a:rPr>
              <a:t>Red:</a:t>
            </a:r>
          </a:p>
          <a:p>
            <a:pPr lvl="0" algn="l" rtl="0">
              <a:spcBef>
                <a:spcPts val="0"/>
              </a:spcBef>
              <a:spcAft>
                <a:spcPts val="0"/>
              </a:spcAft>
              <a:buSzPts val="1400"/>
            </a:pPr>
            <a:r>
              <a:rPr lang="en" sz="1800">
                <a:latin typeface="Lato"/>
                <a:ea typeface="Lato"/>
                <a:cs typeface="Lato"/>
                <a:sym typeface="Lato"/>
              </a:rPr>
              <a:t>data&gt; 5 days old</a:t>
            </a:r>
            <a:endParaRPr sz="1800">
              <a:latin typeface="Lato"/>
              <a:ea typeface="Lato"/>
              <a:cs typeface="Lato"/>
              <a:sym typeface="Lato"/>
            </a:endParaRPr>
          </a:p>
        </p:txBody>
      </p:sp>
      <p:pic>
        <p:nvPicPr>
          <p:cNvPr id="2" name="Picture 1" descr="A screenshot the Data Pipeline Status WISEdata API section. A table displays the current school year and the past two prior years in horizontal rows. Each row has a tile for various data sets: enrollment, program, Discipline, Roster and Parent. Each time is marked with either a green checkmark icon, or a red, 'x' icon. ">
            <a:extLst>
              <a:ext uri="{FF2B5EF4-FFF2-40B4-BE49-F238E27FC236}">
                <a16:creationId xmlns:a16="http://schemas.microsoft.com/office/drawing/2014/main" id="{C66FC274-EA51-66D3-3E34-97D85DE8DAC2}"/>
              </a:ext>
            </a:extLst>
          </p:cNvPr>
          <p:cNvPicPr>
            <a:picLocks noChangeAspect="1"/>
          </p:cNvPicPr>
          <p:nvPr/>
        </p:nvPicPr>
        <p:blipFill>
          <a:blip r:embed="rId4"/>
          <a:stretch>
            <a:fillRect/>
          </a:stretch>
        </p:blipFill>
        <p:spPr>
          <a:xfrm>
            <a:off x="1950076" y="1051618"/>
            <a:ext cx="6780333" cy="3274252"/>
          </a:xfrm>
          <a:prstGeom prst="rect">
            <a:avLst/>
          </a:prstGeom>
          <a:ln w="3175">
            <a:solidFill>
              <a:schemeClr val="tx1"/>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Data Quality</a:t>
            </a:r>
          </a:p>
        </p:txBody>
      </p:sp>
      <p:pic>
        <p:nvPicPr>
          <p:cNvPr id="2" name="Picture 1" descr="A screenshot of WISEdata Portal, Validation message Summary screen.">
            <a:extLst>
              <a:ext uri="{FF2B5EF4-FFF2-40B4-BE49-F238E27FC236}">
                <a16:creationId xmlns:a16="http://schemas.microsoft.com/office/drawing/2014/main" id="{B5184D54-5829-593E-5C79-81C14BF4776A}"/>
              </a:ext>
            </a:extLst>
          </p:cNvPr>
          <p:cNvPicPr>
            <a:picLocks noChangeAspect="1"/>
          </p:cNvPicPr>
          <p:nvPr/>
        </p:nvPicPr>
        <p:blipFill>
          <a:blip r:embed="rId4"/>
          <a:stretch>
            <a:fillRect/>
          </a:stretch>
        </p:blipFill>
        <p:spPr>
          <a:xfrm>
            <a:off x="104775" y="1214914"/>
            <a:ext cx="8934449" cy="2545541"/>
          </a:xfrm>
          <a:prstGeom prst="rect">
            <a:avLst/>
          </a:prstGeom>
          <a:ln w="3175">
            <a:solidFill>
              <a:schemeClr val="tx1"/>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a:ln>
                  <a:noFill/>
                </a:ln>
                <a:solidFill>
                  <a:schemeClr val="lt1"/>
                </a:solidFill>
                <a:effectLst/>
                <a:uLnTx/>
                <a:uFillTx/>
                <a:latin typeface="Lato Black" panose="020F0A02020204030203" pitchFamily="34" charset="0"/>
                <a:sym typeface="Lato"/>
              </a:rPr>
              <a:t>Data Quality Indicators</a:t>
            </a:r>
          </a:p>
        </p:txBody>
      </p:sp>
      <p:sp>
        <p:nvSpPr>
          <p:cNvPr id="2" name="Google Shape;324;p60">
            <a:extLst>
              <a:ext uri="{FF2B5EF4-FFF2-40B4-BE49-F238E27FC236}">
                <a16:creationId xmlns:a16="http://schemas.microsoft.com/office/drawing/2014/main" id="{6830C1F5-5F33-5CD3-308D-EE83DF034B46}"/>
              </a:ext>
            </a:extLst>
          </p:cNvPr>
          <p:cNvSpPr txBox="1"/>
          <p:nvPr/>
        </p:nvSpPr>
        <p:spPr>
          <a:xfrm>
            <a:off x="393025" y="986136"/>
            <a:ext cx="1826100" cy="3411360"/>
          </a:xfrm>
          <a:prstGeom prst="rect">
            <a:avLst/>
          </a:prstGeom>
          <a:solidFill>
            <a:schemeClr val="bg1"/>
          </a:solidFill>
          <a:ln>
            <a:noFill/>
          </a:ln>
        </p:spPr>
        <p:txBody>
          <a:bodyPr spcFirstLastPara="1" wrap="square" lIns="91425" tIns="91425" rIns="91425" bIns="91425" anchor="t" anchorCtr="0">
            <a:noAutofit/>
          </a:bodyPr>
          <a:lstStyle/>
          <a:p>
            <a:pPr lvl="0" algn="l" rtl="0">
              <a:spcBef>
                <a:spcPts val="0"/>
              </a:spcBef>
              <a:spcAft>
                <a:spcPts val="0"/>
              </a:spcAft>
              <a:buSzPts val="1400"/>
            </a:pPr>
            <a:r>
              <a:rPr lang="en-US" sz="1800" b="1">
                <a:latin typeface="Lato" panose="020F0502020204030203" pitchFamily="34" charset="0"/>
              </a:rPr>
              <a:t>Click the information icon next to the Data Quality Indicator to get in-line help about the graphs. This help is specific to each Collection that is selected. </a:t>
            </a:r>
            <a:endParaRPr sz="1800" b="1">
              <a:latin typeface="Lato" panose="020F0502020204030203" pitchFamily="34" charset="0"/>
            </a:endParaRPr>
          </a:p>
          <a:p>
            <a:pPr marL="457200" lvl="0" indent="0" algn="l" rtl="0">
              <a:spcBef>
                <a:spcPts val="0"/>
              </a:spcBef>
              <a:spcAft>
                <a:spcPts val="0"/>
              </a:spcAft>
              <a:buNone/>
            </a:pPr>
            <a:endParaRPr b="1"/>
          </a:p>
        </p:txBody>
      </p:sp>
      <p:pic>
        <p:nvPicPr>
          <p:cNvPr id="327" name="Google Shape;327;p60" descr="A screenshot of the WISEdata Portal Data Quality Indicators. Two bar graph sets are on display: Current year enrollments, and enrollment count dates. These 'DQI's' can be filtered using the drop-down menus and the radio-button options on screen."/>
          <p:cNvPicPr preferRelativeResize="0"/>
          <p:nvPr/>
        </p:nvPicPr>
        <p:blipFill>
          <a:blip r:embed="rId4">
            <a:alphaModFix/>
          </a:blip>
          <a:stretch>
            <a:fillRect/>
          </a:stretch>
        </p:blipFill>
        <p:spPr>
          <a:xfrm>
            <a:off x="2219125" y="1075100"/>
            <a:ext cx="6483616" cy="2623500"/>
          </a:xfrm>
          <a:prstGeom prst="rect">
            <a:avLst/>
          </a:prstGeom>
          <a:noFill/>
          <a:ln w="3175">
            <a:solidFill>
              <a:schemeClr val="tx1"/>
            </a:solidFill>
          </a:ln>
        </p:spPr>
      </p:pic>
      <p:sp>
        <p:nvSpPr>
          <p:cNvPr id="324" name="Google Shape;324;p60"/>
          <p:cNvSpPr txBox="1"/>
          <p:nvPr/>
        </p:nvSpPr>
        <p:spPr>
          <a:xfrm>
            <a:off x="4332846" y="3698600"/>
            <a:ext cx="4369895" cy="1165800"/>
          </a:xfrm>
          <a:prstGeom prst="rect">
            <a:avLst/>
          </a:prstGeom>
          <a:noFill/>
          <a:ln>
            <a:noFill/>
          </a:ln>
        </p:spPr>
        <p:txBody>
          <a:bodyPr spcFirstLastPara="1" wrap="square" lIns="91425" tIns="91425" rIns="91425" bIns="91425" anchor="t" anchorCtr="0">
            <a:noAutofit/>
          </a:bodyPr>
          <a:lstStyle/>
          <a:p>
            <a:pPr marL="425450" lvl="0" indent="-285750" algn="r" rtl="0">
              <a:spcBef>
                <a:spcPts val="0"/>
              </a:spcBef>
              <a:spcAft>
                <a:spcPts val="0"/>
              </a:spcAft>
              <a:buSzPts val="1400"/>
              <a:buFont typeface="Arial" panose="020B0604020202020204" pitchFamily="34" charset="0"/>
              <a:buChar char="•"/>
            </a:pPr>
            <a:r>
              <a:rPr lang="en" sz="1800" b="1">
                <a:latin typeface="Lato" panose="020F0502020204030203" pitchFamily="34" charset="0"/>
              </a:rPr>
              <a:t>Enrollment Current vs. Count Date</a:t>
            </a:r>
            <a:endParaRPr sz="1800" b="1">
              <a:latin typeface="Lato" panose="020F0502020204030203" pitchFamily="34" charset="0"/>
            </a:endParaRPr>
          </a:p>
          <a:p>
            <a:pPr marL="425450" lvl="0" indent="-285750" algn="r" rtl="0">
              <a:spcBef>
                <a:spcPts val="0"/>
              </a:spcBef>
              <a:spcAft>
                <a:spcPts val="0"/>
              </a:spcAft>
              <a:buSzPts val="1400"/>
              <a:buFont typeface="Arial" panose="020B0604020202020204" pitchFamily="34" charset="0"/>
              <a:buChar char="•"/>
            </a:pPr>
            <a:r>
              <a:rPr lang="en" sz="1800" b="1">
                <a:latin typeface="Lato" panose="020F0502020204030203" pitchFamily="34" charset="0"/>
              </a:rPr>
              <a:t>Attendance, Discipline</a:t>
            </a:r>
            <a:endParaRPr sz="1800" b="1">
              <a:latin typeface="Lato" panose="020F0502020204030203" pitchFamily="34" charset="0"/>
            </a:endParaRPr>
          </a:p>
          <a:p>
            <a:pPr marL="457200" lvl="0" indent="0" algn="r" rtl="0">
              <a:spcBef>
                <a:spcPts val="0"/>
              </a:spcBef>
              <a:spcAft>
                <a:spcPts val="0"/>
              </a:spcAft>
              <a:buNone/>
            </a:pPr>
            <a:endParaRPr b="1"/>
          </a:p>
        </p:txBody>
      </p:sp>
      <p:pic>
        <p:nvPicPr>
          <p:cNvPr id="326" name="Google Shape;326;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453697" y="1149480"/>
            <a:ext cx="200025" cy="238125"/>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00000"/>
              </a:lnSpc>
            </a:pPr>
            <a:r>
              <a:rPr lang="en" u="sng">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a:t>. </a:t>
            </a:r>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285750" indent="-285750">
              <a:lnSpc>
                <a:spcPct val="100000"/>
              </a:lnSpc>
            </a:pPr>
            <a:r>
              <a:rPr lang="en"/>
              <a:t>This will import the data from WISEdata Ed-Fi into the WISEdata Portal and then run validations.</a:t>
            </a:r>
            <a:endParaRPr/>
          </a:p>
          <a:p>
            <a:pPr marL="342789" marR="0" lvl="1" indent="-88789" algn="l" rtl="0">
              <a:lnSpc>
                <a:spcPct val="115000"/>
              </a:lnSpc>
              <a:spcBef>
                <a:spcPts val="0"/>
              </a:spcBef>
              <a:spcAft>
                <a:spcPts val="0"/>
              </a:spcAft>
              <a:buSzPts val="1200"/>
              <a:buChar char="○"/>
            </a:pPr>
            <a:r>
              <a:rPr lang="en" sz="1800"/>
              <a:t> If the Import &amp; Validation job is not manually queued, it runs for all agencies around 5pm.</a:t>
            </a:r>
            <a:endParaRPr sz="1800"/>
          </a:p>
          <a:p>
            <a:pPr marL="342900" marR="0" lvl="0" indent="-110" algn="l" rtl="0">
              <a:lnSpc>
                <a:spcPct val="100000"/>
              </a:lnSpc>
              <a:spcBef>
                <a:spcPts val="0"/>
              </a:spcBef>
              <a:spcAft>
                <a:spcPts val="0"/>
              </a:spcAft>
              <a:buNone/>
            </a:pPr>
            <a:endParaRPr sz="1400"/>
          </a:p>
          <a:p>
            <a:pPr marL="164592"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450" y="1623299"/>
            <a:ext cx="8897815" cy="948451"/>
          </a:xfrm>
          <a:prstGeom prst="rect">
            <a:avLst/>
          </a:prstGeom>
          <a:ln w="3175">
            <a:solidFill>
              <a:schemeClr val="tx1"/>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15000"/>
              </a:lnSpc>
            </a:pPr>
            <a:r>
              <a:rPr lang="en"/>
              <a:t>A validation request is queued with a projected time of processing</a:t>
            </a:r>
          </a:p>
          <a:p>
            <a:pPr marL="285750" indent="-285750">
              <a:lnSpc>
                <a:spcPct val="115000"/>
              </a:lnSpc>
            </a:pPr>
            <a:r>
              <a:rPr lang="en"/>
              <a:t>Look to see that validation has completed… </a:t>
            </a:r>
          </a:p>
          <a:p>
            <a:pPr marL="285750" indent="-285750">
              <a:lnSpc>
                <a:spcPct val="115000"/>
              </a:lnSpc>
            </a:pPr>
            <a:r>
              <a:rPr lang="en"/>
              <a:t>Or use the email feature! </a:t>
            </a:r>
            <a:endParaRPr/>
          </a:p>
          <a:p>
            <a:pPr marL="285750" indent="-285750">
              <a:lnSpc>
                <a:spcPct val="115000"/>
              </a:lnSpc>
            </a:pPr>
            <a:endParaRPr/>
          </a:p>
          <a:p>
            <a:pPr marL="285750" indent="-285750">
              <a:lnSpc>
                <a:spcPct val="115000"/>
              </a:lnSpc>
            </a:pPr>
            <a:r>
              <a:rPr lang="en"/>
              <a:t>This can be requested from either the: </a:t>
            </a:r>
          </a:p>
          <a:p>
            <a:pPr marL="742950" lvl="1" indent="-285750">
              <a:lnSpc>
                <a:spcPct val="115000"/>
              </a:lnSpc>
              <a:buSzPct val="100000"/>
              <a:buFont typeface="Courier New" panose="02070309020205020404" pitchFamily="49" charset="0"/>
              <a:buChar char="o"/>
            </a:pPr>
            <a:r>
              <a:rPr lang="en"/>
              <a:t>Home page</a:t>
            </a:r>
          </a:p>
          <a:p>
            <a:pPr marL="742950" lvl="1" indent="-285750">
              <a:lnSpc>
                <a:spcPct val="115000"/>
              </a:lnSpc>
              <a:buSzPct val="100000"/>
              <a:buFont typeface="Courier New" panose="02070309020205020404" pitchFamily="49" charset="0"/>
              <a:buChar char="o"/>
            </a:pPr>
            <a:r>
              <a:rPr lang="en"/>
              <a:t>Validation Messages page</a:t>
            </a:r>
            <a:endParaRPr/>
          </a:p>
          <a:p>
            <a:pPr marL="164592" marR="0" lvl="0" indent="0" algn="l" rtl="0">
              <a:lnSpc>
                <a:spcPct val="100000"/>
              </a:lnSpc>
              <a:spcBef>
                <a:spcPts val="0"/>
              </a:spcBef>
              <a:spcAft>
                <a:spcPts val="0"/>
              </a:spcAft>
              <a:buNone/>
            </a:pPr>
            <a:endParaRPr b="0"/>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Reporting Deadlines and Snapshots</a:t>
            </a:r>
          </a:p>
        </p:txBody>
      </p:sp>
      <p:sp>
        <p:nvSpPr>
          <p:cNvPr id="234" name="Google Shape;234;p46"/>
          <p:cNvSpPr txBox="1"/>
          <p:nvPr/>
        </p:nvSpPr>
        <p:spPr>
          <a:xfrm>
            <a:off x="453737" y="2815903"/>
            <a:ext cx="8236526" cy="1162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Lato"/>
                <a:ea typeface="Lato"/>
                <a:cs typeface="Lato"/>
                <a:sym typeface="Lato"/>
              </a:rPr>
              <a:t>See the </a:t>
            </a:r>
            <a:r>
              <a:rPr lang="en" sz="1800" b="1" u="sng">
                <a:solidFill>
                  <a:schemeClr val="hlink"/>
                </a:solidFill>
                <a:latin typeface="Lato"/>
                <a:ea typeface="Lato"/>
                <a:cs typeface="Lato"/>
                <a:sym typeface="Lato"/>
                <a:hlinkClick r:id="rId4"/>
              </a:rPr>
              <a:t>WISEdata Events</a:t>
            </a:r>
            <a:r>
              <a:rPr lang="en" sz="1800" b="1">
                <a:latin typeface="Lato"/>
                <a:ea typeface="Lato"/>
                <a:cs typeface="Lato"/>
                <a:sym typeface="Lato"/>
              </a:rPr>
              <a:t> page </a:t>
            </a:r>
          </a:p>
          <a:p>
            <a:pPr marL="0" lvl="0" indent="0" algn="ctr" rtl="0">
              <a:spcBef>
                <a:spcPts val="0"/>
              </a:spcBef>
              <a:spcAft>
                <a:spcPts val="0"/>
              </a:spcAft>
              <a:buNone/>
            </a:pPr>
            <a:r>
              <a:rPr lang="en" sz="1800" b="1">
                <a:latin typeface="Lato"/>
                <a:ea typeface="Lato"/>
                <a:cs typeface="Lato"/>
                <a:sym typeface="Lato"/>
              </a:rPr>
              <a:t>for the most up-to-date information on </a:t>
            </a:r>
          </a:p>
          <a:p>
            <a:pPr marL="0" lvl="0" indent="0" algn="ctr" rtl="0">
              <a:spcBef>
                <a:spcPts val="0"/>
              </a:spcBef>
              <a:spcAft>
                <a:spcPts val="0"/>
              </a:spcAft>
              <a:buNone/>
            </a:pPr>
            <a:r>
              <a:rPr lang="en" sz="1800" b="1">
                <a:latin typeface="Lato"/>
                <a:ea typeface="Lato"/>
                <a:cs typeface="Lato"/>
                <a:sym typeface="Lato"/>
              </a:rPr>
              <a:t>snaphsot training opportunities near you!</a:t>
            </a:r>
            <a:endParaRPr sz="1800" b="1">
              <a:latin typeface="Lato"/>
              <a:ea typeface="Lato"/>
              <a:cs typeface="Lato"/>
              <a:sym typeface="Lato"/>
            </a:endParaRPr>
          </a:p>
        </p:txBody>
      </p:sp>
      <p:sp>
        <p:nvSpPr>
          <p:cNvPr id="235" name="Google Shape;235;p46"/>
          <p:cNvSpPr txBox="1"/>
          <p:nvPr/>
        </p:nvSpPr>
        <p:spPr>
          <a:xfrm>
            <a:off x="2250600" y="1049925"/>
            <a:ext cx="4642800" cy="1693275"/>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64465" indent="-151765">
              <a:buSzPts val="1600"/>
              <a:buChar char="●"/>
            </a:pPr>
            <a:r>
              <a:rPr lang="en" sz="1600" b="1">
                <a:solidFill>
                  <a:srgbClr val="000000"/>
                </a:solidFill>
                <a:latin typeface="Lato"/>
                <a:ea typeface="Lato"/>
                <a:cs typeface="Lato"/>
                <a:sym typeface="Lato"/>
              </a:rPr>
              <a:t>Summer Data Quality Review - August </a:t>
            </a:r>
            <a:r>
              <a:rPr lang="en" sz="1600" b="1">
                <a:latin typeface="Lato"/>
                <a:ea typeface="Lato"/>
                <a:cs typeface="Lato"/>
                <a:sym typeface="Lato"/>
              </a:rPr>
              <a:t>2023 </a:t>
            </a:r>
            <a:endParaRPr lang="en-US" sz="1600" b="1" i="1">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a:latin typeface="Lato"/>
                <a:ea typeface="Lato"/>
                <a:cs typeface="Lato"/>
                <a:sym typeface="Lato"/>
              </a:rPr>
              <a:t>2022-23</a:t>
            </a:r>
            <a:r>
              <a:rPr lang="en" sz="1600">
                <a:solidFill>
                  <a:srgbClr val="000000"/>
                </a:solidFill>
                <a:latin typeface="Lato"/>
                <a:ea typeface="Lato"/>
                <a:cs typeface="Lato"/>
                <a:sym typeface="Lato"/>
              </a:rPr>
              <a:t> Year End Attendance </a:t>
            </a:r>
            <a:endParaRPr lang="en" sz="1600">
              <a:latin typeface="Lato"/>
              <a:ea typeface="Lato"/>
              <a:cs typeface="Lato"/>
              <a:sym typeface="Lato"/>
            </a:endParaRPr>
          </a:p>
          <a:p>
            <a:pPr marL="228600" lvl="1" algn="l" rtl="0">
              <a:spcBef>
                <a:spcPts val="0"/>
              </a:spcBef>
              <a:spcAft>
                <a:spcPts val="0"/>
              </a:spcAft>
              <a:buClr>
                <a:srgbClr val="000000"/>
              </a:buClr>
              <a:buSzPts val="1600"/>
            </a:pPr>
            <a:endParaRPr sz="1600">
              <a:solidFill>
                <a:srgbClr val="000000"/>
              </a:solidFill>
              <a:latin typeface="Lato"/>
              <a:ea typeface="Lato"/>
              <a:cs typeface="Lato"/>
            </a:endParaRPr>
          </a:p>
          <a:p>
            <a:pPr marL="164465" lvl="0" indent="-151765" algn="l" rtl="0">
              <a:spcBef>
                <a:spcPts val="0"/>
              </a:spcBef>
              <a:spcAft>
                <a:spcPts val="0"/>
              </a:spcAft>
              <a:buClr>
                <a:srgbClr val="000000"/>
              </a:buClr>
              <a:buSzPts val="1600"/>
              <a:buChar char="●"/>
            </a:pPr>
            <a:r>
              <a:rPr lang="en" sz="1600" b="1">
                <a:solidFill>
                  <a:srgbClr val="000000"/>
                </a:solidFill>
                <a:latin typeface="Lato"/>
                <a:ea typeface="Lato"/>
                <a:cs typeface="Lato"/>
                <a:sym typeface="Lato"/>
              </a:rPr>
              <a:t>November </a:t>
            </a:r>
            <a:r>
              <a:rPr lang="en" sz="1600" b="1">
                <a:latin typeface="Lato"/>
                <a:ea typeface="Lato"/>
                <a:cs typeface="Lato"/>
                <a:sym typeface="Lato"/>
              </a:rPr>
              <a:t>2023</a:t>
            </a:r>
            <a:r>
              <a:rPr lang="en" sz="1600" b="1">
                <a:solidFill>
                  <a:srgbClr val="000000"/>
                </a:solidFill>
                <a:latin typeface="Lato"/>
                <a:ea typeface="Lato"/>
                <a:cs typeface="Lato"/>
                <a:sym typeface="Lato"/>
              </a:rPr>
              <a:t> - ~6 weeks prior to snapshot</a:t>
            </a:r>
            <a:endParaRPr sz="1600" b="1">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a:solidFill>
                  <a:srgbClr val="000000"/>
                </a:solidFill>
                <a:latin typeface="Lato"/>
                <a:ea typeface="Lato"/>
                <a:cs typeface="Lato"/>
                <a:sym typeface="Lato"/>
              </a:rPr>
              <a:t>DPI Data Quality outreach begins</a:t>
            </a:r>
            <a:endParaRPr sz="160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45447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a:t>Once the validation step is complete, </a:t>
            </a:r>
            <a:r>
              <a:rPr lang="en" u="sng">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a:t> in the WISEdata Portal on the Validation Messages page.</a:t>
            </a:r>
          </a:p>
          <a:p>
            <a:pPr marL="0" marR="0" lvl="0" indent="0" algn="l" rtl="0">
              <a:lnSpc>
                <a:spcPct val="100000"/>
              </a:lnSpc>
              <a:spcBef>
                <a:spcPts val="0"/>
              </a:spcBef>
              <a:spcAft>
                <a:spcPts val="0"/>
              </a:spcAft>
              <a:buClr>
                <a:schemeClr val="dk1"/>
              </a:buClr>
              <a:buSzPts val="2400"/>
              <a:buNone/>
            </a:pPr>
            <a:endParaRP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a:t>Repeat as necessary.</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Calibri"/>
              <a:buChar char="●"/>
            </a:pPr>
            <a:r>
              <a:rPr lang="en" sz="1800"/>
              <a:t>In your vendor system, correct the data containing validation errors and warnings.</a:t>
            </a:r>
            <a:endParaRPr sz="1800"/>
          </a:p>
          <a:p>
            <a:pPr marL="164592" lvl="0" indent="0" algn="l" rtl="0">
              <a:lnSpc>
                <a:spcPct val="100000"/>
              </a:lnSpc>
              <a:spcBef>
                <a:spcPts val="0"/>
              </a:spcBef>
              <a:spcAft>
                <a:spcPts val="0"/>
              </a:spcAft>
              <a:buNone/>
            </a:pPr>
            <a:endParaRPr sz="1000"/>
          </a:p>
          <a:p>
            <a:pPr marL="342789" lvl="1" indent="-101489" algn="l" rtl="0">
              <a:lnSpc>
                <a:spcPct val="100000"/>
              </a:lnSpc>
              <a:spcBef>
                <a:spcPts val="375"/>
              </a:spcBef>
              <a:spcAft>
                <a:spcPts val="0"/>
              </a:spcAft>
              <a:buSzPts val="1400"/>
              <a:buFont typeface="Calibri"/>
              <a:buChar char="○"/>
            </a:pPr>
            <a:r>
              <a:rPr lang="en" sz="1800"/>
              <a:t> Visualize the numbers of errors &amp; warnings on the Data Quality page and utilize the metrics to look for odd or unusual patterns. </a:t>
            </a:r>
            <a:endParaRPr sz="1800"/>
          </a:p>
          <a:p>
            <a:pPr marL="342900" lvl="0" indent="-110" algn="l" rtl="0">
              <a:lnSpc>
                <a:spcPct val="100000"/>
              </a:lnSpc>
              <a:spcBef>
                <a:spcPts val="0"/>
              </a:spcBef>
              <a:spcAft>
                <a:spcPts val="0"/>
              </a:spcAft>
              <a:buNone/>
            </a:pPr>
            <a:endParaRPr sz="800"/>
          </a:p>
          <a:p>
            <a:pPr marL="342789" lvl="1" indent="-101489" algn="l" rtl="0">
              <a:lnSpc>
                <a:spcPct val="100000"/>
              </a:lnSpc>
              <a:spcBef>
                <a:spcPts val="375"/>
              </a:spcBef>
              <a:spcAft>
                <a:spcPts val="0"/>
              </a:spcAft>
              <a:buSzPts val="1400"/>
              <a:buFont typeface="Calibri"/>
              <a:buChar char="○"/>
            </a:pPr>
            <a:r>
              <a:rPr lang="en" sz="1800"/>
              <a:t> </a:t>
            </a:r>
            <a:r>
              <a:rPr lang="en" sz="1800" b="1"/>
              <a:t>Prioritize </a:t>
            </a:r>
            <a:r>
              <a:rPr lang="en" sz="1800" b="1" u="sng"/>
              <a:t>critical</a:t>
            </a:r>
            <a:r>
              <a:rPr lang="en" sz="1800" b="1"/>
              <a:t> errors</a:t>
            </a:r>
            <a:r>
              <a:rPr lang="en" sz="1800"/>
              <a:t>. Data with critical validation errors </a:t>
            </a:r>
            <a:r>
              <a:rPr lang="en" sz="1800" u="sng"/>
              <a:t>may not</a:t>
            </a:r>
            <a:r>
              <a:rPr lang="en" sz="1800"/>
              <a:t> be loaded to WISEdash or otherwise will have a large impact on your resulting data.</a:t>
            </a:r>
            <a:endParaRPr sz="1800"/>
          </a:p>
          <a:p>
            <a:pPr marL="342900" lvl="0" indent="-110" algn="l" rtl="0">
              <a:lnSpc>
                <a:spcPct val="100000"/>
              </a:lnSpc>
              <a:spcBef>
                <a:spcPts val="0"/>
              </a:spcBef>
              <a:spcAft>
                <a:spcPts val="0"/>
              </a:spcAft>
              <a:buNone/>
            </a:pPr>
            <a:endParaRPr sz="800"/>
          </a:p>
          <a:p>
            <a:pPr marL="342789" lvl="1" indent="-126889" algn="l" rtl="0">
              <a:lnSpc>
                <a:spcPct val="100000"/>
              </a:lnSpc>
              <a:spcBef>
                <a:spcPts val="375"/>
              </a:spcBef>
              <a:spcAft>
                <a:spcPts val="0"/>
              </a:spcAft>
              <a:buSzPts val="1800"/>
              <a:buChar char="○"/>
            </a:pPr>
            <a:r>
              <a:rPr lang="en" sz="1800"/>
              <a:t> In the WISEdata Portal--Validation Messages page, utilize the </a:t>
            </a:r>
            <a:r>
              <a:rPr lang="en" sz="1800" b="1"/>
              <a:t>Validation Category filter</a:t>
            </a:r>
            <a:r>
              <a:rPr lang="en" sz="1800"/>
              <a:t> to focus on validations relating to topics the snapshot is capturing for the selected School Year.</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388151" y="1094806"/>
            <a:ext cx="6105652" cy="2815776"/>
          </a:xfrm>
          <a:prstGeom prst="rect">
            <a:avLst/>
          </a:prstGeom>
          <a:noFill/>
          <a:ln w="3175">
            <a:solidFill>
              <a:schemeClr val="tx1"/>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the black         icon to see more information about the validation!</a:t>
            </a:r>
            <a:endParaRPr>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~200 validation rules</a:t>
            </a:r>
            <a:endParaRPr sz="1800" b="1">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User can manually trigger validation, or it runs overnight</a:t>
            </a:r>
            <a:endParaRPr sz="1800" b="1">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u="sng">
                <a:solidFill>
                  <a:schemeClr val="hlink"/>
                </a:solidFill>
                <a:latin typeface="Lato" panose="020F0502020204030203" pitchFamily="34" charset="0"/>
                <a:hlinkClick r:id="rId4"/>
              </a:rPr>
              <a:t>List of Validations</a:t>
            </a:r>
            <a:endParaRPr sz="1800" b="1">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Example: Student Detail Validations</a:t>
            </a:r>
          </a:p>
        </p:txBody>
      </p:sp>
      <p:pic>
        <p:nvPicPr>
          <p:cNvPr id="3" name="Picture 2" descr="A screenshot of a student specific details screen on WDP, with the Enrollments section expanded. This student is displaying Error 6376.">
            <a:extLst>
              <a:ext uri="{FF2B5EF4-FFF2-40B4-BE49-F238E27FC236}">
                <a16:creationId xmlns:a16="http://schemas.microsoft.com/office/drawing/2014/main" id="{91C8FFF9-C710-17BE-8C1E-374027CF46C1}"/>
              </a:ext>
            </a:extLst>
          </p:cNvPr>
          <p:cNvPicPr>
            <a:picLocks noChangeAspect="1"/>
          </p:cNvPicPr>
          <p:nvPr/>
        </p:nvPicPr>
        <p:blipFill rotWithShape="1">
          <a:blip r:embed="rId4"/>
          <a:srcRect t="13952"/>
          <a:stretch/>
        </p:blipFill>
        <p:spPr>
          <a:xfrm>
            <a:off x="178045" y="1186625"/>
            <a:ext cx="8787910" cy="2180083"/>
          </a:xfrm>
          <a:prstGeom prst="rect">
            <a:avLst/>
          </a:prstGeom>
          <a:ln w="3175">
            <a:solidFill>
              <a:schemeClr val="bg1">
                <a:lumMod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443834" y="1203594"/>
            <a:ext cx="1978280"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Lato"/>
                <a:ea typeface="Lato"/>
                <a:cs typeface="Lato"/>
                <a:sym typeface="Lato"/>
              </a:rPr>
              <a:t>Exports: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Multiple export files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Tool to view data comparisons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Files for each data collection</a:t>
            </a:r>
            <a:endParaRPr sz="1800" b="1">
              <a:solidFill>
                <a:schemeClr val="tx1"/>
              </a:solidFill>
              <a:latin typeface="Lato"/>
              <a:ea typeface="Lato"/>
              <a:cs typeface="Lato"/>
              <a:sym typeface="La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2" name="Google Shape;371;p66" descr="Screenshot of the WISEdata Portal Exports screen. ">
            <a:extLst>
              <a:ext uri="{FF2B5EF4-FFF2-40B4-BE49-F238E27FC236}">
                <a16:creationId xmlns:a16="http://schemas.microsoft.com/office/drawing/2014/main" id="{FC17DA56-D2DD-B853-4C75-28A5DCDAF714}"/>
              </a:ext>
            </a:extLst>
          </p:cNvPr>
          <p:cNvPicPr preferRelativeResize="0"/>
          <p:nvPr/>
        </p:nvPicPr>
        <p:blipFill>
          <a:blip r:embed="rId4">
            <a:alphaModFix/>
          </a:blip>
          <a:stretch>
            <a:fillRect/>
          </a:stretch>
        </p:blipFill>
        <p:spPr>
          <a:xfrm>
            <a:off x="2607468" y="1125350"/>
            <a:ext cx="6143623" cy="2892800"/>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To cut down on the number of data quality emails from the Customer Services Team, Data Quality alerts are also displayed in WISEdata Portal.</a:t>
            </a:r>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0" lvl="0" indent="0" algn="l" rtl="0">
              <a:lnSpc>
                <a:spcPct val="100000"/>
              </a:lnSpc>
              <a:spcBef>
                <a:spcPts val="0"/>
              </a:spcBef>
              <a:spcAft>
                <a:spcPts val="0"/>
              </a:spcAft>
              <a:buClr>
                <a:schemeClr val="dk1"/>
              </a:buClr>
              <a:buSzPts val="1800"/>
              <a:buNone/>
            </a:pPr>
            <a:endParaRPr lang="en" sz="180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285750" indent="-285750">
              <a:lnSpc>
                <a:spcPct val="100000"/>
              </a:lnSpc>
              <a:buSzPts val="1800"/>
              <a:buFont typeface="Arial" panose="020B0604020202020204" pitchFamily="34" charset="0"/>
              <a:buChar char="•"/>
            </a:pPr>
            <a:r>
              <a:rPr lang="en-US" sz="1800"/>
              <a:t>Click the ‘Learn More’ button to be taken to the Alert page to see the details.</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bg1">
                <a:lumMod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285750" indent="-285750">
              <a:lnSpc>
                <a:spcPct val="100000"/>
              </a:lnSpc>
            </a:pPr>
            <a:r>
              <a:rPr lang="en" sz="1800"/>
              <a:t>Follow the instructions to investigate, review, and/or correct your data.</a:t>
            </a:r>
            <a:endParaRPr sz="1800"/>
          </a:p>
          <a:p>
            <a:pPr marL="164592"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bg1">
                <a:lumMod val="50000"/>
              </a:schemeClr>
            </a:solid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285750" indent="-285750">
              <a:lnSpc>
                <a:spcPct val="100000"/>
              </a:lnSpc>
              <a:buSzPts val="1800"/>
            </a:pPr>
            <a:r>
              <a:rPr lang="en"/>
              <a:t>Acknowledge the alert once you follow the Instructions in the Important Information section of the page.</a:t>
            </a:r>
          </a:p>
          <a:p>
            <a:pPr marL="285750" indent="-285750">
              <a:lnSpc>
                <a:spcPct val="100000"/>
              </a:lnSpc>
              <a:buSzPts val="1800"/>
            </a:pPr>
            <a:endParaRPr lang="en"/>
          </a:p>
          <a:p>
            <a:pPr marL="285750" indent="-285750">
              <a:lnSpc>
                <a:spcPct val="100000"/>
              </a:lnSpc>
              <a:buSzPts val="1800"/>
            </a:pPr>
            <a:endParaRPr lang="en"/>
          </a:p>
          <a:p>
            <a:pPr marL="0" indent="0">
              <a:lnSpc>
                <a:spcPct val="100000"/>
              </a:lnSpc>
              <a:buSzPts val="1800"/>
              <a:buNone/>
            </a:pPr>
            <a:endParaRPr lang="en"/>
          </a:p>
          <a:p>
            <a:pPr marL="285750" indent="-285750">
              <a:lnSpc>
                <a:spcPct val="100000"/>
              </a:lnSpc>
              <a:buSzPts val="1800"/>
            </a:pPr>
            <a:endParaRPr lang="en"/>
          </a:p>
          <a:p>
            <a:pPr marL="285750" indent="-285750">
              <a:lnSpc>
                <a:spcPct val="100000"/>
              </a:lnSpc>
              <a:buSzPts val="1800"/>
            </a:pPr>
            <a:endParaRPr/>
          </a:p>
          <a:p>
            <a:pPr marL="164592" lvl="0" indent="0" algn="l" rtl="0">
              <a:lnSpc>
                <a:spcPct val="100000"/>
              </a:lnSpc>
              <a:spcBef>
                <a:spcPts val="0"/>
              </a:spcBef>
              <a:spcAft>
                <a:spcPts val="0"/>
              </a:spcAft>
              <a:buNone/>
            </a:pPr>
            <a:endParaRPr/>
          </a:p>
          <a:p>
            <a:pPr marL="285750" indent="-285750">
              <a:lnSpc>
                <a:spcPct val="100000"/>
              </a:lnSpc>
              <a:buSzPts val="1800"/>
            </a:pPr>
            <a:r>
              <a:rPr lang="en"/>
              <a:t>Only the Primary or Secondary WISEdata contact can acknowledge the alerts</a:t>
            </a:r>
            <a:r>
              <a:rPr lang="en" sz="1800"/>
              <a:t>.</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bg1">
                <a:lumMod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a:t>Prior to a snapshot: make sure that:</a:t>
            </a:r>
          </a:p>
          <a:p>
            <a:pPr marL="285750" indent="-285750">
              <a:lnSpc>
                <a:spcPct val="100000"/>
              </a:lnSpc>
              <a:buSzPts val="1800"/>
            </a:pPr>
            <a:r>
              <a:rPr lang="en" sz="1800"/>
              <a:t>all errors are resolved.</a:t>
            </a:r>
          </a:p>
          <a:p>
            <a:pPr marL="285750" indent="-285750">
              <a:lnSpc>
                <a:spcPct val="100000"/>
              </a:lnSpc>
              <a:buSzPts val="1800"/>
            </a:pPr>
            <a:r>
              <a:rPr lang="en"/>
              <a:t>all </a:t>
            </a:r>
            <a:r>
              <a:rPr lang="en" sz="1800"/>
              <a:t>warnings are either acknowledged or resolved.</a:t>
            </a:r>
          </a:p>
          <a:p>
            <a:pPr marL="0" lvl="0" indent="0" algn="l" rtl="0">
              <a:lnSpc>
                <a:spcPct val="100000"/>
              </a:lnSpc>
              <a:spcBef>
                <a:spcPts val="0"/>
              </a:spcBef>
              <a:spcAft>
                <a:spcPts val="0"/>
              </a:spcAft>
              <a:buNone/>
            </a:pPr>
            <a:endParaRPr sz="1800"/>
          </a:p>
          <a:p>
            <a:pPr marL="285750" indent="-285750">
              <a:lnSpc>
                <a:spcPct val="100000"/>
              </a:lnSpc>
              <a:buSzPts val="1800"/>
            </a:pPr>
            <a:r>
              <a:rPr lang="en" sz="1800"/>
              <a:t>Look for and read notifications from the DPI Customer Services Team. </a:t>
            </a:r>
          </a:p>
          <a:p>
            <a:pPr marL="742950" lvl="1" indent="-285750">
              <a:lnSpc>
                <a:spcPct val="100000"/>
              </a:lnSpc>
              <a:buSzPct val="100000"/>
              <a:buFont typeface="Courier New" panose="02070309020205020404" pitchFamily="49" charset="0"/>
              <a:buChar char="o"/>
            </a:pPr>
            <a:r>
              <a:rPr lang="en"/>
              <a:t>Operational data quality checks.</a:t>
            </a:r>
          </a:p>
          <a:p>
            <a:pPr marL="742950" lvl="1" indent="-285750">
              <a:lnSpc>
                <a:spcPct val="100000"/>
              </a:lnSpc>
              <a:buSzPct val="100000"/>
              <a:buFont typeface="Courier New" panose="02070309020205020404" pitchFamily="49" charset="0"/>
              <a:buChar char="o"/>
            </a:pPr>
            <a:r>
              <a:rPr lang="en"/>
              <a:t>May reach out to you to help with specific issues they find.</a:t>
            </a:r>
          </a:p>
          <a:p>
            <a:pPr marL="742950" lvl="1" indent="-285750">
              <a:lnSpc>
                <a:spcPct val="100000"/>
              </a:lnSpc>
              <a:buSzPct val="100000"/>
              <a:buFont typeface="Courier New" panose="02070309020205020404" pitchFamily="49" charset="0"/>
              <a:buChar char="o"/>
            </a:pPr>
            <a:r>
              <a:rPr lang="en"/>
              <a:t>~6-8 weeks leading up to the snapshot.</a:t>
            </a:r>
            <a:endParaRPr/>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302173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0"/>
              </a:spcBef>
              <a:spcAft>
                <a:spcPts val="0"/>
              </a:spcAft>
              <a:buClr>
                <a:srgbClr val="000000"/>
              </a:buClr>
              <a:buSzPts val="1600"/>
            </a:pPr>
            <a:endParaRPr lang="en" sz="1600" b="1" dirty="0">
              <a:solidFill>
                <a:srgbClr val="000000"/>
              </a:solidFill>
              <a:latin typeface="Lato"/>
              <a:ea typeface="Lato"/>
              <a:cs typeface="Lato"/>
              <a:sym typeface="Lato"/>
            </a:endParaRPr>
          </a:p>
          <a:p>
            <a:pPr marL="12700" lvl="0" algn="ctr" rtl="0">
              <a:spcBef>
                <a:spcPts val="0"/>
              </a:spcBef>
              <a:spcAft>
                <a:spcPts val="0"/>
              </a:spcAft>
              <a:buClr>
                <a:srgbClr val="000000"/>
              </a:buClr>
              <a:buSzPts val="1600"/>
            </a:pPr>
            <a:r>
              <a:rPr lang="en" sz="1600" b="1" dirty="0">
                <a:solidFill>
                  <a:srgbClr val="000000"/>
                </a:solidFill>
                <a:latin typeface="Lato"/>
                <a:ea typeface="Lato"/>
                <a:cs typeface="Lato"/>
                <a:sym typeface="Lato"/>
              </a:rPr>
              <a:t>Tuesday, December </a:t>
            </a:r>
            <a:r>
              <a:rPr lang="en" sz="1600" b="1" dirty="0">
                <a:latin typeface="Lato"/>
                <a:ea typeface="Lato"/>
                <a:cs typeface="Lato"/>
                <a:sym typeface="Lato"/>
              </a:rPr>
              <a:t>5</a:t>
            </a:r>
            <a:r>
              <a:rPr lang="en" sz="1600" b="1" dirty="0">
                <a:solidFill>
                  <a:srgbClr val="000000"/>
                </a:solidFill>
                <a:latin typeface="Lato"/>
                <a:ea typeface="Lato"/>
                <a:cs typeface="Lato"/>
                <a:sym typeface="Lato"/>
              </a:rPr>
              <a:t>,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Snapshot</a:t>
            </a:r>
            <a:endParaRPr lang="en-US" sz="1600" b="1" dirty="0">
              <a:solidFill>
                <a:srgbClr val="000000"/>
              </a:solidFill>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2022-23</a:t>
            </a:r>
            <a:r>
              <a:rPr lang="en" sz="1600" dirty="0">
                <a:solidFill>
                  <a:srgbClr val="000000"/>
                </a:solidFill>
                <a:latin typeface="Lato"/>
                <a:ea typeface="Lato"/>
                <a:cs typeface="Lato"/>
                <a:sym typeface="Lato"/>
              </a:rPr>
              <a:t> Year End Attendance</a:t>
            </a:r>
            <a:r>
              <a:rPr lang="en" sz="1600" dirty="0">
                <a:latin typeface="Lato"/>
                <a:ea typeface="Lato"/>
                <a:cs typeface="Lato"/>
                <a:sym typeface="Lato"/>
              </a:rPr>
              <a:t> </a:t>
            </a:r>
            <a:r>
              <a:rPr lang="en" sz="1600" dirty="0">
                <a:solidFill>
                  <a:srgbClr val="000000"/>
                </a:solidFill>
                <a:latin typeface="Lato"/>
                <a:ea typeface="Lato"/>
                <a:cs typeface="Lato"/>
                <a:sym typeface="Lato"/>
              </a:rPr>
              <a:t>&amp; Completion</a:t>
            </a:r>
            <a:endParaRPr sz="1600" dirty="0">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Third Friday of September Enrollment</a:t>
            </a:r>
            <a:r>
              <a:rPr lang="en" sz="1600" dirty="0">
                <a:latin typeface="Lato"/>
                <a:ea typeface="Lato"/>
                <a:cs typeface="Lato"/>
                <a:sym typeface="Lato"/>
              </a:rPr>
              <a:t> </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Digital Equity Data (</a:t>
            </a:r>
            <a:r>
              <a:rPr lang="en" sz="1600" dirty="0">
                <a:latin typeface="Lato"/>
                <a:ea typeface="Lato"/>
                <a:cs typeface="Lato"/>
                <a:sym typeface="Lato"/>
              </a:rPr>
              <a:t>recommended, not required)</a:t>
            </a:r>
            <a:endParaRPr sz="1600" dirty="0">
              <a:solidFill>
                <a:srgbClr val="000000"/>
              </a:solidFill>
              <a:latin typeface="Lato"/>
              <a:ea typeface="Lato"/>
              <a:cs typeface="Lato"/>
            </a:endParaRPr>
          </a:p>
          <a:p>
            <a:pPr marL="12700" lvl="0" algn="l" rtl="0">
              <a:spcBef>
                <a:spcPts val="439"/>
              </a:spcBef>
              <a:spcAft>
                <a:spcPts val="0"/>
              </a:spcAft>
              <a:buClr>
                <a:srgbClr val="000000"/>
              </a:buClr>
              <a:buSzPts val="1600"/>
            </a:pPr>
            <a:endParaRPr lang="en" sz="1600" b="1" dirty="0">
              <a:latin typeface="Lato"/>
              <a:ea typeface="Lato"/>
              <a:cs typeface="Lato"/>
              <a:sym typeface="Lato"/>
            </a:endParaRPr>
          </a:p>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 </a:t>
            </a:r>
            <a:r>
              <a:rPr lang="en" sz="1600" b="1" i="1" dirty="0">
                <a:solidFill>
                  <a:srgbClr val="000000"/>
                </a:solidFill>
                <a:latin typeface="Lato"/>
                <a:ea typeface="Lato"/>
                <a:cs typeface="Lato"/>
                <a:sym typeface="Lato"/>
              </a:rPr>
              <a:t>(</a:t>
            </a:r>
            <a:r>
              <a:rPr lang="en" sz="1600" b="1" i="1" dirty="0">
                <a:latin typeface="Lato"/>
                <a:ea typeface="Lato"/>
                <a:cs typeface="Lato"/>
                <a:sym typeface="Lato"/>
              </a:rPr>
              <a:t>TBD</a:t>
            </a:r>
            <a:r>
              <a:rPr lang="en" sz="1600" b="1" i="1" dirty="0">
                <a:solidFill>
                  <a:srgbClr val="000000"/>
                </a:solidFill>
                <a:latin typeface="Lato"/>
                <a:ea typeface="Lato"/>
                <a:cs typeface="Lato"/>
                <a:sym typeface="Lato"/>
              </a:rPr>
              <a:t>)</a:t>
            </a:r>
            <a:endParaRPr sz="1600" b="1" i="1" dirty="0">
              <a:solidFill>
                <a:srgbClr val="000000"/>
              </a:solidFill>
              <a:latin typeface="Lato"/>
              <a:ea typeface="Lato"/>
              <a:cs typeface="Lato"/>
            </a:endParaRPr>
          </a:p>
          <a:p>
            <a:pPr marL="228600" lvl="1" algn="ctr">
              <a:spcBef>
                <a:spcPts val="439"/>
              </a:spcBef>
              <a:buSzPts val="1600"/>
            </a:pPr>
            <a:r>
              <a:rPr lang="en" sz="1600" dirty="0">
                <a:latin typeface="Lato"/>
                <a:ea typeface="Lato"/>
                <a:cs typeface="Lato"/>
                <a:sym typeface="Lato"/>
              </a:rPr>
              <a:t>2023-24 </a:t>
            </a:r>
            <a:r>
              <a:rPr lang="en" sz="1600" dirty="0">
                <a:solidFill>
                  <a:srgbClr val="000000"/>
                </a:solidFill>
                <a:latin typeface="Lato"/>
                <a:ea typeface="Lato"/>
                <a:cs typeface="Lato"/>
                <a:sym typeface="Lato"/>
              </a:rPr>
              <a:t>Spring Demographics</a:t>
            </a:r>
            <a:r>
              <a:rPr lang="en" sz="1600" dirty="0">
                <a:latin typeface="Lato"/>
                <a:ea typeface="Lato"/>
                <a:cs typeface="Lato"/>
                <a:sym typeface="Lato"/>
              </a:rPr>
              <a:t> </a:t>
            </a:r>
            <a:endParaRPr sz="1600" dirty="0">
              <a:latin typeface="Lato"/>
              <a:ea typeface="Lato"/>
              <a:cs typeface="Lato"/>
            </a:endParaRPr>
          </a:p>
          <a:p>
            <a:pPr marL="0" lvl="0" indent="0" algn="l" rtl="0">
              <a:spcBef>
                <a:spcPts val="0"/>
              </a:spcBef>
              <a:spcAft>
                <a:spcPts val="0"/>
              </a:spcAft>
              <a:buNone/>
            </a:pPr>
            <a:endParaRPr sz="1600" dirty="0">
              <a:latin typeface="Lato"/>
              <a:ea typeface="Lato"/>
              <a:cs typeface="Lato"/>
              <a:sym typeface="Lato"/>
            </a:endParaRPr>
          </a:p>
          <a:p>
            <a:pPr marL="0" lvl="0" indent="0" algn="ctr" rtl="0">
              <a:spcBef>
                <a:spcPts val="0"/>
              </a:spcBef>
              <a:spcAft>
                <a:spcPts val="0"/>
              </a:spcAft>
              <a:buNone/>
            </a:pPr>
            <a:r>
              <a:rPr lang="en-US" dirty="0">
                <a:solidFill>
                  <a:schemeClr val="dk1"/>
                </a:solidFill>
                <a:latin typeface="Lato"/>
                <a:ea typeface="Lato"/>
                <a:cs typeface="Lato"/>
                <a:sym typeface="Lato"/>
                <a:hlinkClick r:id="rId4"/>
              </a:rPr>
              <a:t>Snapshot Preparation Guidance webpage</a:t>
            </a:r>
            <a:endParaRPr dirty="0">
              <a:solidFill>
                <a:schemeClr val="dk1"/>
              </a:solidFill>
              <a:latin typeface="Lato"/>
              <a:ea typeface="Lato"/>
              <a:cs typeface="Lato"/>
              <a:sym typeface="Lato"/>
            </a:endParaRPr>
          </a:p>
          <a:p>
            <a:pPr marL="0" lvl="0" indent="0" algn="l" rtl="0">
              <a:spcBef>
                <a:spcPts val="1800"/>
              </a:spcBef>
              <a:spcAft>
                <a:spcPts val="0"/>
              </a:spcAft>
              <a:buNone/>
            </a:pPr>
            <a:endParaRPr sz="1800" b="1" dirty="0">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3277642455"/>
              </p:ext>
            </p:extLst>
          </p:nvPr>
        </p:nvGraphicFramePr>
        <p:xfrm>
          <a:off x="628213" y="1075048"/>
          <a:ext cx="7887574" cy="36169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361950" lvl="0" indent="-285750" algn="l" rtl="0">
                        <a:lnSpc>
                          <a:spcPct val="100000"/>
                        </a:lnSpc>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You and your team should be checking the WISEdata Portal weekly, if not daily.</a:t>
                      </a:r>
                    </a:p>
                    <a:p>
                      <a:pPr marL="36195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a:solidFill>
                            <a:srgbClr val="A00B0B"/>
                          </a:solidFill>
                          <a:latin typeface="Lato" panose="020F0502020204030203" pitchFamily="34" charset="0"/>
                        </a:rPr>
                        <a:t>Remember!</a:t>
                      </a:r>
                      <a:r>
                        <a:rPr lang="en-US" sz="1800">
                          <a:solidFill>
                            <a:srgbClr val="A00B0B"/>
                          </a:solidFill>
                          <a:latin typeface="Lato" panose="020F0502020204030203" pitchFamily="34" charset="0"/>
                        </a:rPr>
                        <a:t> </a:t>
                      </a:r>
                    </a:p>
                    <a:p>
                      <a:pPr marL="0" lvl="0" indent="0" algn="ctr" rtl="0">
                        <a:spcBef>
                          <a:spcPts val="0"/>
                        </a:spcBef>
                        <a:spcAft>
                          <a:spcPts val="0"/>
                        </a:spcAft>
                        <a:buNone/>
                      </a:pPr>
                      <a:r>
                        <a:rPr lang="en-US" sz="1800">
                          <a:latin typeface="Lato" panose="020F0502020204030203" pitchFamily="34" charset="0"/>
                        </a:rPr>
                        <a:t>Frequent, regular review means less burden at snapshot time!</a:t>
                      </a:r>
                      <a:endParaRPr lang="en-US" sz="180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 the 6-8 weeks prior to a snapshot, review the data weekly.</a:t>
                      </a:r>
                    </a:p>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Black" panose="020F0A02020204030203" pitchFamily="34" charset="0"/>
                <a:cs typeface="Lato Black" panose="020F0A02020204030203" pitchFamily="34" charset="0"/>
                <a:sym typeface="Lato"/>
              </a:rPr>
              <a:t>Step 3: WISEdash Extracts</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412" name="Google Shape;412;p72"/>
          <p:cNvSpPr txBox="1">
            <a:spLocks noGrp="1"/>
          </p:cNvSpPr>
          <p:nvPr>
            <p:ph type="body" idx="1"/>
          </p:nvPr>
        </p:nvSpPr>
        <p:spPr>
          <a:xfrm>
            <a:off x="1883249" y="1883175"/>
            <a:ext cx="5377500" cy="126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endParaRPr/>
          </a:p>
        </p:txBody>
      </p:sp>
      <p:pic>
        <p:nvPicPr>
          <p:cNvPr id="413" name="Google Shape;413;p72" descr="Screenshot of the &quot;WISEdash Extracts&quot; Export made available to Choice schools in lieu of not having access to WISEdash for Districts."/>
          <p:cNvPicPr preferRelativeResize="0"/>
          <p:nvPr/>
        </p:nvPicPr>
        <p:blipFill>
          <a:blip r:embed="rId4">
            <a:alphaModFix/>
          </a:blip>
          <a:stretch>
            <a:fillRect/>
          </a:stretch>
        </p:blipFill>
        <p:spPr>
          <a:xfrm>
            <a:off x="230550" y="1463925"/>
            <a:ext cx="8682900" cy="2101200"/>
          </a:xfrm>
          <a:prstGeom prst="rect">
            <a:avLst/>
          </a:prstGeom>
          <a:noFill/>
          <a:ln>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rgbClr val="FFFFFF"/>
                </a:solidFill>
                <a:effectLst/>
                <a:uLnTx/>
                <a:uFillTx/>
                <a:latin typeface="Lato Black"/>
                <a:ea typeface="Lato Black"/>
                <a:cs typeface="Lato Black"/>
                <a:sym typeface="Lato Black"/>
              </a:rPr>
              <a:t>Step</a:t>
            </a:r>
            <a:r>
              <a:rPr kumimoji="0" lang="en-US" sz="3600" b="0" i="0" u="none" strike="noStrike" kern="0" cap="none" spc="0" normalizeH="0" baseline="0" noProof="0">
                <a:ln>
                  <a:noFill/>
                </a:ln>
                <a:solidFill>
                  <a:srgbClr val="FFFFFF"/>
                </a:solidFill>
                <a:effectLst/>
                <a:uLnTx/>
                <a:uFillTx/>
                <a:latin typeface="Lato Black"/>
                <a:ea typeface="Lato Black"/>
                <a:cs typeface="Lato Black"/>
                <a:sym typeface="Lato Black"/>
              </a:rPr>
              <a:t> 4: WISEadmin Portal</a:t>
            </a:r>
          </a:p>
        </p:txBody>
      </p:sp>
      <p:sp>
        <p:nvSpPr>
          <p:cNvPr id="480" name="Google Shape;480;p81"/>
          <p:cNvSpPr txBox="1">
            <a:spLocks noGrp="1"/>
          </p:cNvSpPr>
          <p:nvPr>
            <p:ph type="body" idx="2"/>
          </p:nvPr>
        </p:nvSpPr>
        <p:spPr>
          <a:xfrm>
            <a:off x="478171" y="1082180"/>
            <a:ext cx="8229601" cy="233602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a:solidFill>
                  <a:srgbClr val="000000"/>
                </a:solidFill>
                <a:latin typeface="Lato Black"/>
                <a:ea typeface="Lato Black"/>
                <a:cs typeface="Lato Black"/>
                <a:sym typeface="Lato Black"/>
              </a:rPr>
              <a:t>Are you a </a:t>
            </a:r>
            <a:r>
              <a:rPr lang="en" sz="3000" dirty="0">
                <a:solidFill>
                  <a:srgbClr val="000000"/>
                </a:solidFill>
                <a:latin typeface="Lato Black"/>
                <a:ea typeface="Lato Black"/>
                <a:cs typeface="Lato Black"/>
                <a:sym typeface="Lato Black"/>
              </a:rPr>
              <a:t>Choice</a:t>
            </a:r>
            <a:r>
              <a:rPr lang="en" sz="3000">
                <a:solidFill>
                  <a:srgbClr val="000000"/>
                </a:solidFill>
                <a:latin typeface="Lato Black"/>
                <a:ea typeface="Lato Black"/>
                <a:cs typeface="Lato Black"/>
                <a:sym typeface="Lato Black"/>
              </a:rPr>
              <a:t> Administrator or DSA?</a:t>
            </a:r>
            <a:endParaRPr sz="3000" b="0">
              <a:solidFill>
                <a:srgbClr val="000000"/>
              </a:solidFill>
              <a:latin typeface="Arial"/>
              <a:ea typeface="Arial"/>
              <a:cs typeface="Arial"/>
              <a:sym typeface="Arial"/>
            </a:endParaRPr>
          </a:p>
          <a:p>
            <a:pPr marL="0" lvl="0" indent="0" algn="l" rtl="0">
              <a:spcBef>
                <a:spcPts val="3000"/>
              </a:spcBef>
              <a:spcAft>
                <a:spcPts val="0"/>
              </a:spcAft>
              <a:buNone/>
            </a:pPr>
            <a:endParaRPr sz="100">
              <a:solidFill>
                <a:srgbClr val="000000"/>
              </a:solidFill>
            </a:endParaRPr>
          </a:p>
          <a:p>
            <a:pPr marL="0" lvl="0" indent="0" algn="ctr" rtl="0">
              <a:spcBef>
                <a:spcPts val="439"/>
              </a:spcBef>
              <a:spcAft>
                <a:spcPts val="0"/>
              </a:spcAft>
              <a:buNone/>
            </a:pPr>
            <a:r>
              <a:rPr lang="en" sz="3000" b="0">
                <a:solidFill>
                  <a:srgbClr val="000000"/>
                </a:solidFill>
              </a:rPr>
              <a:t>Log into WISEhome, then</a:t>
            </a:r>
          </a:p>
          <a:p>
            <a:pPr marL="0" lvl="0" indent="0" algn="ctr" rtl="0">
              <a:spcBef>
                <a:spcPts val="439"/>
              </a:spcBef>
              <a:spcAft>
                <a:spcPts val="0"/>
              </a:spcAft>
              <a:buNone/>
            </a:pPr>
            <a:r>
              <a:rPr lang="en" sz="3000" b="0">
                <a:solidFill>
                  <a:srgbClr val="000000"/>
                </a:solidFill>
              </a:rPr>
              <a:t>Select “WISEadmin Portal.”</a:t>
            </a:r>
            <a:endParaRPr>
              <a:solidFill>
                <a:srgbClr val="000000"/>
              </a:solidFill>
            </a:endParaRPr>
          </a:p>
          <a:p>
            <a:pPr marL="342900" lvl="0" indent="-190500" algn="l" rtl="0">
              <a:spcBef>
                <a:spcPts val="439"/>
              </a:spcBef>
              <a:spcAft>
                <a:spcPts val="439"/>
              </a:spcAft>
              <a:buNone/>
            </a:pPr>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WISEadmin Portal: Purpose</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sp>
        <p:nvSpPr>
          <p:cNvPr id="486" name="Google Shape;486;p82"/>
          <p:cNvSpPr txBox="1">
            <a:spLocks noGrp="1"/>
          </p:cNvSpPr>
          <p:nvPr>
            <p:ph type="body" idx="2"/>
          </p:nvPr>
        </p:nvSpPr>
        <p:spPr>
          <a:xfrm>
            <a:off x="469337" y="1084333"/>
            <a:ext cx="8229601" cy="2783571"/>
          </a:xfrm>
          <a:prstGeom prst="rect">
            <a:avLst/>
          </a:prstGeom>
        </p:spPr>
        <p:txBody>
          <a:bodyPr spcFirstLastPara="1" wrap="square" lIns="91425" tIns="91425" rIns="91425" bIns="91425" anchor="t" anchorCtr="0">
            <a:noAutofit/>
          </a:bodyPr>
          <a:lstStyle/>
          <a:p>
            <a:pPr>
              <a:lnSpc>
                <a:spcPct val="100000"/>
              </a:lnSpc>
              <a:buSzPts val="2400"/>
            </a:pPr>
            <a:r>
              <a:rPr lang="en"/>
              <a:t>For District and Choice administrators</a:t>
            </a:r>
          </a:p>
          <a:p>
            <a:pPr>
              <a:lnSpc>
                <a:spcPct val="100000"/>
              </a:lnSpc>
              <a:buSzPts val="2400"/>
            </a:pPr>
            <a:r>
              <a:rPr lang="en"/>
              <a:t>A centralized location for reviewing: </a:t>
            </a:r>
          </a:p>
          <a:p>
            <a:pPr marL="971550" lvl="1" indent="-285750">
              <a:lnSpc>
                <a:spcPct val="100000"/>
              </a:lnSpc>
              <a:buSzPct val="100000"/>
              <a:buFont typeface="Courier New" panose="02070309020205020404" pitchFamily="49" charset="0"/>
              <a:buChar char="o"/>
            </a:pPr>
            <a:r>
              <a:rPr lang="en" sz="1800" b="1"/>
              <a:t>administrative snapshot acknowledgments</a:t>
            </a:r>
          </a:p>
          <a:p>
            <a:pPr marL="971550" lvl="1" indent="-285750">
              <a:lnSpc>
                <a:spcPct val="100000"/>
              </a:lnSpc>
              <a:buSzPct val="100000"/>
              <a:buFont typeface="Courier New" panose="02070309020205020404" pitchFamily="49" charset="0"/>
              <a:buChar char="o"/>
            </a:pPr>
            <a:r>
              <a:rPr lang="en" sz="1800" b="1"/>
              <a:t>agency contacts</a:t>
            </a:r>
          </a:p>
          <a:p>
            <a:pPr marL="971550" lvl="1" indent="-285750">
              <a:lnSpc>
                <a:spcPct val="100000"/>
              </a:lnSpc>
              <a:buSzPct val="100000"/>
              <a:buFont typeface="Courier New" panose="02070309020205020404" pitchFamily="49" charset="0"/>
              <a:buChar char="o"/>
            </a:pPr>
            <a:r>
              <a:rPr lang="en" sz="1800" b="1"/>
              <a:t>key performance indicators</a:t>
            </a:r>
            <a:endParaRPr sz="1800" b="1"/>
          </a:p>
          <a:p>
            <a:pPr marL="0" lvl="0" indent="0" algn="l" rtl="0">
              <a:lnSpc>
                <a:spcPct val="100000"/>
              </a:lnSpc>
              <a:spcBef>
                <a:spcPts val="0"/>
              </a:spcBef>
              <a:spcAft>
                <a:spcPts val="0"/>
              </a:spcAft>
              <a:buNone/>
            </a:pPr>
            <a:endParaRPr/>
          </a:p>
          <a:p>
            <a:pPr>
              <a:lnSpc>
                <a:spcPct val="100000"/>
              </a:lnSpc>
              <a:buSzPts val="2400"/>
            </a:pPr>
            <a:r>
              <a:rPr lang="en"/>
              <a:t>WISEadmin Portal = Submitting data errata letters.</a:t>
            </a:r>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WISEadmin Portal: Home Screen</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pic>
        <p:nvPicPr>
          <p:cNvPr id="3" name="Picture 2" descr="A screenshot of the WISEadmin toolbar: Data reporting and Snapshot (Home, Acknowledgement, Agency Contacts, Snapshot Calendar, Data Errata, Local Assessment, Data Sharing Agreement and District Library Plan), and Cyber Incidents.">
            <a:extLst>
              <a:ext uri="{FF2B5EF4-FFF2-40B4-BE49-F238E27FC236}">
                <a16:creationId xmlns:a16="http://schemas.microsoft.com/office/drawing/2014/main" id="{19EEABBB-D9FE-3F1A-599D-FE26D67B0CE0}"/>
              </a:ext>
            </a:extLst>
          </p:cNvPr>
          <p:cNvPicPr>
            <a:picLocks noChangeAspect="1"/>
          </p:cNvPicPr>
          <p:nvPr/>
        </p:nvPicPr>
        <p:blipFill>
          <a:blip r:embed="rId4"/>
          <a:stretch>
            <a:fillRect/>
          </a:stretch>
        </p:blipFill>
        <p:spPr>
          <a:xfrm>
            <a:off x="-1" y="953651"/>
            <a:ext cx="9144000" cy="715200"/>
          </a:xfrm>
          <a:prstGeom prst="rect">
            <a:avLst/>
          </a:prstGeom>
        </p:spPr>
      </p:pic>
      <p:pic>
        <p:nvPicPr>
          <p:cNvPr id="2" name="Google Shape;431;p75" descr="Screenshot of the 'tiles' that make up the home screen of the WISEadmin Portal: (In Z order) Snapshot Calendar, Agency Contacts, Administrator Acknowledgement, WISEdash Key Performance Indicators, Data Errata, and Local Assessment Data Sharing Agreement.">
            <a:extLst>
              <a:ext uri="{FF2B5EF4-FFF2-40B4-BE49-F238E27FC236}">
                <a16:creationId xmlns:a16="http://schemas.microsoft.com/office/drawing/2014/main" id="{8886B9F3-C7AF-5E97-F51D-483DD6FDE4E7}"/>
              </a:ext>
            </a:extLst>
          </p:cNvPr>
          <p:cNvPicPr preferRelativeResize="0"/>
          <p:nvPr/>
        </p:nvPicPr>
        <p:blipFill>
          <a:blip r:embed="rId5">
            <a:alphaModFix/>
          </a:blip>
          <a:stretch>
            <a:fillRect/>
          </a:stretch>
        </p:blipFill>
        <p:spPr>
          <a:xfrm>
            <a:off x="1203125" y="1647675"/>
            <a:ext cx="6737749" cy="3311276"/>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Snapshot Agreement</a:t>
            </a:r>
          </a:p>
        </p:txBody>
      </p:sp>
      <p:sp>
        <p:nvSpPr>
          <p:cNvPr id="499" name="Google Shape;499;p84"/>
          <p:cNvSpPr txBox="1">
            <a:spLocks noGrp="1"/>
          </p:cNvSpPr>
          <p:nvPr>
            <p:ph type="body" idx="2"/>
          </p:nvPr>
        </p:nvSpPr>
        <p:spPr>
          <a:xfrm>
            <a:off x="477430" y="1092424"/>
            <a:ext cx="8221508" cy="841075"/>
          </a:xfrm>
          <a:prstGeom prst="rect">
            <a:avLst/>
          </a:prstGeom>
        </p:spPr>
        <p:txBody>
          <a:bodyPr spcFirstLastPara="1" wrap="square" lIns="91425" tIns="91425" rIns="91425" bIns="91425" anchor="t" anchorCtr="0">
            <a:noAutofit/>
          </a:bodyPr>
          <a:lstStyle/>
          <a:p>
            <a:pPr marL="285750" indent="-285750">
              <a:lnSpc>
                <a:spcPct val="115000"/>
              </a:lnSpc>
            </a:pPr>
            <a:r>
              <a:rPr lang="en">
                <a:solidFill>
                  <a:schemeClr val="tx1"/>
                </a:solidFill>
              </a:rPr>
              <a:t>On the Administrator Acknowledgment page, you can review your responsibilities as district administrator over snapshot duties, as well as which contacts have acknowledged each data snapshot.</a:t>
            </a:r>
            <a:endParaRPr>
              <a:solidFill>
                <a:schemeClr val="tx1"/>
              </a:solidFill>
            </a:endParaRPr>
          </a:p>
        </p:txBody>
      </p:sp>
      <p:grpSp>
        <p:nvGrpSpPr>
          <p:cNvPr id="5" name="Group 4" descr="Screenshot of the WISEadmin Portal Administrator Acknowledgements screen for Data Snapshot Agreement. ">
            <a:extLst>
              <a:ext uri="{FF2B5EF4-FFF2-40B4-BE49-F238E27FC236}">
                <a16:creationId xmlns:a16="http://schemas.microsoft.com/office/drawing/2014/main" id="{FBA135FF-45B2-7110-C2B7-45C51BD843F8}"/>
              </a:ext>
            </a:extLst>
          </p:cNvPr>
          <p:cNvGrpSpPr/>
          <p:nvPr/>
        </p:nvGrpSpPr>
        <p:grpSpPr>
          <a:xfrm>
            <a:off x="152400" y="2162930"/>
            <a:ext cx="8839200" cy="2239797"/>
            <a:chOff x="152400" y="2090102"/>
            <a:chExt cx="8839200" cy="2239797"/>
          </a:xfrm>
        </p:grpSpPr>
        <p:pic>
          <p:nvPicPr>
            <p:cNvPr id="500" name="Google Shape;500;p84" descr="Screenshot of the WISEadmin Portal Administrator Acknowledgement screen, Data Snapshot Acknowledgement."/>
            <p:cNvPicPr preferRelativeResize="0"/>
            <p:nvPr/>
          </p:nvPicPr>
          <p:blipFill>
            <a:blip r:embed="rId4">
              <a:alphaModFix/>
            </a:blip>
            <a:stretch>
              <a:fillRect/>
            </a:stretch>
          </p:blipFill>
          <p:spPr>
            <a:xfrm>
              <a:off x="152400" y="2090102"/>
              <a:ext cx="8839200" cy="2239797"/>
            </a:xfrm>
            <a:prstGeom prst="rect">
              <a:avLst/>
            </a:prstGeom>
            <a:noFill/>
            <a:ln w="3175">
              <a:solidFill>
                <a:schemeClr val="bg1">
                  <a:lumMod val="50000"/>
                </a:schemeClr>
              </a:solidFill>
            </a:ln>
          </p:spPr>
        </p:pic>
        <p:pic>
          <p:nvPicPr>
            <p:cNvPr id="3" name="Picture 2">
              <a:extLst>
                <a:ext uri="{FF2B5EF4-FFF2-40B4-BE49-F238E27FC236}">
                  <a16:creationId xmlns:a16="http://schemas.microsoft.com/office/drawing/2014/main" id="{0616E7C7-0955-CA0C-D351-AA764BC21B1B}"/>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3510302"/>
              <a:ext cx="1415676" cy="198703"/>
            </a:xfrm>
            <a:prstGeom prst="rect">
              <a:avLst/>
            </a:prstGeom>
            <a:ln w="3175">
              <a:solidFill>
                <a:schemeClr val="bg1">
                  <a:lumMod val="50000"/>
                </a:schemeClr>
              </a:solidFill>
            </a:ln>
          </p:spPr>
        </p:pic>
        <p:pic>
          <p:nvPicPr>
            <p:cNvPr id="4" name="Picture 3">
              <a:extLst>
                <a:ext uri="{FF2B5EF4-FFF2-40B4-BE49-F238E27FC236}">
                  <a16:creationId xmlns:a16="http://schemas.microsoft.com/office/drawing/2014/main" id="{624FF79D-63AA-EB42-6355-57F7EED0407C}"/>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4067303"/>
              <a:ext cx="1415676" cy="198703"/>
            </a:xfrm>
            <a:prstGeom prst="rect">
              <a:avLst/>
            </a:prstGeom>
            <a:ln w="3175">
              <a:solidFill>
                <a:schemeClr val="bg1">
                  <a:lumMod val="50000"/>
                </a:schemeClr>
              </a:solidFill>
            </a:ln>
          </p:spPr>
        </p:pic>
      </p:gr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5"/>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Quality Agreement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506" name="Google Shape;506;p85"/>
          <p:cNvSpPr txBox="1">
            <a:spLocks noGrp="1"/>
          </p:cNvSpPr>
          <p:nvPr>
            <p:ph type="body" idx="2"/>
          </p:nvPr>
        </p:nvSpPr>
        <p:spPr>
          <a:xfrm>
            <a:off x="132050" y="1090400"/>
            <a:ext cx="8636100" cy="920750"/>
          </a:xfrm>
          <a:prstGeom prst="rect">
            <a:avLst/>
          </a:prstGeom>
        </p:spPr>
        <p:txBody>
          <a:bodyPr spcFirstLastPara="1" wrap="square" lIns="91425" tIns="91425" rIns="91425" bIns="91425" anchor="t" anchorCtr="0">
            <a:noAutofit/>
          </a:bodyPr>
          <a:lstStyle/>
          <a:p>
            <a:pPr marL="285750" indent="-285750">
              <a:lnSpc>
                <a:spcPct val="115000"/>
              </a:lnSpc>
            </a:pPr>
            <a:r>
              <a:rPr lang="en" sz="1800">
                <a:solidFill>
                  <a:schemeClr val="tx1"/>
                </a:solidFill>
              </a:rPr>
              <a:t>At the bottom of the page, fill out the Data Quality Acknowledgment form to:</a:t>
            </a:r>
          </a:p>
          <a:p>
            <a:pPr marL="742950" lvl="1" indent="-285750">
              <a:lnSpc>
                <a:spcPct val="115000"/>
              </a:lnSpc>
              <a:buSzPct val="100000"/>
              <a:buFont typeface="Courier New" panose="02070309020205020404" pitchFamily="49" charset="0"/>
              <a:buChar char="o"/>
            </a:pPr>
            <a:r>
              <a:rPr lang="en">
                <a:solidFill>
                  <a:schemeClr val="tx1"/>
                </a:solidFill>
              </a:rPr>
              <a:t>acknowledge your administrative responsibilities for the snapshot, </a:t>
            </a:r>
          </a:p>
          <a:p>
            <a:pPr marL="742950" lvl="1" indent="-285750">
              <a:lnSpc>
                <a:spcPct val="115000"/>
              </a:lnSpc>
              <a:buSzPct val="100000"/>
              <a:buFont typeface="Courier New" panose="02070309020205020404" pitchFamily="49" charset="0"/>
              <a:buChar char="o"/>
            </a:pPr>
            <a:r>
              <a:rPr lang="en">
                <a:solidFill>
                  <a:schemeClr val="tx1"/>
                </a:solidFill>
              </a:rPr>
              <a:t>click the check box, </a:t>
            </a:r>
          </a:p>
          <a:p>
            <a:pPr marL="742950" lvl="1" indent="-285750">
              <a:lnSpc>
                <a:spcPct val="115000"/>
              </a:lnSpc>
              <a:buSzPct val="100000"/>
              <a:buFont typeface="Courier New" panose="02070309020205020404" pitchFamily="49" charset="0"/>
              <a:buChar char="o"/>
            </a:pPr>
            <a:r>
              <a:rPr lang="en">
                <a:solidFill>
                  <a:schemeClr val="tx1"/>
                </a:solidFill>
              </a:rPr>
              <a:t>then click Submit.</a:t>
            </a:r>
            <a:endParaRPr>
              <a:solidFill>
                <a:schemeClr val="tx1"/>
              </a:solidFill>
            </a:endParaRPr>
          </a:p>
        </p:txBody>
      </p:sp>
      <p:pic>
        <p:nvPicPr>
          <p:cNvPr id="507" name="Google Shape;507;p85" descr="Screenshot of WISEadmin Portal Data Quality Acknowledgement screen. "/>
          <p:cNvPicPr preferRelativeResize="0"/>
          <p:nvPr/>
        </p:nvPicPr>
        <p:blipFill>
          <a:blip r:embed="rId4">
            <a:alphaModFix/>
          </a:blip>
          <a:stretch>
            <a:fillRect/>
          </a:stretch>
        </p:blipFill>
        <p:spPr>
          <a:xfrm>
            <a:off x="3117564" y="1864064"/>
            <a:ext cx="5650586" cy="2536574"/>
          </a:xfrm>
          <a:prstGeom prst="rect">
            <a:avLst/>
          </a:prstGeom>
          <a:noFill/>
          <a:ln w="3175">
            <a:solidFill>
              <a:schemeClr val="bg1">
                <a:lumMod val="50000"/>
              </a:schemeClr>
            </a:solidFill>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Calendar</a:t>
            </a:r>
          </a:p>
        </p:txBody>
      </p:sp>
      <p:sp>
        <p:nvSpPr>
          <p:cNvPr id="513" name="Google Shape;513;p86"/>
          <p:cNvSpPr txBox="1">
            <a:spLocks noGrp="1"/>
          </p:cNvSpPr>
          <p:nvPr>
            <p:ph type="body" idx="2"/>
          </p:nvPr>
        </p:nvSpPr>
        <p:spPr>
          <a:xfrm>
            <a:off x="455486" y="1108609"/>
            <a:ext cx="4116513" cy="2273862"/>
          </a:xfrm>
          <a:prstGeom prst="rect">
            <a:avLst/>
          </a:prstGeom>
        </p:spPr>
        <p:txBody>
          <a:bodyPr spcFirstLastPara="1" wrap="square" lIns="91425" tIns="91425" rIns="91425" bIns="91425" anchor="t" anchorCtr="0">
            <a:noAutofit/>
          </a:bodyPr>
          <a:lstStyle/>
          <a:p>
            <a:pPr marL="285750" indent="-285750">
              <a:lnSpc>
                <a:spcPct val="115000"/>
              </a:lnSpc>
            </a:pPr>
            <a:r>
              <a:rPr lang="en" sz="1800"/>
              <a:t>A quick link to the snapshot calendar on the DPI website. </a:t>
            </a:r>
          </a:p>
          <a:p>
            <a:pPr marL="285750" indent="-285750">
              <a:lnSpc>
                <a:spcPct val="115000"/>
              </a:lnSpc>
            </a:pPr>
            <a:endParaRPr lang="en" sz="1800"/>
          </a:p>
          <a:p>
            <a:pPr marL="285750" indent="-285750">
              <a:lnSpc>
                <a:spcPct val="115000"/>
              </a:lnSpc>
            </a:pPr>
            <a:r>
              <a:rPr lang="en"/>
              <a:t>Allows for </a:t>
            </a:r>
            <a:r>
              <a:rPr lang="en" sz="1800"/>
              <a:t>quick check-ins on upcoming important dates for annual snapshots.</a:t>
            </a:r>
            <a:endParaRPr sz="1800"/>
          </a:p>
        </p:txBody>
      </p:sp>
      <p:pic>
        <p:nvPicPr>
          <p:cNvPr id="2" name="Picture 1" descr="Screenshot of the WISE Events Calendar showing November 2023.">
            <a:extLst>
              <a:ext uri="{FF2B5EF4-FFF2-40B4-BE49-F238E27FC236}">
                <a16:creationId xmlns:a16="http://schemas.microsoft.com/office/drawing/2014/main" id="{A74EF805-2882-CCDC-D541-64513B4E9E4C}"/>
              </a:ext>
            </a:extLst>
          </p:cNvPr>
          <p:cNvPicPr>
            <a:picLocks noChangeAspect="1"/>
          </p:cNvPicPr>
          <p:nvPr/>
        </p:nvPicPr>
        <p:blipFill>
          <a:blip r:embed="rId4"/>
          <a:stretch>
            <a:fillRect/>
          </a:stretch>
        </p:blipFill>
        <p:spPr>
          <a:xfrm>
            <a:off x="4903775" y="1108609"/>
            <a:ext cx="3784739" cy="3421779"/>
          </a:xfrm>
          <a:prstGeom prst="rect">
            <a:avLst/>
          </a:prstGeom>
          <a:ln w="3175">
            <a:solidFill>
              <a:schemeClr val="bg1">
                <a:lumMod val="50000"/>
              </a:schemeClr>
            </a:solid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5:  Final Tasks - Acknowledgement</a:t>
            </a:r>
          </a:p>
        </p:txBody>
      </p:sp>
      <p:sp>
        <p:nvSpPr>
          <p:cNvPr id="520" name="Google Shape;520;p87"/>
          <p:cNvSpPr txBox="1">
            <a:spLocks noGrp="1"/>
          </p:cNvSpPr>
          <p:nvPr>
            <p:ph type="body" idx="2"/>
          </p:nvPr>
        </p:nvSpPr>
        <p:spPr>
          <a:xfrm>
            <a:off x="477429" y="1092426"/>
            <a:ext cx="8221509" cy="187735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a:t>Collection Acknowledgment</a:t>
            </a:r>
            <a:endParaRPr/>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u="sng">
                <a:solidFill>
                  <a:srgbClr val="1155CC"/>
                </a:solidFill>
                <a:hlinkClick r:id="rId4">
                  <a:extLst>
                    <a:ext uri="{A12FA001-AC4F-418D-AE19-62706E023703}">
                      <ahyp:hlinkClr xmlns:ahyp="http://schemas.microsoft.com/office/drawing/2018/hyperlinkcolor" val="tx"/>
                    </a:ext>
                  </a:extLst>
                </a:hlinkClick>
              </a:rPr>
              <a:t>Acknowledge</a:t>
            </a:r>
            <a:r>
              <a:rPr lang="en" sz="1800" b="1"/>
              <a:t> each data collection in the WISEdata Portal before the snapshot of that particular data collection. </a:t>
            </a:r>
            <a:endParaRPr sz="1800" b="1"/>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a:t>Acknowledgments are important to ensure you have taken all the steps needed to send DPI correct data.</a:t>
            </a:r>
            <a:endParaRPr sz="1800" b="1"/>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Final Days</a:t>
            </a:r>
          </a:p>
        </p:txBody>
      </p:sp>
      <p:sp>
        <p:nvSpPr>
          <p:cNvPr id="526" name="Google Shape;526;p88"/>
          <p:cNvSpPr txBox="1">
            <a:spLocks noGrp="1"/>
          </p:cNvSpPr>
          <p:nvPr>
            <p:ph type="body" idx="2"/>
          </p:nvPr>
        </p:nvSpPr>
        <p:spPr>
          <a:xfrm>
            <a:off x="461245" y="1076241"/>
            <a:ext cx="8221509" cy="2791663"/>
          </a:xfrm>
          <a:prstGeom prst="rect">
            <a:avLst/>
          </a:prstGeom>
          <a:noFill/>
          <a:ln>
            <a:noFill/>
          </a:ln>
        </p:spPr>
        <p:txBody>
          <a:bodyPr spcFirstLastPara="1" wrap="square" lIns="91425" tIns="45700" rIns="91425" bIns="45700" anchor="t" anchorCtr="0">
            <a:noAutofit/>
          </a:bodyPr>
          <a:lstStyle/>
          <a:p>
            <a:pPr marL="164592" marR="0" lvl="0" indent="0" algn="l" rtl="0">
              <a:lnSpc>
                <a:spcPct val="100000"/>
              </a:lnSpc>
              <a:spcBef>
                <a:spcPts val="0"/>
              </a:spcBef>
              <a:spcAft>
                <a:spcPts val="0"/>
              </a:spcAft>
              <a:buNone/>
            </a:pPr>
            <a:r>
              <a:rPr lang="en"/>
              <a:t>Final Days Prior to Snapshot</a:t>
            </a:r>
            <a:endParaRPr/>
          </a:p>
          <a:p>
            <a:pPr marL="164592" marR="0" lvl="0" indent="0" algn="l" rtl="0">
              <a:lnSpc>
                <a:spcPct val="100000"/>
              </a:lnSpc>
              <a:spcBef>
                <a:spcPts val="0"/>
              </a:spcBef>
              <a:spcAft>
                <a:spcPts val="0"/>
              </a:spcAft>
              <a:buNone/>
            </a:pPr>
            <a:endParaRPr/>
          </a:p>
          <a:p>
            <a:pPr marL="444500" indent="-342900">
              <a:lnSpc>
                <a:spcPct val="115000"/>
              </a:lnSpc>
              <a:buSzPts val="2000"/>
            </a:pPr>
            <a:r>
              <a:rPr lang="en"/>
              <a:t>Double check that your errors and warnings are resolved.  Even though all errors may be resolved at one point, check daily in the time before the snapshot-- changes other agencies make may change your data!</a:t>
            </a:r>
            <a:endParaRPr/>
          </a:p>
          <a:p>
            <a:pPr marL="444500" indent="-342900">
              <a:lnSpc>
                <a:spcPct val="115000"/>
              </a:lnSpc>
              <a:buSzPts val="2000"/>
            </a:pPr>
            <a:r>
              <a:rPr lang="en"/>
              <a:t>Double check that you have enrollment for all schools and in all grade levels in WISEdata for both the current year and the prior year.</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7"/>
            <a:ext cx="8250383" cy="2751873"/>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a:solidFill>
                  <a:srgbClr val="292F33"/>
                </a:solidFill>
                <a:highlight>
                  <a:srgbClr val="FFFFFF"/>
                </a:highlight>
                <a:latin typeface="Lato"/>
                <a:ea typeface="Lato"/>
                <a:cs typeface="Lato"/>
                <a:sym typeface="Lato"/>
              </a:rPr>
              <a:t>Why We Collect the Data</a:t>
            </a:r>
            <a:endParaRPr sz="1800" b="1">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a:solidFill>
                  <a:srgbClr val="292F33"/>
                </a:solidFill>
                <a:highlight>
                  <a:srgbClr val="FFFFFF"/>
                </a:highlight>
                <a:latin typeface="Lato" panose="020F0502020204030203" pitchFamily="34" charset="0"/>
                <a:ea typeface="Lato"/>
                <a:cs typeface="Lato"/>
                <a:sym typeface="Lato"/>
              </a:rPr>
              <a:t>The snapshots will serve as the permanent data source for certified reporting by DPI. Snapshot data is used for:</a:t>
            </a:r>
          </a:p>
          <a:p>
            <a:pPr marL="0" lvl="0" indent="0" algn="l" rtl="0">
              <a:lnSpc>
                <a:spcPct val="100000"/>
              </a:lnSpc>
              <a:spcBef>
                <a:spcPts val="1800"/>
              </a:spcBef>
              <a:spcAft>
                <a:spcPts val="0"/>
              </a:spcAft>
              <a:buNone/>
            </a:pPr>
            <a:endParaRPr sz="1800" b="1">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panose="020F0502020204030203" pitchFamily="34" charset="0"/>
                <a:ea typeface="Calibri"/>
                <a:cs typeface="Calibri"/>
                <a:sym typeface="Calibri"/>
                <a:hlinkClick r:id="rId4">
                  <a:extLst>
                    <a:ext uri="{A12FA001-AC4F-418D-AE19-62706E023703}">
                      <ahyp:hlinkClr xmlns:ahyp="http://schemas.microsoft.com/office/drawing/2018/hyperlinkcolor" val="tx"/>
                    </a:ext>
                  </a:extLst>
                </a:hlinkClick>
              </a:rPr>
              <a:t>Accountability Report Cards</a:t>
            </a:r>
            <a:endParaRPr sz="1800" b="1">
              <a:solidFill>
                <a:srgbClr val="2D2D86"/>
              </a:solidFill>
              <a:highlight>
                <a:srgbClr val="FFFFFF"/>
              </a:highlight>
              <a:latin typeface="Lato" panose="020F0502020204030203" pitchFamily="34" charset="0"/>
              <a:ea typeface="Calibri"/>
              <a:cs typeface="Calibri"/>
              <a:sym typeface="Calibri"/>
            </a:endParaRPr>
          </a:p>
          <a:p>
            <a:pPr marL="0" lvl="0" indent="0" algn="l" rtl="0">
              <a:lnSpc>
                <a:spcPct val="115000"/>
              </a:lnSpc>
              <a:spcBef>
                <a:spcPts val="5200"/>
              </a:spcBef>
              <a:spcAft>
                <a:spcPts val="0"/>
              </a:spcAft>
              <a:buNone/>
            </a:pPr>
            <a:endParaRPr sz="1700">
              <a:solidFill>
                <a:schemeClr val="dk1"/>
              </a:solidFill>
              <a:highlight>
                <a:schemeClr val="lt1"/>
              </a:highlight>
              <a:latin typeface="Lato"/>
              <a:ea typeface="Lato"/>
              <a:cs typeface="Lato"/>
              <a:sym typeface="Lato"/>
            </a:endParaRPr>
          </a:p>
          <a:p>
            <a:pPr marL="914400" marR="0" lvl="0" indent="0" algn="l" rtl="0">
              <a:lnSpc>
                <a:spcPct val="100000"/>
              </a:lnSpc>
              <a:spcBef>
                <a:spcPts val="1000"/>
              </a:spcBef>
              <a:spcAft>
                <a:spcPts val="439"/>
              </a:spcAft>
              <a:buNone/>
            </a:pPr>
            <a:endParaRPr sz="1700">
              <a:solidFill>
                <a:schemeClr val="dk1"/>
              </a:solidFill>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‘Watch For’</a:t>
            </a:r>
          </a:p>
        </p:txBody>
      </p:sp>
      <p:sp>
        <p:nvSpPr>
          <p:cNvPr id="532" name="Google Shape;532;p89"/>
          <p:cNvSpPr txBox="1"/>
          <p:nvPr/>
        </p:nvSpPr>
        <p:spPr>
          <a:xfrm>
            <a:off x="477430" y="1092425"/>
            <a:ext cx="4458712" cy="2542975"/>
          </a:xfrm>
          <a:prstGeom prst="rect">
            <a:avLst/>
          </a:prstGeom>
          <a:noFill/>
          <a:ln>
            <a:noFill/>
          </a:ln>
        </p:spPr>
        <p:txBody>
          <a:bodyPr spcFirstLastPara="1" wrap="square" lIns="91425" tIns="91425" rIns="91425" bIns="91425" anchor="t" anchorCtr="0">
            <a:noAutofit/>
          </a:bodyPr>
          <a:lstStyle/>
          <a:p>
            <a:pPr lvl="0" algn="l" rtl="0">
              <a:spcAft>
                <a:spcPts val="0"/>
              </a:spcAft>
              <a:buClr>
                <a:srgbClr val="000000"/>
              </a:buClr>
              <a:buSzPts val="2400"/>
            </a:pPr>
            <a:r>
              <a:rPr lang="en" sz="1800" b="1">
                <a:latin typeface="Lato"/>
                <a:ea typeface="Lato"/>
                <a:cs typeface="Lato"/>
                <a:sym typeface="Lato"/>
              </a:rPr>
              <a:t>Some common issues include:</a:t>
            </a:r>
          </a:p>
          <a:p>
            <a:pPr marL="361950" lvl="0" indent="-285750" algn="l" rtl="0">
              <a:lnSpc>
                <a:spcPct val="150000"/>
              </a:lnSpc>
              <a:spcBef>
                <a:spcPts val="439"/>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Economic Disadvantaged status</a:t>
            </a:r>
            <a:endParaRPr sz="1800" b="1">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TFS &amp; Count Inclusion status</a:t>
            </a:r>
            <a:endParaRPr sz="1800" b="1">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ELL status</a:t>
            </a:r>
            <a:endParaRPr lang="en-US"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US" sz="1800" b="1" dirty="0">
                <a:latin typeface="Lato"/>
                <a:ea typeface="Lato"/>
                <a:cs typeface="Lato"/>
                <a:sym typeface="Lato"/>
              </a:rPr>
              <a:t>Choice student indicator not applied</a:t>
            </a:r>
            <a:endParaRPr lang="en-US" sz="1800" b="1" dirty="0">
              <a:solidFill>
                <a:srgbClr val="000000"/>
              </a:solidFill>
              <a:latin typeface="Lato"/>
              <a:ea typeface="Lato"/>
              <a:cs typeface="Lato"/>
              <a:sym typeface="Lato"/>
            </a:endParaRPr>
          </a:p>
          <a:p>
            <a:pPr marL="76200" lvl="0" algn="l" rtl="0">
              <a:lnSpc>
                <a:spcPct val="150000"/>
              </a:lnSpc>
              <a:spcBef>
                <a:spcPts val="0"/>
              </a:spcBef>
              <a:spcAft>
                <a:spcPts val="0"/>
              </a:spcAft>
              <a:buClr>
                <a:srgbClr val="000000"/>
              </a:buClr>
              <a:buSzPts val="2400"/>
            </a:pPr>
            <a:endParaRPr lang="en-US" sz="1800" b="1" dirty="0">
              <a:latin typeface="Lato"/>
              <a:ea typeface="Lato"/>
              <a:cs typeface="Lato"/>
              <a:sym typeface="Lato"/>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Final Tasks: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94612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1">
                <a:latin typeface="Lato"/>
                <a:ea typeface="Lato"/>
                <a:cs typeface="Lato"/>
                <a:sym typeface="Lato"/>
                <a:hlinkClick r:id="rId4"/>
              </a:rPr>
              <a:t>WISEdata Annual Tasks Checklist webpage</a:t>
            </a:r>
            <a:r>
              <a:rPr lang="en-US" sz="1800" b="1">
                <a:latin typeface="Lato"/>
                <a:ea typeface="Lato"/>
                <a:cs typeface="Lato"/>
                <a:sym typeface="Lato"/>
              </a:rPr>
              <a:t>: </a:t>
            </a:r>
            <a:r>
              <a:rPr lang="en-US" sz="1800" b="1">
                <a:solidFill>
                  <a:schemeClr val="dk1"/>
                </a:solidFill>
                <a:latin typeface="Lato"/>
                <a:ea typeface="Lato"/>
                <a:cs typeface="Lato"/>
                <a:sym typeface="Lato"/>
              </a:rPr>
              <a:t>An organized checklist of items that need to be completed for WISEdata reporting annually.</a:t>
            </a:r>
            <a:r>
              <a:rPr lang="en-US" sz="1800" b="1">
                <a:latin typeface="Lato"/>
                <a:ea typeface="Lato"/>
                <a:cs typeface="Lato"/>
                <a:sym typeface="Lato"/>
              </a:rPr>
              <a:t> </a:t>
            </a:r>
          </a:p>
          <a:p>
            <a:pPr marL="285750" lvl="0" indent="-285750" rtl="0">
              <a:lnSpc>
                <a:spcPct val="150000"/>
              </a:lnSpc>
              <a:spcBef>
                <a:spcPts val="0"/>
              </a:spcBef>
              <a:spcAft>
                <a:spcPts val="0"/>
              </a:spcAft>
              <a:buFont typeface="Arial" panose="020B0604020202020204" pitchFamily="34" charset="0"/>
              <a:buChar char="•"/>
            </a:pPr>
            <a:r>
              <a:rPr lang="en" sz="1800" b="1" u="sng">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a:solidFill>
                  <a:schemeClr val="tx1"/>
                </a:solidFill>
                <a:latin typeface="Lato"/>
                <a:ea typeface="Lato"/>
                <a:cs typeface="Lato"/>
              </a:rPr>
              <a:t>: </a:t>
            </a:r>
            <a:r>
              <a:rPr lang="en" sz="1800" b="1">
                <a:solidFill>
                  <a:schemeClr val="dk1"/>
                </a:solidFill>
                <a:latin typeface="Lato"/>
                <a:ea typeface="Lato"/>
                <a:cs typeface="Lato"/>
                <a:sym typeface="Lato"/>
              </a:rPr>
              <a:t>Useful articles on validations and other related topic</a:t>
            </a:r>
            <a:endParaRPr lang="en-US" sz="1800" b="1">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 sz="1800" b="1" u="sng">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a:solidFill>
                  <a:schemeClr val="tx1"/>
                </a:solidFill>
                <a:latin typeface="Lato"/>
                <a:ea typeface="Lato"/>
                <a:cs typeface="Lato"/>
              </a:rPr>
              <a:t>: Cover a variety of topics you may have questions on</a:t>
            </a:r>
            <a:endParaRPr lang="en-US" sz="1800" b="1">
              <a:solidFill>
                <a:schemeClr val="tx1"/>
              </a:solidFill>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US" sz="1800" b="1" u="sng">
                <a:solidFill>
                  <a:srgbClr val="0563C1"/>
                </a:solidFill>
                <a:latin typeface="Lato"/>
                <a:ea typeface="Lato"/>
                <a:cs typeface="Lato"/>
                <a:hlinkClick r:id="rId7"/>
              </a:rPr>
              <a:t>Snapshot Preparation Guidance webpage</a:t>
            </a:r>
            <a:r>
              <a:rPr lang="en-US" sz="1800" b="1">
                <a:solidFill>
                  <a:schemeClr val="tx1"/>
                </a:solidFill>
                <a:latin typeface="Lato"/>
                <a:ea typeface="Lato"/>
                <a:cs typeface="Lato"/>
              </a:rPr>
              <a:t>: Provides in-depth guidance on snapshot information</a:t>
            </a:r>
            <a:endParaRPr lang="en-US" sz="1800" b="1">
              <a:solidFill>
                <a:schemeClr val="tx1"/>
              </a:solidFill>
              <a:latin typeface="Lato"/>
              <a:ea typeface="Lato"/>
              <a:cs typeface="Lato"/>
              <a:sym typeface="Lato"/>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a:latin typeface="Lato"/>
                <a:ea typeface="Lato"/>
                <a:cs typeface="Lato"/>
              </a:rPr>
              <a:t>Notifications from the DPI Customer Services Team</a:t>
            </a:r>
            <a:endParaRPr lang="en-US" sz="1800" b="1">
              <a:latin typeface="Lato"/>
              <a:ea typeface="Lato"/>
              <a:cs typeface="Lato"/>
            </a:endParaRPr>
          </a:p>
          <a:p>
            <a:pPr marL="914400" lvl="1" indent="-342900">
              <a:buFont typeface="Lato,Sans-Serif"/>
              <a:buChar char="○"/>
            </a:pPr>
            <a:r>
              <a:rPr lang="en" sz="1800" b="1">
                <a:latin typeface="Lato"/>
                <a:ea typeface="Lato"/>
                <a:cs typeface="Lato"/>
              </a:rPr>
              <a:t>~6-8 weeks before snapshot DPI will begin program area data quality checks and may find specific issues to reach out to you on.</a:t>
            </a:r>
            <a:endParaRPr lang="en-US" sz="1800" b="1">
              <a:latin typeface="Lato"/>
              <a:ea typeface="Lato"/>
              <a:cs typeface="Lato"/>
            </a:endParaRPr>
          </a:p>
          <a:p>
            <a:pPr marL="914400" lvl="1" indent="-342900">
              <a:buFont typeface="Lato,Sans-Serif"/>
              <a:buChar char="○"/>
            </a:pPr>
            <a:r>
              <a:rPr lang="en" sz="1800" b="1">
                <a:latin typeface="Lato"/>
                <a:ea typeface="Lato"/>
                <a:cs typeface="Lato"/>
              </a:rPr>
              <a:t>Review </a:t>
            </a:r>
            <a:r>
              <a:rPr lang="en" sz="1800" b="1" u="sng">
                <a:solidFill>
                  <a:schemeClr val="hlink"/>
                </a:solidFill>
                <a:latin typeface="Lato"/>
                <a:ea typeface="Lato"/>
                <a:cs typeface="Lato"/>
              </a:rPr>
              <a:t>Data Quality alerts</a:t>
            </a:r>
            <a:r>
              <a:rPr lang="en" sz="1800" b="1">
                <a:latin typeface="Lato"/>
                <a:ea typeface="Lato"/>
                <a:cs typeface="Lato"/>
              </a:rPr>
              <a:t> in WISEdata Portal  </a:t>
            </a:r>
            <a:endParaRPr lang="en-US" sz="1800" b="1">
              <a:latin typeface="Lato"/>
              <a:ea typeface="Lato"/>
              <a:cs typeface="Lato"/>
            </a:endParaRPr>
          </a:p>
          <a:p>
            <a:pPr marL="457200"/>
            <a:endParaRPr lang="en-US" sz="1800" b="1">
              <a:latin typeface="Lato"/>
              <a:ea typeface="Lato"/>
              <a:cs typeface="Lato"/>
            </a:endParaRPr>
          </a:p>
          <a:p>
            <a:pPr marL="400050" indent="-285750">
              <a:buFont typeface="Arial" panose="020B0604020202020204" pitchFamily="34" charset="0"/>
              <a:buChar char="•"/>
            </a:pPr>
            <a:r>
              <a:rPr lang="en" sz="1800" b="1">
                <a:latin typeface="Lato"/>
                <a:ea typeface="Lato"/>
                <a:cs typeface="Lato"/>
              </a:rPr>
              <a:t>Help Tickets </a:t>
            </a:r>
            <a:endParaRPr lang="en-US" sz="1800" b="1">
              <a:latin typeface="Lato"/>
              <a:ea typeface="Lato"/>
              <a:cs typeface="Lato"/>
            </a:endParaRPr>
          </a:p>
          <a:p>
            <a:pPr marL="914400" lvl="1" indent="-342900">
              <a:buFont typeface="Lato,Sans-Serif"/>
              <a:buChar char="○"/>
            </a:pPr>
            <a:r>
              <a:rPr lang="en" sz="1800" b="1" u="sng">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a:latin typeface="Lato"/>
                <a:ea typeface="Lato"/>
                <a:cs typeface="Lato"/>
              </a:rPr>
              <a:t>, so the DPI Customer Services Team can help you resolve issues, including those that may be vendor related. </a:t>
            </a:r>
            <a:endParaRPr lang="en-US" sz="1800" b="1"/>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Once the snapshot is taken the data in the WISEdash database </a:t>
            </a:r>
            <a:r>
              <a:rPr lang="en" sz="1800" b="1" i="1">
                <a:solidFill>
                  <a:srgbClr val="000000"/>
                </a:solidFill>
                <a:latin typeface="Lato"/>
                <a:ea typeface="Lato"/>
                <a:cs typeface="Lato"/>
                <a:sym typeface="Lato"/>
              </a:rPr>
              <a:t>cannot be changed</a:t>
            </a:r>
            <a:r>
              <a:rPr lang="en" sz="1800" b="1">
                <a:solidFill>
                  <a:srgbClr val="000000"/>
                </a:solidFill>
                <a:latin typeface="Lato"/>
                <a:ea typeface="Lato"/>
                <a:cs typeface="Lato"/>
                <a:sym typeface="Lato"/>
              </a:rPr>
              <a:t>.</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Data errors after snapshot are addressed </a:t>
            </a:r>
            <a:r>
              <a:rPr lang="en" sz="1800" b="1">
                <a:latin typeface="Lato"/>
                <a:ea typeface="Lato"/>
                <a:cs typeface="Lato"/>
                <a:sym typeface="Lato"/>
              </a:rPr>
              <a:t>with</a:t>
            </a:r>
            <a:r>
              <a:rPr lang="en" sz="1800" b="1">
                <a:solidFill>
                  <a:srgbClr val="000000"/>
                </a:solidFill>
                <a:latin typeface="Lato"/>
                <a:ea typeface="Lato"/>
                <a:cs typeface="Lato"/>
                <a:sym typeface="Lato"/>
              </a:rPr>
              <a:t> a Data Errata Letter submitted via the WISEadmin Portal.</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Remember: no PII!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More info: </a:t>
            </a:r>
            <a:r>
              <a:rPr lang="en" sz="1800"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164592" lvl="0" indent="0" algn="l" rtl="0">
              <a:spcBef>
                <a:spcPts val="0"/>
              </a:spcBef>
              <a:spcAft>
                <a:spcPts val="0"/>
              </a:spcAft>
              <a:buNone/>
            </a:pPr>
            <a:endParaRPr sz="1800" b="1">
              <a:solidFill>
                <a:srgbClr val="000000"/>
              </a:solidFill>
              <a:latin typeface="Lato"/>
              <a:ea typeface="Lato"/>
              <a:cs typeface="Lato"/>
              <a:sym typeface="Lato"/>
            </a:endParaRPr>
          </a:p>
          <a:p>
            <a:pPr marL="342900" lvl="0" indent="-110" algn="l" rtl="0">
              <a:spcBef>
                <a:spcPts val="0"/>
              </a:spcBef>
              <a:spcAft>
                <a:spcPts val="0"/>
              </a:spcAft>
              <a:buNone/>
            </a:pPr>
            <a:endParaRPr sz="700" b="1">
              <a:solidFill>
                <a:srgbClr val="000000"/>
              </a:solidFill>
              <a:latin typeface="Lato"/>
              <a:ea typeface="Lato"/>
              <a:cs typeface="Lato"/>
              <a:sym typeface="Lato"/>
            </a:endParaRPr>
          </a:p>
          <a:p>
            <a:pPr marL="342900" lvl="0" indent="-11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Privacy</a:t>
            </a:r>
          </a:p>
        </p:txBody>
      </p:sp>
      <p:sp>
        <p:nvSpPr>
          <p:cNvPr id="556" name="Google Shape;556;p93"/>
          <p:cNvSpPr txBox="1"/>
          <p:nvPr/>
        </p:nvSpPr>
        <p:spPr>
          <a:xfrm>
            <a:off x="469338" y="1095700"/>
            <a:ext cx="8229600" cy="1712236"/>
          </a:xfrm>
          <a:prstGeom prst="rect">
            <a:avLst/>
          </a:prstGeom>
          <a:noFill/>
          <a:ln>
            <a:noFill/>
          </a:ln>
        </p:spPr>
        <p:txBody>
          <a:bodyPr spcFirstLastPara="1" wrap="square" lIns="91425" tIns="45700" rIns="91425" bIns="45700" anchor="t" anchorCtr="0">
            <a:noAutofit/>
          </a:bodyPr>
          <a:lstStyle/>
          <a:p>
            <a:pPr marL="285750" lvl="0" indent="-285750" algn="l" rtl="0">
              <a:spcAft>
                <a:spcPts val="0"/>
              </a:spcAft>
              <a:buFont typeface="Arial" panose="020B0604020202020204" pitchFamily="34" charset="0"/>
              <a:buChar char="•"/>
            </a:pPr>
            <a:r>
              <a:rPr lang="en" sz="1800" b="1">
                <a:solidFill>
                  <a:srgbClr val="000000"/>
                </a:solidFill>
                <a:latin typeface="Lato"/>
                <a:ea typeface="Lato"/>
                <a:cs typeface="Lato"/>
                <a:sym typeface="Lato"/>
              </a:rPr>
              <a:t>Data Privacy Resources</a:t>
            </a:r>
            <a:endParaRPr sz="1800" b="1">
              <a:solidFill>
                <a:srgbClr val="000000"/>
              </a:solidFill>
              <a:latin typeface="Lato"/>
              <a:ea typeface="Lato"/>
              <a:cs typeface="Lato"/>
              <a:sym typeface="Lato"/>
            </a:endParaRPr>
          </a:p>
          <a:p>
            <a:pPr marL="914400" lvl="1" indent="-381000" algn="l" rtl="0">
              <a:spcBef>
                <a:spcPts val="0"/>
              </a:spcBef>
              <a:spcAft>
                <a:spcPts val="0"/>
              </a:spcAft>
              <a:buClr>
                <a:srgbClr val="000000"/>
              </a:buClr>
              <a:buSzPct val="100000"/>
              <a:buFont typeface="Lato"/>
              <a:buChar char="○"/>
            </a:pPr>
            <a:r>
              <a:rPr lang="en" sz="1800" b="1">
                <a:solidFill>
                  <a:srgbClr val="000000"/>
                </a:solidFill>
                <a:latin typeface="Lato"/>
                <a:ea typeface="Lato"/>
                <a:cs typeface="Lato"/>
                <a:sym typeface="Lato"/>
              </a:rPr>
              <a:t>Select Data Privacy from </a:t>
            </a:r>
            <a:r>
              <a:rPr lang="en" sz="1800" b="1" u="sng">
                <a:solidFill>
                  <a:schemeClr val="hlink"/>
                </a:solidFill>
                <a:latin typeface="Lato"/>
                <a:ea typeface="Lato"/>
                <a:cs typeface="Lato"/>
                <a:sym typeface="Lato"/>
                <a:hlinkClick r:id="rId4"/>
              </a:rPr>
              <a:t>http://dpi.wi.gov/wise/data-privacy</a:t>
            </a:r>
            <a:endParaRPr sz="1800" b="1">
              <a:solidFill>
                <a:srgbClr val="000000"/>
              </a:solidFill>
              <a:latin typeface="Lato"/>
              <a:ea typeface="Lato"/>
              <a:cs typeface="Lato"/>
              <a:sym typeface="Lato"/>
            </a:endParaRPr>
          </a:p>
          <a:p>
            <a:pPr marL="1200150" lvl="0" indent="-285750" algn="l" rtl="0">
              <a:spcBef>
                <a:spcPts val="0"/>
              </a:spcBef>
              <a:spcAft>
                <a:spcPts val="0"/>
              </a:spcAft>
              <a:buFont typeface="Arial" panose="020B0604020202020204" pitchFamily="34" charset="0"/>
              <a:buChar char="•"/>
            </a:pPr>
            <a:endParaRPr sz="1800" b="1">
              <a:solidFill>
                <a:srgbClr val="000000"/>
              </a:solidFill>
              <a:latin typeface="Lato"/>
              <a:ea typeface="Lato"/>
              <a:cs typeface="Lato"/>
              <a:sym typeface="Lato"/>
            </a:endParaRPr>
          </a:p>
          <a:p>
            <a:pPr marL="285750" lvl="0" indent="-285750" algn="l" rtl="0">
              <a:spcBef>
                <a:spcPts val="1800"/>
              </a:spcBef>
              <a:spcAft>
                <a:spcPts val="0"/>
              </a:spcAft>
              <a:buFont typeface="Arial" panose="020B0604020202020204" pitchFamily="34" charset="0"/>
              <a:buChar char="•"/>
            </a:pPr>
            <a:r>
              <a:rPr lang="en" sz="1800" b="1">
                <a:solidFill>
                  <a:srgbClr val="000000"/>
                </a:solidFill>
                <a:latin typeface="Lato"/>
                <a:ea typeface="Lato"/>
                <a:cs typeface="Lato"/>
                <a:sym typeface="Lato"/>
              </a:rPr>
              <a:t>Data privacy is of the utmost priority to us, and we take it very seriously.</a:t>
            </a: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77430" y="1084333"/>
            <a:ext cx="8229600" cy="3819440"/>
          </a:xfrm>
          <a:prstGeom prst="rect">
            <a:avLst/>
          </a:prstGeom>
          <a:solidFill>
            <a:srgbClr val="FFFFFF"/>
          </a:solidFill>
          <a:ln>
            <a:noFill/>
          </a:ln>
        </p:spPr>
        <p:txBody>
          <a:bodyPr spcFirstLastPara="1" wrap="square" lIns="91425" tIns="91425" rIns="91425" bIns="91425" anchor="t" anchorCtr="0">
            <a:noAutofit/>
          </a:bodyPr>
          <a:lstStyle/>
          <a:p>
            <a:pPr marL="285750"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a:solidFill>
                  <a:schemeClr val="dk1"/>
                </a:solidFill>
                <a:latin typeface="Lato"/>
                <a:ea typeface="Lato"/>
                <a:cs typeface="Lato"/>
                <a:sym typeface="Lato"/>
              </a:rPr>
              <a:t>:  </a:t>
            </a:r>
            <a:r>
              <a:rPr lang="en" sz="1800" b="1">
                <a:solidFill>
                  <a:srgbClr val="222222"/>
                </a:solidFill>
                <a:latin typeface="Lato"/>
                <a:ea typeface="Lato"/>
                <a:cs typeface="Lato"/>
                <a:sym typeface="Lato"/>
              </a:rPr>
              <a:t>High level overview describing how WISEdata has improved our data collection process, data quality, and system integration.</a:t>
            </a:r>
            <a:endParaRPr sz="1800" b="1">
              <a:solidFill>
                <a:srgbClr val="222222"/>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a:solidFill>
                  <a:schemeClr val="dk1"/>
                </a:solidFill>
                <a:latin typeface="Lato"/>
                <a:ea typeface="Lato"/>
                <a:cs typeface="Lato"/>
                <a:sym typeface="Lato"/>
              </a:rPr>
              <a:t>: Basics of getting started with WISEdata</a:t>
            </a:r>
            <a:endParaRPr sz="1800" b="1">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a:solidFill>
                  <a:schemeClr val="dk1"/>
                </a:solidFill>
                <a:latin typeface="Lato"/>
                <a:ea typeface="Lato"/>
                <a:cs typeface="Lato"/>
                <a:sym typeface="Lato"/>
              </a:rPr>
              <a:t>: Links to WISE help pages and useful resources</a:t>
            </a:r>
            <a:endParaRPr sz="1800" b="1">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a:solidFill>
                  <a:schemeClr val="dk1"/>
                </a:solidFill>
                <a:latin typeface="Lato"/>
                <a:ea typeface="Lato"/>
                <a:cs typeface="Lato"/>
                <a:sym typeface="Lato"/>
              </a:rPr>
              <a:t>: List of links to all WISEdata data elements and their descriptions, uses, and codes</a:t>
            </a:r>
            <a:endParaRPr sz="1800" b="1">
              <a:solidFill>
                <a:schemeClr val="dk1"/>
              </a:solidFill>
              <a:latin typeface="Lato"/>
              <a:ea typeface="Lato"/>
              <a:cs typeface="Lato"/>
              <a:sym typeface="Lato"/>
            </a:endParaRPr>
          </a:p>
          <a:p>
            <a:pPr marL="285750"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8">
                  <a:extLst>
                    <a:ext uri="{A12FA001-AC4F-418D-AE19-62706E023703}">
                      <ahyp:hlinkClr xmlns:ahyp="http://schemas.microsoft.com/office/drawing/2018/hyperlinkcolor" val="tx"/>
                    </a:ext>
                  </a:extLst>
                </a:hlinkClick>
              </a:rPr>
              <a:t>Google Spaces</a:t>
            </a:r>
            <a:r>
              <a:rPr lang="en" sz="1800" b="1">
                <a:solidFill>
                  <a:schemeClr val="dk1"/>
                </a:solidFill>
                <a:latin typeface="Lato"/>
                <a:ea typeface="Lato"/>
                <a:cs typeface="Lato"/>
                <a:sym typeface="Lato"/>
              </a:rPr>
              <a:t>: WISEdata community to view and post questions and comments to fellow users.</a:t>
            </a:r>
          </a:p>
          <a:p>
            <a:pPr marL="574675" lvl="3" indent="-285750">
              <a:lnSpc>
                <a:spcPct val="150000"/>
              </a:lnSpc>
              <a:buClr>
                <a:schemeClr val="dk1"/>
              </a:buClr>
              <a:buSzPct val="100000"/>
              <a:buFont typeface="Courier New" panose="02070309020205020404" pitchFamily="49" charset="0"/>
              <a:buChar char="o"/>
            </a:pPr>
            <a:r>
              <a:rPr lang="en" sz="1800" b="1" i="1">
                <a:solidFill>
                  <a:schemeClr val="dk1"/>
                </a:solidFill>
                <a:latin typeface="Lato"/>
                <a:ea typeface="Lato"/>
                <a:cs typeface="Lato"/>
                <a:sym typeface="Lato"/>
              </a:rPr>
              <a:t>Please submit a Help Ticket if you would like to join Google Spaces</a:t>
            </a:r>
            <a:endParaRPr sz="1800" b="1" i="1">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1800" b="1">
                <a:solidFill>
                  <a:srgbClr val="000000"/>
                </a:solidFill>
                <a:latin typeface="Lato"/>
                <a:ea typeface="Lato"/>
                <a:cs typeface="Lato"/>
                <a:sym typeface="Lato"/>
                <a:hlinkClick r:id="rId4"/>
              </a:rPr>
              <a:t>Help Ticket</a:t>
            </a:r>
            <a:endParaRPr sz="1800" b="1">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a:t>
            </a:r>
            <a:r>
              <a:rPr kumimoji="0" lang="en-US" sz="3600" b="1" i="0" u="none" strike="noStrike" kern="0" cap="none" spc="0" normalizeH="0" baseline="0" noProof="0">
                <a:ln>
                  <a:noFill/>
                </a:ln>
                <a:solidFill>
                  <a:schemeClr val="lt1"/>
                </a:solidFill>
                <a:effectLst/>
                <a:uLnTx/>
                <a:uFillTx/>
                <a:latin typeface="Lato"/>
                <a:ea typeface="Lato"/>
                <a:cs typeface="Lato"/>
                <a:sym typeface="Lato"/>
              </a:rPr>
              <a:t> Feedback</a:t>
            </a:r>
          </a:p>
        </p:txBody>
      </p:sp>
      <p:sp>
        <p:nvSpPr>
          <p:cNvPr id="574" name="Google Shape;574;p96"/>
          <p:cNvSpPr txBox="1"/>
          <p:nvPr/>
        </p:nvSpPr>
        <p:spPr>
          <a:xfrm>
            <a:off x="840000" y="921600"/>
            <a:ext cx="7464000" cy="22950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457200" lvl="0" indent="-342900" algn="l" rtl="0">
              <a:spcBef>
                <a:spcPts val="0"/>
              </a:spcBef>
              <a:spcAft>
                <a:spcPts val="0"/>
              </a:spcAft>
              <a:buSzPts val="1800"/>
              <a:buFont typeface="Lato"/>
              <a:buChar char="●"/>
            </a:pPr>
            <a:r>
              <a:rPr lang="en" sz="1800" b="1">
                <a:solidFill>
                  <a:srgbClr val="000000"/>
                </a:solidFill>
                <a:latin typeface="Lato"/>
                <a:ea typeface="Lato"/>
                <a:cs typeface="Lato"/>
                <a:sym typeface="Lato"/>
              </a:rPr>
              <a:t>Within most </a:t>
            </a:r>
            <a:r>
              <a:rPr lang="en" sz="1800" b="1">
                <a:latin typeface="Lato"/>
                <a:ea typeface="Lato"/>
                <a:cs typeface="Lato"/>
                <a:sym typeface="Lato"/>
              </a:rPr>
              <a:t>DPI</a:t>
            </a:r>
            <a:r>
              <a:rPr lang="en" sz="1800" b="1">
                <a:solidFill>
                  <a:srgbClr val="000000"/>
                </a:solidFill>
                <a:latin typeface="Lato"/>
                <a:ea typeface="Lato"/>
                <a:cs typeface="Lato"/>
                <a:sym typeface="Lato"/>
              </a:rPr>
              <a:t> applications you can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latin typeface="Lato"/>
                <a:ea typeface="Lato"/>
                <a:cs typeface="Lato"/>
                <a:sym typeface="Lato"/>
              </a:rPr>
              <a:t>P</a:t>
            </a:r>
            <a:r>
              <a:rPr lang="en" sz="1800" b="1">
                <a:solidFill>
                  <a:srgbClr val="000000"/>
                </a:solidFill>
                <a:latin typeface="Lato"/>
                <a:ea typeface="Lato"/>
                <a:cs typeface="Lato"/>
                <a:sym typeface="Lato"/>
              </a:rPr>
              <a:t>rovide feedback directly.</a:t>
            </a:r>
            <a:endParaRPr sz="1800" b="1">
              <a:solidFill>
                <a:srgbClr val="000000"/>
              </a:solidFill>
              <a:latin typeface="Lato"/>
              <a:ea typeface="Lato"/>
              <a:cs typeface="Lato"/>
              <a:sym typeface="Lato"/>
            </a:endParaRPr>
          </a:p>
          <a:p>
            <a:pPr marL="45720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latin typeface="Lato"/>
                <a:ea typeface="Lato"/>
                <a:cs typeface="Lato"/>
                <a:sym typeface="Lato"/>
              </a:rPr>
              <a:t>E</a:t>
            </a:r>
            <a:r>
              <a:rPr lang="en" sz="1800" b="1">
                <a:solidFill>
                  <a:srgbClr val="000000"/>
                </a:solidFill>
                <a:latin typeface="Lato"/>
                <a:ea typeface="Lato"/>
                <a:cs typeface="Lato"/>
                <a:sym typeface="Lato"/>
              </a:rPr>
              <a:t>nter a new suggestion.</a:t>
            </a:r>
            <a:endParaRPr sz="1800" b="1">
              <a:solidFill>
                <a:srgbClr val="000000"/>
              </a:solidFill>
              <a:latin typeface="Lato"/>
              <a:ea typeface="Lato"/>
              <a:cs typeface="Lato"/>
              <a:sym typeface="Lato"/>
            </a:endParaRPr>
          </a:p>
          <a:p>
            <a:pPr marL="45720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solidFill>
                  <a:srgbClr val="000000"/>
                </a:solidFill>
                <a:latin typeface="Lato"/>
                <a:ea typeface="Lato"/>
                <a:cs typeface="Lato"/>
                <a:sym typeface="Lato"/>
              </a:rPr>
              <a:t>Vote on suggestions made by other people.</a:t>
            </a:r>
            <a:endParaRPr sz="1800" b="1">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
        <p:nvSpPr>
          <p:cNvPr id="575" name="Google Shape;575;p96"/>
          <p:cNvSpPr txBox="1"/>
          <p:nvPr/>
        </p:nvSpPr>
        <p:spPr>
          <a:xfrm>
            <a:off x="2810400" y="3386000"/>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ctr" rtl="0">
              <a:spcBef>
                <a:spcPts val="0"/>
              </a:spcBef>
              <a:spcAft>
                <a:spcPts val="0"/>
              </a:spcAft>
              <a:buNone/>
            </a:pPr>
            <a:r>
              <a:rPr lang="en" sz="2400">
                <a:latin typeface="Lato"/>
                <a:ea typeface="Lato"/>
                <a:cs typeface="Lato"/>
                <a:sym typeface="Lato"/>
              </a:rPr>
              <a:t>Q&amp;A Document</a:t>
            </a: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a:t>Data is: </a:t>
            </a:r>
            <a:endParaRPr/>
          </a:p>
          <a:p>
            <a:pPr marL="406400" indent="-285750">
              <a:lnSpc>
                <a:spcPct val="100000"/>
              </a:lnSpc>
              <a:buSzPts val="1700"/>
            </a:pPr>
            <a:r>
              <a:rPr lang="en"/>
              <a:t>entered into your vendor tool (SIS, Special Ed tool, etc.)</a:t>
            </a:r>
            <a:endParaRPr/>
          </a:p>
          <a:p>
            <a:pPr marL="406400" indent="-285750">
              <a:lnSpc>
                <a:spcPct val="100000"/>
              </a:lnSpc>
              <a:buSzPts val="1700"/>
            </a:pPr>
            <a:r>
              <a:rPr lang="en"/>
              <a:t>pushed to WISEdata and run through data quality checks (validations)</a:t>
            </a:r>
            <a:endParaRPr/>
          </a:p>
          <a:p>
            <a:pPr marL="406400" indent="-285750">
              <a:lnSpc>
                <a:spcPct val="100000"/>
              </a:lnSpc>
              <a:buClr>
                <a:srgbClr val="000000"/>
              </a:buClr>
              <a:buSzPts val="1700"/>
            </a:pPr>
            <a:r>
              <a:rPr lang="en">
                <a:solidFill>
                  <a:srgbClr val="000000"/>
                </a:solidFill>
              </a:rPr>
              <a:t>validated in the system on the day and time of the snapshot, loaded to WISEdash, and “snapped” for reporting purposes</a:t>
            </a:r>
            <a:endParaRPr>
              <a:solidFill>
                <a:srgbClr val="000000"/>
              </a:solidFill>
            </a:endParaRPr>
          </a:p>
          <a:p>
            <a:pPr marL="0" marR="0" lvl="0" indent="0" algn="l" rtl="0">
              <a:lnSpc>
                <a:spcPct val="100000"/>
              </a:lnSpc>
              <a:spcBef>
                <a:spcPts val="0"/>
              </a:spcBef>
              <a:spcAft>
                <a:spcPts val="0"/>
              </a:spcAft>
              <a:buNone/>
            </a:pPr>
            <a:endParaRPr/>
          </a:p>
          <a:p>
            <a:pPr marL="0" lvl="0" indent="0" algn="l" rtl="0">
              <a:lnSpc>
                <a:spcPct val="100000"/>
              </a:lnSpc>
              <a:spcBef>
                <a:spcPts val="0"/>
              </a:spcBef>
              <a:spcAft>
                <a:spcPts val="439"/>
              </a:spcAft>
              <a:buNone/>
            </a:pPr>
            <a:r>
              <a:rPr lang="en"/>
              <a:t>Users can use WISEdata Portal validation results to go back to their vendor tool to make corrections and push the corrected data to WISEdata through December 5.</a:t>
            </a:r>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Diagram</a:t>
            </a:r>
          </a:p>
        </p:txBody>
      </p:sp>
      <p:sp>
        <p:nvSpPr>
          <p:cNvPr id="4" name="TextBox 3">
            <a:extLst>
              <a:ext uri="{FF2B5EF4-FFF2-40B4-BE49-F238E27FC236}">
                <a16:creationId xmlns:a16="http://schemas.microsoft.com/office/drawing/2014/main" id="{B69314D5-31AD-E8FF-63A9-66343BD8665D}"/>
              </a:ext>
            </a:extLst>
          </p:cNvPr>
          <p:cNvSpPr txBox="1"/>
          <p:nvPr/>
        </p:nvSpPr>
        <p:spPr>
          <a:xfrm>
            <a:off x="276958" y="2570285"/>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LEAs: </a:t>
            </a:r>
          </a:p>
          <a:p>
            <a:r>
              <a:rPr lang="en-US" sz="1200" b="1">
                <a:latin typeface="Lato"/>
                <a:ea typeface="Lato"/>
                <a:cs typeface="Lato"/>
              </a:rPr>
              <a:t>Data Entry</a:t>
            </a:r>
            <a:endParaRPr lang="en-US">
              <a:ea typeface="Lato"/>
            </a:endParaRPr>
          </a:p>
          <a:p>
            <a:br>
              <a:rPr lang="en-US"/>
            </a:br>
            <a:r>
              <a:rPr lang="en-US" sz="1200">
                <a:latin typeface="Lato"/>
              </a:rPr>
              <a:t>S</a:t>
            </a:r>
            <a:r>
              <a:rPr lang="en-US" sz="1200">
                <a:latin typeface="Lato"/>
                <a:ea typeface="Lato"/>
                <a:cs typeface="Lato"/>
              </a:rPr>
              <a:t>chool/district collects student data and enter into the local SIS.</a:t>
            </a:r>
            <a:endParaRPr lang="en-US"/>
          </a:p>
        </p:txBody>
      </p:sp>
      <p:sp>
        <p:nvSpPr>
          <p:cNvPr id="5" name="TextBox 4">
            <a:extLst>
              <a:ext uri="{FF2B5EF4-FFF2-40B4-BE49-F238E27FC236}">
                <a16:creationId xmlns:a16="http://schemas.microsoft.com/office/drawing/2014/main" id="{0FAA8FA6-DE77-BB2B-F76C-9D9D2CEAE78B}"/>
              </a:ext>
            </a:extLst>
          </p:cNvPr>
          <p:cNvSpPr txBox="1"/>
          <p:nvPr/>
        </p:nvSpPr>
        <p:spPr>
          <a:xfrm>
            <a:off x="1991458" y="2570285"/>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WISEdata Portal Submission</a:t>
            </a:r>
            <a:endParaRPr lang="en-US">
              <a:ea typeface="Lato"/>
            </a:endParaRPr>
          </a:p>
          <a:p>
            <a:br>
              <a:rPr lang="en-US"/>
            </a:br>
            <a:r>
              <a:rPr lang="en-US" sz="1200" b="1">
                <a:latin typeface="Lato"/>
                <a:ea typeface="Lato"/>
                <a:cs typeface="Lato"/>
              </a:rPr>
              <a:t>LEAs</a:t>
            </a:r>
            <a:r>
              <a:rPr lang="en-US" sz="1200">
                <a:latin typeface="Lato"/>
                <a:ea typeface="Lato"/>
                <a:cs typeface="Lato"/>
              </a:rPr>
              <a:t> push data from their SIS to the WISEdata Portal for validation.</a:t>
            </a:r>
            <a:endParaRPr lang="en-US"/>
          </a:p>
        </p:txBody>
      </p:sp>
      <p:sp>
        <p:nvSpPr>
          <p:cNvPr id="6" name="TextBox 5">
            <a:extLst>
              <a:ext uri="{FF2B5EF4-FFF2-40B4-BE49-F238E27FC236}">
                <a16:creationId xmlns:a16="http://schemas.microsoft.com/office/drawing/2014/main" id="{9D0C7254-B81C-1AC9-1097-DDD60F9D473F}"/>
              </a:ext>
            </a:extLst>
          </p:cNvPr>
          <p:cNvSpPr txBox="1"/>
          <p:nvPr/>
        </p:nvSpPr>
        <p:spPr>
          <a:xfrm>
            <a:off x="3771900" y="2570285"/>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Validation Review</a:t>
            </a:r>
            <a:endParaRPr lang="en-US">
              <a:ea typeface="Lato"/>
            </a:endParaRPr>
          </a:p>
          <a:p>
            <a:br>
              <a:rPr lang="en-US"/>
            </a:br>
            <a:r>
              <a:rPr lang="en-US" sz="1200" b="1">
                <a:latin typeface="Lato"/>
                <a:ea typeface="Lato"/>
                <a:cs typeface="Lato"/>
              </a:rPr>
              <a:t>LEAs</a:t>
            </a:r>
            <a:r>
              <a:rPr lang="en-US" sz="1200">
                <a:latin typeface="Lato"/>
                <a:ea typeface="Lato"/>
                <a:cs typeface="Lato"/>
              </a:rPr>
              <a:t> monitor and review the errors and warnings </a:t>
            </a:r>
            <a:r>
              <a:rPr lang="en-US" sz="1200" u="sng">
                <a:latin typeface="Lato"/>
                <a:ea typeface="Lato"/>
                <a:cs typeface="Lato"/>
              </a:rPr>
              <a:t>and make any necessary corrections in their SIS. </a:t>
            </a:r>
            <a:endParaRPr lang="en-US" u="sng"/>
          </a:p>
        </p:txBody>
      </p:sp>
      <p:sp>
        <p:nvSpPr>
          <p:cNvPr id="7" name="TextBox 6">
            <a:extLst>
              <a:ext uri="{FF2B5EF4-FFF2-40B4-BE49-F238E27FC236}">
                <a16:creationId xmlns:a16="http://schemas.microsoft.com/office/drawing/2014/main" id="{1462B50D-106D-176C-51A7-A4FD88CAAD39}"/>
              </a:ext>
            </a:extLst>
          </p:cNvPr>
          <p:cNvSpPr txBox="1"/>
          <p:nvPr/>
        </p:nvSpPr>
        <p:spPr>
          <a:xfrm>
            <a:off x="5502590" y="2570285"/>
            <a:ext cx="16499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WISEdash Extracts for Choice Schools</a:t>
            </a:r>
            <a:endParaRPr lang="en-US" sz="1200">
              <a:ea typeface="Lato"/>
            </a:endParaRPr>
          </a:p>
          <a:p>
            <a:br>
              <a:rPr lang="en-US" sz="1200"/>
            </a:br>
            <a:r>
              <a:rPr lang="en-US" sz="1200">
                <a:latin typeface="Lato"/>
                <a:ea typeface="Lato"/>
                <a:cs typeface="Lato"/>
              </a:rPr>
              <a:t>Submitted Data flows into WISEdash. Choice schools can use the WISEdata Export to review their data, since WISEdash is not available to Choice school members.</a:t>
            </a:r>
            <a:endParaRPr lang="en-US"/>
          </a:p>
        </p:txBody>
      </p:sp>
      <p:sp>
        <p:nvSpPr>
          <p:cNvPr id="8" name="TextBox 7">
            <a:extLst>
              <a:ext uri="{FF2B5EF4-FFF2-40B4-BE49-F238E27FC236}">
                <a16:creationId xmlns:a16="http://schemas.microsoft.com/office/drawing/2014/main" id="{772C12BC-0595-D1E0-383E-CF42CA3FBE42}"/>
              </a:ext>
            </a:extLst>
          </p:cNvPr>
          <p:cNvSpPr txBox="1"/>
          <p:nvPr/>
        </p:nvSpPr>
        <p:spPr>
          <a:xfrm>
            <a:off x="7413381" y="2570285"/>
            <a:ext cx="12558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Accountability Report Card</a:t>
            </a:r>
            <a:r>
              <a:rPr lang="en-US" sz="1200">
                <a:latin typeface="Lato"/>
                <a:ea typeface="Lato"/>
                <a:cs typeface="Lato"/>
              </a:rPr>
              <a:t> is pulled from the WISEdash for Districts.</a:t>
            </a:r>
            <a:endParaRPr lang="en-US"/>
          </a:p>
        </p:txBody>
      </p:sp>
      <p:grpSp>
        <p:nvGrpSpPr>
          <p:cNvPr id="12" name="Group 11" descr="This infographic displays the data flow that occurs from the LEA to the DPI applications (WISEdata Portal, WISEdash), and is eventually published as an Accountability Report Card.">
            <a:extLst>
              <a:ext uri="{FF2B5EF4-FFF2-40B4-BE49-F238E27FC236}">
                <a16:creationId xmlns:a16="http://schemas.microsoft.com/office/drawing/2014/main" id="{61141296-0F5E-BF47-22B2-5B8E50DD3EC6}"/>
              </a:ext>
            </a:extLst>
          </p:cNvPr>
          <p:cNvGrpSpPr/>
          <p:nvPr/>
        </p:nvGrpSpPr>
        <p:grpSpPr>
          <a:xfrm>
            <a:off x="0" y="1092444"/>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5"/>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31710" y="1238250"/>
              <a:ext cx="1114425" cy="571500"/>
            </a:xfrm>
            <a:prstGeom prst="ellipse">
              <a:avLst/>
            </a:prstGeom>
            <a:ln>
              <a:noFill/>
            </a:ln>
            <a:effectLst>
              <a:softEdge rad="112500"/>
            </a:effectLst>
          </p:spPr>
        </p:pic>
        <p:sp>
          <p:nvSpPr>
            <p:cNvPr id="11" name="TextBox 10">
              <a:extLst>
                <a:ext uri="{FF2B5EF4-FFF2-40B4-BE49-F238E27FC236}">
                  <a16:creationId xmlns:a16="http://schemas.microsoft.com/office/drawing/2014/main" id="{212248FA-B431-AC35-A43F-6CDA1579AC15}"/>
                </a:ext>
              </a:extLst>
            </p:cNvPr>
            <p:cNvSpPr txBox="1"/>
            <p:nvPr/>
          </p:nvSpPr>
          <p:spPr>
            <a:xfrm>
              <a:off x="5826770" y="1883019"/>
              <a:ext cx="1149927" cy="600164"/>
            </a:xfrm>
            <a:prstGeom prst="rect">
              <a:avLst/>
            </a:prstGeom>
            <a:solidFill>
              <a:srgbClr val="3BCFC1"/>
            </a:solidFill>
          </p:spPr>
          <p:txBody>
            <a:bodyPr wrap="square" rtlCol="0">
              <a:spAutoFit/>
            </a:bodyPr>
            <a:lstStyle/>
            <a:p>
              <a:r>
                <a:rPr lang="en-US" sz="1100" b="1">
                  <a:solidFill>
                    <a:schemeClr val="tx1"/>
                  </a:solidFill>
                  <a:latin typeface="Lato" panose="020F0502020204030203" pitchFamily="34" charset="0"/>
                </a:rPr>
                <a:t>WISEdash Extracts for Choice Schools</a:t>
              </a:r>
            </a:p>
          </p:txBody>
        </p:sp>
      </p:grpSp>
    </p:spTree>
    <p:custDataLst>
      <p:tags r:id="rId1"/>
    </p:custDataLst>
    <p:extLst>
      <p:ext uri="{BB962C8B-B14F-4D97-AF65-F5344CB8AC3E}">
        <p14:creationId xmlns:p14="http://schemas.microsoft.com/office/powerpoint/2010/main" val="1424561787"/>
      </p:ext>
    </p:extLst>
  </p:cSld>
  <p:clrMapOvr>
    <a:masterClrMapping/>
  </p:clrMapOvr>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Goals for Dec 5, 2023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All errors should be fixed, and </a:t>
            </a:r>
          </a:p>
          <a:p>
            <a:pPr marL="285750" lvl="0" indent="-285750" algn="l" rtl="0">
              <a:spcBef>
                <a:spcPts val="0"/>
              </a:spcBef>
              <a:spcAft>
                <a:spcPts val="0"/>
              </a:spcAft>
              <a:buFont typeface="Arial" panose="020B0604020202020204" pitchFamily="34" charset="0"/>
              <a:buChar char="•"/>
            </a:pPr>
            <a:r>
              <a:rPr lang="en" sz="1800" b="1">
                <a:latin typeface="Lato"/>
                <a:ea typeface="Lato"/>
                <a:cs typeface="Lato"/>
                <a:sym typeface="Lato"/>
              </a:rPr>
              <a:t>All </a:t>
            </a:r>
            <a:r>
              <a:rPr lang="en" sz="1800" b="1">
                <a:solidFill>
                  <a:srgbClr val="000000"/>
                </a:solidFill>
                <a:latin typeface="Lato"/>
                <a:ea typeface="Lato"/>
                <a:cs typeface="Lato"/>
                <a:sym typeface="Lato"/>
              </a:rPr>
              <a:t>warnings either acknowledged or fixed prior to a snapshot </a:t>
            </a:r>
          </a:p>
          <a:p>
            <a:pPr marL="285750" lvl="0" indent="-285750" algn="l" rtl="0">
              <a:spcBef>
                <a:spcPts val="0"/>
              </a:spcBef>
              <a:spcAft>
                <a:spcPts val="0"/>
              </a:spcAft>
              <a:buFont typeface="Arial" panose="020B0604020202020204" pitchFamily="34" charset="0"/>
              <a:buChar char="•"/>
            </a:pPr>
            <a:endParaRPr lang="en" sz="1800" b="1">
              <a:latin typeface="Lato"/>
              <a:ea typeface="Lato"/>
              <a:cs typeface="Lato"/>
              <a:sym typeface="Lato"/>
            </a:endParaRPr>
          </a:p>
          <a:p>
            <a:pPr marL="285750" lvl="0" indent="-285750"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This ensures the best possible data for reporting purposes.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r>
              <a:rPr lang="en" sz="1800" b="1">
                <a:solidFill>
                  <a:srgbClr val="000000"/>
                </a:solidFill>
                <a:latin typeface="Lato"/>
                <a:ea typeface="Lato"/>
                <a:cs typeface="Lato"/>
                <a:sym typeface="Lato"/>
              </a:rPr>
              <a:t>Any data with a validation message </a:t>
            </a:r>
          </a:p>
          <a:p>
            <a:pPr marL="0" lvl="0" indent="0" algn="l" rtl="0">
              <a:spcBef>
                <a:spcPts val="0"/>
              </a:spcBef>
              <a:spcAft>
                <a:spcPts val="0"/>
              </a:spcAft>
              <a:buNone/>
            </a:pPr>
            <a:r>
              <a:rPr lang="en" sz="1800" b="1">
                <a:solidFill>
                  <a:srgbClr val="000000"/>
                </a:solidFill>
                <a:latin typeface="Lato"/>
                <a:ea typeface="Lato"/>
                <a:cs typeface="Lato"/>
                <a:sym typeface="Lato"/>
              </a:rPr>
              <a:t>has the potential to impact the </a:t>
            </a:r>
          </a:p>
          <a:p>
            <a:pPr marL="0" lvl="0" indent="0" algn="l" rtl="0">
              <a:spcBef>
                <a:spcPts val="0"/>
              </a:spcBef>
              <a:spcAft>
                <a:spcPts val="0"/>
              </a:spcAft>
              <a:buNone/>
            </a:pPr>
            <a:r>
              <a:rPr lang="en" sz="1800" b="1">
                <a:solidFill>
                  <a:srgbClr val="000000"/>
                </a:solidFill>
                <a:latin typeface="Lato"/>
                <a:ea typeface="Lato"/>
                <a:cs typeface="Lato"/>
                <a:sym typeface="Lato"/>
              </a:rPr>
              <a:t>snapshot data and subsequent reporting!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1: Your Vendor System</a:t>
            </a:r>
            <a:endParaRPr sz="2400" b="1">
              <a:solidFill>
                <a:srgbClr val="000000"/>
              </a:solidFill>
              <a:latin typeface="Lato"/>
              <a:ea typeface="Lato"/>
              <a:cs typeface="Lato"/>
              <a:sym typeface="Lato"/>
            </a:endParaRPr>
          </a:p>
          <a:p>
            <a:pPr marL="0" lvl="0" indent="0" algn="ctr" rtl="0">
              <a:spcBef>
                <a:spcPts val="0"/>
              </a:spcBef>
              <a:spcAft>
                <a:spcPts val="0"/>
              </a:spcAft>
              <a:buNone/>
            </a:pPr>
            <a:endParaRPr sz="500" b="1">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2: WISEdata</a:t>
            </a:r>
            <a:r>
              <a:rPr lang="en" sz="2400" b="1">
                <a:latin typeface="Lato"/>
                <a:ea typeface="Lato"/>
                <a:cs typeface="Lato"/>
                <a:sym typeface="Lato"/>
              </a:rPr>
              <a:t> Portal</a:t>
            </a:r>
            <a:r>
              <a:rPr lang="en" sz="2400" b="1">
                <a:solidFill>
                  <a:srgbClr val="000000"/>
                </a:solidFill>
                <a:latin typeface="Lato"/>
                <a:ea typeface="Lato"/>
                <a:cs typeface="Lato"/>
                <a:sym typeface="Lato"/>
              </a:rPr>
              <a:t> Tasks</a:t>
            </a:r>
            <a:r>
              <a:rPr lang="en" sz="2400" b="1">
                <a:latin typeface="Lato"/>
                <a:ea typeface="Lato"/>
                <a:cs typeface="Lato"/>
                <a:sym typeface="Lato"/>
              </a:rPr>
              <a:t> </a:t>
            </a:r>
            <a:endParaRPr sz="2400" b="1">
              <a:latin typeface="Lato"/>
              <a:ea typeface="Lato"/>
              <a:cs typeface="Lato"/>
              <a:sym typeface="Lato"/>
            </a:endParaRPr>
          </a:p>
          <a:p>
            <a:pPr marL="164592" lvl="0" indent="0" algn="ctr" rtl="0">
              <a:spcBef>
                <a:spcPts val="0"/>
              </a:spcBef>
              <a:spcAft>
                <a:spcPts val="0"/>
              </a:spcAft>
              <a:buNone/>
            </a:pPr>
            <a:endParaRPr sz="500" b="1">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latin typeface="Lato"/>
                <a:ea typeface="Lato"/>
                <a:cs typeface="Lato"/>
                <a:sym typeface="Lato"/>
              </a:rPr>
              <a:t>Step 3: WISEdash Extracts</a:t>
            </a:r>
            <a:endParaRPr sz="2400" b="1">
              <a:latin typeface="Lato"/>
              <a:ea typeface="Lato"/>
              <a:cs typeface="Lato"/>
              <a:sym typeface="Lato"/>
            </a:endParaRPr>
          </a:p>
          <a:p>
            <a:pPr marL="0" lvl="0" indent="0" algn="ctr" rtl="0">
              <a:spcBef>
                <a:spcPts val="0"/>
              </a:spcBef>
              <a:spcAft>
                <a:spcPts val="0"/>
              </a:spcAft>
              <a:buNone/>
            </a:pPr>
            <a:endParaRPr sz="500" b="1">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a:t>
            </a:r>
            <a:r>
              <a:rPr lang="en" sz="2400" b="1">
                <a:latin typeface="Lato"/>
                <a:ea typeface="Lato"/>
                <a:cs typeface="Lato"/>
                <a:sym typeface="Lato"/>
              </a:rPr>
              <a:t>4</a:t>
            </a:r>
            <a:r>
              <a:rPr lang="en" sz="2400" b="1">
                <a:solidFill>
                  <a:srgbClr val="000000"/>
                </a:solidFill>
                <a:latin typeface="Lato"/>
                <a:ea typeface="Lato"/>
                <a:cs typeface="Lato"/>
                <a:sym typeface="Lato"/>
              </a:rPr>
              <a:t>: WISEadmin Portal</a:t>
            </a:r>
            <a:endParaRPr sz="2400" b="1">
              <a:solidFill>
                <a:srgbClr val="000000"/>
              </a:solidFill>
              <a:latin typeface="Lato"/>
              <a:ea typeface="Lato"/>
              <a:cs typeface="Lato"/>
              <a:sym typeface="Lato"/>
            </a:endParaRPr>
          </a:p>
          <a:p>
            <a:pPr marL="164592" lvl="0" indent="0" algn="ctr" rtl="0">
              <a:spcBef>
                <a:spcPts val="0"/>
              </a:spcBef>
              <a:spcAft>
                <a:spcPts val="0"/>
              </a:spcAft>
              <a:buNone/>
            </a:pPr>
            <a:endParaRPr sz="500" b="1">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latin typeface="Lato"/>
                <a:ea typeface="Lato"/>
                <a:cs typeface="Lato"/>
                <a:sym typeface="Lato"/>
              </a:rPr>
              <a:t>Step 5: </a:t>
            </a:r>
            <a:r>
              <a:rPr lang="en" sz="2400" b="1">
                <a:solidFill>
                  <a:srgbClr val="000000"/>
                </a:solidFill>
                <a:latin typeface="Lato"/>
                <a:ea typeface="Lato"/>
                <a:cs typeface="Lato"/>
                <a:sym typeface="Lato"/>
              </a:rPr>
              <a:t>Final Tasks</a:t>
            </a:r>
            <a:endParaRPr sz="2400" b="1">
              <a:solidFill>
                <a:srgbClr val="000000"/>
              </a:solidFill>
              <a:latin typeface="Lato"/>
              <a:ea typeface="Lato"/>
              <a:cs typeface="Lato"/>
              <a:sym typeface="Lato"/>
            </a:endParaRPr>
          </a:p>
          <a:p>
            <a:pPr marL="45720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31340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t>At the beginning of the school year or earlier:</a:t>
            </a:r>
          </a:p>
          <a:p>
            <a:pPr marL="0" marR="0" lvl="0" indent="0" algn="l" rtl="0">
              <a:lnSpc>
                <a:spcPct val="100000"/>
              </a:lnSpc>
              <a:spcBef>
                <a:spcPts val="0"/>
              </a:spcBef>
              <a:spcAft>
                <a:spcPts val="0"/>
              </a:spcAft>
              <a:buNone/>
            </a:pPr>
            <a:endParaRPr sz="1000"/>
          </a:p>
          <a:p>
            <a:pPr marL="164592" marR="0" lvl="0" indent="-164592" algn="l" rtl="0">
              <a:lnSpc>
                <a:spcPct val="100000"/>
              </a:lnSpc>
              <a:spcBef>
                <a:spcPts val="0"/>
              </a:spcBef>
              <a:spcAft>
                <a:spcPts val="0"/>
              </a:spcAft>
              <a:buClr>
                <a:schemeClr val="dk1"/>
              </a:buClr>
              <a:buSzPts val="1800"/>
              <a:buFont typeface="Arial"/>
              <a:buChar char="●"/>
            </a:pPr>
            <a:r>
              <a:rPr lang="en"/>
              <a:t>Ensure the latest version of the SIS platform is installed - we recommend making any changes at least 6 weeks prior to the snapshot.</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Make sure that your vendor can transmit the required data to DPI for required collections.  Confirm using the </a:t>
            </a:r>
            <a:r>
              <a:rPr lang="en" u="sng">
                <a:solidFill>
                  <a:schemeClr val="hlink"/>
                </a:solidFill>
                <a:hlinkClick r:id="rId4"/>
              </a:rPr>
              <a:t>Vendor WISEdata Status</a:t>
            </a:r>
            <a:r>
              <a:rPr lang="en"/>
              <a:t> webpage.  </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Be sure to attend any vendor provided training so you are clear on how to send required data to the DPI within the vendor tool and basic troubleshooting steps (e.g., full synchronization).</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Stringfellow, Kina F. DPI</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0" ma:contentTypeDescription="Create a new document." ma:contentTypeScope="" ma:versionID="938870e7194dcf64f20c8d386e79ec57">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d6d79a40abc6c2f25318a21078c233a7"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42890-9551-4ED9-A7AF-996D4D7CE419}">
  <ds:schemaRefs>
    <ds:schemaRef ds:uri="http://schemas.microsoft.com/sharepoint/v3/contenttype/forms"/>
  </ds:schemaRefs>
</ds:datastoreItem>
</file>

<file path=customXml/itemProps2.xml><?xml version="1.0" encoding="utf-8"?>
<ds:datastoreItem xmlns:ds="http://schemas.openxmlformats.org/officeDocument/2006/customXml" ds:itemID="{15EC6B4A-C140-4408-9FFC-8DE47D90427E}">
  <ds:schemaRefs>
    <ds:schemaRef ds:uri="http://schemas.openxmlformats.org/package/2006/metadata/core-properties"/>
    <ds:schemaRef ds:uri="http://purl.org/dc/elements/1.1/"/>
    <ds:schemaRef ds:uri="ce29253c-7ca7-4828-a21c-8b156dc5eeb0"/>
    <ds:schemaRef ds:uri="http://schemas.microsoft.com/office/infopath/2007/PartnerControls"/>
    <ds:schemaRef ds:uri="803f8043-e0fd-46e6-b51e-28e5cf4381c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CFFB74B-7EA7-4F87-A6F8-1B790700377E}">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4696</Words>
  <Application>Microsoft Office PowerPoint</Application>
  <PresentationFormat>On-screen Show (16:9)</PresentationFormat>
  <Paragraphs>412</Paragraphs>
  <Slides>49</Slides>
  <Notes>49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Lato Black</vt:lpstr>
      <vt:lpstr>Calibri</vt:lpstr>
      <vt:lpstr>Roboto</vt:lpstr>
      <vt:lpstr>Courier New</vt:lpstr>
      <vt:lpstr>Tahoma</vt:lpstr>
      <vt:lpstr>Arial</vt:lpstr>
      <vt:lpstr>Lato</vt:lpstr>
      <vt:lpstr>Lato,Sans-Serif</vt:lpstr>
      <vt:lpstr>Office Theme</vt:lpstr>
      <vt:lpstr>Office Theme</vt:lpstr>
      <vt:lpstr>Office Theme</vt:lpstr>
      <vt:lpstr>Office Theme</vt:lpstr>
      <vt:lpstr>Choice School WISEdata Snapshot Preparation </vt:lpstr>
      <vt:lpstr>Reporting Deadlines and Snapshots</vt:lpstr>
      <vt:lpstr>Snapshot Reporting Requirements</vt:lpstr>
      <vt:lpstr>Snapshot Purpose</vt:lpstr>
      <vt:lpstr>Data Flow for Snapshot</vt:lpstr>
      <vt:lpstr>Data Flow Diagram</vt:lpstr>
      <vt:lpstr>Goals for Dec 5, 2023 Snapshot</vt:lpstr>
      <vt:lpstr>Snapshot Preparation Steps</vt:lpstr>
      <vt:lpstr>Step 1:  Your Vendor System</vt:lpstr>
      <vt:lpstr>Step 1:  Begin Submitting Data</vt:lpstr>
      <vt:lpstr>Step 1:  Review and Resolve L1s</vt:lpstr>
      <vt:lpstr>Step 1:  Your Vendor System to WISEdata Portal - Data Pipeline Status (1 of 3) </vt:lpstr>
      <vt:lpstr>Step 1:  Your Vendor System to WISEdata Portal - Data Pipeline Status (2 of 3) </vt:lpstr>
      <vt:lpstr>Step 1:  Your Vendor System to WISEdata Portal - API Error Drill Down</vt:lpstr>
      <vt:lpstr>Step 1:  Your Vendor System to WISEdata Portal - Data Pipeline Status (3 of 3) </vt:lpstr>
      <vt:lpstr>Step 1: WISEdata Portal - Data Quality</vt:lpstr>
      <vt:lpstr>Step 1: WISEdata Portal -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Validation Messages</vt:lpstr>
      <vt:lpstr>WISEdata Portal:  Types of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Extracts</vt:lpstr>
      <vt:lpstr>Step 4: WISEadmin Portal</vt:lpstr>
      <vt:lpstr>WISEadmin Portal: Purpose</vt:lpstr>
      <vt:lpstr>WISEadmin Portal: Home Screen</vt:lpstr>
      <vt:lpstr>Administrator Acknowledgement:  Data Snapshot Agreement</vt:lpstr>
      <vt:lpstr>Administrator Acknowledgement:  Data Quality Agreement</vt:lpstr>
      <vt:lpstr>WISEadmin Portal:  Snapshot Calendar</vt:lpstr>
      <vt:lpstr>Step 5:  Final Tasks - Acknowledgement</vt:lpstr>
      <vt:lpstr>Final Tasks: Final Days</vt:lpstr>
      <vt:lpstr>Final Tasks: ‘Watch For’</vt:lpstr>
      <vt:lpstr>Final Tasks: Snapshot Help Docs</vt:lpstr>
      <vt:lpstr>Final Tasks: Getting Help</vt:lpstr>
      <vt:lpstr>Post-Snapshot: Data Errata Letters</vt:lpstr>
      <vt:lpstr>Data Privacy</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1</cp:revision>
  <dcterms:modified xsi:type="dcterms:W3CDTF">2023-10-25T12:46:41Z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y fmtid="{D5CDD505-2E9C-101B-9397-08002B2CF9AE}" pid="6" name="_MarkAsFinal">
    <vt:bool>true</vt:bool>
  </property>
</Properties>
</file>